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5" r:id="rId3"/>
  </p:sldMasterIdLst>
  <p:notesMasterIdLst>
    <p:notesMasterId r:id="rId37"/>
  </p:notesMasterIdLst>
  <p:sldIdLst>
    <p:sldId id="851" r:id="rId4"/>
    <p:sldId id="954" r:id="rId5"/>
    <p:sldId id="934" r:id="rId6"/>
    <p:sldId id="930" r:id="rId7"/>
    <p:sldId id="912" r:id="rId8"/>
    <p:sldId id="913" r:id="rId9"/>
    <p:sldId id="914" r:id="rId10"/>
    <p:sldId id="915" r:id="rId11"/>
    <p:sldId id="961" r:id="rId12"/>
    <p:sldId id="917" r:id="rId13"/>
    <p:sldId id="918" r:id="rId14"/>
    <p:sldId id="919" r:id="rId15"/>
    <p:sldId id="920" r:id="rId16"/>
    <p:sldId id="921" r:id="rId17"/>
    <p:sldId id="922" r:id="rId18"/>
    <p:sldId id="923" r:id="rId19"/>
    <p:sldId id="929" r:id="rId20"/>
    <p:sldId id="957" r:id="rId21"/>
    <p:sldId id="962" r:id="rId22"/>
    <p:sldId id="393" r:id="rId23"/>
    <p:sldId id="390" r:id="rId24"/>
    <p:sldId id="305" r:id="rId25"/>
    <p:sldId id="394" r:id="rId26"/>
    <p:sldId id="376" r:id="rId27"/>
    <p:sldId id="380" r:id="rId28"/>
    <p:sldId id="382" r:id="rId29"/>
    <p:sldId id="958" r:id="rId30"/>
    <p:sldId id="405" r:id="rId31"/>
    <p:sldId id="406" r:id="rId32"/>
    <p:sldId id="407" r:id="rId33"/>
    <p:sldId id="959" r:id="rId34"/>
    <p:sldId id="960" r:id="rId35"/>
    <p:sldId id="935" r:id="rId36"/>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7C40BB-906C-4222-94B0-B3479811F6AF}" v="455" dt="2022-01-19T17:04:27.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98" autoAdjust="0"/>
    <p:restoredTop sz="82418" autoAdjust="0"/>
  </p:normalViewPr>
  <p:slideViewPr>
    <p:cSldViewPr snapToGrid="0">
      <p:cViewPr varScale="1">
        <p:scale>
          <a:sx n="50" d="100"/>
          <a:sy n="50" d="100"/>
        </p:scale>
        <p:origin x="1092" y="48"/>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21" Type="http://schemas.openxmlformats.org/officeDocument/2006/relationships/slide" Target="slides/slide18.xml"/><Relationship Id="rId34" Type="http://schemas.openxmlformats.org/officeDocument/2006/relationships/slide" Target="slides/slide31.xml"/><Relationship Id="rId42"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F363EE-9287-4C38-9CC7-DFE5A47E541B}" type="doc">
      <dgm:prSet loTypeId="urn:microsoft.com/office/officeart/2009/3/layout/PlusandMinus" loCatId="relationship" qsTypeId="urn:microsoft.com/office/officeart/2005/8/quickstyle/simple1" qsCatId="simple" csTypeId="urn:microsoft.com/office/officeart/2005/8/colors/accent1_2" csCatId="accent1" phldr="1"/>
      <dgm:spPr/>
      <dgm:t>
        <a:bodyPr/>
        <a:lstStyle/>
        <a:p>
          <a:endParaRPr lang="en-GB"/>
        </a:p>
      </dgm:t>
    </dgm:pt>
    <dgm:pt modelId="{64EA5108-E304-4767-B62D-80D6C8A2444B}">
      <dgm:prSet phldrT="[Text]" custT="1"/>
      <dgm:spPr/>
      <dgm:t>
        <a:bodyPr/>
        <a:lstStyle/>
        <a:p>
          <a:r>
            <a:rPr lang="en-GB" sz="2400" b="1" dirty="0">
              <a:solidFill>
                <a:schemeClr val="bg1"/>
              </a:solidFill>
            </a:rPr>
            <a:t>- Written in the first person</a:t>
          </a:r>
        </a:p>
        <a:p>
          <a:r>
            <a:rPr lang="en-GB" sz="2400" b="1" dirty="0">
              <a:solidFill>
                <a:schemeClr val="bg1"/>
              </a:solidFill>
            </a:rPr>
            <a:t>- Analytical</a:t>
          </a:r>
        </a:p>
        <a:p>
          <a:r>
            <a:rPr lang="en-GB" sz="2400" b="1" dirty="0">
              <a:solidFill>
                <a:schemeClr val="bg1"/>
              </a:solidFill>
            </a:rPr>
            <a:t>- Free flowing</a:t>
          </a:r>
        </a:p>
        <a:p>
          <a:r>
            <a:rPr lang="en-GB" sz="2400" b="1" dirty="0">
              <a:solidFill>
                <a:schemeClr val="bg1"/>
              </a:solidFill>
            </a:rPr>
            <a:t>- Subjective</a:t>
          </a:r>
        </a:p>
        <a:p>
          <a:r>
            <a:rPr lang="en-GB" sz="2400" b="1" dirty="0">
              <a:solidFill>
                <a:schemeClr val="bg1"/>
              </a:solidFill>
            </a:rPr>
            <a:t>A means to challenge assumptions</a:t>
          </a:r>
        </a:p>
        <a:p>
          <a:r>
            <a:rPr lang="en-GB" sz="2400" b="1" dirty="0">
              <a:solidFill>
                <a:schemeClr val="bg1"/>
              </a:solidFill>
            </a:rPr>
            <a:t>- A time investment</a:t>
          </a:r>
        </a:p>
      </dgm:t>
    </dgm:pt>
    <dgm:pt modelId="{D5AED5AA-1D90-44AE-9D14-4E21287AC753}" type="parTrans" cxnId="{80285639-A5A7-45BA-AD9C-4E4C0F15B125}">
      <dgm:prSet/>
      <dgm:spPr/>
      <dgm:t>
        <a:bodyPr/>
        <a:lstStyle/>
        <a:p>
          <a:endParaRPr lang="en-GB"/>
        </a:p>
      </dgm:t>
    </dgm:pt>
    <dgm:pt modelId="{9FBEF056-0051-4083-8811-EBBF2BA99008}" type="sibTrans" cxnId="{80285639-A5A7-45BA-AD9C-4E4C0F15B125}">
      <dgm:prSet/>
      <dgm:spPr/>
      <dgm:t>
        <a:bodyPr/>
        <a:lstStyle/>
        <a:p>
          <a:endParaRPr lang="en-GB"/>
        </a:p>
      </dgm:t>
    </dgm:pt>
    <dgm:pt modelId="{EA70B69E-7879-4073-8C7B-5A8FEC4C12E3}">
      <dgm:prSet phldrT="[Text]" custT="1"/>
      <dgm:spPr/>
      <dgm:t>
        <a:bodyPr/>
        <a:lstStyle/>
        <a:p>
          <a:r>
            <a:rPr lang="en-GB" sz="2400" b="1" dirty="0"/>
            <a:t>- Written in the third person</a:t>
          </a:r>
        </a:p>
        <a:p>
          <a:r>
            <a:rPr lang="en-GB" sz="2400" b="1" dirty="0"/>
            <a:t>- Descriptive</a:t>
          </a:r>
        </a:p>
        <a:p>
          <a:r>
            <a:rPr lang="en-GB" sz="2400" b="1" dirty="0"/>
            <a:t>- What you think you should write</a:t>
          </a:r>
        </a:p>
        <a:p>
          <a:r>
            <a:rPr lang="en-GB" sz="2400" b="1" dirty="0"/>
            <a:t>- Objective</a:t>
          </a:r>
        </a:p>
        <a:p>
          <a:r>
            <a:rPr lang="en-GB" sz="2400" b="1" dirty="0"/>
            <a:t>- A means to ignore assumptions</a:t>
          </a:r>
        </a:p>
        <a:p>
          <a:r>
            <a:rPr lang="en-GB" sz="2400" b="1" dirty="0"/>
            <a:t>- A waste of time</a:t>
          </a:r>
        </a:p>
      </dgm:t>
    </dgm:pt>
    <dgm:pt modelId="{1B2468E2-45CF-4697-9910-46EACE87891F}" type="parTrans" cxnId="{E913513C-4DB1-479F-A2EC-FB8AD85C6E8F}">
      <dgm:prSet/>
      <dgm:spPr/>
      <dgm:t>
        <a:bodyPr/>
        <a:lstStyle/>
        <a:p>
          <a:endParaRPr lang="en-GB"/>
        </a:p>
      </dgm:t>
    </dgm:pt>
    <dgm:pt modelId="{C28E4D3D-653C-42B6-B40F-E1ABA88262B6}" type="sibTrans" cxnId="{E913513C-4DB1-479F-A2EC-FB8AD85C6E8F}">
      <dgm:prSet/>
      <dgm:spPr/>
      <dgm:t>
        <a:bodyPr/>
        <a:lstStyle/>
        <a:p>
          <a:endParaRPr lang="en-GB"/>
        </a:p>
      </dgm:t>
    </dgm:pt>
    <dgm:pt modelId="{DAE4333F-EF8A-4292-BEE5-85DA70E1BD6A}" type="pres">
      <dgm:prSet presAssocID="{D5F363EE-9287-4C38-9CC7-DFE5A47E541B}" presName="Name0" presStyleCnt="0">
        <dgm:presLayoutVars>
          <dgm:chMax val="2"/>
          <dgm:chPref val="2"/>
          <dgm:dir/>
          <dgm:animOne/>
          <dgm:resizeHandles val="exact"/>
        </dgm:presLayoutVars>
      </dgm:prSet>
      <dgm:spPr/>
    </dgm:pt>
    <dgm:pt modelId="{BB8014FD-84AA-4968-8377-DD04C54AE51C}" type="pres">
      <dgm:prSet presAssocID="{D5F363EE-9287-4C38-9CC7-DFE5A47E541B}" presName="Background" presStyleLbl="bgImgPlace1" presStyleIdx="0" presStyleCnt="1" custScaleX="100072" custScaleY="121415" custLinFactNeighborX="-224" custLinFactNeighborY="-9979"/>
      <dgm:spPr>
        <a:solidFill>
          <a:schemeClr val="accent6">
            <a:lumMod val="75000"/>
          </a:schemeClr>
        </a:solidFill>
      </dgm:spPr>
    </dgm:pt>
    <dgm:pt modelId="{BC339D17-2506-446A-B4BE-B4C6D015D2F4}" type="pres">
      <dgm:prSet presAssocID="{D5F363EE-9287-4C38-9CC7-DFE5A47E541B}" presName="ParentText1" presStyleLbl="revTx" presStyleIdx="0" presStyleCnt="2">
        <dgm:presLayoutVars>
          <dgm:chMax val="0"/>
          <dgm:chPref val="0"/>
          <dgm:bulletEnabled val="1"/>
        </dgm:presLayoutVars>
      </dgm:prSet>
      <dgm:spPr/>
    </dgm:pt>
    <dgm:pt modelId="{84C91028-520D-41BC-8E57-C9D50B0F3287}" type="pres">
      <dgm:prSet presAssocID="{D5F363EE-9287-4C38-9CC7-DFE5A47E541B}" presName="ParentText2" presStyleLbl="revTx" presStyleIdx="1" presStyleCnt="2" custScaleX="117386">
        <dgm:presLayoutVars>
          <dgm:chMax val="0"/>
          <dgm:chPref val="0"/>
          <dgm:bulletEnabled val="1"/>
        </dgm:presLayoutVars>
      </dgm:prSet>
      <dgm:spPr/>
    </dgm:pt>
    <dgm:pt modelId="{35507107-E013-4FC6-AB21-A3821984AA15}" type="pres">
      <dgm:prSet presAssocID="{D5F363EE-9287-4C38-9CC7-DFE5A47E541B}" presName="Plus" presStyleLbl="alignNode1" presStyleIdx="0" presStyleCnt="2"/>
      <dgm:spPr/>
    </dgm:pt>
    <dgm:pt modelId="{FB3360FE-2214-441D-BF53-9627AD5B86A4}" type="pres">
      <dgm:prSet presAssocID="{D5F363EE-9287-4C38-9CC7-DFE5A47E541B}" presName="Minus" presStyleLbl="alignNode1" presStyleIdx="1" presStyleCnt="2" custLinFactNeighborX="24398" custLinFactNeighborY="-10679"/>
      <dgm:spPr/>
    </dgm:pt>
    <dgm:pt modelId="{6CB59947-8F94-41C7-8D6A-403B53CAB8A6}" type="pres">
      <dgm:prSet presAssocID="{D5F363EE-9287-4C38-9CC7-DFE5A47E541B}" presName="Divider" presStyleLbl="parChTrans1D1" presStyleIdx="0" presStyleCnt="1" custLinFactX="-30207482" custLinFactNeighborX="-30300000" custLinFactNeighborY="999"/>
      <dgm:spPr/>
    </dgm:pt>
  </dgm:ptLst>
  <dgm:cxnLst>
    <dgm:cxn modelId="{80285639-A5A7-45BA-AD9C-4E4C0F15B125}" srcId="{D5F363EE-9287-4C38-9CC7-DFE5A47E541B}" destId="{64EA5108-E304-4767-B62D-80D6C8A2444B}" srcOrd="0" destOrd="0" parTransId="{D5AED5AA-1D90-44AE-9D14-4E21287AC753}" sibTransId="{9FBEF056-0051-4083-8811-EBBF2BA99008}"/>
    <dgm:cxn modelId="{E913513C-4DB1-479F-A2EC-FB8AD85C6E8F}" srcId="{D5F363EE-9287-4C38-9CC7-DFE5A47E541B}" destId="{EA70B69E-7879-4073-8C7B-5A8FEC4C12E3}" srcOrd="1" destOrd="0" parTransId="{1B2468E2-45CF-4697-9910-46EACE87891F}" sibTransId="{C28E4D3D-653C-42B6-B40F-E1ABA88262B6}"/>
    <dgm:cxn modelId="{1A8B4448-0818-4FBC-914D-8E5ACE0FF1FF}" type="presOf" srcId="{EA70B69E-7879-4073-8C7B-5A8FEC4C12E3}" destId="{84C91028-520D-41BC-8E57-C9D50B0F3287}" srcOrd="0" destOrd="0" presId="urn:microsoft.com/office/officeart/2009/3/layout/PlusandMinus"/>
    <dgm:cxn modelId="{7E1C0C8B-29F4-44C3-9DF9-A5156F2BD307}" type="presOf" srcId="{64EA5108-E304-4767-B62D-80D6C8A2444B}" destId="{BC339D17-2506-446A-B4BE-B4C6D015D2F4}" srcOrd="0" destOrd="0" presId="urn:microsoft.com/office/officeart/2009/3/layout/PlusandMinus"/>
    <dgm:cxn modelId="{009E01B1-1E83-41DD-B665-DEFFCCD4DE3F}" type="presOf" srcId="{D5F363EE-9287-4C38-9CC7-DFE5A47E541B}" destId="{DAE4333F-EF8A-4292-BEE5-85DA70E1BD6A}" srcOrd="0" destOrd="0" presId="urn:microsoft.com/office/officeart/2009/3/layout/PlusandMinus"/>
    <dgm:cxn modelId="{C34BA325-C669-46BD-9CDF-CFAE46A4A452}" type="presParOf" srcId="{DAE4333F-EF8A-4292-BEE5-85DA70E1BD6A}" destId="{BB8014FD-84AA-4968-8377-DD04C54AE51C}" srcOrd="0" destOrd="0" presId="urn:microsoft.com/office/officeart/2009/3/layout/PlusandMinus"/>
    <dgm:cxn modelId="{3965E9A9-D116-4610-AFF9-3BE08EB33078}" type="presParOf" srcId="{DAE4333F-EF8A-4292-BEE5-85DA70E1BD6A}" destId="{BC339D17-2506-446A-B4BE-B4C6D015D2F4}" srcOrd="1" destOrd="0" presId="urn:microsoft.com/office/officeart/2009/3/layout/PlusandMinus"/>
    <dgm:cxn modelId="{05C9F873-76D7-45A4-BE1C-A5B2A7898473}" type="presParOf" srcId="{DAE4333F-EF8A-4292-BEE5-85DA70E1BD6A}" destId="{84C91028-520D-41BC-8E57-C9D50B0F3287}" srcOrd="2" destOrd="0" presId="urn:microsoft.com/office/officeart/2009/3/layout/PlusandMinus"/>
    <dgm:cxn modelId="{09709C42-5383-4C9F-8A0F-E7844FC2CBBF}" type="presParOf" srcId="{DAE4333F-EF8A-4292-BEE5-85DA70E1BD6A}" destId="{35507107-E013-4FC6-AB21-A3821984AA15}" srcOrd="3" destOrd="0" presId="urn:microsoft.com/office/officeart/2009/3/layout/PlusandMinus"/>
    <dgm:cxn modelId="{97208D7C-D809-4EC0-A008-3BF3C9BB802A}" type="presParOf" srcId="{DAE4333F-EF8A-4292-BEE5-85DA70E1BD6A}" destId="{FB3360FE-2214-441D-BF53-9627AD5B86A4}" srcOrd="4" destOrd="0" presId="urn:microsoft.com/office/officeart/2009/3/layout/PlusandMinus"/>
    <dgm:cxn modelId="{75A2423A-8334-40FE-8F89-38F2B92F783D}" type="presParOf" srcId="{DAE4333F-EF8A-4292-BEE5-85DA70E1BD6A}" destId="{6CB59947-8F94-41C7-8D6A-403B53CAB8A6}"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8014FD-84AA-4968-8377-DD04C54AE51C}">
      <dsp:nvSpPr>
        <dsp:cNvPr id="0" name=""/>
        <dsp:cNvSpPr/>
      </dsp:nvSpPr>
      <dsp:spPr>
        <a:xfrm>
          <a:off x="856318" y="171470"/>
          <a:ext cx="8497270" cy="5327906"/>
        </a:xfrm>
        <a:prstGeom prst="rect">
          <a:avLst/>
        </a:prstGeom>
        <a:solidFill>
          <a:schemeClr val="accent6">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C339D17-2506-446A-B4BE-B4C6D015D2F4}">
      <dsp:nvSpPr>
        <dsp:cNvPr id="0" name=""/>
        <dsp:cNvSpPr/>
      </dsp:nvSpPr>
      <dsp:spPr>
        <a:xfrm>
          <a:off x="1132154" y="1592433"/>
          <a:ext cx="3943019" cy="375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dirty="0">
              <a:solidFill>
                <a:schemeClr val="bg1"/>
              </a:solidFill>
            </a:rPr>
            <a:t>- Written in the first person</a:t>
          </a:r>
        </a:p>
        <a:p>
          <a:pPr marL="0" lvl="0" indent="0" algn="l" defTabSz="1066800">
            <a:lnSpc>
              <a:spcPct val="90000"/>
            </a:lnSpc>
            <a:spcBef>
              <a:spcPct val="0"/>
            </a:spcBef>
            <a:spcAft>
              <a:spcPct val="35000"/>
            </a:spcAft>
            <a:buNone/>
          </a:pPr>
          <a:r>
            <a:rPr lang="en-GB" sz="2400" b="1" kern="1200" dirty="0">
              <a:solidFill>
                <a:schemeClr val="bg1"/>
              </a:solidFill>
            </a:rPr>
            <a:t>- Analytical</a:t>
          </a:r>
        </a:p>
        <a:p>
          <a:pPr marL="0" lvl="0" indent="0" algn="l" defTabSz="1066800">
            <a:lnSpc>
              <a:spcPct val="90000"/>
            </a:lnSpc>
            <a:spcBef>
              <a:spcPct val="0"/>
            </a:spcBef>
            <a:spcAft>
              <a:spcPct val="35000"/>
            </a:spcAft>
            <a:buNone/>
          </a:pPr>
          <a:r>
            <a:rPr lang="en-GB" sz="2400" b="1" kern="1200" dirty="0">
              <a:solidFill>
                <a:schemeClr val="bg1"/>
              </a:solidFill>
            </a:rPr>
            <a:t>- Free flowing</a:t>
          </a:r>
        </a:p>
        <a:p>
          <a:pPr marL="0" lvl="0" indent="0" algn="l" defTabSz="1066800">
            <a:lnSpc>
              <a:spcPct val="90000"/>
            </a:lnSpc>
            <a:spcBef>
              <a:spcPct val="0"/>
            </a:spcBef>
            <a:spcAft>
              <a:spcPct val="35000"/>
            </a:spcAft>
            <a:buNone/>
          </a:pPr>
          <a:r>
            <a:rPr lang="en-GB" sz="2400" b="1" kern="1200" dirty="0">
              <a:solidFill>
                <a:schemeClr val="bg1"/>
              </a:solidFill>
            </a:rPr>
            <a:t>- Subjective</a:t>
          </a:r>
        </a:p>
        <a:p>
          <a:pPr marL="0" lvl="0" indent="0" algn="l" defTabSz="1066800">
            <a:lnSpc>
              <a:spcPct val="90000"/>
            </a:lnSpc>
            <a:spcBef>
              <a:spcPct val="0"/>
            </a:spcBef>
            <a:spcAft>
              <a:spcPct val="35000"/>
            </a:spcAft>
            <a:buNone/>
          </a:pPr>
          <a:r>
            <a:rPr lang="en-GB" sz="2400" b="1" kern="1200" dirty="0">
              <a:solidFill>
                <a:schemeClr val="bg1"/>
              </a:solidFill>
            </a:rPr>
            <a:t>A means to challenge assumptions</a:t>
          </a:r>
        </a:p>
        <a:p>
          <a:pPr marL="0" lvl="0" indent="0" algn="l" defTabSz="1066800">
            <a:lnSpc>
              <a:spcPct val="90000"/>
            </a:lnSpc>
            <a:spcBef>
              <a:spcPct val="0"/>
            </a:spcBef>
            <a:spcAft>
              <a:spcPct val="35000"/>
            </a:spcAft>
            <a:buNone/>
          </a:pPr>
          <a:r>
            <a:rPr lang="en-GB" sz="2400" b="1" kern="1200" dirty="0">
              <a:solidFill>
                <a:schemeClr val="bg1"/>
              </a:solidFill>
            </a:rPr>
            <a:t>- A time investment</a:t>
          </a:r>
        </a:p>
      </dsp:txBody>
      <dsp:txXfrm>
        <a:off x="1132154" y="1592433"/>
        <a:ext cx="3943019" cy="3754032"/>
      </dsp:txXfrm>
    </dsp:sp>
    <dsp:sp modelId="{84C91028-520D-41BC-8E57-C9D50B0F3287}">
      <dsp:nvSpPr>
        <dsp:cNvPr id="0" name=""/>
        <dsp:cNvSpPr/>
      </dsp:nvSpPr>
      <dsp:spPr>
        <a:xfrm>
          <a:off x="4820246" y="1592433"/>
          <a:ext cx="4628553" cy="3754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dirty="0"/>
            <a:t>- Written in the third person</a:t>
          </a:r>
        </a:p>
        <a:p>
          <a:pPr marL="0" lvl="0" indent="0" algn="l" defTabSz="1066800">
            <a:lnSpc>
              <a:spcPct val="90000"/>
            </a:lnSpc>
            <a:spcBef>
              <a:spcPct val="0"/>
            </a:spcBef>
            <a:spcAft>
              <a:spcPct val="35000"/>
            </a:spcAft>
            <a:buNone/>
          </a:pPr>
          <a:r>
            <a:rPr lang="en-GB" sz="2400" b="1" kern="1200" dirty="0"/>
            <a:t>- Descriptive</a:t>
          </a:r>
        </a:p>
        <a:p>
          <a:pPr marL="0" lvl="0" indent="0" algn="l" defTabSz="1066800">
            <a:lnSpc>
              <a:spcPct val="90000"/>
            </a:lnSpc>
            <a:spcBef>
              <a:spcPct val="0"/>
            </a:spcBef>
            <a:spcAft>
              <a:spcPct val="35000"/>
            </a:spcAft>
            <a:buNone/>
          </a:pPr>
          <a:r>
            <a:rPr lang="en-GB" sz="2400" b="1" kern="1200" dirty="0"/>
            <a:t>- What you think you should write</a:t>
          </a:r>
        </a:p>
        <a:p>
          <a:pPr marL="0" lvl="0" indent="0" algn="l" defTabSz="1066800">
            <a:lnSpc>
              <a:spcPct val="90000"/>
            </a:lnSpc>
            <a:spcBef>
              <a:spcPct val="0"/>
            </a:spcBef>
            <a:spcAft>
              <a:spcPct val="35000"/>
            </a:spcAft>
            <a:buNone/>
          </a:pPr>
          <a:r>
            <a:rPr lang="en-GB" sz="2400" b="1" kern="1200" dirty="0"/>
            <a:t>- Objective</a:t>
          </a:r>
        </a:p>
        <a:p>
          <a:pPr marL="0" lvl="0" indent="0" algn="l" defTabSz="1066800">
            <a:lnSpc>
              <a:spcPct val="90000"/>
            </a:lnSpc>
            <a:spcBef>
              <a:spcPct val="0"/>
            </a:spcBef>
            <a:spcAft>
              <a:spcPct val="35000"/>
            </a:spcAft>
            <a:buNone/>
          </a:pPr>
          <a:r>
            <a:rPr lang="en-GB" sz="2400" b="1" kern="1200" dirty="0"/>
            <a:t>- A means to ignore assumptions</a:t>
          </a:r>
        </a:p>
        <a:p>
          <a:pPr marL="0" lvl="0" indent="0" algn="l" defTabSz="1066800">
            <a:lnSpc>
              <a:spcPct val="90000"/>
            </a:lnSpc>
            <a:spcBef>
              <a:spcPct val="0"/>
            </a:spcBef>
            <a:spcAft>
              <a:spcPct val="35000"/>
            </a:spcAft>
            <a:buNone/>
          </a:pPr>
          <a:r>
            <a:rPr lang="en-GB" sz="2400" b="1" kern="1200" dirty="0"/>
            <a:t>- A waste of time</a:t>
          </a:r>
        </a:p>
      </dsp:txBody>
      <dsp:txXfrm>
        <a:off x="4820246" y="1592433"/>
        <a:ext cx="4628553" cy="3754032"/>
      </dsp:txXfrm>
    </dsp:sp>
    <dsp:sp modelId="{35507107-E013-4FC6-AB21-A3821984AA15}">
      <dsp:nvSpPr>
        <dsp:cNvPr id="0" name=""/>
        <dsp:cNvSpPr/>
      </dsp:nvSpPr>
      <dsp:spPr>
        <a:xfrm>
          <a:off x="0" y="201060"/>
          <a:ext cx="1659191" cy="1659191"/>
        </a:xfrm>
        <a:prstGeom prst="plus">
          <a:avLst>
            <a:gd name="adj" fmla="val 328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3360FE-2214-441D-BF53-9627AD5B86A4}">
      <dsp:nvSpPr>
        <dsp:cNvPr id="0" name=""/>
        <dsp:cNvSpPr/>
      </dsp:nvSpPr>
      <dsp:spPr>
        <a:xfrm>
          <a:off x="8198358" y="740597"/>
          <a:ext cx="1561592" cy="53514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B59947-8F94-41C7-8D6A-403B53CAB8A6}">
      <dsp:nvSpPr>
        <dsp:cNvPr id="0" name=""/>
        <dsp:cNvSpPr/>
      </dsp:nvSpPr>
      <dsp:spPr>
        <a:xfrm>
          <a:off x="4533423" y="1636279"/>
          <a:ext cx="975" cy="3585462"/>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FA9AEF37-4A10-47B4-BE50-C4797461E473}" type="datetimeFigureOut">
              <a:rPr lang="en-GB" smtClean="0"/>
              <a:t>19/01/2022</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345A2668-57C8-435C-9244-65EEF4ADAB16}" type="slidenum">
              <a:rPr lang="en-GB" smtClean="0"/>
              <a:t>‹#›</a:t>
            </a:fld>
            <a:endParaRPr lang="en-GB"/>
          </a:p>
        </p:txBody>
      </p:sp>
    </p:spTree>
    <p:extLst>
      <p:ext uri="{BB962C8B-B14F-4D97-AF65-F5344CB8AC3E}">
        <p14:creationId xmlns:p14="http://schemas.microsoft.com/office/powerpoint/2010/main" val="5370173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indtools.com/pages/article/newTMM_74.htm"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toolshero.com/toolsheroes/chris-argyris/"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www.toolshero.com/toolsheroes/donald-schon/"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9738" y="1252538"/>
            <a:ext cx="6008687" cy="33813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defTabSz="966155">
              <a:defRPr/>
            </a:pPr>
            <a:fld id="{2892395D-BC1B-4D1D-949A-52A1A007E086}" type="slidenum">
              <a:rPr lang="en-GB" sz="1400">
                <a:solidFill>
                  <a:prstClr val="black"/>
                </a:solidFill>
                <a:latin typeface="Calibri" panose="020F0502020204030204"/>
              </a:rPr>
              <a:pPr defTabSz="966155">
                <a:defRPr/>
              </a:pPr>
              <a:t>1</a:t>
            </a:fld>
            <a:endParaRPr lang="en-GB" sz="1400">
              <a:solidFill>
                <a:prstClr val="black"/>
              </a:solidFill>
              <a:latin typeface="Calibri" panose="020F0502020204030204"/>
            </a:endParaRPr>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a:t>
            </a:fld>
            <a:endParaRPr lang="en-GB"/>
          </a:p>
        </p:txBody>
      </p:sp>
    </p:spTree>
    <p:extLst>
      <p:ext uri="{BB962C8B-B14F-4D97-AF65-F5344CB8AC3E}">
        <p14:creationId xmlns:p14="http://schemas.microsoft.com/office/powerpoint/2010/main" val="2943596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3</a:t>
            </a:fld>
            <a:endParaRPr lang="en-GB"/>
          </a:p>
        </p:txBody>
      </p:sp>
    </p:spTree>
    <p:extLst>
      <p:ext uri="{BB962C8B-B14F-4D97-AF65-F5344CB8AC3E}">
        <p14:creationId xmlns:p14="http://schemas.microsoft.com/office/powerpoint/2010/main" val="650424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fontAlgn="base"/>
            <a:br>
              <a:rPr lang="en-GB">
                <a:effectLst/>
              </a:rPr>
            </a:br>
            <a:r>
              <a:rPr lang="en-GB" sz="1200" b="1" i="0" kern="1200" err="1">
                <a:solidFill>
                  <a:schemeClr val="tx1"/>
                </a:solidFill>
                <a:effectLst/>
                <a:latin typeface="+mn-lt"/>
                <a:ea typeface="+mn-ea"/>
                <a:cs typeface="+mn-cs"/>
              </a:rPr>
              <a:t>Sirota's</a:t>
            </a:r>
            <a:r>
              <a:rPr lang="en-GB" sz="1200" b="1" i="0" kern="1200">
                <a:solidFill>
                  <a:schemeClr val="tx1"/>
                </a:solidFill>
                <a:effectLst/>
                <a:latin typeface="+mn-lt"/>
                <a:ea typeface="+mn-ea"/>
                <a:cs typeface="+mn-cs"/>
              </a:rPr>
              <a:t> Three-Factor Theory - </a:t>
            </a:r>
            <a:r>
              <a:rPr lang="en-GB" sz="1200" b="0" i="0" kern="1200">
                <a:solidFill>
                  <a:schemeClr val="tx1"/>
                </a:solidFill>
                <a:effectLst/>
                <a:latin typeface="+mn-lt"/>
                <a:ea typeface="+mn-ea"/>
                <a:cs typeface="+mn-cs"/>
              </a:rPr>
              <a:t>The three factors, which together build enthusiasm, are as follows:</a:t>
            </a:r>
          </a:p>
          <a:p>
            <a:pPr fontAlgn="base"/>
            <a:r>
              <a:rPr lang="en-GB" sz="1200" b="0" i="0" kern="1200">
                <a:solidFill>
                  <a:schemeClr val="tx1"/>
                </a:solidFill>
                <a:effectLst/>
                <a:latin typeface="+mn-lt"/>
                <a:ea typeface="+mn-ea"/>
                <a:cs typeface="+mn-cs"/>
              </a:rPr>
              <a:t>Equity/Fairness – People want to be treated fairly at work.</a:t>
            </a:r>
          </a:p>
          <a:p>
            <a:pPr fontAlgn="base"/>
            <a:r>
              <a:rPr lang="en-GB" sz="1200" b="0" i="0" kern="1200">
                <a:solidFill>
                  <a:schemeClr val="tx1"/>
                </a:solidFill>
                <a:effectLst/>
                <a:latin typeface="+mn-lt"/>
                <a:ea typeface="+mn-ea"/>
                <a:cs typeface="+mn-cs"/>
              </a:rPr>
              <a:t>Achievement – People want to do important, useful work, and be recognized for this.</a:t>
            </a:r>
          </a:p>
          <a:p>
            <a:pPr fontAlgn="base"/>
            <a:r>
              <a:rPr lang="en-GB" sz="1200" b="0" i="0" kern="1200">
                <a:solidFill>
                  <a:schemeClr val="tx1"/>
                </a:solidFill>
                <a:effectLst/>
                <a:latin typeface="+mn-lt"/>
                <a:ea typeface="+mn-ea"/>
                <a:cs typeface="+mn-cs"/>
              </a:rPr>
              <a:t>Camaraderie – People want to enjoy good relationships with their co-workers.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a:solidFill>
                  <a:schemeClr val="tx1"/>
                </a:solidFill>
                <a:effectLst/>
                <a:latin typeface="+mn-lt"/>
                <a:ea typeface="+mn-ea"/>
                <a:cs typeface="+mn-cs"/>
              </a:rPr>
              <a:t>The equity factor is very similar to the hygiene factors described by Frederick Herzberg in his </a:t>
            </a:r>
            <a:r>
              <a:rPr lang="en-GB" sz="1200" b="1" i="0" u="sng" kern="1200">
                <a:solidFill>
                  <a:schemeClr val="tx1"/>
                </a:solidFill>
                <a:effectLst/>
                <a:latin typeface="+mn-lt"/>
                <a:ea typeface="+mn-ea"/>
                <a:cs typeface="+mn-cs"/>
                <a:hlinkClick r:id="rId3"/>
              </a:rPr>
              <a:t>Motivation-Hygiene Theory</a:t>
            </a:r>
            <a:endParaRPr lang="en-GB" sz="1200" b="1"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28051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effectLst/>
              </a:rPr>
              <a:t>Frederick Herzberg (1923-2000)</a:t>
            </a:r>
            <a:br>
              <a:rPr lang="en-GB">
                <a:effectLst/>
              </a:rPr>
            </a:br>
            <a:r>
              <a:rPr lang="en-GB">
                <a:effectLst/>
              </a:rPr>
              <a:t>Frederick </a:t>
            </a:r>
            <a:r>
              <a:rPr lang="en-GB" err="1">
                <a:effectLst/>
              </a:rPr>
              <a:t>Herzber's</a:t>
            </a:r>
            <a:r>
              <a:rPr lang="en-GB">
                <a:effectLst/>
              </a:rPr>
              <a:t> Motivation-Hygiene theory was created to modify Abraham Maslow's Hierarchy of Needs theory. Herzberg decided that there were certain things that were satisfying and unsatisfying, Herzberg's research was based on the question "What do people want from their jobs?".</a:t>
            </a:r>
            <a:br>
              <a:rPr lang="en-GB">
                <a:effectLst/>
              </a:rPr>
            </a:br>
            <a:br>
              <a:rPr lang="en-GB">
                <a:effectLst/>
              </a:rPr>
            </a:br>
            <a:r>
              <a:rPr lang="en-GB">
                <a:effectLst/>
              </a:rPr>
              <a:t>"The factors that lead to positive job attitudes do so </a:t>
            </a:r>
            <a:r>
              <a:rPr lang="en-GB" err="1">
                <a:effectLst/>
              </a:rPr>
              <a:t>beacause</a:t>
            </a:r>
            <a:r>
              <a:rPr lang="en-GB">
                <a:effectLst/>
              </a:rPr>
              <a:t> they satisfy the individuals need for self-actualization in his work ."(Herzberg, 1959)</a:t>
            </a:r>
            <a:br>
              <a:rPr lang="en-GB">
                <a:effectLst/>
              </a:rPr>
            </a:br>
            <a:br>
              <a:rPr lang="en-GB">
                <a:effectLst/>
              </a:rPr>
            </a:br>
            <a:r>
              <a:rPr lang="en-GB">
                <a:effectLst/>
              </a:rPr>
              <a:t>They 5 strong determent's of </a:t>
            </a:r>
            <a:br>
              <a:rPr lang="en-GB">
                <a:effectLst/>
              </a:rPr>
            </a:br>
            <a:r>
              <a:rPr lang="en-GB">
                <a:effectLst/>
              </a:rPr>
              <a:t>job Satisfaction were:</a:t>
            </a:r>
            <a:br>
              <a:rPr lang="en-GB">
                <a:effectLst/>
              </a:rPr>
            </a:br>
            <a:br>
              <a:rPr lang="en-GB">
                <a:effectLst/>
              </a:rPr>
            </a:br>
            <a:r>
              <a:rPr lang="en-GB">
                <a:effectLst/>
              </a:rPr>
              <a:t>•achievement </a:t>
            </a:r>
            <a:br>
              <a:rPr lang="en-GB">
                <a:effectLst/>
              </a:rPr>
            </a:br>
            <a:r>
              <a:rPr lang="en-GB">
                <a:effectLst/>
              </a:rPr>
              <a:t>•recognition </a:t>
            </a:r>
            <a:br>
              <a:rPr lang="en-GB">
                <a:effectLst/>
              </a:rPr>
            </a:br>
            <a:r>
              <a:rPr lang="en-GB">
                <a:effectLst/>
              </a:rPr>
              <a:t>•work itself </a:t>
            </a:r>
            <a:br>
              <a:rPr lang="en-GB">
                <a:effectLst/>
              </a:rPr>
            </a:br>
            <a:r>
              <a:rPr lang="en-GB">
                <a:effectLst/>
              </a:rPr>
              <a:t>•responsibility </a:t>
            </a:r>
            <a:br>
              <a:rPr lang="en-GB">
                <a:effectLst/>
              </a:rPr>
            </a:br>
            <a:r>
              <a:rPr lang="en-GB">
                <a:effectLst/>
              </a:rPr>
              <a:t>•advancement </a:t>
            </a:r>
            <a:br>
              <a:rPr lang="en-GB">
                <a:effectLst/>
              </a:rPr>
            </a:br>
            <a:br>
              <a:rPr lang="en-GB">
                <a:effectLst/>
              </a:rPr>
            </a:br>
            <a:br>
              <a:rPr lang="en-GB">
                <a:effectLst/>
              </a:rPr>
            </a:br>
            <a:r>
              <a:rPr lang="en-GB">
                <a:effectLst/>
              </a:rPr>
              <a:t>This showed that the satisfiers/motivators are centralized around the employees relationship with their job and the </a:t>
            </a:r>
            <a:r>
              <a:rPr lang="en-GB" err="1">
                <a:effectLst/>
              </a:rPr>
              <a:t>dissatisfiers</a:t>
            </a:r>
            <a:r>
              <a:rPr lang="en-GB">
                <a:effectLst/>
              </a:rPr>
              <a:t>/de-motivators happen to be the environment or what the job involves. </a:t>
            </a:r>
            <a:br>
              <a:rPr lang="en-GB">
                <a:effectLst/>
              </a:rPr>
            </a:br>
            <a:br>
              <a:rPr lang="en-GB">
                <a:effectLst/>
              </a:rPr>
            </a:br>
            <a:br>
              <a:rPr lang="en-GB">
                <a:effectLst/>
              </a:rPr>
            </a:b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93424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effectLst/>
              </a:rPr>
              <a:t>David McClelland's theory of needs was built up showing that there are three types of motivating needs, the need for Power, Affiliation and Achievement.(McClelland, 1961)</a:t>
            </a:r>
            <a:br>
              <a:rPr lang="en-GB">
                <a:effectLst/>
              </a:rPr>
            </a:br>
            <a:r>
              <a:rPr lang="en-GB">
                <a:effectLst/>
              </a:rPr>
              <a:t>Workers who have a need for "power" can be motivated to perform if they are given key positions or power positions. Workers who have a need for "affiliation" are motivated by social recognition as they like to have a good social group in the workplace. Finally workers who have a need for Achievement are motivated by the concept of success but also by the fear of failure.</a:t>
            </a:r>
            <a:endParaRPr lang="en-GB"/>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4772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t>Expectancy is the belief that increased effort will lead to increased performance i.e. if I work harder then this will be better. This is affected by such things as: </a:t>
            </a:r>
          </a:p>
          <a:p>
            <a:r>
              <a:rPr lang="en-GB"/>
              <a:t>1.Having the right resources available (e.g. raw materials, time) </a:t>
            </a:r>
          </a:p>
          <a:p>
            <a:r>
              <a:rPr lang="en-GB"/>
              <a:t>2.Having the right skills to do the job </a:t>
            </a:r>
          </a:p>
          <a:p>
            <a:r>
              <a:rPr lang="en-GB"/>
              <a:t>3.Having the necessary support to get the job done (e.g. supervisor support, or correct information on the job)</a:t>
            </a:r>
          </a:p>
          <a:p>
            <a:endParaRPr lang="en-GB"/>
          </a:p>
          <a:p>
            <a:r>
              <a:rPr lang="en-GB"/>
              <a:t>Instrumentality is the belief that if you perform well that a valued outcome will be received. The degree to which a first level outcome will lead to the second level outcome. i.e. if I do a good job, there is something in it for me. This is affected by such things as: </a:t>
            </a:r>
          </a:p>
          <a:p>
            <a:r>
              <a:rPr lang="en-GB"/>
              <a:t>1.Clear understanding of the relationship between performance and outcomes – e.g. the rules of the reward 'game' </a:t>
            </a:r>
          </a:p>
          <a:p>
            <a:r>
              <a:rPr lang="en-GB"/>
              <a:t>2.Trust in the people who will take the decisions on who gets what outcome </a:t>
            </a:r>
          </a:p>
          <a:p>
            <a:r>
              <a:rPr lang="en-GB"/>
              <a:t>3.Transparency of the process that decides who gets what outcome</a:t>
            </a:r>
          </a:p>
          <a:p>
            <a:endParaRPr lang="en-GB"/>
          </a:p>
          <a:p>
            <a:r>
              <a:rPr lang="en-GB"/>
              <a:t>Valence is the importance that the individual places upon the expected outcome. For the valence to be positive, the person must prefer attaining the outcome to not attaining it. For example, if someone is mainly motivated by money, he or she might not value offers of additional time off. </a:t>
            </a:r>
          </a:p>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288570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r>
              <a:rPr lang="en-GB">
                <a:effectLst/>
              </a:rPr>
              <a:t>Victor Vroom </a:t>
            </a:r>
            <a:br>
              <a:rPr lang="en-GB">
                <a:effectLst/>
              </a:rPr>
            </a:br>
            <a:r>
              <a:rPr lang="en-GB">
                <a:effectLst/>
              </a:rPr>
              <a:t>(1932-Present)</a:t>
            </a:r>
            <a:br>
              <a:rPr lang="en-GB">
                <a:effectLst/>
              </a:rPr>
            </a:br>
            <a:r>
              <a:rPr lang="en-GB">
                <a:effectLst/>
              </a:rPr>
              <a:t>Victor Vroom's Expectancy theory showed that the sum of "</a:t>
            </a:r>
            <a:r>
              <a:rPr lang="en-GB" err="1">
                <a:effectLst/>
              </a:rPr>
              <a:t>valency</a:t>
            </a:r>
            <a:r>
              <a:rPr lang="en-GB">
                <a:effectLst/>
              </a:rPr>
              <a:t> x expectancy is motivation".(Vroom, 1964) </a:t>
            </a:r>
            <a:br>
              <a:rPr lang="en-GB">
                <a:effectLst/>
              </a:rPr>
            </a:br>
            <a:r>
              <a:rPr lang="en-GB">
                <a:effectLst/>
              </a:rPr>
              <a:t>To explain this in simple terms expectancy theory says that an employee can be motivated to perform better when their is a belief that the better performance will lead to good performance appraisal and that this shall result into realization of personal goal in form of some reward. This leads us to the realisation that motivation causes an action which causes results which means there will be satisfaction in form of a reward.</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227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18</a:t>
            </a:fld>
            <a:endParaRPr lang="en-GB"/>
          </a:p>
        </p:txBody>
      </p:sp>
    </p:spTree>
    <p:extLst>
      <p:ext uri="{BB962C8B-B14F-4D97-AF65-F5344CB8AC3E}">
        <p14:creationId xmlns:p14="http://schemas.microsoft.com/office/powerpoint/2010/main" val="944890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5A2668-57C8-435C-9244-65EEF4ADAB16}" type="slidenum">
              <a:rPr lang="en-GB" smtClean="0"/>
              <a:t>19</a:t>
            </a:fld>
            <a:endParaRPr lang="en-GB"/>
          </a:p>
        </p:txBody>
      </p:sp>
    </p:spTree>
    <p:extLst>
      <p:ext uri="{BB962C8B-B14F-4D97-AF65-F5344CB8AC3E}">
        <p14:creationId xmlns:p14="http://schemas.microsoft.com/office/powerpoint/2010/main" val="15704896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D2351C2A-A8F7-41B6-AAE8-83791B66751B}"/>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BF9B41C6-25CE-488E-960D-E99F1F1CE34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200" dirty="0">
              <a:cs typeface="Times New Roman" pitchFamily="18" charset="0"/>
            </a:endParaRPr>
          </a:p>
          <a:p>
            <a:r>
              <a:rPr lang="en-GB" altLang="en-US" sz="1200" dirty="0">
                <a:latin typeface="Times New Roman"/>
                <a:cs typeface="Times New Roman"/>
              </a:rPr>
              <a:t>List of words – analyse, compare etc</a:t>
            </a:r>
          </a:p>
          <a:p>
            <a:endParaRPr lang="en-GB" altLang="en-US" sz="1200" dirty="0">
              <a:cs typeface="Times New Roman"/>
            </a:endParaRPr>
          </a:p>
          <a:p>
            <a:endParaRPr lang="en-GB" altLang="en-US" sz="1200" dirty="0">
              <a:cs typeface="Times New Roman" pitchFamily="18" charset="0"/>
            </a:endParaRPr>
          </a:p>
          <a:p>
            <a:r>
              <a:rPr lang="en-GB" sz="1200" dirty="0">
                <a:latin typeface="Times New Roman"/>
                <a:cs typeface="Times New Roman"/>
              </a:rPr>
              <a:t>What is critical reflection? </a:t>
            </a:r>
          </a:p>
          <a:p>
            <a:r>
              <a:rPr lang="en-GB" sz="1200" dirty="0">
                <a:latin typeface="Times New Roman"/>
                <a:cs typeface="Times New Roman"/>
              </a:rPr>
              <a:t>Critical reflection is more than just ‘thinking about’ something, it is a way of ‘critiquing’ our practice in a systematic and rigorous way – helping us to carefully consider what is good and what could be improved. </a:t>
            </a:r>
            <a:endParaRPr lang="en-GB" sz="1200" dirty="0">
              <a:cs typeface="Times New Roman" pitchFamily="18" charset="0"/>
            </a:endParaRPr>
          </a:p>
          <a:p>
            <a:endParaRPr lang="en-GB" sz="1200" dirty="0">
              <a:latin typeface="Times New Roman"/>
              <a:cs typeface="Times New Roman"/>
            </a:endParaRPr>
          </a:p>
          <a:p>
            <a:endParaRPr lang="en-GB" sz="1200" dirty="0">
              <a:cs typeface="Times New Roman" pitchFamily="18" charset="0"/>
            </a:endParaRPr>
          </a:p>
          <a:p>
            <a:r>
              <a:rPr lang="en-GB" sz="1200" dirty="0">
                <a:latin typeface="Times New Roman"/>
                <a:cs typeface="Times New Roman"/>
              </a:rPr>
              <a:t>Events and experiences can lead to personal growth and make an impact on how we may think or act in the future as a result, critical reflection is a process to help us uncover this learning. Critical reflection is not a summary of what happened or a review of how you felt after an experience, for reflection to be critical you have to make a connection between what happened, what you learned and how you will apply the learning in the future. The reflection doesn’t have to be focussed on a positive or successful experience, sometimes we learn from occasions that haven't gone quite as we had planned. What is important is that we choose an experience to reflect on where we have learned something that has changed our beliefs or actions in some way.</a:t>
            </a:r>
            <a:endParaRPr lang="en-GB" sz="1200" dirty="0">
              <a:cs typeface="Times New Roman" pitchFamily="18" charset="0"/>
            </a:endParaRPr>
          </a:p>
          <a:p>
            <a:endParaRPr lang="en-GB" sz="1200" dirty="0">
              <a:cs typeface="Times New Roman" pitchFamily="18" charset="0"/>
            </a:endParaRPr>
          </a:p>
          <a:p>
            <a:r>
              <a:rPr lang="en-GB" sz="1200" dirty="0">
                <a:latin typeface="Times New Roman"/>
                <a:cs typeface="Times New Roman"/>
              </a:rPr>
              <a:t>One model that has been developed to assist with undertaking critical reflection is the What? So What? Now What model by Terry Borden</a:t>
            </a:r>
            <a:endParaRPr lang="en-GB" sz="1200" dirty="0">
              <a:cs typeface="Times New Roman" pitchFamily="18" charset="0"/>
            </a:endParaRPr>
          </a:p>
          <a:p>
            <a:endParaRPr lang="en-GB" sz="1200" dirty="0">
              <a:latin typeface="Times New Roman"/>
              <a:cs typeface="Times New Roman"/>
            </a:endParaRPr>
          </a:p>
          <a:p>
            <a:r>
              <a:rPr lang="en-GB" sz="1200" dirty="0">
                <a:latin typeface="Times New Roman"/>
                <a:cs typeface="Times New Roman"/>
              </a:rPr>
              <a:t>Stage 1 – What – What happened in a particular situation? Be as objective as possible when you are replaying that </a:t>
            </a:r>
            <a:r>
              <a:rPr lang="en-GB" sz="1200" dirty="0" err="1">
                <a:latin typeface="Times New Roman"/>
                <a:cs typeface="Times New Roman"/>
              </a:rPr>
              <a:t>sitatuaion</a:t>
            </a:r>
            <a:r>
              <a:rPr lang="en-GB" sz="1200" dirty="0">
                <a:latin typeface="Times New Roman"/>
                <a:cs typeface="Times New Roman"/>
              </a:rPr>
              <a:t>, try to avoid being judgemental</a:t>
            </a:r>
            <a:endParaRPr lang="en-GB" sz="1200" dirty="0">
              <a:cs typeface="Times New Roman" pitchFamily="18" charset="0"/>
            </a:endParaRPr>
          </a:p>
          <a:p>
            <a:r>
              <a:rPr lang="en-GB" sz="1200" dirty="0">
                <a:latin typeface="Times New Roman"/>
                <a:cs typeface="Times New Roman"/>
              </a:rPr>
              <a:t>Stage 2 – So what – Start to unlock and analyse the situation more deeply. Ask yourself what was important about the situation for you? What did you learn?</a:t>
            </a:r>
          </a:p>
          <a:p>
            <a:r>
              <a:rPr lang="en-GB" sz="1200" dirty="0">
                <a:latin typeface="Times New Roman"/>
                <a:cs typeface="Times New Roman"/>
              </a:rPr>
              <a:t>Stage 3 – Now what – this is all about what you have learned and how it has helped you develop your practice. You can reflect upon how you will think or act differently as a result of this experience.</a:t>
            </a:r>
            <a:endParaRPr lang="en-GB" sz="1200" dirty="0">
              <a:cs typeface="Times New Roman" pitchFamily="18" charset="0"/>
            </a:endParaRPr>
          </a:p>
          <a:p>
            <a:endParaRPr lang="en-GB" sz="1200" dirty="0">
              <a:cs typeface="Times New Roman" pitchFamily="18" charset="0"/>
            </a:endParaRPr>
          </a:p>
          <a:p>
            <a:r>
              <a:rPr lang="en-GB" sz="1200" dirty="0">
                <a:latin typeface="Times New Roman"/>
                <a:cs typeface="Times New Roman"/>
              </a:rPr>
              <a:t>Reid (1993) in her definition noted critical reflection as an active process rather than passive thinking. She states ‘reflection is a process of reviewing an experience of practice in order to describe, analyse, evaluate and so inform learning about practice’. </a:t>
            </a:r>
          </a:p>
          <a:p>
            <a:endParaRPr lang="en-GB" sz="1200" dirty="0">
              <a:cs typeface="Times New Roman" pitchFamily="18" charset="0"/>
            </a:endParaRPr>
          </a:p>
          <a:p>
            <a:r>
              <a:rPr lang="en-GB" sz="1200" dirty="0">
                <a:latin typeface="Times New Roman"/>
                <a:cs typeface="Times New Roman"/>
              </a:rPr>
              <a:t>Critical reflection is an extension of “critical thinking”. It asks us to think about our practice and ideas and then it challenges us to step-back and examine our thinking by asking probing questions. It asks us to not only delve into the past and look at the present but importantly it asks us to speculate about the future and act. </a:t>
            </a:r>
            <a:endParaRPr lang="en-GB" sz="1200" dirty="0">
              <a:cs typeface="Times New Roman"/>
            </a:endParaRPr>
          </a:p>
          <a:p>
            <a:endParaRPr lang="en-GB" sz="1200" dirty="0">
              <a:cs typeface="Times New Roman" pitchFamily="18" charset="0"/>
            </a:endParaRPr>
          </a:p>
          <a:p>
            <a:r>
              <a:rPr lang="en-GB" sz="1200" dirty="0">
                <a:latin typeface="Times New Roman"/>
                <a:cs typeface="Times New Roman"/>
              </a:rPr>
              <a:t>Tool kit – extract from Study Guide</a:t>
            </a:r>
            <a:endParaRPr lang="en-GB" sz="1200" dirty="0">
              <a:cs typeface="Times New Roman" pitchFamily="18" charset="0"/>
            </a:endParaRPr>
          </a:p>
          <a:p>
            <a:endParaRPr lang="en-GB" altLang="en-US" sz="1200" dirty="0">
              <a:cs typeface="Times New Roman" pitchFamily="18" charset="0"/>
            </a:endParaRPr>
          </a:p>
          <a:p>
            <a:endParaRPr lang="en-US" altLang="en-US" dirty="0">
              <a:cs typeface="Times New Roman" pitchFamily="18" charset="0"/>
            </a:endParaRPr>
          </a:p>
        </p:txBody>
      </p:sp>
      <p:sp>
        <p:nvSpPr>
          <p:cNvPr id="44036" name="Slide Number Placeholder 3">
            <a:extLst>
              <a:ext uri="{FF2B5EF4-FFF2-40B4-BE49-F238E27FC236}">
                <a16:creationId xmlns:a16="http://schemas.microsoft.com/office/drawing/2014/main" id="{E26B0D96-04BE-4FD1-B472-A6313820278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B4FBCCA-758C-4A1C-B967-5DBC81C32478}" type="slidenum">
              <a:rPr lang="en-GB" altLang="en-US" smtClean="0">
                <a:latin typeface="Times New Roman" panose="02020603050405020304" pitchFamily="18" charset="0"/>
              </a:rPr>
              <a:pPr/>
              <a:t>20</a:t>
            </a:fld>
            <a:endParaRPr lang="en-GB" altLang="en-US">
              <a:latin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25163566-FEA7-4B62-9573-51A674CBF41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11AF3290-46E0-4707-9AA0-05161BE33C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Day 1</a:t>
            </a:r>
          </a:p>
          <a:p>
            <a:r>
              <a:rPr lang="en-US" altLang="en-US" dirty="0"/>
              <a:t>If we remember that reflection can result in learning, we can link Learning Style theory to Kolb’s learning cycle in order to </a:t>
            </a:r>
            <a:r>
              <a:rPr lang="en-US" altLang="en-US" dirty="0" err="1"/>
              <a:t>recognise</a:t>
            </a:r>
            <a:r>
              <a:rPr lang="en-US" altLang="en-US" dirty="0"/>
              <a:t> that individuals with different learning styles are more comfortable at some stages of the experiential learning cycle than others.</a:t>
            </a:r>
          </a:p>
          <a:p>
            <a:endParaRPr lang="en-US" altLang="en-US" dirty="0"/>
          </a:p>
          <a:p>
            <a:r>
              <a:rPr lang="en-US" altLang="en-US" dirty="0"/>
              <a:t>For example, asking a reflector to keep a reflective journal is likely to keep them in the observation stage for too long, this is where they will feel comfortable. Each learning style will have their preferred stage of this cycle and as a facilitator it is important to identify what can help individuals in moving them into the various stages which will be out of their comfort zones.</a:t>
            </a:r>
          </a:p>
          <a:p>
            <a:endParaRPr lang="en-US" altLang="en-US" dirty="0"/>
          </a:p>
          <a:p>
            <a:r>
              <a:rPr lang="en-US" altLang="en-US" dirty="0"/>
              <a:t>For example, for those that are not reflectors, using activities to encourage them to reflect on the concrete experience will be helpful to develop reflective skills.</a:t>
            </a:r>
          </a:p>
          <a:p>
            <a:endParaRPr lang="en-US" altLang="en-US" dirty="0"/>
          </a:p>
          <a:p>
            <a:r>
              <a:rPr lang="en-US" altLang="en-US" dirty="0"/>
              <a:t>Similarly, coaching conversations with your peers or line manager can help in getting you ‘un-stuck’ so that you can freely move around the cycle.</a:t>
            </a:r>
          </a:p>
          <a:p>
            <a:endParaRPr lang="en-US" altLang="en-US" dirty="0"/>
          </a:p>
          <a:p>
            <a:r>
              <a:rPr lang="en-US" altLang="en-US" dirty="0"/>
              <a:t>Activists are likely to be most comfortable in the ‘Concrete Experience’ stage</a:t>
            </a:r>
          </a:p>
          <a:p>
            <a:r>
              <a:rPr lang="en-US" altLang="en-US" dirty="0"/>
              <a:t>Reflectors                                                     in the ‘Reflective Observation’ stage</a:t>
            </a:r>
          </a:p>
          <a:p>
            <a:r>
              <a:rPr lang="en-US" altLang="en-US" dirty="0"/>
              <a:t>Theorists                                                       in the ‘Abstract </a:t>
            </a:r>
            <a:r>
              <a:rPr lang="en-US" altLang="en-US" dirty="0" err="1"/>
              <a:t>conceptualisation</a:t>
            </a:r>
            <a:r>
              <a:rPr lang="en-US" altLang="en-US" dirty="0"/>
              <a:t>’ stage</a:t>
            </a:r>
          </a:p>
          <a:p>
            <a:r>
              <a:rPr lang="en-US" altLang="en-US" dirty="0"/>
              <a:t>Pragmatists                                                  in the ‘Active Experimentation’ stage</a:t>
            </a:r>
          </a:p>
          <a:p>
            <a:endParaRPr lang="en-US" altLang="en-US" dirty="0"/>
          </a:p>
          <a:p>
            <a:r>
              <a:rPr lang="en-US" altLang="en-US" dirty="0"/>
              <a:t>There are a range of tools that you can use to help you in navigating your way around Kolb’s learning cycle.</a:t>
            </a:r>
          </a:p>
          <a:p>
            <a:endParaRPr lang="en-US" altLang="en-US" dirty="0"/>
          </a:p>
          <a:p>
            <a:r>
              <a:rPr lang="en-US" altLang="en-US" dirty="0"/>
              <a:t>Concrete Experience – Ensure it is recorded as soon as possible so that you have an accurate account of what happened</a:t>
            </a:r>
          </a:p>
          <a:p>
            <a:r>
              <a:rPr lang="en-US" altLang="en-US" dirty="0"/>
              <a:t>Reflective observation – Think about the details and ask yourself questions such as …what were the range of circumstances within which that happened? What were the reasons behind that conversation for example? Who was involved? How do I fee about that individual? </a:t>
            </a:r>
          </a:p>
          <a:p>
            <a:r>
              <a:rPr lang="en-US" altLang="en-US" dirty="0"/>
              <a:t>Abstract </a:t>
            </a:r>
            <a:r>
              <a:rPr lang="en-US" altLang="en-US" dirty="0" err="1"/>
              <a:t>conceptualisation</a:t>
            </a:r>
            <a:r>
              <a:rPr lang="en-US" altLang="en-US" dirty="0"/>
              <a:t> – Try to make wider links and conclusions e.g. How does that link with what I did last week? What conclusions can I draw? How can you draw on previous experiences to make sense of the situation.</a:t>
            </a:r>
          </a:p>
          <a:p>
            <a:r>
              <a:rPr lang="en-US" altLang="en-US" dirty="0"/>
              <a:t>Active Experimentation – Think about questions such as ‘What might I do differently next time?’, ‘How will I put it into practice?’</a:t>
            </a:r>
          </a:p>
        </p:txBody>
      </p:sp>
      <p:sp>
        <p:nvSpPr>
          <p:cNvPr id="52228" name="Slide Number Placeholder 3">
            <a:extLst>
              <a:ext uri="{FF2B5EF4-FFF2-40B4-BE49-F238E27FC236}">
                <a16:creationId xmlns:a16="http://schemas.microsoft.com/office/drawing/2014/main" id="{326F6799-E427-4C7D-9DE4-DEC94DAB6A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50BDED-3D09-4ED8-AE3C-913F6A079ED3}" type="slidenum">
              <a:rPr lang="en-GB" altLang="en-US" smtClean="0">
                <a:latin typeface="Times New Roman" panose="02020603050405020304" pitchFamily="18" charset="0"/>
              </a:rPr>
              <a:pPr/>
              <a:t>21</a:t>
            </a:fld>
            <a:endParaRPr lang="en-GB" altLang="en-US">
              <a:latin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1C8FD57-4C5D-4654-8F25-93D711D8F422}"/>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932B75AB-4484-4232-939B-398AFDF1F5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Learning Styles</a:t>
            </a:r>
          </a:p>
          <a:p>
            <a:endParaRPr lang="en-US" altLang="en-US" dirty="0"/>
          </a:p>
          <a:p>
            <a:r>
              <a:rPr lang="en-US" altLang="en-US" dirty="0"/>
              <a:t>In preparation for today’s session we sent you a copy of the Honey and Mumford Learning Styles questionnaire that we hope you have all completed and that you have had time to read and digest the results. You will all know what are your natural preferences are in terms of how you learn. </a:t>
            </a:r>
          </a:p>
          <a:p>
            <a:endParaRPr lang="en-US" altLang="en-US" dirty="0"/>
          </a:p>
          <a:p>
            <a:r>
              <a:rPr lang="en-GB" altLang="en-US" dirty="0"/>
              <a:t>Honey and Mumford identified four separate learning styles:</a:t>
            </a:r>
          </a:p>
          <a:p>
            <a:endParaRPr lang="en-GB" altLang="en-US" dirty="0"/>
          </a:p>
          <a:p>
            <a:r>
              <a:rPr lang="en-GB" altLang="en-US" dirty="0"/>
              <a:t>Activists – tend to be open minded and enthusiastic. They like new experiences and want to get involved in the here and now. They enjoy getting stuck in and learning by doing.</a:t>
            </a:r>
          </a:p>
          <a:p>
            <a:r>
              <a:rPr lang="en-GB" altLang="en-US" dirty="0"/>
              <a:t>Activists can become bored when an activity stops , they will want to move on with the activity/start the next challenge rather than what they may perceive as dwelling on the past.</a:t>
            </a:r>
          </a:p>
          <a:p>
            <a:endParaRPr lang="en-GB" altLang="en-US" dirty="0"/>
          </a:p>
          <a:p>
            <a:r>
              <a:rPr lang="en-GB" altLang="en-US" dirty="0"/>
              <a:t>Pragmatists like to try new things out to see if they work in practice. They will often be seen as the problem solvers and will seek to apply something they have learnt straight away. However, if their approach doesn’t work first time they may not try again and will swiftly move on to a new approach.</a:t>
            </a:r>
          </a:p>
          <a:p>
            <a:endParaRPr lang="en-GB" altLang="en-US" dirty="0"/>
          </a:p>
          <a:p>
            <a:r>
              <a:rPr lang="en-GB" altLang="en-US" dirty="0"/>
              <a:t>Theorists are logical thinkers, they like to analyse, question and learn in a step by step logical way. Theorists may question new learning, they will need to fully understand the learning in order that it makes sense with their logical approach.</a:t>
            </a:r>
          </a:p>
          <a:p>
            <a:endParaRPr lang="en-GB" altLang="en-US" dirty="0"/>
          </a:p>
          <a:p>
            <a:r>
              <a:rPr lang="en-GB" altLang="en-US" dirty="0"/>
              <a:t>Reflectors will stand back and reflect, ponder and consider many perspectives before acting. Reflectors need time to think things over and to feel comfortable in reaching a conclusion. They observe, gather information and take time to think things over.</a:t>
            </a:r>
          </a:p>
          <a:p>
            <a:endParaRPr lang="en-GB" altLang="en-US" dirty="0"/>
          </a:p>
          <a:p>
            <a:r>
              <a:rPr lang="en-GB" altLang="en-GB" dirty="0"/>
              <a:t>To use a swimming analogy, the activist will learn best by jumping in at the deep end – the ’sink or swim approach’, the reflector by sitting at the poolside watching the different swimming techniques,  the theorist prefers to read about established models and techniques to discover how to swim whilst the pragmatist looks for the logical step by step approach and the practicality of undertaking the task.</a:t>
            </a:r>
          </a:p>
          <a:p>
            <a:endParaRPr lang="en-GB" altLang="en-US" dirty="0"/>
          </a:p>
          <a:p>
            <a:r>
              <a:rPr lang="en-GB" altLang="en-US" dirty="0"/>
              <a:t>In order to refine the way in which we can develop natural habits to become more reflective it is helpful to explore the range of tools that are available to us.</a:t>
            </a:r>
          </a:p>
          <a:p>
            <a:endParaRPr lang="en-GB" altLang="en-US" dirty="0"/>
          </a:p>
          <a:p>
            <a:endParaRPr lang="en-GB" altLang="en-US" dirty="0"/>
          </a:p>
          <a:p>
            <a:endParaRPr lang="en-GB" altLang="en-US" dirty="0"/>
          </a:p>
          <a:p>
            <a:endParaRPr lang="en-GB" altLang="en-US" dirty="0"/>
          </a:p>
          <a:p>
            <a:r>
              <a:rPr lang="en-GB" altLang="en-US" dirty="0"/>
              <a:t>Notes</a:t>
            </a:r>
          </a:p>
          <a:p>
            <a:endParaRPr lang="en-GB" altLang="en-US" dirty="0"/>
          </a:p>
          <a:p>
            <a:r>
              <a:rPr lang="en-GB" altLang="en-US" dirty="0"/>
              <a:t>Read more at: https://www.skillsyouneed.com/learn/learning-styles.html</a:t>
            </a:r>
          </a:p>
          <a:p>
            <a:endParaRPr lang="en-US" altLang="en-US" dirty="0"/>
          </a:p>
        </p:txBody>
      </p:sp>
      <p:sp>
        <p:nvSpPr>
          <p:cNvPr id="48132" name="Slide Number Placeholder 3">
            <a:extLst>
              <a:ext uri="{FF2B5EF4-FFF2-40B4-BE49-F238E27FC236}">
                <a16:creationId xmlns:a16="http://schemas.microsoft.com/office/drawing/2014/main" id="{73A19FB2-C7D9-4FE6-A16F-2518FD148BE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5687C84-BA2F-4AE7-932C-B66C5131EBBA}" type="slidenum">
              <a:rPr lang="en-GB" altLang="en-US" smtClean="0">
                <a:latin typeface="Times New Roman" panose="02020603050405020304" pitchFamily="18" charset="0"/>
              </a:rPr>
              <a:pPr/>
              <a:t>22</a:t>
            </a:fld>
            <a:endParaRPr lang="en-GB" altLang="en-US">
              <a:latin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EC64C21-8D84-4621-B4B8-97D6ECA7DFEE}"/>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28A0D419-31EC-4353-97DF-8B523A6AC1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Day 1</a:t>
            </a:r>
          </a:p>
          <a:p>
            <a:r>
              <a:rPr lang="en-US" altLang="en-US" dirty="0"/>
              <a:t>Learning styles and coaching conversations – the impact of your LS on your communication with other (Julie handout)</a:t>
            </a:r>
          </a:p>
          <a:p>
            <a:r>
              <a:rPr lang="en-US" altLang="en-US" dirty="0"/>
              <a:t>Break out rooms- Julie to agree questions for </a:t>
            </a:r>
            <a:r>
              <a:rPr lang="en-US" altLang="en-US" dirty="0" err="1"/>
              <a:t>conbsideration</a:t>
            </a:r>
            <a:endParaRPr lang="en-US" altLang="en-US" dirty="0"/>
          </a:p>
        </p:txBody>
      </p:sp>
      <p:sp>
        <p:nvSpPr>
          <p:cNvPr id="50180" name="Slide Number Placeholder 3">
            <a:extLst>
              <a:ext uri="{FF2B5EF4-FFF2-40B4-BE49-F238E27FC236}">
                <a16:creationId xmlns:a16="http://schemas.microsoft.com/office/drawing/2014/main" id="{15540B49-4E9E-4846-B81E-DEA9545C1CB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416A0C0-2430-4336-9C2E-A9A9BD8BC99C}" type="slidenum">
              <a:rPr lang="en-GB" altLang="en-US" smtClean="0">
                <a:latin typeface="Times New Roman" panose="02020603050405020304" pitchFamily="18" charset="0"/>
              </a:rPr>
              <a:pPr/>
              <a:t>23</a:t>
            </a:fld>
            <a:endParaRPr lang="en-GB" altLang="en-US">
              <a:latin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E45B74D1-EDE4-4D38-900F-EEC27B27D8CA}"/>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B7EC72DC-D72F-4402-981E-20E30FCD19D7}"/>
              </a:ext>
            </a:extLst>
          </p:cNvPr>
          <p:cNvSpPr>
            <a:spLocks noGrp="1"/>
          </p:cNvSpPr>
          <p:nvPr>
            <p:ph type="body" idx="1"/>
          </p:nvPr>
        </p:nvSpPr>
        <p:spPr>
          <a:ln/>
        </p:spPr>
        <p:txBody>
          <a:bodyPr/>
          <a:lstStyle/>
          <a:p>
            <a:pPr>
              <a:defRPr/>
            </a:pPr>
            <a:endParaRPr lang="en-US" altLang="en-US" dirty="0"/>
          </a:p>
          <a:p>
            <a:pPr>
              <a:defRPr/>
            </a:pPr>
            <a:r>
              <a:rPr lang="en-US" altLang="en-US" dirty="0">
                <a:latin typeface="Times New Roman"/>
                <a:cs typeface="Times New Roman"/>
              </a:rPr>
              <a:t>One of the most well-known is </a:t>
            </a:r>
            <a:r>
              <a:rPr lang="en-US" altLang="en-US" b="1" dirty="0">
                <a:latin typeface="Times New Roman"/>
                <a:cs typeface="Times New Roman"/>
              </a:rPr>
              <a:t>Donald Schon </a:t>
            </a:r>
            <a:r>
              <a:rPr lang="en-US" altLang="en-US" dirty="0">
                <a:latin typeface="Times New Roman"/>
                <a:cs typeface="Times New Roman"/>
              </a:rPr>
              <a:t>who wrote ‘The Reflective Practitioner’ in 1983.</a:t>
            </a:r>
          </a:p>
          <a:p>
            <a:pPr>
              <a:defRPr/>
            </a:pPr>
            <a:endParaRPr lang="en-US" altLang="en-US" dirty="0"/>
          </a:p>
          <a:p>
            <a:pPr>
              <a:defRPr/>
            </a:pPr>
            <a:r>
              <a:rPr lang="en-US" altLang="en-US" dirty="0">
                <a:latin typeface="Times New Roman"/>
                <a:cs typeface="Times New Roman"/>
              </a:rPr>
              <a:t>Schon proposed 2 different types of reflection</a:t>
            </a:r>
          </a:p>
          <a:p>
            <a:pPr>
              <a:defRPr/>
            </a:pPr>
            <a:endParaRPr lang="en-US" altLang="en-US" dirty="0"/>
          </a:p>
          <a:p>
            <a:pPr>
              <a:defRPr/>
            </a:pPr>
            <a:r>
              <a:rPr lang="en-US" altLang="en-US" dirty="0">
                <a:latin typeface="Times New Roman"/>
                <a:cs typeface="Times New Roman"/>
              </a:rPr>
              <a:t>Reflection in action</a:t>
            </a:r>
          </a:p>
          <a:p>
            <a:pPr>
              <a:defRPr/>
            </a:pPr>
            <a:endParaRPr lang="en-US" altLang="en-US" dirty="0"/>
          </a:p>
          <a:p>
            <a:pPr>
              <a:defRPr/>
            </a:pPr>
            <a:r>
              <a:rPr lang="en-US" altLang="en-US" dirty="0">
                <a:latin typeface="Times New Roman"/>
                <a:cs typeface="Times New Roman"/>
              </a:rPr>
              <a:t>Reflection on action</a:t>
            </a:r>
          </a:p>
          <a:p>
            <a:pPr>
              <a:defRPr/>
            </a:pPr>
            <a:endParaRPr lang="en-US" altLang="en-US" dirty="0"/>
          </a:p>
          <a:p>
            <a:pPr>
              <a:defRPr/>
            </a:pPr>
            <a:r>
              <a:rPr lang="en-US" altLang="en-US" dirty="0">
                <a:latin typeface="Times New Roman"/>
                <a:cs typeface="Times New Roman"/>
              </a:rPr>
              <a:t>Reflecting in action is about reflecting in the present while we are actually ‘doing’ something. This could be termed as thinking on our feet. It involves an individual – </a:t>
            </a:r>
            <a:endParaRPr lang="en-US" altLang="en-US" dirty="0">
              <a:cs typeface="Times New Roman"/>
            </a:endParaRPr>
          </a:p>
          <a:p>
            <a:pPr marL="171450" indent="-171450">
              <a:buFont typeface="Arial" panose="020B0604020202020204" pitchFamily="34" charset="0"/>
              <a:buChar char="•"/>
              <a:defRPr/>
            </a:pPr>
            <a:r>
              <a:rPr lang="en-US" altLang="en-US" dirty="0">
                <a:latin typeface="Times New Roman"/>
                <a:cs typeface="Times New Roman"/>
              </a:rPr>
              <a:t>Thinking ahead – ‘right, if this has happened, then I need to…’</a:t>
            </a:r>
          </a:p>
          <a:p>
            <a:pPr marL="171450" indent="-171450">
              <a:buFont typeface="Arial" panose="020B0604020202020204" pitchFamily="34" charset="0"/>
              <a:buChar char="•"/>
              <a:defRPr/>
            </a:pPr>
            <a:r>
              <a:rPr lang="en-US" altLang="en-US" dirty="0">
                <a:latin typeface="Times New Roman"/>
                <a:cs typeface="Times New Roman"/>
              </a:rPr>
              <a:t>Being Critical – ‘that didn’t work very well, I’d better try…’</a:t>
            </a:r>
          </a:p>
          <a:p>
            <a:pPr marL="171450" indent="-171450">
              <a:buFont typeface="Arial" panose="020B0604020202020204" pitchFamily="34" charset="0"/>
              <a:buChar char="•"/>
              <a:defRPr/>
            </a:pPr>
            <a:r>
              <a:rPr lang="en-US" altLang="en-US" dirty="0">
                <a:latin typeface="Times New Roman"/>
                <a:cs typeface="Times New Roman"/>
              </a:rPr>
              <a:t>Storing up experiences for the future – ‘I could have dealt with that better, if she responds in that way again I will ….’ This also may be about identifying issues for reflecting on action at a later stage.</a:t>
            </a:r>
          </a:p>
          <a:p>
            <a:pPr marL="171450" indent="-171450">
              <a:buFont typeface="Arial" panose="020B0604020202020204" pitchFamily="34" charset="0"/>
              <a:buChar char="•"/>
              <a:defRPr/>
            </a:pPr>
            <a:r>
              <a:rPr lang="en-US" altLang="en-US" dirty="0" err="1">
                <a:latin typeface="Times New Roman"/>
                <a:cs typeface="Times New Roman"/>
              </a:rPr>
              <a:t>Analysing</a:t>
            </a:r>
            <a:r>
              <a:rPr lang="en-US" altLang="en-US" dirty="0">
                <a:latin typeface="Times New Roman"/>
                <a:cs typeface="Times New Roman"/>
              </a:rPr>
              <a:t> what is happening – ‘they are reacting in this way for a reason, I think I should respond by saying …’</a:t>
            </a:r>
          </a:p>
          <a:p>
            <a:pPr marL="171450" indent="-171450">
              <a:buFont typeface="Arial" panose="020B0604020202020204" pitchFamily="34" charset="0"/>
              <a:buChar char="•"/>
              <a:defRPr/>
            </a:pPr>
            <a:endParaRPr lang="en-US" altLang="en-US" dirty="0"/>
          </a:p>
          <a:p>
            <a:pPr>
              <a:defRPr/>
            </a:pPr>
            <a:r>
              <a:rPr lang="en-US" altLang="en-US" dirty="0">
                <a:latin typeface="Times New Roman"/>
                <a:cs typeface="Times New Roman"/>
              </a:rPr>
              <a:t>There are some arguments that ‘Reflection in action’ is not an effective tool as:</a:t>
            </a:r>
          </a:p>
          <a:p>
            <a:pPr marL="171450" indent="-171450">
              <a:buFont typeface="Arial" panose="020B0604020202020204" pitchFamily="34" charset="0"/>
              <a:buChar char="•"/>
              <a:defRPr/>
            </a:pPr>
            <a:r>
              <a:rPr lang="en-US" altLang="en-US" dirty="0">
                <a:latin typeface="Times New Roman"/>
                <a:cs typeface="Times New Roman"/>
              </a:rPr>
              <a:t>You are only seeing things from your own perspective, and</a:t>
            </a:r>
          </a:p>
          <a:p>
            <a:pPr marL="171450" indent="-171450">
              <a:buFont typeface="Arial" panose="020B0604020202020204" pitchFamily="34" charset="0"/>
              <a:buChar char="•"/>
              <a:defRPr/>
            </a:pPr>
            <a:r>
              <a:rPr lang="en-US" altLang="en-US" dirty="0">
                <a:latin typeface="Times New Roman"/>
                <a:cs typeface="Times New Roman"/>
              </a:rPr>
              <a:t>The reflection is always short-term, your mind is on the task in hand and when the task changes so will the reflection.</a:t>
            </a:r>
          </a:p>
          <a:p>
            <a:pPr marL="171450" indent="-171450">
              <a:buFont typeface="Arial" panose="020B0604020202020204" pitchFamily="34" charset="0"/>
              <a:buChar char="•"/>
              <a:defRPr/>
            </a:pPr>
            <a:endParaRPr lang="en-US" altLang="en-US" dirty="0"/>
          </a:p>
          <a:p>
            <a:pPr>
              <a:buFont typeface="Arial" panose="020B0604020202020204" pitchFamily="34" charset="0"/>
              <a:buNone/>
              <a:defRPr/>
            </a:pPr>
            <a:r>
              <a:rPr lang="en-US" altLang="en-US" dirty="0">
                <a:latin typeface="Times New Roman"/>
                <a:cs typeface="Times New Roman"/>
              </a:rPr>
              <a:t>Reflection on action is reflection conducted after an event/incident. It could be talking things through with colleagues informally. It allows for longer term reflection and an opportunity to take on board the views of others. Feedback from others adds an extra dimension allowing extra depth of reflection.</a:t>
            </a:r>
          </a:p>
          <a:p>
            <a:pPr>
              <a:defRPr/>
            </a:pPr>
            <a:endParaRPr lang="en-US" altLang="en-US" dirty="0">
              <a:cs typeface="Times New Roman"/>
            </a:endParaRPr>
          </a:p>
          <a:p>
            <a:pPr>
              <a:defRPr/>
            </a:pPr>
            <a:r>
              <a:rPr lang="en-US" altLang="en-US" dirty="0">
                <a:latin typeface="Times New Roman"/>
                <a:cs typeface="Times New Roman"/>
              </a:rPr>
              <a:t>Tool kit - Models</a:t>
            </a:r>
            <a:endParaRPr lang="en-US" altLang="en-US" dirty="0">
              <a:cs typeface="Times New Roman"/>
            </a:endParaRPr>
          </a:p>
        </p:txBody>
      </p:sp>
      <p:sp>
        <p:nvSpPr>
          <p:cNvPr id="66564" name="Slide Number Placeholder 3">
            <a:extLst>
              <a:ext uri="{FF2B5EF4-FFF2-40B4-BE49-F238E27FC236}">
                <a16:creationId xmlns:a16="http://schemas.microsoft.com/office/drawing/2014/main" id="{6819AEC4-4556-49BC-A39F-4999492D728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9300" indent="-287338">
              <a:defRPr>
                <a:solidFill>
                  <a:schemeClr val="tx1"/>
                </a:solidFill>
                <a:latin typeface="Arial" panose="020B0604020202020204" pitchFamily="34" charset="0"/>
                <a:cs typeface="Arial" panose="020B0604020202020204" pitchFamily="34" charset="0"/>
              </a:defRPr>
            </a:lvl2pPr>
            <a:lvl3pPr marL="1152525" indent="-230188">
              <a:defRPr>
                <a:solidFill>
                  <a:schemeClr val="tx1"/>
                </a:solidFill>
                <a:latin typeface="Arial" panose="020B0604020202020204" pitchFamily="34" charset="0"/>
                <a:cs typeface="Arial" panose="020B0604020202020204" pitchFamily="34" charset="0"/>
              </a:defRPr>
            </a:lvl3pPr>
            <a:lvl4pPr marL="1616075" indent="-230188">
              <a:defRPr>
                <a:solidFill>
                  <a:schemeClr val="tx1"/>
                </a:solidFill>
                <a:latin typeface="Arial" panose="020B0604020202020204" pitchFamily="34" charset="0"/>
                <a:cs typeface="Arial" panose="020B0604020202020204" pitchFamily="34" charset="0"/>
              </a:defRPr>
            </a:lvl4pPr>
            <a:lvl5pPr marL="2078038" indent="-230188">
              <a:defRPr>
                <a:solidFill>
                  <a:schemeClr val="tx1"/>
                </a:solidFill>
                <a:latin typeface="Arial" panose="020B0604020202020204" pitchFamily="34" charset="0"/>
                <a:cs typeface="Arial" panose="020B0604020202020204" pitchFamily="34" charset="0"/>
              </a:defRPr>
            </a:lvl5pPr>
            <a:lvl6pPr marL="25352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924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496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906838" indent="-2301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AE98CD-B08D-43C4-A559-B3C91E8E59D9}" type="slidenum">
              <a:rPr lang="en-GB" altLang="en-US" smtClean="0">
                <a:latin typeface="Times New Roman" panose="02020603050405020304" pitchFamily="18" charset="0"/>
              </a:rPr>
              <a:pPr/>
              <a:t>24</a:t>
            </a:fld>
            <a:endParaRPr lang="en-GB" altLang="en-US">
              <a:latin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BB3E08F2-6EA3-49A2-8208-7CEE21B20A9F}"/>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24C1B0EE-B503-4693-B9B9-B47E9FF1DD9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t>Gibbs (1988) </a:t>
            </a:r>
            <a:r>
              <a:rPr lang="en-US" altLang="en-US" dirty="0"/>
              <a:t>developed this model that identifies six stages to reflective practice which make up a continuous cycle. This model is different to others as it encourages individuals to consider thoughts and feelings. </a:t>
            </a:r>
          </a:p>
        </p:txBody>
      </p:sp>
      <p:sp>
        <p:nvSpPr>
          <p:cNvPr id="68612" name="Slide Number Placeholder 3">
            <a:extLst>
              <a:ext uri="{FF2B5EF4-FFF2-40B4-BE49-F238E27FC236}">
                <a16:creationId xmlns:a16="http://schemas.microsoft.com/office/drawing/2014/main" id="{B28E5F68-DE34-4F15-ADA0-B2C84CEE89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13" indent="-280988">
              <a:defRPr>
                <a:solidFill>
                  <a:schemeClr val="tx1"/>
                </a:solidFill>
                <a:latin typeface="Arial" panose="020B0604020202020204" pitchFamily="34" charset="0"/>
                <a:cs typeface="Arial" panose="020B0604020202020204" pitchFamily="34" charset="0"/>
              </a:defRPr>
            </a:lvl2pPr>
            <a:lvl3pPr marL="1131888" indent="-225425">
              <a:defRPr>
                <a:solidFill>
                  <a:schemeClr val="tx1"/>
                </a:solidFill>
                <a:latin typeface="Arial" panose="020B0604020202020204" pitchFamily="34" charset="0"/>
                <a:cs typeface="Arial" panose="020B0604020202020204" pitchFamily="34" charset="0"/>
              </a:defRPr>
            </a:lvl3pPr>
            <a:lvl4pPr marL="1585913" indent="-225425">
              <a:defRPr>
                <a:solidFill>
                  <a:schemeClr val="tx1"/>
                </a:solidFill>
                <a:latin typeface="Arial" panose="020B0604020202020204" pitchFamily="34" charset="0"/>
                <a:cs typeface="Arial" panose="020B0604020202020204" pitchFamily="34" charset="0"/>
              </a:defRPr>
            </a:lvl4pPr>
            <a:lvl5pPr marL="2038350" indent="-225425">
              <a:defRPr>
                <a:solidFill>
                  <a:schemeClr val="tx1"/>
                </a:solidFill>
                <a:latin typeface="Arial" panose="020B0604020202020204" pitchFamily="34" charset="0"/>
                <a:cs typeface="Arial" panose="020B0604020202020204" pitchFamily="34" charset="0"/>
              </a:defRPr>
            </a:lvl5pPr>
            <a:lvl6pPr marL="24955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27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99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1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E12A2-7146-4907-BD06-34CE60E1386E}" type="slidenum">
              <a:rPr lang="en-GB" altLang="en-US" smtClean="0">
                <a:latin typeface="Times New Roman" panose="02020603050405020304" pitchFamily="18" charset="0"/>
              </a:rPr>
              <a:pPr/>
              <a:t>25</a:t>
            </a:fld>
            <a:endParaRPr lang="en-GB" altLang="en-US">
              <a:latin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0040D46-71BA-4DDA-8FA3-4CEF8A76E376}"/>
              </a:ext>
            </a:extLst>
          </p:cNvPr>
          <p:cNvSpPr>
            <a:spLocks noGrp="1" noRot="1" noChangeAspect="1" noChangeArrowheads="1" noTextEdit="1"/>
          </p:cNvSpPr>
          <p:nvPr>
            <p:ph type="sldImg"/>
          </p:nvPr>
        </p:nvSpPr>
        <p:spPr>
          <a:ln/>
        </p:spPr>
      </p:sp>
      <p:sp>
        <p:nvSpPr>
          <p:cNvPr id="67587" name="Notes Placeholder 2">
            <a:extLst>
              <a:ext uri="{FF2B5EF4-FFF2-40B4-BE49-F238E27FC236}">
                <a16:creationId xmlns:a16="http://schemas.microsoft.com/office/drawing/2014/main" id="{C97076E7-45B4-489F-AC7B-6ACE7E6F8D27}"/>
              </a:ext>
            </a:extLst>
          </p:cNvPr>
          <p:cNvSpPr>
            <a:spLocks noGrp="1"/>
          </p:cNvSpPr>
          <p:nvPr>
            <p:ph type="body" idx="1"/>
          </p:nvPr>
        </p:nvSpPr>
        <p:spPr>
          <a:ln/>
        </p:spPr>
        <p:txBody>
          <a:bodyPr/>
          <a:lstStyle/>
          <a:p>
            <a:pPr>
              <a:defRPr/>
            </a:pPr>
            <a:endParaRPr lang="en-GB" altLang="en-US" dirty="0">
              <a:solidFill>
                <a:srgbClr val="CCCCFF"/>
              </a:solidFill>
              <a:cs typeface="Times New Roman" pitchFamily="18" charset="0"/>
              <a:hlinkClick r:id="rId3"/>
            </a:endParaRPr>
          </a:p>
          <a:p>
            <a:pPr>
              <a:defRPr/>
            </a:pPr>
            <a:r>
              <a:rPr lang="en-GB" altLang="en-US" dirty="0">
                <a:solidFill>
                  <a:srgbClr val="CCCCFF"/>
                </a:solidFill>
                <a:latin typeface="Times New Roman"/>
                <a:cs typeface="Times New Roman"/>
                <a:hlinkClick r:id="rId3"/>
              </a:rPr>
              <a:t>Chris Argyris</a:t>
            </a:r>
            <a:r>
              <a:rPr lang="en-GB" altLang="en-US" dirty="0">
                <a:latin typeface="Times New Roman"/>
                <a:cs typeface="Times New Roman"/>
              </a:rPr>
              <a:t> and </a:t>
            </a:r>
            <a:r>
              <a:rPr lang="en-GB" altLang="en-US" dirty="0">
                <a:latin typeface="Times New Roman"/>
                <a:cs typeface="Times New Roman"/>
                <a:hlinkClick r:id="rId4"/>
              </a:rPr>
              <a:t>Donald Schön</a:t>
            </a:r>
            <a:r>
              <a:rPr lang="en-GB" altLang="en-US" dirty="0">
                <a:latin typeface="Times New Roman"/>
                <a:cs typeface="Times New Roman"/>
              </a:rPr>
              <a:t> distinguish three levels of “learning” within organizations:</a:t>
            </a:r>
          </a:p>
          <a:p>
            <a:pPr>
              <a:defRPr/>
            </a:pPr>
            <a:r>
              <a:rPr lang="en-GB" altLang="en-US" b="1" dirty="0">
                <a:latin typeface="Times New Roman"/>
                <a:cs typeface="Times New Roman"/>
              </a:rPr>
              <a:t>1. Single loop learning</a:t>
            </a:r>
          </a:p>
          <a:p>
            <a:pPr>
              <a:defRPr/>
            </a:pPr>
            <a:r>
              <a:rPr lang="en-GB" altLang="en-US" dirty="0">
                <a:latin typeface="Times New Roman"/>
                <a:cs typeface="Times New Roman"/>
              </a:rPr>
              <a:t>This form of learning aims at solving the increasing changes and the problems that have risen as a consequence of this. However, this ignores the real cause of the problem.</a:t>
            </a:r>
          </a:p>
          <a:p>
            <a:pPr>
              <a:defRPr/>
            </a:pPr>
            <a:r>
              <a:rPr lang="en-GB" altLang="en-US" b="1" dirty="0">
                <a:latin typeface="Times New Roman"/>
                <a:cs typeface="Times New Roman"/>
              </a:rPr>
              <a:t>2. Double loop learning</a:t>
            </a:r>
          </a:p>
          <a:p>
            <a:pPr>
              <a:defRPr/>
            </a:pPr>
            <a:r>
              <a:rPr lang="en-GB" altLang="en-US" dirty="0">
                <a:latin typeface="Times New Roman"/>
                <a:cs typeface="Times New Roman"/>
              </a:rPr>
              <a:t>This form of learning will go more deeply into the cause of the problem and feedback is used to look at past actions. What were the considerations of the managers and the employees to adopt certain procedures? What went well and what should be improved?</a:t>
            </a:r>
          </a:p>
          <a:p>
            <a:pPr>
              <a:defRPr/>
            </a:pPr>
            <a:r>
              <a:rPr lang="en-GB" altLang="en-US" b="1" dirty="0">
                <a:latin typeface="Times New Roman"/>
                <a:cs typeface="Times New Roman"/>
              </a:rPr>
              <a:t>3. </a:t>
            </a:r>
            <a:r>
              <a:rPr lang="en-GB" altLang="en-US" b="1" dirty="0" err="1">
                <a:latin typeface="Times New Roman"/>
                <a:cs typeface="Times New Roman"/>
              </a:rPr>
              <a:t>Deutero</a:t>
            </a:r>
            <a:r>
              <a:rPr lang="en-GB" altLang="en-US" b="1" dirty="0">
                <a:latin typeface="Times New Roman"/>
                <a:cs typeface="Times New Roman"/>
              </a:rPr>
              <a:t> learning – changes in the overall strategy</a:t>
            </a:r>
          </a:p>
          <a:p>
            <a:pPr>
              <a:defRPr/>
            </a:pPr>
            <a:r>
              <a:rPr lang="en-GB" altLang="en-US" dirty="0">
                <a:latin typeface="Times New Roman"/>
                <a:cs typeface="Times New Roman"/>
              </a:rPr>
              <a:t>At this stage, levels 1 and 2 are combined with the aim of improving awareness and learning. People learn from the mistakes of the present and the past and they must be capable of admitting this.</a:t>
            </a:r>
          </a:p>
          <a:p>
            <a:pPr>
              <a:defRPr/>
            </a:pPr>
            <a:endParaRPr lang="en-GB" altLang="en-US" dirty="0"/>
          </a:p>
          <a:p>
            <a:pPr>
              <a:defRPr/>
            </a:pPr>
            <a:r>
              <a:rPr lang="en-GB" altLang="en-US" dirty="0">
                <a:latin typeface="Times New Roman"/>
                <a:cs typeface="Times New Roman"/>
              </a:rPr>
              <a:t>In order to illustrate this theory I would like to draw on an example that a fellow within the team who had held a senior role within the Police Force shared with us.</a:t>
            </a:r>
          </a:p>
          <a:p>
            <a:pPr>
              <a:defRPr/>
            </a:pPr>
            <a:r>
              <a:rPr lang="en-GB" altLang="en-US" dirty="0">
                <a:latin typeface="Times New Roman"/>
                <a:cs typeface="Times New Roman"/>
              </a:rPr>
              <a:t>He described a situation where a single mum and her disabled son were victims of bullying, the son reacted badly to this and became very dis-engaged, things deteriorated very quickly and soon the Police had to intervene as allegation's of anti social behaviour were being made against the son. The mum was obviously distressed with the situation and felt helpless.  Sadly, the situation got progressively worse, to the point where the mother took her own life and her sons.</a:t>
            </a:r>
          </a:p>
          <a:p>
            <a:pPr>
              <a:defRPr/>
            </a:pPr>
            <a:r>
              <a:rPr lang="en-GB" altLang="en-US" dirty="0">
                <a:latin typeface="Times New Roman"/>
                <a:cs typeface="Times New Roman"/>
              </a:rPr>
              <a:t>Upon reflecting on the situation the Police force reviewed their actions, analysed what they had done and considered what they had not done. In considering what they had not done, they realised that their focus had been on addressing the issues – the anti social behaviour. What they hadn’t considered was what else they could have done to avoid the situation escalating. They could have referred the family to a variety of support agencies. This identified a shortcoming in their policy and procedures – they are there to protect people.</a:t>
            </a:r>
          </a:p>
          <a:p>
            <a:pPr>
              <a:defRPr/>
            </a:pPr>
            <a:endParaRPr lang="en-GB" altLang="en-US" dirty="0"/>
          </a:p>
          <a:p>
            <a:pPr>
              <a:defRPr/>
            </a:pPr>
            <a:r>
              <a:rPr lang="en-GB" altLang="en-US" dirty="0">
                <a:latin typeface="Times New Roman"/>
                <a:cs typeface="Times New Roman"/>
              </a:rPr>
              <a:t>As a University we can reflect on our services e.g. WAPPAR supports work-based learners. For some time our Uni systems were not set up to accommodate the needs of that client group e.g. recruitment, registration, moodle etc. the systems were more suited to full time campus based learners. </a:t>
            </a:r>
            <a:endParaRPr lang="en-GB" altLang="en-US" dirty="0">
              <a:cs typeface="Times New Roman"/>
            </a:endParaRPr>
          </a:p>
        </p:txBody>
      </p:sp>
      <p:sp>
        <p:nvSpPr>
          <p:cNvPr id="72708" name="Slide Number Placeholder 3">
            <a:extLst>
              <a:ext uri="{FF2B5EF4-FFF2-40B4-BE49-F238E27FC236}">
                <a16:creationId xmlns:a16="http://schemas.microsoft.com/office/drawing/2014/main" id="{9EA67891-4B4D-412E-B91C-034FD69302B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13" indent="-280988">
              <a:defRPr>
                <a:solidFill>
                  <a:schemeClr val="tx1"/>
                </a:solidFill>
                <a:latin typeface="Arial" panose="020B0604020202020204" pitchFamily="34" charset="0"/>
                <a:cs typeface="Arial" panose="020B0604020202020204" pitchFamily="34" charset="0"/>
              </a:defRPr>
            </a:lvl2pPr>
            <a:lvl3pPr marL="1131888" indent="-225425">
              <a:defRPr>
                <a:solidFill>
                  <a:schemeClr val="tx1"/>
                </a:solidFill>
                <a:latin typeface="Arial" panose="020B0604020202020204" pitchFamily="34" charset="0"/>
                <a:cs typeface="Arial" panose="020B0604020202020204" pitchFamily="34" charset="0"/>
              </a:defRPr>
            </a:lvl3pPr>
            <a:lvl4pPr marL="1585913" indent="-225425">
              <a:defRPr>
                <a:solidFill>
                  <a:schemeClr val="tx1"/>
                </a:solidFill>
                <a:latin typeface="Arial" panose="020B0604020202020204" pitchFamily="34" charset="0"/>
                <a:cs typeface="Arial" panose="020B0604020202020204" pitchFamily="34" charset="0"/>
              </a:defRPr>
            </a:lvl4pPr>
            <a:lvl5pPr marL="2038350" indent="-225425">
              <a:defRPr>
                <a:solidFill>
                  <a:schemeClr val="tx1"/>
                </a:solidFill>
                <a:latin typeface="Arial" panose="020B0604020202020204" pitchFamily="34" charset="0"/>
                <a:cs typeface="Arial" panose="020B0604020202020204" pitchFamily="34" charset="0"/>
              </a:defRPr>
            </a:lvl5pPr>
            <a:lvl6pPr marL="24955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527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99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7150" indent="-2254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C8B1FAD-35CB-4F4D-A35C-1E9475C88AA5}" type="slidenum">
              <a:rPr lang="en-GB" altLang="en-US" smtClean="0">
                <a:latin typeface="Times New Roman" panose="02020603050405020304" pitchFamily="18" charset="0"/>
              </a:rPr>
              <a:pPr/>
              <a:t>26</a:t>
            </a:fld>
            <a:endParaRPr lang="en-GB" altLang="en-US">
              <a:latin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27</a:t>
            </a:fld>
            <a:endParaRPr lang="en-GB"/>
          </a:p>
        </p:txBody>
      </p:sp>
    </p:spTree>
    <p:extLst>
      <p:ext uri="{BB962C8B-B14F-4D97-AF65-F5344CB8AC3E}">
        <p14:creationId xmlns:p14="http://schemas.microsoft.com/office/powerpoint/2010/main" val="298044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'Reflective Writing' Hull University</a:t>
            </a:r>
          </a:p>
        </p:txBody>
      </p:sp>
      <p:sp>
        <p:nvSpPr>
          <p:cNvPr id="4" name="Slide Number Placeholder 3"/>
          <p:cNvSpPr>
            <a:spLocks noGrp="1"/>
          </p:cNvSpPr>
          <p:nvPr>
            <p:ph type="sldNum" sz="quarter" idx="5"/>
          </p:nvPr>
        </p:nvSpPr>
        <p:spPr/>
        <p:txBody>
          <a:bodyPr/>
          <a:lstStyle/>
          <a:p>
            <a:pPr>
              <a:defRPr/>
            </a:pPr>
            <a:fld id="{A3D1D51B-C1A0-475D-90F4-8E3D670757B6}" type="slidenum">
              <a:rPr lang="en-GB" altLang="en-US"/>
              <a:pPr>
                <a:defRPr/>
              </a:pPr>
              <a:t>28</a:t>
            </a:fld>
            <a:endParaRPr lang="en-GB" altLang="en-US"/>
          </a:p>
        </p:txBody>
      </p:sp>
    </p:spTree>
    <p:extLst>
      <p:ext uri="{BB962C8B-B14F-4D97-AF65-F5344CB8AC3E}">
        <p14:creationId xmlns:p14="http://schemas.microsoft.com/office/powerpoint/2010/main" val="36566783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29</a:t>
            </a:fld>
            <a:endParaRPr lang="en-GB"/>
          </a:p>
        </p:txBody>
      </p:sp>
    </p:spTree>
    <p:extLst>
      <p:ext uri="{BB962C8B-B14F-4D97-AF65-F5344CB8AC3E}">
        <p14:creationId xmlns:p14="http://schemas.microsoft.com/office/powerpoint/2010/main" val="380480895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30</a:t>
            </a:fld>
            <a:endParaRPr lang="en-GB"/>
          </a:p>
        </p:txBody>
      </p:sp>
    </p:spTree>
    <p:extLst>
      <p:ext uri="{BB962C8B-B14F-4D97-AF65-F5344CB8AC3E}">
        <p14:creationId xmlns:p14="http://schemas.microsoft.com/office/powerpoint/2010/main" val="12843378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31</a:t>
            </a:fld>
            <a:endParaRPr lang="en-GB"/>
          </a:p>
        </p:txBody>
      </p:sp>
    </p:spTree>
    <p:extLst>
      <p:ext uri="{BB962C8B-B14F-4D97-AF65-F5344CB8AC3E}">
        <p14:creationId xmlns:p14="http://schemas.microsoft.com/office/powerpoint/2010/main" val="28769683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32</a:t>
            </a:fld>
            <a:endParaRPr lang="en-GB"/>
          </a:p>
        </p:txBody>
      </p:sp>
    </p:spTree>
    <p:extLst>
      <p:ext uri="{BB962C8B-B14F-4D97-AF65-F5344CB8AC3E}">
        <p14:creationId xmlns:p14="http://schemas.microsoft.com/office/powerpoint/2010/main" val="39582924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33</a:t>
            </a:fld>
            <a:endParaRPr lang="en-GB"/>
          </a:p>
        </p:txBody>
      </p:sp>
    </p:spTree>
    <p:extLst>
      <p:ext uri="{BB962C8B-B14F-4D97-AF65-F5344CB8AC3E}">
        <p14:creationId xmlns:p14="http://schemas.microsoft.com/office/powerpoint/2010/main" val="1413025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615133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11960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21" y="365127"/>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21"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4175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597660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9C64F3F4-CE19-49F8-9EF4-FF4EE52031C2}" type="datetimeFigureOut">
              <a:rPr lang="en-GB" smtClean="0"/>
              <a:t>19/01/2022</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307828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19/01/2022</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3809012"/>
      </p:ext>
    </p:extLst>
  </p:cSld>
  <p:clrMap bg1="lt1" tx1="dk1" bg2="lt2" tx2="dk2" accent1="accent1" accent2="accent2" accent3="accent3" accent4="accent4" accent5="accent5" accent6="accent6" hlink="hlink" folHlink="folHlink"/>
  <p:sldLayoutIdLst>
    <p:sldLayoutId id="2147483661" r:id="rId1"/>
    <p:sldLayoutId id="2147483668"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7"/>
            <a:ext cx="11557263"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3"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800088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06696315"/>
      </p:ext>
    </p:extLst>
  </p:cSld>
  <p:clrMap bg1="lt1" tx1="dk1" bg2="lt2" tx2="dk2" accent1="accent1" accent2="accent2" accent3="accent3" accent4="accent4" accent5="accent5" accent6="accent6" hlink="hlink" folHlink="folHlink"/>
  <p:sldLayoutIdLst>
    <p:sldLayoutId id="2147483666" r:id="rId1"/>
    <p:sldLayoutId id="21474836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video" Target="https://www.youtube.com/embed/QoI67VeE3ds?feature=oembed" TargetMode="Externa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6448657" y="2024014"/>
            <a:ext cx="4418553" cy="1122502"/>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800">
              <a:defRPr/>
            </a:pPr>
            <a:endParaRPr lang="en-GB" sz="3300">
              <a:solidFill>
                <a:prstClr val="white"/>
              </a:solidFill>
              <a:latin typeface="Calibri Light" panose="020F0302020204030204"/>
            </a:endParaRPr>
          </a:p>
        </p:txBody>
      </p:sp>
      <p:sp>
        <p:nvSpPr>
          <p:cNvPr id="11" name="Rectangle 5"/>
          <p:cNvSpPr>
            <a:spLocks noChangeArrowheads="1"/>
          </p:cNvSpPr>
          <p:nvPr/>
        </p:nvSpPr>
        <p:spPr bwMode="auto">
          <a:xfrm>
            <a:off x="1524001" y="938046"/>
            <a:ext cx="49" cy="181308"/>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3093" rIns="0" bIns="-13093" numCol="1" anchor="ctr" anchorCtr="0" compatLnSpc="1">
            <a:prstTxWarp prst="textNoShape">
              <a:avLst/>
            </a:prstTxWarp>
            <a:spAutoFit/>
          </a:bodyPr>
          <a:lstStyle/>
          <a:p>
            <a:pPr defTabSz="685800" eaLnBrk="0" fontAlgn="base" hangingPunct="0">
              <a:spcBef>
                <a:spcPct val="0"/>
              </a:spcBef>
              <a:spcAft>
                <a:spcPct val="0"/>
              </a:spcAft>
              <a:defRPr/>
            </a:pPr>
            <a:endParaRPr lang="cy-GB" altLang="en-US" sz="1350">
              <a:solidFill>
                <a:prstClr val="black"/>
              </a:solidFill>
              <a:latin typeface="Arial" panose="020B0604020202020204" pitchFamily="34" charset="0"/>
            </a:endParaRPr>
          </a:p>
        </p:txBody>
      </p:sp>
      <p:sp>
        <p:nvSpPr>
          <p:cNvPr id="7" name="TextBox 6">
            <a:extLst>
              <a:ext uri="{FF2B5EF4-FFF2-40B4-BE49-F238E27FC236}">
                <a16:creationId xmlns:a16="http://schemas.microsoft.com/office/drawing/2014/main" id="{10E87453-715C-4E35-B532-98A21A47FB71}"/>
              </a:ext>
            </a:extLst>
          </p:cNvPr>
          <p:cNvSpPr txBox="1"/>
          <p:nvPr/>
        </p:nvSpPr>
        <p:spPr>
          <a:xfrm>
            <a:off x="3030177" y="2280894"/>
            <a:ext cx="6836960" cy="2146742"/>
          </a:xfrm>
          <a:prstGeom prst="rect">
            <a:avLst/>
          </a:prstGeom>
          <a:noFill/>
        </p:spPr>
        <p:txBody>
          <a:bodyPr wrap="square" lIns="68580" tIns="34290" rIns="68580" bIns="34290" rtlCol="0" anchor="t">
            <a:spAutoFit/>
          </a:bodyPr>
          <a:lstStyle/>
          <a:p>
            <a:pPr algn="ctr" defTabSz="685800">
              <a:defRPr/>
            </a:pPr>
            <a:r>
              <a:rPr lang="en-GB" sz="4050" b="1" dirty="0">
                <a:solidFill>
                  <a:prstClr val="white"/>
                </a:solidFill>
                <a:latin typeface="Calibri" panose="020F0502020204030204"/>
              </a:rPr>
              <a:t>Leadership and Authenticity</a:t>
            </a:r>
          </a:p>
          <a:p>
            <a:pPr algn="ctr" defTabSz="685800">
              <a:defRPr/>
            </a:pPr>
            <a:r>
              <a:rPr lang="en-GB" sz="4050" b="1" dirty="0">
                <a:solidFill>
                  <a:prstClr val="white"/>
                </a:solidFill>
                <a:latin typeface="Calibri" panose="020F0502020204030204"/>
              </a:rPr>
              <a:t>WAST Day 4</a:t>
            </a:r>
          </a:p>
          <a:p>
            <a:pPr algn="ctr">
              <a:defRPr/>
            </a:pPr>
            <a:r>
              <a:rPr lang="en-GB" sz="2700" b="1" dirty="0">
                <a:solidFill>
                  <a:prstClr val="white"/>
                </a:solidFill>
                <a:latin typeface="Calibri" panose="020F0502020204030204"/>
                <a:cs typeface="Calibri"/>
              </a:rPr>
              <a:t>BMPF7021</a:t>
            </a:r>
          </a:p>
          <a:p>
            <a:pPr algn="ctr">
              <a:defRPr/>
            </a:pPr>
            <a:r>
              <a:rPr lang="en-GB" sz="2700" b="1" dirty="0">
                <a:solidFill>
                  <a:prstClr val="white"/>
                </a:solidFill>
                <a:latin typeface="Calibri" panose="020F0502020204030204"/>
                <a:cs typeface="Calibri"/>
              </a:rPr>
              <a:t>January 2022</a:t>
            </a:r>
          </a:p>
        </p:txBody>
      </p:sp>
    </p:spTree>
    <p:extLst>
      <p:ext uri="{BB962C8B-B14F-4D97-AF65-F5344CB8AC3E}">
        <p14:creationId xmlns:p14="http://schemas.microsoft.com/office/powerpoint/2010/main" val="3957970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7DB0AF39-0397-4168-AD05-69814863D0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4600" y="0"/>
            <a:ext cx="6762750" cy="5668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32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fontScale="85000" lnSpcReduction="20000"/>
          </a:bodyPr>
          <a:lstStyle/>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evaluate at least five leadership theories and their relevance to the workplace;</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rgbClr val="000000"/>
                </a:solidFill>
                <a:effectLst/>
                <a:latin typeface="Arial" panose="020B0604020202020204" pitchFamily="34" charset="0"/>
                <a:ea typeface="Arial" panose="020B0604020202020204" pitchFamily="34" charset="0"/>
              </a:rPr>
              <a:t>explore and critically reflect on personal leadership styles and behaviours, and interpersonal skills, and their impact on workplace relationships;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create a personal development plan with a specific focus on leadership skills;</a:t>
            </a:r>
          </a:p>
          <a:p>
            <a:pPr marL="342900" lvl="0" indent="-342900" algn="just">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apply cognitive, intellectual, practical and transferable skills within relevant ethical and research frameworks, and present their work appropriately.</a:t>
            </a:r>
          </a:p>
          <a:p>
            <a:endParaRPr lang="en-GB" dirty="0"/>
          </a:p>
        </p:txBody>
      </p:sp>
    </p:spTree>
    <p:extLst>
      <p:ext uri="{BB962C8B-B14F-4D97-AF65-F5344CB8AC3E}">
        <p14:creationId xmlns:p14="http://schemas.microsoft.com/office/powerpoint/2010/main" val="2030193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9BB8-F9E5-4A99-B07B-D932881F02B0}"/>
              </a:ext>
            </a:extLst>
          </p:cNvPr>
          <p:cNvSpPr>
            <a:spLocks noGrp="1"/>
          </p:cNvSpPr>
          <p:nvPr>
            <p:ph type="title"/>
          </p:nvPr>
        </p:nvSpPr>
        <p:spPr>
          <a:xfrm>
            <a:off x="1841649" y="857223"/>
            <a:ext cx="4048627" cy="857250"/>
          </a:xfrm>
        </p:spPr>
        <p:txBody>
          <a:bodyPr>
            <a:normAutofit fontScale="90000"/>
          </a:bodyPr>
          <a:lstStyle/>
          <a:p>
            <a:r>
              <a:rPr lang="en-GB" b="1">
                <a:solidFill>
                  <a:srgbClr val="205867"/>
                </a:solidFill>
              </a:rPr>
              <a:t>Leadership and motivation</a:t>
            </a:r>
          </a:p>
        </p:txBody>
      </p:sp>
      <p:pic>
        <p:nvPicPr>
          <p:cNvPr id="4" name="Picture 4" descr="Text&#10;&#10;Description automatically generated">
            <a:extLst>
              <a:ext uri="{FF2B5EF4-FFF2-40B4-BE49-F238E27FC236}">
                <a16:creationId xmlns:a16="http://schemas.microsoft.com/office/drawing/2014/main" id="{59D6A3C5-6CA4-40A3-AD56-9C9921A10A35}"/>
              </a:ext>
            </a:extLst>
          </p:cNvPr>
          <p:cNvPicPr>
            <a:picLocks noGrp="1" noChangeAspect="1"/>
          </p:cNvPicPr>
          <p:nvPr>
            <p:ph idx="1"/>
          </p:nvPr>
        </p:nvPicPr>
        <p:blipFill>
          <a:blip r:embed="rId2"/>
          <a:stretch>
            <a:fillRect/>
          </a:stretch>
        </p:blipFill>
        <p:spPr>
          <a:xfrm>
            <a:off x="6094338" y="859257"/>
            <a:ext cx="4281299" cy="4276287"/>
          </a:xfrm>
        </p:spPr>
      </p:pic>
      <p:pic>
        <p:nvPicPr>
          <p:cNvPr id="3" name="Picture 4">
            <a:extLst>
              <a:ext uri="{FF2B5EF4-FFF2-40B4-BE49-F238E27FC236}">
                <a16:creationId xmlns:a16="http://schemas.microsoft.com/office/drawing/2014/main" id="{A58A5D4A-0B72-471E-808C-BA8934A8DF9A}"/>
              </a:ext>
            </a:extLst>
          </p:cNvPr>
          <p:cNvPicPr>
            <a:picLocks noChangeAspect="1"/>
          </p:cNvPicPr>
          <p:nvPr/>
        </p:nvPicPr>
        <p:blipFill>
          <a:blip r:embed="rId3"/>
          <a:stretch>
            <a:fillRect/>
          </a:stretch>
        </p:blipFill>
        <p:spPr>
          <a:xfrm>
            <a:off x="2305494" y="2512153"/>
            <a:ext cx="3294763" cy="1660914"/>
          </a:xfrm>
          <a:prstGeom prst="rect">
            <a:avLst/>
          </a:prstGeom>
        </p:spPr>
      </p:pic>
    </p:spTree>
    <p:extLst>
      <p:ext uri="{BB962C8B-B14F-4D97-AF65-F5344CB8AC3E}">
        <p14:creationId xmlns:p14="http://schemas.microsoft.com/office/powerpoint/2010/main" val="2818036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1897801" y="287830"/>
            <a:ext cx="9540825" cy="707886"/>
          </a:xfrm>
          <a:prstGeom prst="rect">
            <a:avLst/>
          </a:prstGeom>
          <a:noFill/>
          <a:ln w="9525">
            <a:noFill/>
            <a:miter lim="800000"/>
            <a:headEnd/>
            <a:tailEnd/>
          </a:ln>
        </p:spPr>
        <p:txBody>
          <a:bodyPr wrap="square" lIns="91440" tIns="45720" rIns="91440" bIns="45720" anchor="t">
            <a:spAutoFit/>
          </a:bodyPr>
          <a:lstStyle/>
          <a:p>
            <a:pPr fontAlgn="base">
              <a:spcBef>
                <a:spcPct val="0"/>
              </a:spcBef>
              <a:spcAft>
                <a:spcPct val="0"/>
              </a:spcAft>
              <a:defRPr/>
            </a:pPr>
            <a:r>
              <a:rPr lang="en-GB" sz="4000" b="1" i="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a:t>
            </a:r>
            <a:r>
              <a:rPr lang="en-GB" sz="4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4000" b="1">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5" name="Rectangle 3"/>
          <p:cNvSpPr txBox="1">
            <a:spLocks noChangeArrowheads="1"/>
          </p:cNvSpPr>
          <p:nvPr/>
        </p:nvSpPr>
        <p:spPr>
          <a:xfrm>
            <a:off x="1897801" y="1669055"/>
            <a:ext cx="7500938" cy="2628900"/>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6288" lvl="1" indent="-433388">
              <a:buNone/>
            </a:pPr>
            <a:r>
              <a:rPr lang="en-US" altLang="en-US" dirty="0">
                <a:solidFill>
                  <a:prstClr val="black"/>
                </a:solidFill>
                <a:latin typeface="Myriad Pro"/>
              </a:rPr>
              <a:t>Popular in the late 1950s through the 1960s</a:t>
            </a:r>
          </a:p>
          <a:p>
            <a:pPr marL="776288" lvl="1" indent="-433388">
              <a:buNone/>
            </a:pPr>
            <a:endParaRPr lang="en-US" altLang="en-US" dirty="0">
              <a:solidFill>
                <a:prstClr val="black"/>
              </a:solidFill>
              <a:latin typeface="Myriad Pro"/>
            </a:endParaRPr>
          </a:p>
          <a:p>
            <a:pPr marL="776288" lvl="1" indent="-433388">
              <a:buNone/>
            </a:pPr>
            <a:r>
              <a:rPr lang="en-US" altLang="en-US" dirty="0">
                <a:solidFill>
                  <a:prstClr val="black"/>
                </a:solidFill>
                <a:latin typeface="Myriad Pro"/>
              </a:rPr>
              <a:t>Based on the work of </a:t>
            </a:r>
            <a:r>
              <a:rPr lang="en-US" altLang="en-US" b="1" dirty="0">
                <a:solidFill>
                  <a:prstClr val="black"/>
                </a:solidFill>
                <a:latin typeface="Myriad Pro"/>
              </a:rPr>
              <a:t>Douglas McGregor </a:t>
            </a:r>
            <a:r>
              <a:rPr lang="en-US" altLang="en-US" dirty="0">
                <a:solidFill>
                  <a:prstClr val="black"/>
                </a:solidFill>
                <a:latin typeface="Myriad Pro"/>
              </a:rPr>
              <a:t>(</a:t>
            </a:r>
            <a:r>
              <a:rPr lang="en-US" altLang="en-US" i="1" dirty="0">
                <a:solidFill>
                  <a:prstClr val="black"/>
                </a:solidFill>
                <a:latin typeface="Myriad Pro"/>
              </a:rPr>
              <a:t>The Human Side of Enterprise</a:t>
            </a:r>
            <a:r>
              <a:rPr lang="en-US" altLang="en-US" dirty="0">
                <a:solidFill>
                  <a:prstClr val="black"/>
                </a:solidFill>
                <a:latin typeface="Myriad Pro"/>
              </a:rPr>
              <a:t>, 1960), </a:t>
            </a:r>
            <a:r>
              <a:rPr lang="en-US" altLang="en-US" b="1" dirty="0" err="1">
                <a:solidFill>
                  <a:prstClr val="black"/>
                </a:solidFill>
                <a:latin typeface="Myriad Pro"/>
              </a:rPr>
              <a:t>Rensis</a:t>
            </a:r>
            <a:r>
              <a:rPr lang="en-US" altLang="en-US" b="1" dirty="0">
                <a:solidFill>
                  <a:prstClr val="black"/>
                </a:solidFill>
                <a:latin typeface="Myriad Pro"/>
              </a:rPr>
              <a:t> Likert </a:t>
            </a:r>
            <a:r>
              <a:rPr lang="en-US" altLang="en-US" dirty="0">
                <a:solidFill>
                  <a:prstClr val="black"/>
                </a:solidFill>
                <a:latin typeface="Myriad Pro"/>
              </a:rPr>
              <a:t>(</a:t>
            </a:r>
            <a:r>
              <a:rPr lang="en-US" altLang="en-US" i="1" dirty="0">
                <a:solidFill>
                  <a:prstClr val="black"/>
                </a:solidFill>
                <a:latin typeface="Myriad Pro"/>
              </a:rPr>
              <a:t>New Patterns of Management, </a:t>
            </a:r>
            <a:r>
              <a:rPr lang="en-US" altLang="en-US" dirty="0">
                <a:solidFill>
                  <a:prstClr val="black"/>
                </a:solidFill>
                <a:latin typeface="Myriad Pro"/>
              </a:rPr>
              <a:t>1961</a:t>
            </a:r>
            <a:r>
              <a:rPr lang="en-US" altLang="en-US" i="1" dirty="0">
                <a:solidFill>
                  <a:prstClr val="black"/>
                </a:solidFill>
                <a:latin typeface="Myriad Pro"/>
              </a:rPr>
              <a:t>)</a:t>
            </a:r>
            <a:r>
              <a:rPr lang="en-US" altLang="en-US" dirty="0">
                <a:solidFill>
                  <a:prstClr val="black"/>
                </a:solidFill>
                <a:latin typeface="Myriad Pro"/>
              </a:rPr>
              <a:t>, and </a:t>
            </a:r>
            <a:r>
              <a:rPr lang="en-US" altLang="en-US" b="1" dirty="0">
                <a:solidFill>
                  <a:prstClr val="black"/>
                </a:solidFill>
                <a:latin typeface="Myriad Pro"/>
              </a:rPr>
              <a:t>Chris Argyris </a:t>
            </a:r>
            <a:r>
              <a:rPr lang="en-US" altLang="en-US" dirty="0">
                <a:solidFill>
                  <a:prstClr val="black"/>
                </a:solidFill>
                <a:latin typeface="Myriad Pro"/>
              </a:rPr>
              <a:t>(</a:t>
            </a:r>
            <a:r>
              <a:rPr lang="en-US" altLang="en-US" i="1" dirty="0">
                <a:solidFill>
                  <a:prstClr val="black"/>
                </a:solidFill>
                <a:latin typeface="Myriad Pro"/>
              </a:rPr>
              <a:t>Personality and Organization, </a:t>
            </a:r>
            <a:r>
              <a:rPr lang="en-US" altLang="en-US" dirty="0">
                <a:solidFill>
                  <a:prstClr val="black"/>
                </a:solidFill>
                <a:latin typeface="Myriad Pro"/>
              </a:rPr>
              <a:t>1957)</a:t>
            </a:r>
            <a:endParaRPr lang="tr-TR" altLang="en-US" dirty="0">
              <a:solidFill>
                <a:prstClr val="black"/>
              </a:solidFill>
              <a:latin typeface="Myriad Pro"/>
            </a:endParaRPr>
          </a:p>
        </p:txBody>
      </p:sp>
    </p:spTree>
    <p:extLst>
      <p:ext uri="{BB962C8B-B14F-4D97-AF65-F5344CB8AC3E}">
        <p14:creationId xmlns:p14="http://schemas.microsoft.com/office/powerpoint/2010/main" val="2257839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396815" y="281032"/>
            <a:ext cx="11335110" cy="1015663"/>
          </a:xfrm>
          <a:prstGeom prst="rect">
            <a:avLst/>
          </a:prstGeom>
          <a:noFill/>
          <a:ln w="9525">
            <a:noFill/>
            <a:miter lim="800000"/>
            <a:headEnd/>
            <a:tailEnd/>
          </a:ln>
        </p:spPr>
        <p:txBody>
          <a:bodyPr wrap="square" lIns="91440" tIns="45720" rIns="91440" bIns="45720" anchor="t">
            <a:spAutoFit/>
          </a:bodyPr>
          <a:lstStyle/>
          <a:p>
            <a:pPr fontAlgn="base">
              <a:spcBef>
                <a:spcPct val="0"/>
              </a:spcBef>
              <a:spcAft>
                <a:spcPct val="0"/>
              </a:spcAft>
              <a:defRPr/>
            </a:pPr>
            <a:r>
              <a:rPr lang="en-GB" sz="3000" b="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Human Resources approach- Douglas McGregor</a:t>
            </a:r>
          </a:p>
          <a:p>
            <a:pPr fontAlgn="base">
              <a:spcBef>
                <a:spcPct val="0"/>
              </a:spcBef>
              <a:spcAft>
                <a:spcPct val="0"/>
              </a:spcAft>
              <a:defRPr/>
            </a:pPr>
            <a:r>
              <a:rPr lang="en-GB" sz="3000" b="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rPr>
              <a:t>  </a:t>
            </a:r>
            <a:endParaRPr lang="en-US" sz="3000" b="1" dirty="0">
              <a:solidFill>
                <a:srgbClr val="4BACC6">
                  <a:lumMod val="50000"/>
                </a:srgbClr>
              </a:solidFill>
              <a:effectLst>
                <a:outerShdw blurRad="38100" dist="38100" dir="2700000" algn="tl">
                  <a:srgbClr val="000000">
                    <a:alpha val="43137"/>
                  </a:srgbClr>
                </a:outerShdw>
              </a:effectLst>
              <a:latin typeface="Verdana"/>
              <a:ea typeface="ＭＳ Ｐゴシック"/>
              <a:cs typeface="ＭＳ Ｐゴシック"/>
            </a:endParaRPr>
          </a:p>
        </p:txBody>
      </p:sp>
      <p:pic>
        <p:nvPicPr>
          <p:cNvPr id="6" name="Picture 5"/>
          <p:cNvPicPr>
            <a:picLocks noChangeAspect="1"/>
          </p:cNvPicPr>
          <p:nvPr/>
        </p:nvPicPr>
        <p:blipFill>
          <a:blip r:embed="rId2"/>
          <a:stretch>
            <a:fillRect/>
          </a:stretch>
        </p:blipFill>
        <p:spPr>
          <a:xfrm>
            <a:off x="7764405" y="3082701"/>
            <a:ext cx="3225122" cy="2312747"/>
          </a:xfrm>
          <a:prstGeom prst="rect">
            <a:avLst/>
          </a:prstGeom>
        </p:spPr>
      </p:pic>
      <p:sp>
        <p:nvSpPr>
          <p:cNvPr id="4" name="Rectangle 3"/>
          <p:cNvSpPr txBox="1">
            <a:spLocks noChangeArrowheads="1"/>
          </p:cNvSpPr>
          <p:nvPr/>
        </p:nvSpPr>
        <p:spPr>
          <a:xfrm>
            <a:off x="1970865" y="1407844"/>
            <a:ext cx="6723366" cy="2582447"/>
          </a:xfrm>
          <a:prstGeom prst="rect">
            <a:avLst/>
          </a:prstGeom>
        </p:spPr>
        <p:txBody>
          <a:bodyPr vert="horz" lIns="68580" tIns="34290" rIns="68580" bIns="34290" rtlCol="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775970" lvl="1" indent="-433070">
              <a:buNone/>
            </a:pPr>
            <a:r>
              <a:rPr lang="en-US" altLang="en-US" sz="2400">
                <a:solidFill>
                  <a:prstClr val="black"/>
                </a:solidFill>
                <a:latin typeface="Myriad Pro"/>
              </a:rPr>
              <a:t>McGregor proposed that managers come in two types:</a:t>
            </a:r>
            <a:endParaRPr lang="en-US">
              <a:solidFill>
                <a:prstClr val="black"/>
              </a:solidFill>
              <a:latin typeface="Myriad Pro"/>
            </a:endParaRPr>
          </a:p>
          <a:p>
            <a:pPr lvl="1">
              <a:buFont typeface="Wingdings" panose="05000000000000000000" pitchFamily="2" charset="2"/>
              <a:buChar char="ü"/>
            </a:pPr>
            <a:r>
              <a:rPr lang="en-US" altLang="en-US" sz="2400">
                <a:solidFill>
                  <a:prstClr val="black"/>
                </a:solidFill>
                <a:latin typeface="Myriad Pro"/>
              </a:rPr>
              <a:t> </a:t>
            </a:r>
            <a:r>
              <a:rPr lang="en-US" altLang="en-US" sz="2400" b="1">
                <a:solidFill>
                  <a:prstClr val="black"/>
                </a:solidFill>
                <a:latin typeface="Myriad Pro"/>
              </a:rPr>
              <a:t>Theory X</a:t>
            </a:r>
            <a:r>
              <a:rPr lang="en-US" altLang="en-US" sz="2400">
                <a:solidFill>
                  <a:prstClr val="black"/>
                </a:solidFill>
                <a:latin typeface="Myriad Pro"/>
              </a:rPr>
              <a:t> managers who believe that workers are generally lazy and must be forced to be productive</a:t>
            </a:r>
          </a:p>
          <a:p>
            <a:pPr lvl="1">
              <a:buFont typeface="Wingdings" panose="05000000000000000000" pitchFamily="2" charset="2"/>
              <a:buChar char="ü"/>
            </a:pPr>
            <a:r>
              <a:rPr lang="en-US" altLang="en-US" sz="2400">
                <a:solidFill>
                  <a:prstClr val="black"/>
                </a:solidFill>
                <a:latin typeface="Myriad Pro"/>
              </a:rPr>
              <a:t>The </a:t>
            </a:r>
            <a:r>
              <a:rPr lang="en-US" altLang="en-US" sz="2400" b="1">
                <a:solidFill>
                  <a:prstClr val="black"/>
                </a:solidFill>
                <a:latin typeface="Myriad Pro"/>
              </a:rPr>
              <a:t>Theory Y</a:t>
            </a:r>
            <a:r>
              <a:rPr lang="en-US" altLang="en-US" sz="2400">
                <a:solidFill>
                  <a:prstClr val="black"/>
                </a:solidFill>
                <a:latin typeface="Myriad Pro"/>
              </a:rPr>
              <a:t> manager believes that staff want to better themselves, to develop new skills and gain knowledge. </a:t>
            </a:r>
          </a:p>
          <a:p>
            <a:pPr marL="342900" lvl="1" indent="0">
              <a:buNone/>
            </a:pPr>
            <a:r>
              <a:rPr lang="en-US" altLang="en-US" sz="2400">
                <a:solidFill>
                  <a:prstClr val="black"/>
                </a:solidFill>
                <a:latin typeface="Myriad Pro"/>
              </a:rPr>
              <a:t>This, of course, was the example of the      ‘one best way’ to lead</a:t>
            </a:r>
          </a:p>
        </p:txBody>
      </p:sp>
    </p:spTree>
    <p:extLst>
      <p:ext uri="{BB962C8B-B14F-4D97-AF65-F5344CB8AC3E}">
        <p14:creationId xmlns:p14="http://schemas.microsoft.com/office/powerpoint/2010/main" val="38782163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213"/>
            <a:ext cx="12007970" cy="5514298"/>
          </a:xfrm>
          <a:prstGeom prst="rect">
            <a:avLst/>
          </a:prstGeom>
        </p:spPr>
      </p:pic>
      <p:sp>
        <p:nvSpPr>
          <p:cNvPr id="4" name="TextBox 3"/>
          <p:cNvSpPr txBox="1"/>
          <p:nvPr/>
        </p:nvSpPr>
        <p:spPr>
          <a:xfrm>
            <a:off x="2989967" y="67540"/>
            <a:ext cx="6515099" cy="507831"/>
          </a:xfrm>
          <a:prstGeom prst="rect">
            <a:avLst/>
          </a:prstGeom>
          <a:noFill/>
        </p:spPr>
        <p:txBody>
          <a:bodyPr wrap="square">
            <a:spAutoFit/>
          </a:bodyPr>
          <a:lstStyle/>
          <a:p>
            <a:pPr fontAlgn="base">
              <a:spcBef>
                <a:spcPct val="0"/>
              </a:spcBef>
              <a:spcAft>
                <a:spcPct val="0"/>
              </a:spcAft>
              <a:defRPr/>
            </a:pPr>
            <a:r>
              <a:rPr lang="en-GB" sz="2700" b="1">
                <a:solidFill>
                  <a:srgbClr val="4BACC6">
                    <a:lumMod val="50000"/>
                  </a:srgbClr>
                </a:solidFill>
                <a:effectLst>
                  <a:outerShdw blurRad="38100" dist="38100" dir="2700000" algn="tl">
                    <a:srgbClr val="000000">
                      <a:alpha val="43137"/>
                    </a:srgbClr>
                  </a:outerShdw>
                </a:effectLst>
                <a:latin typeface="Myriad Pro"/>
                <a:cs typeface="ＭＳ Ｐゴシック"/>
              </a:rPr>
              <a:t>McGregor’s Theory X Theory Y (1960)</a:t>
            </a:r>
          </a:p>
        </p:txBody>
      </p:sp>
    </p:spTree>
    <p:extLst>
      <p:ext uri="{BB962C8B-B14F-4D97-AF65-F5344CB8AC3E}">
        <p14:creationId xmlns:p14="http://schemas.microsoft.com/office/powerpoint/2010/main" val="2254410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89311" y="2015050"/>
            <a:ext cx="8446082" cy="3652607"/>
          </a:xfrm>
        </p:spPr>
        <p:txBody>
          <a:bodyPr>
            <a:noAutofit/>
          </a:bodyPr>
          <a:lstStyle/>
          <a:p>
            <a:pPr lvl="1">
              <a:buFontTx/>
              <a:buNone/>
            </a:pPr>
            <a:r>
              <a:rPr lang="tr-TR" altLang="en-US" sz="2400" b="1" dirty="0"/>
              <a:t>Human relations approach</a:t>
            </a:r>
            <a:r>
              <a:rPr lang="en-GB" altLang="en-US" sz="2400" b="1" dirty="0"/>
              <a:t> </a:t>
            </a:r>
            <a:r>
              <a:rPr lang="en-US" altLang="en-US" sz="2400" dirty="0"/>
              <a:t>- Improve the worker-manager relationship.  This will lead  to a satisfied worker. A satisfied worker will be a more productive worker.</a:t>
            </a:r>
            <a:endParaRPr lang="tr-TR" altLang="en-US" sz="2400" dirty="0"/>
          </a:p>
          <a:p>
            <a:pPr lvl="1">
              <a:buFontTx/>
              <a:buNone/>
            </a:pPr>
            <a:r>
              <a:rPr lang="tr-TR" altLang="en-US" sz="2400" b="1" dirty="0"/>
              <a:t>Human resources approach</a:t>
            </a:r>
            <a:r>
              <a:rPr lang="en-GB" altLang="en-US" sz="2400" b="1" dirty="0"/>
              <a:t> </a:t>
            </a:r>
            <a:r>
              <a:rPr lang="en-US" altLang="en-US" sz="2400" dirty="0"/>
              <a:t>- When managers treat their workers as valuable resources and help them improve their skills and knowledge, this helps the worker perform better. This in turn increases worker job satisfaction.</a:t>
            </a:r>
            <a:endParaRPr lang="en-GB" sz="2400" dirty="0"/>
          </a:p>
        </p:txBody>
      </p:sp>
      <p:sp>
        <p:nvSpPr>
          <p:cNvPr id="4" name="TextBox 3"/>
          <p:cNvSpPr txBox="1"/>
          <p:nvPr/>
        </p:nvSpPr>
        <p:spPr>
          <a:xfrm>
            <a:off x="638355" y="215422"/>
            <a:ext cx="10834777" cy="1446550"/>
          </a:xfrm>
          <a:prstGeom prst="rect">
            <a:avLst/>
          </a:prstGeom>
          <a:noFill/>
        </p:spPr>
        <p:txBody>
          <a:bodyPr wrap="square">
            <a:spAutoFit/>
          </a:bodyPr>
          <a:lstStyle/>
          <a:p>
            <a:pPr algn="ctr" fontAlgn="base">
              <a:spcBef>
                <a:spcPct val="0"/>
              </a:spcBef>
              <a:spcAft>
                <a:spcPct val="0"/>
              </a:spcAft>
              <a:defRPr/>
            </a:pPr>
            <a:r>
              <a:rPr lang="en-GB" sz="4400" b="1" dirty="0">
                <a:solidFill>
                  <a:srgbClr val="4BACC6">
                    <a:lumMod val="50000"/>
                  </a:srgbClr>
                </a:solidFill>
                <a:latin typeface="Myriad Pro"/>
                <a:cs typeface="ＭＳ Ｐゴシック"/>
              </a:rPr>
              <a:t>Comparison between Human Relations and Human Resources approach </a:t>
            </a:r>
          </a:p>
        </p:txBody>
      </p:sp>
    </p:spTree>
    <p:extLst>
      <p:ext uri="{BB962C8B-B14F-4D97-AF65-F5344CB8AC3E}">
        <p14:creationId xmlns:p14="http://schemas.microsoft.com/office/powerpoint/2010/main" val="1269590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110053" y="846832"/>
            <a:ext cx="5826973" cy="4634714"/>
          </a:xfrm>
          <a:prstGeom prst="rect">
            <a:avLst/>
          </a:prstGeom>
        </p:spPr>
      </p:pic>
      <p:sp>
        <p:nvSpPr>
          <p:cNvPr id="2" name="Title 1"/>
          <p:cNvSpPr>
            <a:spLocks noGrp="1"/>
          </p:cNvSpPr>
          <p:nvPr>
            <p:ph type="title"/>
          </p:nvPr>
        </p:nvSpPr>
        <p:spPr>
          <a:solidFill>
            <a:schemeClr val="bg1"/>
          </a:solidFill>
        </p:spPr>
        <p:txBody>
          <a:bodyPr/>
          <a:lstStyle/>
          <a:p>
            <a:r>
              <a:rPr lang="en-GB" b="1">
                <a:solidFill>
                  <a:schemeClr val="accent5">
                    <a:lumMod val="50000"/>
                  </a:schemeClr>
                </a:solidFill>
              </a:rPr>
              <a:t>Maslow’s Hierarchy of Needs</a:t>
            </a:r>
          </a:p>
        </p:txBody>
      </p:sp>
      <p:sp>
        <p:nvSpPr>
          <p:cNvPr id="5" name="Rectangle 4"/>
          <p:cNvSpPr/>
          <p:nvPr/>
        </p:nvSpPr>
        <p:spPr>
          <a:xfrm>
            <a:off x="3146549" y="5164580"/>
            <a:ext cx="1026114" cy="27003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latin typeface="Myriad Pro"/>
            </a:endParaRPr>
          </a:p>
        </p:txBody>
      </p:sp>
    </p:spTree>
    <p:extLst>
      <p:ext uri="{BB962C8B-B14F-4D97-AF65-F5344CB8AC3E}">
        <p14:creationId xmlns:p14="http://schemas.microsoft.com/office/powerpoint/2010/main" val="1428465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Herzberg’s 2 Factor Theory</a:t>
            </a:r>
          </a:p>
        </p:txBody>
      </p:sp>
      <p:pic>
        <p:nvPicPr>
          <p:cNvPr id="4" name="Picture 3"/>
          <p:cNvPicPr>
            <a:picLocks noChangeAspect="1"/>
          </p:cNvPicPr>
          <p:nvPr/>
        </p:nvPicPr>
        <p:blipFill>
          <a:blip r:embed="rId2"/>
          <a:stretch>
            <a:fillRect/>
          </a:stretch>
        </p:blipFill>
        <p:spPr>
          <a:xfrm>
            <a:off x="3811663" y="1418369"/>
            <a:ext cx="4694938" cy="3522865"/>
          </a:xfrm>
          <a:prstGeom prst="rect">
            <a:avLst/>
          </a:prstGeom>
        </p:spPr>
      </p:pic>
    </p:spTree>
    <p:extLst>
      <p:ext uri="{BB962C8B-B14F-4D97-AF65-F5344CB8AC3E}">
        <p14:creationId xmlns:p14="http://schemas.microsoft.com/office/powerpoint/2010/main" val="2717026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240369" y="207309"/>
            <a:ext cx="7494624" cy="1322424"/>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Herzberg’s 2 Factor Theory</a:t>
            </a:r>
          </a:p>
        </p:txBody>
      </p:sp>
      <p:sp>
        <p:nvSpPr>
          <p:cNvPr id="5" name="Rectangle 3"/>
          <p:cNvSpPr txBox="1">
            <a:spLocks noChangeArrowheads="1"/>
          </p:cNvSpPr>
          <p:nvPr/>
        </p:nvSpPr>
        <p:spPr>
          <a:xfrm>
            <a:off x="2361176" y="1490250"/>
            <a:ext cx="6172200" cy="2863453"/>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800" b="1">
                <a:solidFill>
                  <a:prstClr val="black"/>
                </a:solidFill>
                <a:latin typeface="Myriad Pro"/>
              </a:rPr>
              <a:t>Hygiene Factors</a:t>
            </a:r>
          </a:p>
          <a:p>
            <a:r>
              <a:rPr lang="en-GB" altLang="en-US" sz="2800">
                <a:solidFill>
                  <a:prstClr val="black"/>
                </a:solidFill>
                <a:latin typeface="Myriad Pro"/>
              </a:rPr>
              <a:t>Job Security</a:t>
            </a:r>
          </a:p>
          <a:p>
            <a:r>
              <a:rPr lang="en-GB" altLang="en-US" sz="2800">
                <a:solidFill>
                  <a:prstClr val="black"/>
                </a:solidFill>
                <a:latin typeface="Myriad Pro"/>
              </a:rPr>
              <a:t>Working Conditions</a:t>
            </a:r>
          </a:p>
          <a:p>
            <a:r>
              <a:rPr lang="en-GB" altLang="en-US" sz="2800">
                <a:solidFill>
                  <a:prstClr val="black"/>
                </a:solidFill>
                <a:latin typeface="Myriad Pro"/>
              </a:rPr>
              <a:t>Salary</a:t>
            </a:r>
          </a:p>
          <a:p>
            <a:r>
              <a:rPr lang="en-GB" altLang="en-US" sz="2800">
                <a:solidFill>
                  <a:prstClr val="black"/>
                </a:solidFill>
                <a:latin typeface="Myriad Pro"/>
              </a:rPr>
              <a:t>Relationships with colleagues</a:t>
            </a:r>
          </a:p>
          <a:p>
            <a:r>
              <a:rPr lang="en-GB" altLang="en-US" sz="2800">
                <a:solidFill>
                  <a:prstClr val="black"/>
                </a:solidFill>
                <a:latin typeface="Myriad Pro"/>
              </a:rPr>
              <a:t>Company Policy and Administration</a:t>
            </a:r>
          </a:p>
          <a:p>
            <a:r>
              <a:rPr lang="en-GB" altLang="en-US" sz="2800">
                <a:solidFill>
                  <a:prstClr val="black"/>
                </a:solidFill>
                <a:latin typeface="Myriad Pro"/>
              </a:rPr>
              <a:t>Level and Quality of Supervision </a:t>
            </a:r>
            <a:endParaRPr lang="en-US" altLang="en-US" sz="2800">
              <a:solidFill>
                <a:prstClr val="black"/>
              </a:solidFill>
              <a:latin typeface="Myriad Pro"/>
            </a:endParaRPr>
          </a:p>
        </p:txBody>
      </p:sp>
    </p:spTree>
    <p:extLst>
      <p:ext uri="{BB962C8B-B14F-4D97-AF65-F5344CB8AC3E}">
        <p14:creationId xmlns:p14="http://schemas.microsoft.com/office/powerpoint/2010/main" val="495089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958066" y="433250"/>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Herzberg’s</a:t>
            </a:r>
            <a:r>
              <a:rPr lang="en-GB" sz="3300" b="1">
                <a:solidFill>
                  <a:srgbClr val="4BACC6">
                    <a:lumMod val="50000"/>
                  </a:srgbClr>
                </a:solidFill>
                <a:latin typeface="Myriad Pro"/>
              </a:rPr>
              <a:t> 2 Factor Theory</a:t>
            </a:r>
          </a:p>
        </p:txBody>
      </p:sp>
      <p:sp>
        <p:nvSpPr>
          <p:cNvPr id="5" name="Rectangle 3"/>
          <p:cNvSpPr txBox="1">
            <a:spLocks noChangeArrowheads="1"/>
          </p:cNvSpPr>
          <p:nvPr/>
        </p:nvSpPr>
        <p:spPr>
          <a:xfrm>
            <a:off x="3009983" y="1715359"/>
            <a:ext cx="6172200" cy="3257550"/>
          </a:xfrm>
          <a:prstGeom prst="rect">
            <a:avLst/>
          </a:prstGeom>
        </p:spPr>
        <p:txBody>
          <a:bodyPr vert="horz" lIns="68580" tIns="34290" rIns="68580" bIns="3429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800" b="1">
                <a:solidFill>
                  <a:prstClr val="black"/>
                </a:solidFill>
                <a:latin typeface="Myriad Pro"/>
              </a:rPr>
              <a:t>Motivators</a:t>
            </a:r>
          </a:p>
          <a:p>
            <a:r>
              <a:rPr lang="en-GB" altLang="en-US" sz="2800">
                <a:solidFill>
                  <a:prstClr val="black"/>
                </a:solidFill>
                <a:latin typeface="Myriad Pro"/>
              </a:rPr>
              <a:t>Sense of achievement</a:t>
            </a:r>
          </a:p>
          <a:p>
            <a:r>
              <a:rPr lang="en-GB" altLang="en-US" sz="2800">
                <a:solidFill>
                  <a:prstClr val="black"/>
                </a:solidFill>
                <a:latin typeface="Myriad Pro"/>
              </a:rPr>
              <a:t>Recognition</a:t>
            </a:r>
          </a:p>
          <a:p>
            <a:r>
              <a:rPr lang="en-GB" altLang="en-US" sz="2800">
                <a:solidFill>
                  <a:prstClr val="black"/>
                </a:solidFill>
                <a:latin typeface="Myriad Pro"/>
              </a:rPr>
              <a:t>Responsibility</a:t>
            </a:r>
          </a:p>
          <a:p>
            <a:r>
              <a:rPr lang="en-GB" altLang="en-US" sz="2800">
                <a:solidFill>
                  <a:prstClr val="black"/>
                </a:solidFill>
                <a:latin typeface="Myriad Pro"/>
              </a:rPr>
              <a:t>Nature of the work</a:t>
            </a:r>
          </a:p>
          <a:p>
            <a:r>
              <a:rPr lang="en-GB" altLang="en-US" sz="2800">
                <a:solidFill>
                  <a:prstClr val="black"/>
                </a:solidFill>
                <a:latin typeface="Myriad Pro"/>
              </a:rPr>
              <a:t>Personal growth and advancement</a:t>
            </a:r>
            <a:endParaRPr lang="en-US" altLang="en-US" sz="2800">
              <a:solidFill>
                <a:prstClr val="black"/>
              </a:solidFill>
              <a:latin typeface="Myriad Pro"/>
            </a:endParaRPr>
          </a:p>
        </p:txBody>
      </p:sp>
    </p:spTree>
    <p:extLst>
      <p:ext uri="{BB962C8B-B14F-4D97-AF65-F5344CB8AC3E}">
        <p14:creationId xmlns:p14="http://schemas.microsoft.com/office/powerpoint/2010/main" val="2633363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a:solidFill>
                  <a:schemeClr val="accent5">
                    <a:lumMod val="50000"/>
                  </a:schemeClr>
                </a:solidFill>
              </a:rPr>
              <a:t>McClelland</a:t>
            </a:r>
          </a:p>
        </p:txBody>
      </p:sp>
      <p:pic>
        <p:nvPicPr>
          <p:cNvPr id="4" name="Content Placeholder 3"/>
          <p:cNvPicPr>
            <a:picLocks noGrp="1" noChangeAspect="1"/>
          </p:cNvPicPr>
          <p:nvPr>
            <p:ph idx="1"/>
          </p:nvPr>
        </p:nvPicPr>
        <p:blipFill>
          <a:blip r:embed="rId3"/>
          <a:stretch>
            <a:fillRect/>
          </a:stretch>
        </p:blipFill>
        <p:spPr>
          <a:xfrm>
            <a:off x="3566320" y="1366285"/>
            <a:ext cx="4860002" cy="3648324"/>
          </a:xfrm>
          <a:prstGeom prst="rect">
            <a:avLst/>
          </a:prstGeom>
        </p:spPr>
      </p:pic>
    </p:spTree>
    <p:extLst>
      <p:ext uri="{BB962C8B-B14F-4D97-AF65-F5344CB8AC3E}">
        <p14:creationId xmlns:p14="http://schemas.microsoft.com/office/powerpoint/2010/main" val="2054696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66008" y="1649974"/>
            <a:ext cx="3203929" cy="2937774"/>
          </a:xfrm>
        </p:spPr>
        <p:txBody>
          <a:bodyPr>
            <a:normAutofit fontScale="85000" lnSpcReduction="10000"/>
          </a:bodyPr>
          <a:lstStyle/>
          <a:p>
            <a:r>
              <a:rPr lang="en-GB" b="1"/>
              <a:t>n Ach. </a:t>
            </a:r>
            <a:r>
              <a:rPr lang="en-GB"/>
              <a:t>- Achievement motive</a:t>
            </a:r>
          </a:p>
          <a:p>
            <a:r>
              <a:rPr lang="en-GB" b="1"/>
              <a:t>n Pow. </a:t>
            </a:r>
            <a:r>
              <a:rPr lang="en-GB"/>
              <a:t>– Power motive</a:t>
            </a:r>
          </a:p>
          <a:p>
            <a:r>
              <a:rPr lang="en-GB" b="1"/>
              <a:t>n </a:t>
            </a:r>
            <a:r>
              <a:rPr lang="en-GB" b="1" err="1"/>
              <a:t>Aff</a:t>
            </a:r>
            <a:r>
              <a:rPr lang="en-GB" b="1"/>
              <a:t>. </a:t>
            </a:r>
            <a:r>
              <a:rPr lang="en-GB"/>
              <a:t>– </a:t>
            </a:r>
            <a:r>
              <a:rPr lang="en-GB" err="1"/>
              <a:t>Affiliative</a:t>
            </a:r>
            <a:r>
              <a:rPr lang="en-GB"/>
              <a:t> motive</a:t>
            </a:r>
          </a:p>
          <a:p>
            <a:endParaRPr lang="en-GB"/>
          </a:p>
        </p:txBody>
      </p:sp>
      <p:sp>
        <p:nvSpPr>
          <p:cNvPr id="4" name="Title 1"/>
          <p:cNvSpPr txBox="1">
            <a:spLocks/>
          </p:cNvSpPr>
          <p:nvPr/>
        </p:nvSpPr>
        <p:spPr>
          <a:xfrm>
            <a:off x="3126793" y="254451"/>
            <a:ext cx="6172200" cy="857250"/>
          </a:xfrm>
          <a:prstGeom prst="rect">
            <a:avLst/>
          </a:prstGeom>
        </p:spPr>
        <p:txBody>
          <a:bodyPr vert="horz" lIns="68580" tIns="34290" rIns="68580" bIns="3429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McClelland</a:t>
            </a:r>
          </a:p>
        </p:txBody>
      </p:sp>
      <p:pic>
        <p:nvPicPr>
          <p:cNvPr id="2" name="Picture 1"/>
          <p:cNvPicPr>
            <a:picLocks noChangeAspect="1"/>
          </p:cNvPicPr>
          <p:nvPr/>
        </p:nvPicPr>
        <p:blipFill>
          <a:blip r:embed="rId2"/>
          <a:stretch>
            <a:fillRect/>
          </a:stretch>
        </p:blipFill>
        <p:spPr>
          <a:xfrm>
            <a:off x="5425191" y="1652036"/>
            <a:ext cx="4150519" cy="2886075"/>
          </a:xfrm>
          <a:prstGeom prst="rect">
            <a:avLst/>
          </a:prstGeom>
        </p:spPr>
      </p:pic>
    </p:spTree>
    <p:extLst>
      <p:ext uri="{BB962C8B-B14F-4D97-AF65-F5344CB8AC3E}">
        <p14:creationId xmlns:p14="http://schemas.microsoft.com/office/powerpoint/2010/main" val="304869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3011856" y="288521"/>
            <a:ext cx="6172200" cy="857250"/>
          </a:xfrm>
          <a:prstGeom prst="rect">
            <a:avLst/>
          </a:prstGeom>
        </p:spPr>
        <p:txBody>
          <a:bodyPr vert="horz" lIns="68580" tIns="34290" rIns="68580" bIns="34290" rtlCol="0" anchor="ctr">
            <a:normAutofit fontScale="85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Vroom’s Expectancy Theory</a:t>
            </a:r>
          </a:p>
        </p:txBody>
      </p:sp>
      <p:pic>
        <p:nvPicPr>
          <p:cNvPr id="5" name="Picture 4"/>
          <p:cNvPicPr>
            <a:picLocks noChangeAspect="1"/>
          </p:cNvPicPr>
          <p:nvPr/>
        </p:nvPicPr>
        <p:blipFill>
          <a:blip r:embed="rId3"/>
          <a:stretch>
            <a:fillRect/>
          </a:stretch>
        </p:blipFill>
        <p:spPr>
          <a:xfrm>
            <a:off x="1578916" y="1582979"/>
            <a:ext cx="8941161" cy="3165818"/>
          </a:xfrm>
          <a:prstGeom prst="rect">
            <a:avLst/>
          </a:prstGeom>
        </p:spPr>
      </p:pic>
    </p:spTree>
    <p:extLst>
      <p:ext uri="{BB962C8B-B14F-4D97-AF65-F5344CB8AC3E}">
        <p14:creationId xmlns:p14="http://schemas.microsoft.com/office/powerpoint/2010/main" val="4008329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473583" y="288521"/>
            <a:ext cx="7375008" cy="857250"/>
          </a:xfrm>
          <a:prstGeom prst="rect">
            <a:avLst/>
          </a:prstGeom>
        </p:spPr>
        <p:txBody>
          <a:bodyPr vert="horz" lIns="68580" tIns="34290" rIns="68580" bIns="3429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a:solidFill>
                  <a:srgbClr val="4BACC6">
                    <a:lumMod val="50000"/>
                  </a:srgbClr>
                </a:solidFill>
                <a:latin typeface="Myriad Pro"/>
              </a:rPr>
              <a:t>Vroom’s Expectancy Theory</a:t>
            </a:r>
          </a:p>
        </p:txBody>
      </p:sp>
      <p:sp>
        <p:nvSpPr>
          <p:cNvPr id="5" name="Content Placeholder 2"/>
          <p:cNvSpPr txBox="1">
            <a:spLocks/>
          </p:cNvSpPr>
          <p:nvPr/>
        </p:nvSpPr>
        <p:spPr>
          <a:xfrm>
            <a:off x="1911925" y="1285323"/>
            <a:ext cx="8055745" cy="3429000"/>
          </a:xfrm>
          <a:prstGeom prst="rect">
            <a:avLst/>
          </a:prstGeom>
        </p:spPr>
        <p:txBody>
          <a:bodyPr vert="horz" lIns="68580" tIns="34290" rIns="68580" bIns="3429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None/>
            </a:pPr>
            <a:r>
              <a:rPr lang="en-GB" altLang="en-US" sz="2400" b="1">
                <a:solidFill>
                  <a:prstClr val="black"/>
                </a:solidFill>
                <a:latin typeface="Myriad Pro"/>
              </a:rPr>
              <a:t>Vroom’s Expectancy Theory:</a:t>
            </a:r>
            <a:r>
              <a:rPr lang="en-GB" altLang="en-US" sz="2400">
                <a:solidFill>
                  <a:prstClr val="black"/>
                </a:solidFill>
                <a:latin typeface="Myriad Pro"/>
              </a:rPr>
              <a:t> He believes that people can be motivated if they believe that:</a:t>
            </a:r>
          </a:p>
          <a:p>
            <a:pPr>
              <a:buNone/>
            </a:pPr>
            <a:endParaRPr lang="en-GB" altLang="en-US" sz="2400">
              <a:solidFill>
                <a:prstClr val="black"/>
              </a:solidFill>
              <a:latin typeface="Myriad Pro"/>
            </a:endParaRPr>
          </a:p>
          <a:p>
            <a:r>
              <a:rPr lang="en-GB" altLang="en-US" sz="2400">
                <a:solidFill>
                  <a:prstClr val="black"/>
                </a:solidFill>
                <a:latin typeface="Myriad Pro"/>
              </a:rPr>
              <a:t>There is a positive correlation between efforts and performance</a:t>
            </a:r>
          </a:p>
          <a:p>
            <a:r>
              <a:rPr lang="en-GB" altLang="en-US" sz="2400">
                <a:solidFill>
                  <a:prstClr val="black"/>
                </a:solidFill>
                <a:latin typeface="Myriad Pro"/>
              </a:rPr>
              <a:t>Favourable performance </a:t>
            </a:r>
            <a:r>
              <a:rPr lang="en-GB" altLang="en-US" sz="2400" b="1">
                <a:solidFill>
                  <a:prstClr val="black"/>
                </a:solidFill>
                <a:latin typeface="Myriad Pro"/>
              </a:rPr>
              <a:t>WILL</a:t>
            </a:r>
            <a:r>
              <a:rPr lang="en-GB" altLang="en-US" sz="2400">
                <a:solidFill>
                  <a:prstClr val="black"/>
                </a:solidFill>
                <a:latin typeface="Myriad Pro"/>
              </a:rPr>
              <a:t> result in a desirable reward</a:t>
            </a:r>
          </a:p>
          <a:p>
            <a:r>
              <a:rPr lang="en-GB" altLang="en-US" sz="2400">
                <a:solidFill>
                  <a:prstClr val="black"/>
                </a:solidFill>
                <a:latin typeface="Myriad Pro"/>
              </a:rPr>
              <a:t>The reward will satisfy an important need</a:t>
            </a:r>
          </a:p>
          <a:p>
            <a:r>
              <a:rPr lang="en-GB" altLang="en-US" sz="2400">
                <a:solidFill>
                  <a:prstClr val="black"/>
                </a:solidFill>
                <a:latin typeface="Myriad Pro"/>
              </a:rPr>
              <a:t>The desire to satisfy the need is strong enough to make the effort worthwhile.</a:t>
            </a:r>
          </a:p>
          <a:p>
            <a:pPr>
              <a:buNone/>
            </a:pPr>
            <a:endParaRPr lang="en-GB" altLang="en-US" sz="2400">
              <a:solidFill>
                <a:prstClr val="black"/>
              </a:solidFill>
              <a:latin typeface="Myriad Pro"/>
            </a:endParaRPr>
          </a:p>
        </p:txBody>
      </p:sp>
    </p:spTree>
    <p:extLst>
      <p:ext uri="{BB962C8B-B14F-4D97-AF65-F5344CB8AC3E}">
        <p14:creationId xmlns:p14="http://schemas.microsoft.com/office/powerpoint/2010/main" val="3238992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356498" y="1310419"/>
            <a:ext cx="7424649" cy="4210580"/>
          </a:xfrm>
          <a:prstGeom prst="rect">
            <a:avLst/>
          </a:prstGeom>
        </p:spPr>
      </p:pic>
      <p:sp>
        <p:nvSpPr>
          <p:cNvPr id="5" name="Title 1"/>
          <p:cNvSpPr txBox="1">
            <a:spLocks/>
          </p:cNvSpPr>
          <p:nvPr/>
        </p:nvSpPr>
        <p:spPr>
          <a:xfrm>
            <a:off x="3009900" y="277525"/>
            <a:ext cx="6172200" cy="857250"/>
          </a:xfrm>
          <a:prstGeom prst="rect">
            <a:avLst/>
          </a:prstGeom>
        </p:spPr>
        <p:txBody>
          <a:bodyPr vert="horz" lIns="68580" tIns="34290" rIns="68580" bIns="3429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300" b="1">
                <a:solidFill>
                  <a:srgbClr val="4BACC6">
                    <a:lumMod val="50000"/>
                  </a:srgbClr>
                </a:solidFill>
                <a:latin typeface="Myriad Pro"/>
              </a:rPr>
              <a:t>ILM Research: Intrinsic/extrinsic motivational factors</a:t>
            </a:r>
          </a:p>
        </p:txBody>
      </p:sp>
    </p:spTree>
    <p:extLst>
      <p:ext uri="{BB962C8B-B14F-4D97-AF65-F5344CB8AC3E}">
        <p14:creationId xmlns:p14="http://schemas.microsoft.com/office/powerpoint/2010/main" val="9345833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F6CF38-BC3A-423B-ACBC-178D3B73636A}"/>
              </a:ext>
            </a:extLst>
          </p:cNvPr>
          <p:cNvPicPr>
            <a:picLocks noChangeAspect="1"/>
          </p:cNvPicPr>
          <p:nvPr/>
        </p:nvPicPr>
        <p:blipFill>
          <a:blip r:embed="rId3"/>
          <a:stretch>
            <a:fillRect/>
          </a:stretch>
        </p:blipFill>
        <p:spPr>
          <a:xfrm>
            <a:off x="2171700" y="1264095"/>
            <a:ext cx="8115300" cy="4329809"/>
          </a:xfrm>
          <a:prstGeom prst="rect">
            <a:avLst/>
          </a:prstGeom>
        </p:spPr>
      </p:pic>
      <p:sp>
        <p:nvSpPr>
          <p:cNvPr id="3" name="TextBox 2">
            <a:extLst>
              <a:ext uri="{FF2B5EF4-FFF2-40B4-BE49-F238E27FC236}">
                <a16:creationId xmlns:a16="http://schemas.microsoft.com/office/drawing/2014/main" id="{ACAB7F0B-3F2A-42CE-8DE1-CF038006C7FF}"/>
              </a:ext>
            </a:extLst>
          </p:cNvPr>
          <p:cNvSpPr txBox="1"/>
          <p:nvPr/>
        </p:nvSpPr>
        <p:spPr>
          <a:xfrm>
            <a:off x="1657350" y="323850"/>
            <a:ext cx="9144000" cy="707886"/>
          </a:xfrm>
          <a:prstGeom prst="rect">
            <a:avLst/>
          </a:prstGeom>
          <a:noFill/>
        </p:spPr>
        <p:txBody>
          <a:bodyPr wrap="square" rtlCol="0">
            <a:spAutoFit/>
          </a:bodyPr>
          <a:lstStyle/>
          <a:p>
            <a:pPr algn="ctr"/>
            <a:r>
              <a:rPr lang="en-GB" sz="4000" b="1" dirty="0">
                <a:solidFill>
                  <a:schemeClr val="accent5">
                    <a:lumMod val="50000"/>
                  </a:schemeClr>
                </a:solidFill>
              </a:rPr>
              <a:t>The importance of critical reflection</a:t>
            </a:r>
          </a:p>
        </p:txBody>
      </p:sp>
    </p:spTree>
    <p:extLst>
      <p:ext uri="{BB962C8B-B14F-4D97-AF65-F5344CB8AC3E}">
        <p14:creationId xmlns:p14="http://schemas.microsoft.com/office/powerpoint/2010/main" val="1017742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hess board with chess pieces&#10;&#10;Description automatically generated with medium confidence">
            <a:extLst>
              <a:ext uri="{FF2B5EF4-FFF2-40B4-BE49-F238E27FC236}">
                <a16:creationId xmlns:a16="http://schemas.microsoft.com/office/drawing/2014/main" id="{7BCA5AB3-42EF-4B9B-977C-C02DCA7156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784"/>
            <a:ext cx="12439651" cy="6867784"/>
          </a:xfrm>
          <a:prstGeom prst="rect">
            <a:avLst/>
          </a:prstGeom>
        </p:spPr>
      </p:pic>
      <p:sp>
        <p:nvSpPr>
          <p:cNvPr id="3" name="TextBox 2">
            <a:extLst>
              <a:ext uri="{FF2B5EF4-FFF2-40B4-BE49-F238E27FC236}">
                <a16:creationId xmlns:a16="http://schemas.microsoft.com/office/drawing/2014/main" id="{9B713287-9CE3-41AA-B280-8265F76009F2}"/>
              </a:ext>
            </a:extLst>
          </p:cNvPr>
          <p:cNvSpPr txBox="1"/>
          <p:nvPr/>
        </p:nvSpPr>
        <p:spPr>
          <a:xfrm>
            <a:off x="285750" y="304800"/>
            <a:ext cx="11353800" cy="1938992"/>
          </a:xfrm>
          <a:prstGeom prst="rect">
            <a:avLst/>
          </a:prstGeom>
          <a:noFill/>
        </p:spPr>
        <p:txBody>
          <a:bodyPr wrap="square" rtlCol="0">
            <a:spAutoFit/>
          </a:bodyPr>
          <a:lstStyle/>
          <a:p>
            <a:r>
              <a:rPr lang="en-GB" sz="4000" b="1" dirty="0">
                <a:solidFill>
                  <a:schemeClr val="bg2">
                    <a:lumMod val="25000"/>
                  </a:schemeClr>
                </a:solidFill>
              </a:rPr>
              <a:t>Are ‘we’ creating the right environment </a:t>
            </a:r>
          </a:p>
          <a:p>
            <a:r>
              <a:rPr lang="en-GB" sz="4000" b="1" dirty="0">
                <a:solidFill>
                  <a:schemeClr val="bg2">
                    <a:lumMod val="25000"/>
                  </a:schemeClr>
                </a:solidFill>
              </a:rPr>
              <a:t>for people to be </a:t>
            </a:r>
          </a:p>
          <a:p>
            <a:r>
              <a:rPr lang="en-GB" sz="4000" b="1" dirty="0">
                <a:solidFill>
                  <a:schemeClr val="bg2">
                    <a:lumMod val="25000"/>
                  </a:schemeClr>
                </a:solidFill>
              </a:rPr>
              <a:t>motivated?</a:t>
            </a:r>
          </a:p>
        </p:txBody>
      </p:sp>
    </p:spTree>
    <p:extLst>
      <p:ext uri="{BB962C8B-B14F-4D97-AF65-F5344CB8AC3E}">
        <p14:creationId xmlns:p14="http://schemas.microsoft.com/office/powerpoint/2010/main" val="139476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8869E6-03C4-436A-91BF-09DA642B08A3}"/>
              </a:ext>
            </a:extLst>
          </p:cNvPr>
          <p:cNvSpPr txBox="1"/>
          <p:nvPr/>
        </p:nvSpPr>
        <p:spPr>
          <a:xfrm>
            <a:off x="1518370" y="390226"/>
            <a:ext cx="9142801" cy="707886"/>
          </a:xfrm>
          <a:prstGeom prst="rect">
            <a:avLst/>
          </a:prstGeom>
          <a:noFill/>
        </p:spPr>
        <p:txBody>
          <a:bodyPr wrap="square" lIns="91440" tIns="45720" rIns="91440" bIns="45720" anchor="t">
            <a:spAutoFit/>
          </a:bodyPr>
          <a:lstStyle/>
          <a:p>
            <a:pPr>
              <a:defRPr/>
            </a:pPr>
            <a:r>
              <a:rPr lang="en-GB" altLang="en-US" sz="4000" b="1" i="1">
                <a:solidFill>
                  <a:schemeClr val="accent5">
                    <a:lumMod val="50000"/>
                  </a:schemeClr>
                </a:solidFill>
                <a:latin typeface="Arial"/>
                <a:cs typeface="Arial"/>
              </a:rPr>
              <a:t>                </a:t>
            </a:r>
            <a:r>
              <a:rPr lang="en-GB" altLang="en-US" sz="4000" b="1">
                <a:solidFill>
                  <a:schemeClr val="accent5">
                    <a:lumMod val="50000"/>
                  </a:schemeClr>
                </a:solidFill>
                <a:latin typeface="Arial"/>
                <a:cs typeface="Arial"/>
              </a:rPr>
              <a:t>Critical reflection</a:t>
            </a:r>
            <a:endParaRPr lang="en-GB" altLang="en-US" sz="4000" b="1" i="1">
              <a:solidFill>
                <a:schemeClr val="accent5">
                  <a:lumMod val="50000"/>
                </a:schemeClr>
              </a:solidFill>
              <a:latin typeface="Arial"/>
              <a:cs typeface="Arial"/>
            </a:endParaRPr>
          </a:p>
        </p:txBody>
      </p:sp>
      <p:pic>
        <p:nvPicPr>
          <p:cNvPr id="2" name="Picture 3" descr="Diagram&#10;&#10;Description automatically generated">
            <a:extLst>
              <a:ext uri="{FF2B5EF4-FFF2-40B4-BE49-F238E27FC236}">
                <a16:creationId xmlns:a16="http://schemas.microsoft.com/office/drawing/2014/main" id="{E1C099AC-4F11-4F1A-A0DB-FB5BD7DF0442}"/>
              </a:ext>
            </a:extLst>
          </p:cNvPr>
          <p:cNvPicPr>
            <a:picLocks noChangeAspect="1"/>
          </p:cNvPicPr>
          <p:nvPr/>
        </p:nvPicPr>
        <p:blipFill>
          <a:blip r:embed="rId3"/>
          <a:stretch>
            <a:fillRect/>
          </a:stretch>
        </p:blipFill>
        <p:spPr>
          <a:xfrm>
            <a:off x="1848929" y="1260092"/>
            <a:ext cx="8594784" cy="439532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1">
            <a:extLst>
              <a:ext uri="{FF2B5EF4-FFF2-40B4-BE49-F238E27FC236}">
                <a16:creationId xmlns:a16="http://schemas.microsoft.com/office/drawing/2014/main" id="{DAC3631D-DCAA-4619-85EF-B53C13039574}"/>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fld id="{31434C63-7384-4157-B71B-EB5049462347}" type="slidenum">
              <a:rPr lang="en-GB" altLang="en-US" sz="1400">
                <a:latin typeface="Arial" panose="020B0604020202020204" pitchFamily="34" charset="0"/>
                <a:ea typeface="MS PGothic" panose="020B0600070205080204" pitchFamily="34" charset="-128"/>
              </a:rPr>
              <a:pPr>
                <a:spcBef>
                  <a:spcPct val="0"/>
                </a:spcBef>
                <a:buFontTx/>
                <a:buNone/>
              </a:pPr>
              <a:t>21</a:t>
            </a:fld>
            <a:endParaRPr lang="en-GB" altLang="en-US" sz="1400">
              <a:latin typeface="Arial" panose="020B0604020202020204" pitchFamily="34" charset="0"/>
              <a:ea typeface="MS PGothic" panose="020B0600070205080204" pitchFamily="34" charset="-128"/>
            </a:endParaRPr>
          </a:p>
        </p:txBody>
      </p:sp>
      <p:pic>
        <p:nvPicPr>
          <p:cNvPr id="4100" name="Picture 4" descr="See the source image">
            <a:extLst>
              <a:ext uri="{FF2B5EF4-FFF2-40B4-BE49-F238E27FC236}">
                <a16:creationId xmlns:a16="http://schemas.microsoft.com/office/drawing/2014/main" id="{7E4347E0-23B9-4CDB-9CE3-4FADDEE012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64458" y="0"/>
            <a:ext cx="82254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ee the source image">
            <a:extLst>
              <a:ext uri="{FF2B5EF4-FFF2-40B4-BE49-F238E27FC236}">
                <a16:creationId xmlns:a16="http://schemas.microsoft.com/office/drawing/2014/main" id="{4CCFE949-2F80-4E9C-8F8F-DC65DD49DB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0000" y="373380"/>
            <a:ext cx="3664458" cy="24429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Number Placeholder 1">
            <a:extLst>
              <a:ext uri="{FF2B5EF4-FFF2-40B4-BE49-F238E27FC236}">
                <a16:creationId xmlns:a16="http://schemas.microsoft.com/office/drawing/2014/main" id="{5E812C92-E601-4262-9138-4ED4AA5B754A}"/>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fld id="{D5A14E43-B15A-4A07-BC6F-D100E5B36477}" type="slidenum">
              <a:rPr lang="en-GB" altLang="en-US" sz="1400">
                <a:latin typeface="Arial" panose="020B0604020202020204" pitchFamily="34" charset="0"/>
                <a:ea typeface="MS PGothic" panose="020B0600070205080204" pitchFamily="34" charset="-128"/>
              </a:rPr>
              <a:pPr>
                <a:spcBef>
                  <a:spcPct val="0"/>
                </a:spcBef>
                <a:buFontTx/>
                <a:buNone/>
              </a:pPr>
              <a:t>22</a:t>
            </a:fld>
            <a:endParaRPr lang="en-GB" altLang="en-US" sz="1400">
              <a:latin typeface="Arial" panose="020B0604020202020204" pitchFamily="34" charset="0"/>
              <a:ea typeface="MS PGothic" panose="020B0600070205080204" pitchFamily="34" charset="-128"/>
            </a:endParaRPr>
          </a:p>
        </p:txBody>
      </p:sp>
      <p:sp>
        <p:nvSpPr>
          <p:cNvPr id="47107" name="TextBox 1">
            <a:extLst>
              <a:ext uri="{FF2B5EF4-FFF2-40B4-BE49-F238E27FC236}">
                <a16:creationId xmlns:a16="http://schemas.microsoft.com/office/drawing/2014/main" id="{FCD6A878-0E7D-4F77-923F-9498D6C0A230}"/>
              </a:ext>
            </a:extLst>
          </p:cNvPr>
          <p:cNvSpPr txBox="1">
            <a:spLocks noChangeArrowheads="1"/>
          </p:cNvSpPr>
          <p:nvPr/>
        </p:nvSpPr>
        <p:spPr bwMode="auto">
          <a:xfrm>
            <a:off x="1277937" y="375585"/>
            <a:ext cx="963612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r>
              <a:rPr lang="en-GB" altLang="en-US" sz="4000" b="1" dirty="0">
                <a:solidFill>
                  <a:schemeClr val="accent5">
                    <a:lumMod val="50000"/>
                  </a:schemeClr>
                </a:solidFill>
              </a:rPr>
              <a:t>Learning Styles – Honey and Mumford</a:t>
            </a:r>
          </a:p>
        </p:txBody>
      </p:sp>
      <p:pic>
        <p:nvPicPr>
          <p:cNvPr id="47108" name="Picture 3">
            <a:extLst>
              <a:ext uri="{FF2B5EF4-FFF2-40B4-BE49-F238E27FC236}">
                <a16:creationId xmlns:a16="http://schemas.microsoft.com/office/drawing/2014/main" id="{F4F58DAE-28B0-4B8F-8F36-CC992136BF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2150" y="1557339"/>
            <a:ext cx="82677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Number Placeholder 1">
            <a:extLst>
              <a:ext uri="{FF2B5EF4-FFF2-40B4-BE49-F238E27FC236}">
                <a16:creationId xmlns:a16="http://schemas.microsoft.com/office/drawing/2014/main" id="{B06A79AD-839A-46A3-83D6-0B21CA52F86E}"/>
              </a:ext>
            </a:extLst>
          </p:cNvPr>
          <p:cNvSpPr txBox="1">
            <a:spLocks noGrp="1"/>
          </p:cNvSpPr>
          <p:nvPr/>
        </p:nvSpPr>
        <p:spPr bwMode="auto">
          <a:xfrm>
            <a:off x="2209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fld id="{583B0EAB-F0D5-43AA-9F83-D1A09774E483}" type="slidenum">
              <a:rPr lang="en-GB" altLang="en-US" sz="1400">
                <a:latin typeface="Arial" panose="020B0604020202020204" pitchFamily="34" charset="0"/>
                <a:ea typeface="MS PGothic" panose="020B0600070205080204" pitchFamily="34" charset="-128"/>
              </a:rPr>
              <a:pPr>
                <a:spcBef>
                  <a:spcPct val="0"/>
                </a:spcBef>
                <a:buFontTx/>
                <a:buNone/>
              </a:pPr>
              <a:t>23</a:t>
            </a:fld>
            <a:endParaRPr lang="en-GB" altLang="en-US" sz="1400">
              <a:latin typeface="Arial" panose="020B0604020202020204" pitchFamily="34" charset="0"/>
              <a:ea typeface="MS PGothic" panose="020B0600070205080204" pitchFamily="34" charset="-128"/>
            </a:endParaRPr>
          </a:p>
        </p:txBody>
      </p:sp>
      <p:sp>
        <p:nvSpPr>
          <p:cNvPr id="49155" name="TextBox 1">
            <a:extLst>
              <a:ext uri="{FF2B5EF4-FFF2-40B4-BE49-F238E27FC236}">
                <a16:creationId xmlns:a16="http://schemas.microsoft.com/office/drawing/2014/main" id="{CA8699D5-2751-4F99-BD95-FA57ACF3DE8A}"/>
              </a:ext>
            </a:extLst>
          </p:cNvPr>
          <p:cNvSpPr txBox="1">
            <a:spLocks noChangeArrowheads="1"/>
          </p:cNvSpPr>
          <p:nvPr/>
        </p:nvSpPr>
        <p:spPr bwMode="auto">
          <a:xfrm>
            <a:off x="895350" y="349796"/>
            <a:ext cx="3956224" cy="1754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3600" b="1" dirty="0">
                <a:solidFill>
                  <a:schemeClr val="accent5">
                    <a:lumMod val="50000"/>
                  </a:schemeClr>
                </a:solidFill>
              </a:rPr>
              <a:t>Learning Styles </a:t>
            </a:r>
          </a:p>
          <a:p>
            <a:r>
              <a:rPr lang="en-GB" altLang="en-US" sz="3600" b="1" dirty="0">
                <a:solidFill>
                  <a:schemeClr val="accent5">
                    <a:lumMod val="50000"/>
                  </a:schemeClr>
                </a:solidFill>
              </a:rPr>
              <a:t>and coaching conversations</a:t>
            </a:r>
          </a:p>
        </p:txBody>
      </p:sp>
      <p:pic>
        <p:nvPicPr>
          <p:cNvPr id="2" name="Picture 3" descr="A picture containing text&#10;&#10;Description automatically generated">
            <a:extLst>
              <a:ext uri="{FF2B5EF4-FFF2-40B4-BE49-F238E27FC236}">
                <a16:creationId xmlns:a16="http://schemas.microsoft.com/office/drawing/2014/main" id="{86985437-E392-475F-A834-221B2D5D335C}"/>
              </a:ext>
            </a:extLst>
          </p:cNvPr>
          <p:cNvPicPr>
            <a:picLocks noChangeAspect="1"/>
          </p:cNvPicPr>
          <p:nvPr/>
        </p:nvPicPr>
        <p:blipFill>
          <a:blip r:embed="rId3"/>
          <a:stretch>
            <a:fillRect/>
          </a:stretch>
        </p:blipFill>
        <p:spPr>
          <a:xfrm>
            <a:off x="895350" y="2658784"/>
            <a:ext cx="3505200" cy="2095095"/>
          </a:xfrm>
          <a:prstGeom prst="rect">
            <a:avLst/>
          </a:prstGeom>
        </p:spPr>
      </p:pic>
      <p:pic>
        <p:nvPicPr>
          <p:cNvPr id="4" name="Picture 4" descr="Table&#10;&#10;Description automatically generated">
            <a:extLst>
              <a:ext uri="{FF2B5EF4-FFF2-40B4-BE49-F238E27FC236}">
                <a16:creationId xmlns:a16="http://schemas.microsoft.com/office/drawing/2014/main" id="{D4619C9C-E84B-492C-BFD5-1F8F77C15F10}"/>
              </a:ext>
            </a:extLst>
          </p:cNvPr>
          <p:cNvPicPr>
            <a:picLocks noChangeAspect="1"/>
          </p:cNvPicPr>
          <p:nvPr/>
        </p:nvPicPr>
        <p:blipFill>
          <a:blip r:embed="rId4"/>
          <a:stretch>
            <a:fillRect/>
          </a:stretch>
        </p:blipFill>
        <p:spPr>
          <a:xfrm>
            <a:off x="6032741" y="2495"/>
            <a:ext cx="4569123" cy="564531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6">
            <a:extLst>
              <a:ext uri="{FF2B5EF4-FFF2-40B4-BE49-F238E27FC236}">
                <a16:creationId xmlns:a16="http://schemas.microsoft.com/office/drawing/2014/main" id="{95426ADB-D522-4034-AE99-C0047E55F7F0}"/>
              </a:ext>
            </a:extLst>
          </p:cNvPr>
          <p:cNvSpPr>
            <a:spLocks noGrp="1"/>
          </p:cNvSpPr>
          <p:nvPr>
            <p:ph type="body" sz="half" idx="4294967295"/>
          </p:nvPr>
        </p:nvSpPr>
        <p:spPr>
          <a:xfrm>
            <a:off x="1774825" y="260351"/>
            <a:ext cx="8674100" cy="4976813"/>
          </a:xfrm>
        </p:spPr>
        <p:txBody>
          <a:bodyPr/>
          <a:lstStyle/>
          <a:p>
            <a:pPr eaLnBrk="1" hangingPunct="1">
              <a:spcBef>
                <a:spcPct val="0"/>
              </a:spcBef>
              <a:buFontTx/>
              <a:buNone/>
            </a:pPr>
            <a:r>
              <a:rPr lang="en-GB" altLang="en-US" b="1" i="1">
                <a:solidFill>
                  <a:srgbClr val="1106EC"/>
                </a:solidFill>
                <a:latin typeface="Arial" panose="020B0604020202020204" pitchFamily="34" charset="0"/>
              </a:rPr>
              <a:t>Donald Schon (1983)</a:t>
            </a:r>
            <a:endParaRPr lang="en-GB" altLang="en-US" sz="2400" b="1" i="1">
              <a:latin typeface="Arial" panose="020B0604020202020204" pitchFamily="34" charset="0"/>
            </a:endParaRPr>
          </a:p>
        </p:txBody>
      </p:sp>
      <p:pic>
        <p:nvPicPr>
          <p:cNvPr id="65539" name="Picture 1">
            <a:extLst>
              <a:ext uri="{FF2B5EF4-FFF2-40B4-BE49-F238E27FC236}">
                <a16:creationId xmlns:a16="http://schemas.microsoft.com/office/drawing/2014/main" id="{65C3AB25-80D5-4091-ACE2-290F5EA3C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5188" y="1066801"/>
            <a:ext cx="6743700" cy="4170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3">
            <a:extLst>
              <a:ext uri="{FF2B5EF4-FFF2-40B4-BE49-F238E27FC236}">
                <a16:creationId xmlns:a16="http://schemas.microsoft.com/office/drawing/2014/main" id="{551D2378-DF55-4AF9-A8C8-26AEE2A478C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575050" y="1168401"/>
            <a:ext cx="4776788" cy="449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7">
            <a:extLst>
              <a:ext uri="{FF2B5EF4-FFF2-40B4-BE49-F238E27FC236}">
                <a16:creationId xmlns:a16="http://schemas.microsoft.com/office/drawing/2014/main" id="{1D6C1106-8DD1-4317-99D0-D23C64D4802F}"/>
              </a:ext>
            </a:extLst>
          </p:cNvPr>
          <p:cNvSpPr>
            <a:spLocks noChangeArrowheads="1"/>
          </p:cNvSpPr>
          <p:nvPr/>
        </p:nvSpPr>
        <p:spPr bwMode="auto">
          <a:xfrm>
            <a:off x="1524001" y="2849047"/>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US" altLang="en-US" sz="1800">
              <a:latin typeface="Arial" panose="020B0604020202020204" pitchFamily="34" charset="0"/>
            </a:endParaRPr>
          </a:p>
        </p:txBody>
      </p:sp>
      <p:sp>
        <p:nvSpPr>
          <p:cNvPr id="67588" name="TextBox 1">
            <a:extLst>
              <a:ext uri="{FF2B5EF4-FFF2-40B4-BE49-F238E27FC236}">
                <a16:creationId xmlns:a16="http://schemas.microsoft.com/office/drawing/2014/main" id="{7E4D3A89-678E-489F-893A-8EA6CEC972AE}"/>
              </a:ext>
            </a:extLst>
          </p:cNvPr>
          <p:cNvSpPr txBox="1">
            <a:spLocks noChangeArrowheads="1"/>
          </p:cNvSpPr>
          <p:nvPr/>
        </p:nvSpPr>
        <p:spPr bwMode="auto">
          <a:xfrm>
            <a:off x="2063750" y="476251"/>
            <a:ext cx="82804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2400" b="1" i="1">
                <a:solidFill>
                  <a:schemeClr val="tx2"/>
                </a:solidFill>
                <a:latin typeface="Arial" panose="020B0604020202020204" pitchFamily="34" charset="0"/>
              </a:rPr>
              <a:t>Gibbs’ model of reflection (1998)</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41E6F4FE-4032-45E6-8666-5FA35C8DE82F}"/>
              </a:ext>
            </a:extLst>
          </p:cNvPr>
          <p:cNvSpPr>
            <a:spLocks noChangeArrowheads="1"/>
          </p:cNvSpPr>
          <p:nvPr/>
        </p:nvSpPr>
        <p:spPr bwMode="auto">
          <a:xfrm>
            <a:off x="1524001" y="2849047"/>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endParaRPr lang="en-US" altLang="en-US" sz="1800">
              <a:latin typeface="Arial" panose="020B0604020202020204" pitchFamily="34" charset="0"/>
            </a:endParaRPr>
          </a:p>
        </p:txBody>
      </p:sp>
      <p:sp>
        <p:nvSpPr>
          <p:cNvPr id="71683" name="Rectangle 1">
            <a:extLst>
              <a:ext uri="{FF2B5EF4-FFF2-40B4-BE49-F238E27FC236}">
                <a16:creationId xmlns:a16="http://schemas.microsoft.com/office/drawing/2014/main" id="{47D4C955-9EE6-4AD7-9706-E4BBC46A3560}"/>
              </a:ext>
            </a:extLst>
          </p:cNvPr>
          <p:cNvSpPr>
            <a:spLocks noChangeArrowheads="1"/>
          </p:cNvSpPr>
          <p:nvPr/>
        </p:nvSpPr>
        <p:spPr bwMode="auto">
          <a:xfrm>
            <a:off x="2019301" y="404813"/>
            <a:ext cx="8397875"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pitchFamily="34" charset="0"/>
              </a:defRPr>
            </a:lvl1pPr>
            <a:lvl2pPr marL="742950" indent="-285750">
              <a:spcBef>
                <a:spcPct val="20000"/>
              </a:spcBef>
              <a:buFont typeface="Arial" panose="020B0604020202020204" pitchFamily="34" charset="0"/>
              <a:buChar char="–"/>
              <a:defRPr sz="2800">
                <a:solidFill>
                  <a:schemeClr val="tx1"/>
                </a:solidFill>
                <a:latin typeface="Myriad Pro" pitchFamily="34" charset="0"/>
              </a:defRPr>
            </a:lvl2pPr>
            <a:lvl3pPr marL="1143000" indent="-228600">
              <a:spcBef>
                <a:spcPct val="20000"/>
              </a:spcBef>
              <a:buFont typeface="Arial" panose="020B0604020202020204" pitchFamily="34" charset="0"/>
              <a:buChar char="•"/>
              <a:defRPr sz="2400">
                <a:solidFill>
                  <a:schemeClr val="tx1"/>
                </a:solidFill>
                <a:latin typeface="Myriad Pro" pitchFamily="34" charset="0"/>
              </a:defRPr>
            </a:lvl3pPr>
            <a:lvl4pPr marL="1600200" indent="-228600">
              <a:spcBef>
                <a:spcPct val="20000"/>
              </a:spcBef>
              <a:buFont typeface="Arial" panose="020B0604020202020204" pitchFamily="34" charset="0"/>
              <a:buChar char="–"/>
              <a:defRPr sz="2000">
                <a:solidFill>
                  <a:schemeClr val="tx1"/>
                </a:solidFill>
                <a:latin typeface="Myriad Pro" pitchFamily="34" charset="0"/>
              </a:defRPr>
            </a:lvl4pPr>
            <a:lvl5pPr marL="2057400" indent="-228600">
              <a:spcBef>
                <a:spcPct val="20000"/>
              </a:spcBef>
              <a:buFont typeface="Arial" panose="020B0604020202020204" pitchFamily="34" charset="0"/>
              <a:buChar char="»"/>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defRPr>
            </a:lvl9pPr>
          </a:lstStyle>
          <a:p>
            <a:pPr>
              <a:spcBef>
                <a:spcPct val="0"/>
              </a:spcBef>
              <a:buFontTx/>
              <a:buNone/>
            </a:pPr>
            <a:r>
              <a:rPr lang="en-GB" altLang="en-US" sz="2400" b="1" i="1">
                <a:solidFill>
                  <a:schemeClr val="tx2"/>
                </a:solidFill>
                <a:latin typeface="Arial" panose="020B0604020202020204" pitchFamily="34" charset="0"/>
              </a:rPr>
              <a:t>Argyris and Schon (1974)  </a:t>
            </a:r>
          </a:p>
          <a:p>
            <a:pPr>
              <a:spcBef>
                <a:spcPct val="0"/>
              </a:spcBef>
              <a:buFontTx/>
              <a:buNone/>
            </a:pPr>
            <a:r>
              <a:rPr lang="en-GB" altLang="en-US" sz="2400" b="1" i="1">
                <a:solidFill>
                  <a:schemeClr val="tx2"/>
                </a:solidFill>
                <a:latin typeface="Arial" panose="020B0604020202020204" pitchFamily="34" charset="0"/>
              </a:rPr>
              <a:t>Single and double loop learning </a:t>
            </a:r>
          </a:p>
        </p:txBody>
      </p:sp>
      <p:pic>
        <p:nvPicPr>
          <p:cNvPr id="71684" name="Picture 3">
            <a:extLst>
              <a:ext uri="{FF2B5EF4-FFF2-40B4-BE49-F238E27FC236}">
                <a16:creationId xmlns:a16="http://schemas.microsoft.com/office/drawing/2014/main" id="{652EC405-42AD-407E-AB57-797081F061C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19300" y="1485900"/>
            <a:ext cx="81534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a:extLst>
              <a:ext uri="{FF2B5EF4-FFF2-40B4-BE49-F238E27FC236}">
                <a16:creationId xmlns:a16="http://schemas.microsoft.com/office/drawing/2014/main" id="{C0ABA211-A4FC-4826-B174-198EF247064D}"/>
              </a:ext>
            </a:extLst>
          </p:cNvPr>
          <p:cNvGraphicFramePr/>
          <p:nvPr>
            <p:extLst>
              <p:ext uri="{D42A27DB-BD31-4B8C-83A1-F6EECF244321}">
                <p14:modId xmlns:p14="http://schemas.microsoft.com/office/powerpoint/2010/main" val="1190311560"/>
              </p:ext>
            </p:extLst>
          </p:nvPr>
        </p:nvGraphicFramePr>
        <p:xfrm>
          <a:off x="400050" y="0"/>
          <a:ext cx="9759950" cy="6138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1CA30AA7-B127-419E-8B12-3D5B46B2BA80}"/>
              </a:ext>
            </a:extLst>
          </p:cNvPr>
          <p:cNvSpPr txBox="1"/>
          <p:nvPr/>
        </p:nvSpPr>
        <p:spPr>
          <a:xfrm>
            <a:off x="2553450" y="365724"/>
            <a:ext cx="5453149" cy="707886"/>
          </a:xfrm>
          <a:prstGeom prst="rect">
            <a:avLst/>
          </a:prstGeom>
          <a:noFill/>
        </p:spPr>
        <p:txBody>
          <a:bodyPr wrap="square" rtlCol="0">
            <a:spAutoFit/>
          </a:bodyPr>
          <a:lstStyle/>
          <a:p>
            <a:pPr algn="ctr"/>
            <a:r>
              <a:rPr lang="en-GB" sz="4000" b="1" dirty="0">
                <a:solidFill>
                  <a:schemeClr val="bg1"/>
                </a:solidFill>
                <a:effectLst>
                  <a:outerShdw blurRad="38100" dist="38100" dir="2700000" algn="tl">
                    <a:srgbClr val="000000">
                      <a:alpha val="43137"/>
                    </a:srgbClr>
                  </a:outerShdw>
                </a:effectLst>
              </a:rPr>
              <a:t>Writing Reflectively</a:t>
            </a:r>
          </a:p>
        </p:txBody>
      </p:sp>
    </p:spTree>
    <p:extLst>
      <p:ext uri="{BB962C8B-B14F-4D97-AF65-F5344CB8AC3E}">
        <p14:creationId xmlns:p14="http://schemas.microsoft.com/office/powerpoint/2010/main" val="288580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a:extLst>
              <a:ext uri="{FF2B5EF4-FFF2-40B4-BE49-F238E27FC236}">
                <a16:creationId xmlns:a16="http://schemas.microsoft.com/office/drawing/2014/main" id="{3E6F339A-05B0-4499-A56A-22A528F4BDF8}"/>
              </a:ext>
            </a:extLst>
          </p:cNvPr>
          <p:cNvPicPr>
            <a:picLocks noRot="1" noChangeAspect="1"/>
          </p:cNvPicPr>
          <p:nvPr>
            <a:videoFile r:link="rId1"/>
          </p:nvPr>
        </p:nvPicPr>
        <p:blipFill>
          <a:blip r:embed="rId4"/>
          <a:stretch>
            <a:fillRect/>
          </a:stretch>
        </p:blipFill>
        <p:spPr>
          <a:xfrm>
            <a:off x="0" y="-1160854"/>
            <a:ext cx="12363450" cy="8944625"/>
          </a:xfrm>
          <a:prstGeom prst="rect">
            <a:avLst/>
          </a:prstGeom>
        </p:spPr>
      </p:pic>
    </p:spTree>
    <p:extLst>
      <p:ext uri="{BB962C8B-B14F-4D97-AF65-F5344CB8AC3E}">
        <p14:creationId xmlns:p14="http://schemas.microsoft.com/office/powerpoint/2010/main" val="1231600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153D9-688E-4D1C-8CB9-9F42A56B7D27}"/>
              </a:ext>
            </a:extLst>
          </p:cNvPr>
          <p:cNvSpPr>
            <a:spLocks noGrp="1"/>
          </p:cNvSpPr>
          <p:nvPr>
            <p:ph type="title"/>
          </p:nvPr>
        </p:nvSpPr>
        <p:spPr>
          <a:xfrm>
            <a:off x="1981200" y="159619"/>
            <a:ext cx="8229600" cy="1143000"/>
          </a:xfrm>
        </p:spPr>
        <p:txBody>
          <a:bodyPr wrap="square" anchor="ctr">
            <a:normAutofit/>
          </a:bodyPr>
          <a:lstStyle/>
          <a:p>
            <a:r>
              <a:rPr lang="en-GB" b="1">
                <a:solidFill>
                  <a:srgbClr val="205867"/>
                </a:solidFill>
              </a:rPr>
              <a:t>Coahcing Wheel</a:t>
            </a:r>
          </a:p>
        </p:txBody>
      </p:sp>
      <p:pic>
        <p:nvPicPr>
          <p:cNvPr id="5" name="Picture 5" descr="Diagram&#10;&#10;Description automatically generated">
            <a:extLst>
              <a:ext uri="{FF2B5EF4-FFF2-40B4-BE49-F238E27FC236}">
                <a16:creationId xmlns:a16="http://schemas.microsoft.com/office/drawing/2014/main" id="{5E187200-E853-4919-BD8C-ACA3AC235C86}"/>
              </a:ext>
            </a:extLst>
          </p:cNvPr>
          <p:cNvPicPr>
            <a:picLocks noChangeAspect="1"/>
          </p:cNvPicPr>
          <p:nvPr/>
        </p:nvPicPr>
        <p:blipFill>
          <a:blip r:embed="rId3"/>
          <a:stretch>
            <a:fillRect/>
          </a:stretch>
        </p:blipFill>
        <p:spPr>
          <a:xfrm>
            <a:off x="2669491" y="953220"/>
            <a:ext cx="6853018" cy="4650276"/>
          </a:xfrm>
          <a:prstGeom prst="rect">
            <a:avLst/>
          </a:prstGeom>
          <a:noFill/>
        </p:spPr>
      </p:pic>
      <p:sp>
        <p:nvSpPr>
          <p:cNvPr id="3" name="TextBox 2">
            <a:extLst>
              <a:ext uri="{FF2B5EF4-FFF2-40B4-BE49-F238E27FC236}">
                <a16:creationId xmlns:a16="http://schemas.microsoft.com/office/drawing/2014/main" id="{40005762-FCD5-4321-8B21-E51D7FEEDA9C}"/>
              </a:ext>
            </a:extLst>
          </p:cNvPr>
          <p:cNvSpPr txBox="1"/>
          <p:nvPr/>
        </p:nvSpPr>
        <p:spPr>
          <a:xfrm>
            <a:off x="7441720" y="1920816"/>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Career</a:t>
            </a:r>
          </a:p>
        </p:txBody>
      </p:sp>
      <p:sp>
        <p:nvSpPr>
          <p:cNvPr id="4" name="TextBox 3">
            <a:extLst>
              <a:ext uri="{FF2B5EF4-FFF2-40B4-BE49-F238E27FC236}">
                <a16:creationId xmlns:a16="http://schemas.microsoft.com/office/drawing/2014/main" id="{747E3B31-5639-467B-95A8-6D215D31EFA8}"/>
              </a:ext>
            </a:extLst>
          </p:cNvPr>
          <p:cNvSpPr txBox="1"/>
          <p:nvPr/>
        </p:nvSpPr>
        <p:spPr>
          <a:xfrm>
            <a:off x="5485503" y="999767"/>
            <a:ext cx="12335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Health &amp; wellbeing</a:t>
            </a:r>
          </a:p>
        </p:txBody>
      </p:sp>
      <p:sp>
        <p:nvSpPr>
          <p:cNvPr id="6" name="TextBox 5">
            <a:extLst>
              <a:ext uri="{FF2B5EF4-FFF2-40B4-BE49-F238E27FC236}">
                <a16:creationId xmlns:a16="http://schemas.microsoft.com/office/drawing/2014/main" id="{52BB8ACA-3355-48F4-87A3-1AB71234E4CF}"/>
              </a:ext>
            </a:extLst>
          </p:cNvPr>
          <p:cNvSpPr txBox="1"/>
          <p:nvPr/>
        </p:nvSpPr>
        <p:spPr>
          <a:xfrm>
            <a:off x="7700512" y="2955985"/>
            <a:ext cx="1578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Delegation skills</a:t>
            </a:r>
          </a:p>
        </p:txBody>
      </p:sp>
      <p:sp>
        <p:nvSpPr>
          <p:cNvPr id="7" name="TextBox 6">
            <a:extLst>
              <a:ext uri="{FF2B5EF4-FFF2-40B4-BE49-F238E27FC236}">
                <a16:creationId xmlns:a16="http://schemas.microsoft.com/office/drawing/2014/main" id="{21DA6A76-04B8-4D88-860A-6C524444D737}"/>
              </a:ext>
            </a:extLst>
          </p:cNvPr>
          <p:cNvSpPr txBox="1"/>
          <p:nvPr/>
        </p:nvSpPr>
        <p:spPr>
          <a:xfrm>
            <a:off x="7269192" y="4091797"/>
            <a:ext cx="15786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Decision making</a:t>
            </a:r>
          </a:p>
        </p:txBody>
      </p:sp>
      <p:sp>
        <p:nvSpPr>
          <p:cNvPr id="8" name="TextBox 7">
            <a:extLst>
              <a:ext uri="{FF2B5EF4-FFF2-40B4-BE49-F238E27FC236}">
                <a16:creationId xmlns:a16="http://schemas.microsoft.com/office/drawing/2014/main" id="{9E564875-B8FD-42B6-AAE9-746C02D14EC1}"/>
              </a:ext>
            </a:extLst>
          </p:cNvPr>
          <p:cNvSpPr txBox="1"/>
          <p:nvPr/>
        </p:nvSpPr>
        <p:spPr>
          <a:xfrm>
            <a:off x="5256360" y="4968815"/>
            <a:ext cx="1578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Integrity</a:t>
            </a:r>
          </a:p>
        </p:txBody>
      </p:sp>
      <p:sp>
        <p:nvSpPr>
          <p:cNvPr id="9" name="TextBox 8">
            <a:extLst>
              <a:ext uri="{FF2B5EF4-FFF2-40B4-BE49-F238E27FC236}">
                <a16:creationId xmlns:a16="http://schemas.microsoft.com/office/drawing/2014/main" id="{F9464F1E-B5CC-4B6C-A340-0D9FF778536F}"/>
              </a:ext>
            </a:extLst>
          </p:cNvPr>
          <p:cNvSpPr txBox="1"/>
          <p:nvPr/>
        </p:nvSpPr>
        <p:spPr>
          <a:xfrm>
            <a:off x="3142889" y="1920816"/>
            <a:ext cx="1578634"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Leadership</a:t>
            </a:r>
          </a:p>
        </p:txBody>
      </p:sp>
      <p:sp>
        <p:nvSpPr>
          <p:cNvPr id="10" name="TextBox 9">
            <a:extLst>
              <a:ext uri="{FF2B5EF4-FFF2-40B4-BE49-F238E27FC236}">
                <a16:creationId xmlns:a16="http://schemas.microsoft.com/office/drawing/2014/main" id="{67764AAD-F9DE-46AD-A3F1-944B633B94EE}"/>
              </a:ext>
            </a:extLst>
          </p:cNvPr>
          <p:cNvSpPr txBox="1"/>
          <p:nvPr/>
        </p:nvSpPr>
        <p:spPr>
          <a:xfrm>
            <a:off x="2669491" y="3059668"/>
            <a:ext cx="19069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Communication</a:t>
            </a:r>
          </a:p>
        </p:txBody>
      </p:sp>
      <p:sp>
        <p:nvSpPr>
          <p:cNvPr id="11" name="TextBox 10">
            <a:extLst>
              <a:ext uri="{FF2B5EF4-FFF2-40B4-BE49-F238E27FC236}">
                <a16:creationId xmlns:a16="http://schemas.microsoft.com/office/drawing/2014/main" id="{6CC5D7DB-B5F8-42E8-AF0F-C788C3B8F834}"/>
              </a:ext>
            </a:extLst>
          </p:cNvPr>
          <p:cNvSpPr txBox="1"/>
          <p:nvPr/>
        </p:nvSpPr>
        <p:spPr>
          <a:xfrm>
            <a:off x="3142889" y="4149306"/>
            <a:ext cx="17799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latin typeface="Arial"/>
                <a:cs typeface="Arial"/>
              </a:rPr>
              <a:t>Assertiveness</a:t>
            </a:r>
          </a:p>
        </p:txBody>
      </p:sp>
    </p:spTree>
    <p:extLst>
      <p:ext uri="{BB962C8B-B14F-4D97-AF65-F5344CB8AC3E}">
        <p14:creationId xmlns:p14="http://schemas.microsoft.com/office/powerpoint/2010/main" val="3810605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7" grpId="0"/>
      <p:bldP spid="8" grpId="0"/>
      <p:bldP spid="9" grpId="0"/>
      <p:bldP spid="10" grpId="0"/>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radar chart&#10;&#10;Description automatically generated">
            <a:extLst>
              <a:ext uri="{FF2B5EF4-FFF2-40B4-BE49-F238E27FC236}">
                <a16:creationId xmlns:a16="http://schemas.microsoft.com/office/drawing/2014/main" id="{9A2BFE0A-5801-4131-B4F6-5D053BBC5A54}"/>
              </a:ext>
            </a:extLst>
          </p:cNvPr>
          <p:cNvPicPr>
            <a:picLocks noGrp="1" noChangeAspect="1"/>
          </p:cNvPicPr>
          <p:nvPr>
            <p:ph idx="1"/>
          </p:nvPr>
        </p:nvPicPr>
        <p:blipFill>
          <a:blip r:embed="rId3"/>
          <a:stretch>
            <a:fillRect/>
          </a:stretch>
        </p:blipFill>
        <p:spPr>
          <a:xfrm>
            <a:off x="3077563" y="46510"/>
            <a:ext cx="5734948" cy="5644190"/>
          </a:xfrm>
        </p:spPr>
      </p:pic>
    </p:spTree>
    <p:extLst>
      <p:ext uri="{BB962C8B-B14F-4D97-AF65-F5344CB8AC3E}">
        <p14:creationId xmlns:p14="http://schemas.microsoft.com/office/powerpoint/2010/main" val="3773696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6C08232D-12C8-4433-85AD-A077FB2F7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2304" y="0"/>
            <a:ext cx="8459724" cy="5639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6873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ee the source image">
            <a:extLst>
              <a:ext uri="{FF2B5EF4-FFF2-40B4-BE49-F238E27FC236}">
                <a16:creationId xmlns:a16="http://schemas.microsoft.com/office/drawing/2014/main" id="{DE7D53A0-41DD-4F6D-ABA0-6BD882C1F2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6312" y="427482"/>
            <a:ext cx="6995160" cy="524637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7CCBC5A-28EC-4A68-9DB1-5C52F79E1568}"/>
              </a:ext>
            </a:extLst>
          </p:cNvPr>
          <p:cNvSpPr txBox="1"/>
          <p:nvPr/>
        </p:nvSpPr>
        <p:spPr>
          <a:xfrm>
            <a:off x="2286000" y="274320"/>
            <a:ext cx="7626096" cy="707886"/>
          </a:xfrm>
          <a:prstGeom prst="rect">
            <a:avLst/>
          </a:prstGeom>
          <a:noFill/>
        </p:spPr>
        <p:txBody>
          <a:bodyPr wrap="square" rtlCol="0">
            <a:spAutoFit/>
          </a:bodyPr>
          <a:lstStyle/>
          <a:p>
            <a:pPr algn="ctr"/>
            <a:r>
              <a:rPr lang="en-GB" sz="4000" b="1" dirty="0">
                <a:solidFill>
                  <a:schemeClr val="accent5">
                    <a:lumMod val="50000"/>
                  </a:schemeClr>
                </a:solidFill>
              </a:rPr>
              <a:t>Organisational Values</a:t>
            </a:r>
          </a:p>
        </p:txBody>
      </p:sp>
    </p:spTree>
    <p:extLst>
      <p:ext uri="{BB962C8B-B14F-4D97-AF65-F5344CB8AC3E}">
        <p14:creationId xmlns:p14="http://schemas.microsoft.com/office/powerpoint/2010/main" val="29734836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96D-F827-44B3-A6EE-F1B58DD00E44}"/>
              </a:ext>
            </a:extLst>
          </p:cNvPr>
          <p:cNvSpPr>
            <a:spLocks noGrp="1"/>
          </p:cNvSpPr>
          <p:nvPr>
            <p:ph type="title"/>
          </p:nvPr>
        </p:nvSpPr>
        <p:spPr/>
        <p:txBody>
          <a:bodyPr/>
          <a:lstStyle/>
          <a:p>
            <a:r>
              <a:rPr lang="en-GB" b="1" dirty="0">
                <a:solidFill>
                  <a:schemeClr val="accent5">
                    <a:lumMod val="50000"/>
                  </a:schemeClr>
                </a:solidFill>
              </a:rPr>
              <a:t>References</a:t>
            </a:r>
          </a:p>
        </p:txBody>
      </p:sp>
      <p:sp>
        <p:nvSpPr>
          <p:cNvPr id="5" name="Content Placeholder 4">
            <a:extLst>
              <a:ext uri="{FF2B5EF4-FFF2-40B4-BE49-F238E27FC236}">
                <a16:creationId xmlns:a16="http://schemas.microsoft.com/office/drawing/2014/main" id="{A6B40B60-3948-4C50-95F5-B59CF68CA029}"/>
              </a:ext>
            </a:extLst>
          </p:cNvPr>
          <p:cNvSpPr>
            <a:spLocks noGrp="1"/>
          </p:cNvSpPr>
          <p:nvPr>
            <p:ph idx="1"/>
          </p:nvPr>
        </p:nvSpPr>
        <p:spPr/>
        <p:txBody>
          <a:bodyPr>
            <a:normAutofit fontScale="77500" lnSpcReduction="20000"/>
          </a:bodyPr>
          <a:lstStyle/>
          <a:p>
            <a:pPr marL="0" indent="0">
              <a:lnSpc>
                <a:spcPct val="107000"/>
              </a:lnSpc>
              <a:spcAft>
                <a:spcPts val="800"/>
              </a:spcAft>
              <a:buNone/>
            </a:pPr>
            <a:r>
              <a:rPr lang="en-GB" sz="2800" dirty="0" err="1">
                <a:effectLst/>
                <a:latin typeface="Calibri" panose="020F0502020204030204" pitchFamily="34" charset="0"/>
                <a:ea typeface="DengXian" panose="02010600030101010101" pitchFamily="2" charset="-122"/>
                <a:cs typeface="Calibri" panose="020F0502020204030204" pitchFamily="34" charset="0"/>
              </a:rPr>
              <a:t>Borton</a:t>
            </a:r>
            <a:r>
              <a:rPr lang="en-GB" sz="2800" dirty="0">
                <a:effectLst/>
                <a:latin typeface="Calibri" panose="020F0502020204030204" pitchFamily="34" charset="0"/>
                <a:ea typeface="DengXian" panose="02010600030101010101" pitchFamily="2" charset="-122"/>
                <a:cs typeface="Calibri" panose="020F0502020204030204" pitchFamily="34" charset="0"/>
              </a:rPr>
              <a:t>, T. (1970) </a:t>
            </a:r>
            <a:r>
              <a:rPr lang="en-GB" sz="2800" i="1" dirty="0">
                <a:effectLst/>
                <a:latin typeface="Calibri" panose="020F0502020204030204" pitchFamily="34" charset="0"/>
                <a:ea typeface="DengXian" panose="02010600030101010101" pitchFamily="2" charset="-122"/>
                <a:cs typeface="Calibri" panose="020F0502020204030204" pitchFamily="34" charset="0"/>
              </a:rPr>
              <a:t>Reach, Touch and Teach</a:t>
            </a:r>
            <a:r>
              <a:rPr lang="en-GB" sz="2800" dirty="0">
                <a:effectLst/>
                <a:latin typeface="Calibri" panose="020F0502020204030204" pitchFamily="34" charset="0"/>
                <a:ea typeface="DengXian" panose="02010600030101010101" pitchFamily="2" charset="-122"/>
                <a:cs typeface="Calibri" panose="020F0502020204030204" pitchFamily="34" charset="0"/>
              </a:rPr>
              <a:t>. London: Hutchinson.</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Driscoll, J. (2007) </a:t>
            </a:r>
            <a:r>
              <a:rPr lang="en-GB" sz="2800" i="1" dirty="0">
                <a:effectLst/>
                <a:latin typeface="Calibri" panose="020F0502020204030204" pitchFamily="34" charset="0"/>
                <a:ea typeface="DengXian" panose="02010600030101010101" pitchFamily="2" charset="-122"/>
                <a:cs typeface="Calibri" panose="020F0502020204030204" pitchFamily="34" charset="0"/>
              </a:rPr>
              <a:t>Practicing Clinical Supervision: A Reflective Approach for Healthcare Professionals</a:t>
            </a:r>
            <a:r>
              <a:rPr lang="en-GB" sz="2800" dirty="0">
                <a:effectLst/>
                <a:latin typeface="Calibri" panose="020F0502020204030204" pitchFamily="34" charset="0"/>
                <a:ea typeface="DengXian" panose="02010600030101010101" pitchFamily="2" charset="-122"/>
                <a:cs typeface="Calibri" panose="020F0502020204030204" pitchFamily="34" charset="0"/>
              </a:rPr>
              <a:t>. Edinburgh: Elsevier.</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Gibbs, G. (1998) </a:t>
            </a:r>
            <a:r>
              <a:rPr lang="en-GB" sz="2800" i="1" dirty="0">
                <a:effectLst/>
                <a:latin typeface="Calibri" panose="020F0502020204030204" pitchFamily="34" charset="0"/>
                <a:ea typeface="DengXian" panose="02010600030101010101" pitchFamily="2" charset="-122"/>
                <a:cs typeface="Calibri" panose="020F0502020204030204" pitchFamily="34" charset="0"/>
              </a:rPr>
              <a:t>Learning by Doing: A Guide to Teaching and Learning Methods.</a:t>
            </a:r>
            <a:r>
              <a:rPr lang="en-GB" sz="2800" dirty="0">
                <a:effectLst/>
                <a:latin typeface="Calibri" panose="020F0502020204030204" pitchFamily="34" charset="0"/>
                <a:ea typeface="DengXian" panose="02010600030101010101" pitchFamily="2" charset="-122"/>
                <a:cs typeface="Calibri" panose="020F0502020204030204" pitchFamily="34" charset="0"/>
              </a:rPr>
              <a:t> Oxford: Further Education Unit, Oxford Polytechnic.</a:t>
            </a:r>
            <a:endParaRPr lang="en-US" sz="2800" dirty="0">
              <a:effectLst/>
              <a:latin typeface="Calibri" panose="020F0502020204030204" pitchFamily="34" charset="0"/>
              <a:ea typeface="DengXian" panose="02010600030101010101" pitchFamily="2" charset="-122"/>
              <a:cs typeface="Calibri" panose="020F0502020204030204" pitchFamily="34" charset="0"/>
            </a:endParaRPr>
          </a:p>
          <a:p>
            <a:pPr marL="0" indent="0">
              <a:lnSpc>
                <a:spcPct val="107000"/>
              </a:lnSpc>
              <a:spcAft>
                <a:spcPts val="800"/>
              </a:spcAft>
              <a:buNone/>
            </a:pPr>
            <a:r>
              <a:rPr lang="en-US" sz="2800" dirty="0">
                <a:effectLst/>
                <a:latin typeface="Calibri" panose="020F0502020204030204" pitchFamily="34" charset="0"/>
                <a:ea typeface="DengXian" panose="02010600030101010101" pitchFamily="2" charset="-122"/>
                <a:cs typeface="Calibri" panose="020F0502020204030204" pitchFamily="34" charset="0"/>
              </a:rPr>
              <a:t>Haskins, G., Thomas, M. and Johri, L., (2018) </a:t>
            </a:r>
            <a:r>
              <a:rPr lang="en-US" sz="2800" i="1" dirty="0">
                <a:effectLst/>
                <a:latin typeface="Calibri" panose="020F0502020204030204" pitchFamily="34" charset="0"/>
                <a:ea typeface="DengXian" panose="02010600030101010101" pitchFamily="2" charset="-122"/>
                <a:cs typeface="Calibri" panose="020F0502020204030204" pitchFamily="34" charset="0"/>
              </a:rPr>
              <a:t>Kindness in Leadership. </a:t>
            </a:r>
            <a:r>
              <a:rPr lang="en-US" sz="2800" dirty="0">
                <a:effectLst/>
                <a:latin typeface="Calibri" panose="020F0502020204030204" pitchFamily="34" charset="0"/>
                <a:ea typeface="DengXian" panose="02010600030101010101" pitchFamily="2" charset="-122"/>
                <a:cs typeface="Calibri" panose="020F0502020204030204" pitchFamily="34" charset="0"/>
              </a:rPr>
              <a:t>Abingdon: Routledge.</a:t>
            </a: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Calibri" panose="020F0502020204030204" pitchFamily="34" charset="0"/>
              </a:rPr>
              <a:t>Kolb, D. (1984) </a:t>
            </a:r>
            <a:r>
              <a:rPr lang="en-GB" sz="2800" i="1" dirty="0">
                <a:effectLst/>
                <a:latin typeface="Calibri" panose="020F0502020204030204" pitchFamily="34" charset="0"/>
                <a:ea typeface="DengXian" panose="02010600030101010101" pitchFamily="2" charset="-122"/>
                <a:cs typeface="Calibri" panose="020F0502020204030204" pitchFamily="34" charset="0"/>
              </a:rPr>
              <a:t>Experiential Learning: Experience as the Source of Learning and Development.</a:t>
            </a:r>
            <a:r>
              <a:rPr lang="en-GB" sz="2800" dirty="0">
                <a:effectLst/>
                <a:latin typeface="Calibri" panose="020F0502020204030204" pitchFamily="34" charset="0"/>
                <a:ea typeface="DengXian" panose="02010600030101010101" pitchFamily="2" charset="-122"/>
                <a:cs typeface="Calibri" panose="020F0502020204030204" pitchFamily="34" charset="0"/>
              </a:rPr>
              <a:t> Upper Saddle River: Prentice Hall.</a:t>
            </a:r>
          </a:p>
          <a:p>
            <a:pPr marL="0" indent="0">
              <a:buNone/>
            </a:pPr>
            <a:r>
              <a:rPr lang="en-GB" sz="2800" dirty="0">
                <a:latin typeface="Calibri" panose="020F0502020204030204" pitchFamily="34" charset="0"/>
                <a:cs typeface="Calibri" panose="020F0502020204030204" pitchFamily="34" charset="0"/>
              </a:rPr>
              <a:t>Lencioni, P., (2005) </a:t>
            </a:r>
            <a:r>
              <a:rPr lang="en-GB" sz="2800" i="1" dirty="0">
                <a:latin typeface="Calibri" panose="020F0502020204030204" pitchFamily="34" charset="0"/>
                <a:cs typeface="Calibri" panose="020F0502020204030204" pitchFamily="34" charset="0"/>
              </a:rPr>
              <a:t>Overcoming the Five Dysfunctions of a Team</a:t>
            </a:r>
            <a:r>
              <a:rPr lang="en-GB" sz="2800" dirty="0">
                <a:latin typeface="Calibri" panose="020F0502020204030204" pitchFamily="34" charset="0"/>
                <a:cs typeface="Calibri" panose="020F0502020204030204" pitchFamily="34" charset="0"/>
              </a:rPr>
              <a:t>. San Francisco: Jossey-Bass.</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3214775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3.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3395</Words>
  <Application>Microsoft Office PowerPoint</Application>
  <PresentationFormat>Widescreen</PresentationFormat>
  <Paragraphs>251</Paragraphs>
  <Slides>33</Slides>
  <Notes>24</Notes>
  <HiddenSlides>0</HiddenSlides>
  <MMClips>1</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33</vt:i4>
      </vt:variant>
    </vt:vector>
  </HeadingPairs>
  <TitlesOfParts>
    <vt:vector size="44" baseType="lpstr">
      <vt:lpstr>Myriad Pro</vt:lpstr>
      <vt:lpstr>Arial</vt:lpstr>
      <vt:lpstr>Calibri</vt:lpstr>
      <vt:lpstr>Calibri Light</vt:lpstr>
      <vt:lpstr>Symbol</vt:lpstr>
      <vt:lpstr>Times New Roman</vt:lpstr>
      <vt:lpstr>Verdana</vt:lpstr>
      <vt:lpstr>Wingdings</vt:lpstr>
      <vt:lpstr>20140311PresentationUWTSDTemplate</vt:lpstr>
      <vt:lpstr>UWTSD 200_Text 2</vt:lpstr>
      <vt:lpstr>UWTSD 200_Subtitle 4</vt:lpstr>
      <vt:lpstr>PowerPoint Presentation</vt:lpstr>
      <vt:lpstr>PowerPoint Presentation</vt:lpstr>
      <vt:lpstr>Learning Outcomes</vt:lpstr>
      <vt:lpstr>Leadership and motivation</vt:lpstr>
      <vt:lpstr>PowerPoint Presentation</vt:lpstr>
      <vt:lpstr>PowerPoint Presentation</vt:lpstr>
      <vt:lpstr>PowerPoint Presentation</vt:lpstr>
      <vt:lpstr>PowerPoint Presentation</vt:lpstr>
      <vt:lpstr>Maslow’s Hierarchy of Needs</vt:lpstr>
      <vt:lpstr>Herzberg’s 2 Factor Theory</vt:lpstr>
      <vt:lpstr>PowerPoint Presentation</vt:lpstr>
      <vt:lpstr>PowerPoint Presentation</vt:lpstr>
      <vt:lpstr>McClelland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Coahcing Wheel</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6</cp:revision>
  <cp:lastPrinted>2021-08-03T18:44:37Z</cp:lastPrinted>
  <dcterms:created xsi:type="dcterms:W3CDTF">2021-06-29T14:16:45Z</dcterms:created>
  <dcterms:modified xsi:type="dcterms:W3CDTF">2022-01-19T17:09:55Z</dcterms:modified>
</cp:coreProperties>
</file>