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mp" ContentType="image/png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68" r:id="rId4"/>
    <p:sldId id="264" r:id="rId5"/>
    <p:sldId id="258" r:id="rId6"/>
    <p:sldId id="259" r:id="rId7"/>
    <p:sldId id="262" r:id="rId8"/>
    <p:sldId id="260" r:id="rId9"/>
    <p:sldId id="267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851" autoAdjust="0"/>
    <p:restoredTop sz="94660"/>
  </p:normalViewPr>
  <p:slideViewPr>
    <p:cSldViewPr snapToGrid="0">
      <p:cViewPr varScale="1">
        <p:scale>
          <a:sx n="102" d="100"/>
          <a:sy n="102" d="100"/>
        </p:scale>
        <p:origin x="192" y="281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oleObject" Target="Book1" TargetMode="External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400" b="1" i="0" u="none" strike="noStrike" kern="1200" cap="none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radarChart>
        <c:radarStyle val="marker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Participant 1</c:v>
                </c:pt>
              </c:strCache>
            </c:strRef>
          </c:tx>
          <c:spPr>
            <a:ln w="34925" cap="rnd">
              <a:solidFill>
                <a:schemeClr val="accent2"/>
              </a:solidFill>
              <a:round/>
            </a:ln>
            <a:effectLst>
              <a:outerShdw blurRad="57150" dist="19050" dir="5400000" algn="ctr" rotWithShape="0">
                <a:srgbClr val="000000">
                  <a:alpha val="63000"/>
                </a:srgbClr>
              </a:outerShdw>
            </a:effectLst>
          </c:spPr>
          <c:marker>
            <c:symbol val="circle"/>
            <c:size val="6"/>
            <c:spPr>
              <a:gradFill rotWithShape="1">
                <a:gsLst>
                  <a:gs pos="0">
                    <a:schemeClr val="accent2">
                      <a:satMod val="103000"/>
                      <a:lumMod val="102000"/>
                      <a:tint val="94000"/>
                    </a:schemeClr>
                  </a:gs>
                  <a:gs pos="50000">
                    <a:schemeClr val="accent2">
                      <a:satMod val="110000"/>
                      <a:lumMod val="100000"/>
                      <a:shade val="100000"/>
                    </a:schemeClr>
                  </a:gs>
                  <a:gs pos="100000">
                    <a:schemeClr val="accent2">
                      <a:lumMod val="99000"/>
                      <a:satMod val="120000"/>
                      <a:shade val="78000"/>
                    </a:schemeClr>
                  </a:gs>
                </a:gsLst>
                <a:lin ang="5400000" scaled="0"/>
              </a:gradFill>
              <a:ln w="9525">
                <a:solidFill>
                  <a:schemeClr val="accent2"/>
                </a:solidFill>
                <a:round/>
              </a:ln>
              <a:effectLst>
                <a:outerShdw blurRad="57150" dist="19050" dir="5400000" algn="ctr" rotWithShape="0">
                  <a:srgbClr val="000000">
                    <a:alpha val="63000"/>
                  </a:srgbClr>
                </a:outerShdw>
              </a:effectLst>
            </c:spPr>
          </c:marker>
          <c:cat>
            <c:strRef>
              <c:f>Sheet1!$A$2:$A$7</c:f>
              <c:strCache>
                <c:ptCount val="6"/>
                <c:pt idx="0">
                  <c:v>Motor Competence</c:v>
                </c:pt>
                <c:pt idx="1">
                  <c:v>Endurance</c:v>
                </c:pt>
                <c:pt idx="2">
                  <c:v>Team Work</c:v>
                </c:pt>
                <c:pt idx="3">
                  <c:v>Leadership</c:v>
                </c:pt>
                <c:pt idx="4">
                  <c:v>Creativity</c:v>
                </c:pt>
                <c:pt idx="5">
                  <c:v>Thinking Skills</c:v>
                </c:pt>
              </c:strCache>
            </c:strRef>
          </c:cat>
          <c:val>
            <c:numRef>
              <c:f>Sheet1!$B$2:$B$7</c:f>
              <c:numCache>
                <c:formatCode>General</c:formatCode>
                <c:ptCount val="6"/>
                <c:pt idx="0">
                  <c:v>4</c:v>
                </c:pt>
                <c:pt idx="1">
                  <c:v>3</c:v>
                </c:pt>
                <c:pt idx="2">
                  <c:v>5</c:v>
                </c:pt>
                <c:pt idx="3">
                  <c:v>1</c:v>
                </c:pt>
                <c:pt idx="4">
                  <c:v>5</c:v>
                </c:pt>
                <c:pt idx="5">
                  <c:v>6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87CE-BD4D-9DB2-F65ED6FF87C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axId val="1473357936"/>
        <c:axId val="1470255264"/>
      </c:radarChart>
      <c:catAx>
        <c:axId val="1473357936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70255264"/>
        <c:crosses val="autoZero"/>
        <c:auto val="1"/>
        <c:lblAlgn val="ctr"/>
        <c:lblOffset val="100"/>
        <c:noMultiLvlLbl val="0"/>
      </c:catAx>
      <c:valAx>
        <c:axId val="1470255264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900" b="0" i="0" u="none" strike="noStrike" kern="1200" baseline="0">
                <a:solidFill>
                  <a:schemeClr val="l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1473357936"/>
        <c:crosses val="autoZero"/>
        <c:crossBetween val="between"/>
      </c:valAx>
      <c:spPr>
        <a:noFill/>
        <a:ln>
          <a:noFill/>
        </a:ln>
        <a:effectLst/>
      </c:spPr>
    </c:plotArea>
    <c:plotVisOnly val="1"/>
    <c:dispBlanksAs val="gap"/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2">
  <a:schemeClr val="accent2"/>
  <a:schemeClr val="accent4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321">
  <cs:axisTitle>
    <cs:lnRef idx="0"/>
    <cs:fillRef idx="0"/>
    <cs:effectRef idx="0"/>
    <cs:fontRef idx="minor">
      <a:schemeClr val="lt1">
        <a:lumMod val="85000"/>
      </a:schemeClr>
    </cs:fontRef>
    <cs:defRPr sz="900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000" kern="1200"/>
  </cs:chartArea>
  <cs:dataLabel>
    <cs:lnRef idx="0"/>
    <cs:fillRef idx="0"/>
    <cs:effectRef idx="0"/>
    <cs:fontRef idx="minor">
      <a:schemeClr val="lt1"/>
    </cs:fontRef>
    <cs:defRPr sz="900" kern="1200"/>
  </cs:dataLabel>
  <cs:dataLabelCallout>
    <cs:lnRef idx="0"/>
    <cs:fillRef idx="0"/>
    <cs:effectRef idx="0"/>
    <cs:fontRef idx="minor">
      <a:schemeClr val="lt1">
        <a:lumMod val="15000"/>
        <a:lumOff val="85000"/>
      </a:schemeClr>
    </cs:fontRef>
    <cs:spPr>
      <a:solidFill>
        <a:schemeClr val="dk1">
          <a:lumMod val="65000"/>
          <a:lumOff val="35000"/>
        </a:schemeClr>
      </a:solidFill>
    </cs:spPr>
    <cs:defRPr sz="900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900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900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900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85000"/>
      </a:schemeClr>
    </cs:fontRef>
    <cs:defRPr sz="1400" b="1" kern="1200" cap="none" baseline="0"/>
  </cs:title>
  <cs:trendline>
    <cs:lnRef idx="0">
      <cs:styleClr val="auto"/>
    </cs:lnRef>
    <cs:fillRef idx="0"/>
    <cs:effectRef idx="0"/>
    <cs:fontRef idx="minor">
      <a:schemeClr val="lt1"/>
    </cs:fontRef>
    <cs:spPr>
      <a:ln w="25400" cap="rnd">
        <a:solidFill>
          <a:schemeClr val="phClr">
            <a:alpha val="50000"/>
          </a:schemeClr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900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75000"/>
      </a:schemeClr>
    </cs:fontRef>
    <cs:defRPr sz="900" kern="1200"/>
  </cs:valueAxis>
  <cs:wall>
    <cs:lnRef idx="0"/>
    <cs:fillRef idx="0"/>
    <cs:effectRef idx="0"/>
    <cs:fontRef idx="minor">
      <a:schemeClr val="lt1"/>
    </cs:fontRef>
  </cs:wall>
</cs:chartStyle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103F62E-A851-7540-AC9C-780F27F15CA4}" type="datetimeFigureOut">
              <a:rPr lang="en-US" smtClean="0"/>
              <a:t>3/23/20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A8A7C09-1284-BA43-A6DE-5D0F011A18D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74264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684DD-9B03-46C4-AD09-60DC4889C9CB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0B7F4-B7E3-4B14-91A5-65D56AD64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7398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684DD-9B03-46C4-AD09-60DC4889C9CB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0B7F4-B7E3-4B14-91A5-65D56AD64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1533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684DD-9B03-46C4-AD09-60DC4889C9CB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0B7F4-B7E3-4B14-91A5-65D56AD64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46580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684DD-9B03-46C4-AD09-60DC4889C9CB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0B7F4-B7E3-4B14-91A5-65D56AD64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418137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684DD-9B03-46C4-AD09-60DC4889C9CB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0B7F4-B7E3-4B14-91A5-65D56AD64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55172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684DD-9B03-46C4-AD09-60DC4889C9CB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0B7F4-B7E3-4B14-91A5-65D56AD64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75583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684DD-9B03-46C4-AD09-60DC4889C9CB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0B7F4-B7E3-4B14-91A5-65D56AD64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3163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684DD-9B03-46C4-AD09-60DC4889C9CB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0B7F4-B7E3-4B14-91A5-65D56AD64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660449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684DD-9B03-46C4-AD09-60DC4889C9CB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0B7F4-B7E3-4B14-91A5-65D56AD64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251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684DD-9B03-46C4-AD09-60DC4889C9CB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0B7F4-B7E3-4B14-91A5-65D56AD64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83493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D684DD-9B03-46C4-AD09-60DC4889C9CB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080B7F4-B7E3-4B14-91A5-65D56AD64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8156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D684DD-9B03-46C4-AD09-60DC4889C9CB}" type="datetimeFigureOut">
              <a:rPr lang="en-GB" smtClean="0"/>
              <a:t>23/03/2020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080B7F4-B7E3-4B14-91A5-65D56AD649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4864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dwheel.co.uk/take-the-online-tour/" TargetMode="External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Assessment in PE: Gathering &amp; Presenting Information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SHSS6078 - Assessment in PE</a:t>
            </a:r>
          </a:p>
        </p:txBody>
      </p:sp>
    </p:spTree>
    <p:extLst>
      <p:ext uri="{BB962C8B-B14F-4D97-AF65-F5344CB8AC3E}">
        <p14:creationId xmlns:p14="http://schemas.microsoft.com/office/powerpoint/2010/main" val="41804145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Gathering information:</a:t>
            </a:r>
          </a:p>
          <a:p>
            <a:pPr lvl="1"/>
            <a:r>
              <a:rPr lang="en-GB" dirty="0"/>
              <a:t>Video evidence</a:t>
            </a:r>
          </a:p>
          <a:p>
            <a:pPr lvl="1"/>
            <a:r>
              <a:rPr lang="en-GB" dirty="0"/>
              <a:t>Spreadsheet (see example)</a:t>
            </a:r>
          </a:p>
          <a:p>
            <a:pPr lvl="1"/>
            <a:r>
              <a:rPr lang="en-GB" dirty="0"/>
              <a:t>Performance profiling (dartboard profiles)</a:t>
            </a:r>
            <a:endParaRPr lang="en-US" dirty="0"/>
          </a:p>
          <a:p>
            <a:pPr lvl="1"/>
            <a:r>
              <a:rPr lang="en-US" dirty="0"/>
              <a:t>Apps?</a:t>
            </a:r>
          </a:p>
          <a:p>
            <a:r>
              <a:rPr lang="en-US" dirty="0"/>
              <a:t>Presenting information</a:t>
            </a:r>
          </a:p>
          <a:p>
            <a:pPr lvl="1"/>
            <a:r>
              <a:rPr lang="en-US" dirty="0"/>
              <a:t>Performance profiling/radar charts</a:t>
            </a:r>
            <a:endParaRPr lang="en-GB" dirty="0"/>
          </a:p>
          <a:p>
            <a:pPr lvl="1"/>
            <a:r>
              <a:rPr lang="en-GB" dirty="0"/>
              <a:t>Report writing</a:t>
            </a:r>
            <a:r>
              <a:rPr lang="en-US" dirty="0"/>
              <a:t> (task)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893662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uilding, people&#10;&#10;Description automatically generated">
            <a:extLst>
              <a:ext uri="{FF2B5EF4-FFF2-40B4-BE49-F238E27FC236}">
                <a16:creationId xmlns:a16="http://schemas.microsoft.com/office/drawing/2014/main" id="{CB6ADFAC-4549-1C40-9B98-45898FDAC46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664174"/>
            <a:ext cx="21268852" cy="4370866"/>
          </a:xfrm>
          <a:prstGeom prst="rect">
            <a:avLst/>
          </a:prstGeom>
        </p:spPr>
      </p:pic>
      <p:sp>
        <p:nvSpPr>
          <p:cNvPr id="6" name="Title 5">
            <a:extLst>
              <a:ext uri="{FF2B5EF4-FFF2-40B4-BE49-F238E27FC236}">
                <a16:creationId xmlns:a16="http://schemas.microsoft.com/office/drawing/2014/main" id="{4D547F9E-E569-2245-B088-1BE00209C9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Traditional Assessment Spreadsheet Example</a:t>
            </a:r>
          </a:p>
        </p:txBody>
      </p:sp>
    </p:spTree>
    <p:extLst>
      <p:ext uri="{BB962C8B-B14F-4D97-AF65-F5344CB8AC3E}">
        <p14:creationId xmlns:p14="http://schemas.microsoft.com/office/powerpoint/2010/main" val="81013691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Line 2"/>
          <p:cNvSpPr>
            <a:spLocks noChangeShapeType="1"/>
          </p:cNvSpPr>
          <p:nvPr/>
        </p:nvSpPr>
        <p:spPr bwMode="auto">
          <a:xfrm>
            <a:off x="5749162" y="2802577"/>
            <a:ext cx="0" cy="3352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1" name="Line 3"/>
          <p:cNvSpPr>
            <a:spLocks noChangeShapeType="1"/>
          </p:cNvSpPr>
          <p:nvPr/>
        </p:nvSpPr>
        <p:spPr bwMode="auto">
          <a:xfrm rot="8100000">
            <a:off x="5749162" y="2802577"/>
            <a:ext cx="0" cy="3352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2" name="Line 4"/>
          <p:cNvSpPr>
            <a:spLocks noChangeShapeType="1"/>
          </p:cNvSpPr>
          <p:nvPr/>
        </p:nvSpPr>
        <p:spPr bwMode="auto">
          <a:xfrm rot="5400000">
            <a:off x="5749162" y="2802577"/>
            <a:ext cx="0" cy="3352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3" name="Line 5"/>
          <p:cNvSpPr>
            <a:spLocks noChangeShapeType="1"/>
          </p:cNvSpPr>
          <p:nvPr/>
        </p:nvSpPr>
        <p:spPr bwMode="auto">
          <a:xfrm rot="2700000">
            <a:off x="5825362" y="2726377"/>
            <a:ext cx="0" cy="33528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4" name="Line 6"/>
          <p:cNvSpPr>
            <a:spLocks noChangeShapeType="1"/>
          </p:cNvSpPr>
          <p:nvPr/>
        </p:nvSpPr>
        <p:spPr bwMode="auto">
          <a:xfrm>
            <a:off x="5672962" y="28787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5" name="Line 7"/>
          <p:cNvSpPr>
            <a:spLocks noChangeShapeType="1"/>
          </p:cNvSpPr>
          <p:nvPr/>
        </p:nvSpPr>
        <p:spPr bwMode="auto">
          <a:xfrm>
            <a:off x="5672962" y="31835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6" name="Line 8"/>
          <p:cNvSpPr>
            <a:spLocks noChangeShapeType="1"/>
          </p:cNvSpPr>
          <p:nvPr/>
        </p:nvSpPr>
        <p:spPr bwMode="auto">
          <a:xfrm>
            <a:off x="5672962" y="34883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7" name="Line 9"/>
          <p:cNvSpPr>
            <a:spLocks noChangeShapeType="1"/>
          </p:cNvSpPr>
          <p:nvPr/>
        </p:nvSpPr>
        <p:spPr bwMode="auto">
          <a:xfrm>
            <a:off x="5672962" y="37931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8" name="Line 10"/>
          <p:cNvSpPr>
            <a:spLocks noChangeShapeType="1"/>
          </p:cNvSpPr>
          <p:nvPr/>
        </p:nvSpPr>
        <p:spPr bwMode="auto">
          <a:xfrm>
            <a:off x="5672962" y="4097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59" name="Line 11"/>
          <p:cNvSpPr>
            <a:spLocks noChangeShapeType="1"/>
          </p:cNvSpPr>
          <p:nvPr/>
        </p:nvSpPr>
        <p:spPr bwMode="auto">
          <a:xfrm>
            <a:off x="5672962" y="4859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60" name="Line 12"/>
          <p:cNvSpPr>
            <a:spLocks noChangeShapeType="1"/>
          </p:cNvSpPr>
          <p:nvPr/>
        </p:nvSpPr>
        <p:spPr bwMode="auto">
          <a:xfrm>
            <a:off x="5672962" y="51647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61" name="Line 13"/>
          <p:cNvSpPr>
            <a:spLocks noChangeShapeType="1"/>
          </p:cNvSpPr>
          <p:nvPr/>
        </p:nvSpPr>
        <p:spPr bwMode="auto">
          <a:xfrm>
            <a:off x="5672962" y="54695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62" name="Line 14"/>
          <p:cNvSpPr>
            <a:spLocks noChangeShapeType="1"/>
          </p:cNvSpPr>
          <p:nvPr/>
        </p:nvSpPr>
        <p:spPr bwMode="auto">
          <a:xfrm>
            <a:off x="5672962" y="57743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63" name="Line 15"/>
          <p:cNvSpPr>
            <a:spLocks noChangeShapeType="1"/>
          </p:cNvSpPr>
          <p:nvPr/>
        </p:nvSpPr>
        <p:spPr bwMode="auto">
          <a:xfrm>
            <a:off x="5672962" y="60791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64" name="Line 16"/>
          <p:cNvSpPr>
            <a:spLocks noChangeShapeType="1"/>
          </p:cNvSpPr>
          <p:nvPr/>
        </p:nvSpPr>
        <p:spPr bwMode="auto">
          <a:xfrm rot="5400000">
            <a:off x="5291962" y="4478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65" name="Line 17"/>
          <p:cNvSpPr>
            <a:spLocks noChangeShapeType="1"/>
          </p:cNvSpPr>
          <p:nvPr/>
        </p:nvSpPr>
        <p:spPr bwMode="auto">
          <a:xfrm rot="5400000">
            <a:off x="4987162" y="4478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66" name="Line 18"/>
          <p:cNvSpPr>
            <a:spLocks noChangeShapeType="1"/>
          </p:cNvSpPr>
          <p:nvPr/>
        </p:nvSpPr>
        <p:spPr bwMode="auto">
          <a:xfrm rot="5400000">
            <a:off x="4072762" y="4478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67" name="Line 19"/>
          <p:cNvSpPr>
            <a:spLocks noChangeShapeType="1"/>
          </p:cNvSpPr>
          <p:nvPr/>
        </p:nvSpPr>
        <p:spPr bwMode="auto">
          <a:xfrm rot="5400000">
            <a:off x="4377562" y="4478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68" name="Line 20"/>
          <p:cNvSpPr>
            <a:spLocks noChangeShapeType="1"/>
          </p:cNvSpPr>
          <p:nvPr/>
        </p:nvSpPr>
        <p:spPr bwMode="auto">
          <a:xfrm rot="5400000">
            <a:off x="4682362" y="4478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69" name="Line 21"/>
          <p:cNvSpPr>
            <a:spLocks noChangeShapeType="1"/>
          </p:cNvSpPr>
          <p:nvPr/>
        </p:nvSpPr>
        <p:spPr bwMode="auto">
          <a:xfrm rot="5400000">
            <a:off x="7349362" y="4478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70" name="Line 22"/>
          <p:cNvSpPr>
            <a:spLocks noChangeShapeType="1"/>
          </p:cNvSpPr>
          <p:nvPr/>
        </p:nvSpPr>
        <p:spPr bwMode="auto">
          <a:xfrm rot="5400000">
            <a:off x="7044562" y="4478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71" name="Line 23"/>
          <p:cNvSpPr>
            <a:spLocks noChangeShapeType="1"/>
          </p:cNvSpPr>
          <p:nvPr/>
        </p:nvSpPr>
        <p:spPr bwMode="auto">
          <a:xfrm rot="5400000">
            <a:off x="6130162" y="4478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72" name="Line 24"/>
          <p:cNvSpPr>
            <a:spLocks noChangeShapeType="1"/>
          </p:cNvSpPr>
          <p:nvPr/>
        </p:nvSpPr>
        <p:spPr bwMode="auto">
          <a:xfrm rot="5400000">
            <a:off x="6434962" y="4478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73" name="Line 25"/>
          <p:cNvSpPr>
            <a:spLocks noChangeShapeType="1"/>
          </p:cNvSpPr>
          <p:nvPr/>
        </p:nvSpPr>
        <p:spPr bwMode="auto">
          <a:xfrm rot="5400000">
            <a:off x="6739762" y="4478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74" name="Line 26"/>
          <p:cNvSpPr>
            <a:spLocks noChangeShapeType="1"/>
          </p:cNvSpPr>
          <p:nvPr/>
        </p:nvSpPr>
        <p:spPr bwMode="auto">
          <a:xfrm rot="2700000">
            <a:off x="5977762" y="41741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75" name="Line 27"/>
          <p:cNvSpPr>
            <a:spLocks noChangeShapeType="1"/>
          </p:cNvSpPr>
          <p:nvPr/>
        </p:nvSpPr>
        <p:spPr bwMode="auto">
          <a:xfrm rot="8100000">
            <a:off x="5444362" y="42503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76" name="Line 28"/>
          <p:cNvSpPr>
            <a:spLocks noChangeShapeType="1"/>
          </p:cNvSpPr>
          <p:nvPr/>
        </p:nvSpPr>
        <p:spPr bwMode="auto">
          <a:xfrm rot="8100000">
            <a:off x="5215762" y="40217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77" name="Line 29"/>
          <p:cNvSpPr>
            <a:spLocks noChangeShapeType="1"/>
          </p:cNvSpPr>
          <p:nvPr/>
        </p:nvSpPr>
        <p:spPr bwMode="auto">
          <a:xfrm rot="8100000">
            <a:off x="4987162" y="37931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78" name="Line 30"/>
          <p:cNvSpPr>
            <a:spLocks noChangeShapeType="1"/>
          </p:cNvSpPr>
          <p:nvPr/>
        </p:nvSpPr>
        <p:spPr bwMode="auto">
          <a:xfrm rot="8100000">
            <a:off x="4758562" y="35645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79" name="Line 31"/>
          <p:cNvSpPr>
            <a:spLocks noChangeShapeType="1"/>
          </p:cNvSpPr>
          <p:nvPr/>
        </p:nvSpPr>
        <p:spPr bwMode="auto">
          <a:xfrm rot="8100000">
            <a:off x="4529962" y="3335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80" name="Line 32"/>
          <p:cNvSpPr>
            <a:spLocks noChangeShapeType="1"/>
          </p:cNvSpPr>
          <p:nvPr/>
        </p:nvSpPr>
        <p:spPr bwMode="auto">
          <a:xfrm rot="8100000">
            <a:off x="6815962" y="5621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81" name="Line 33"/>
          <p:cNvSpPr>
            <a:spLocks noChangeShapeType="1"/>
          </p:cNvSpPr>
          <p:nvPr/>
        </p:nvSpPr>
        <p:spPr bwMode="auto">
          <a:xfrm rot="8100000">
            <a:off x="6587362" y="53933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82" name="Line 34"/>
          <p:cNvSpPr>
            <a:spLocks noChangeShapeType="1"/>
          </p:cNvSpPr>
          <p:nvPr/>
        </p:nvSpPr>
        <p:spPr bwMode="auto">
          <a:xfrm rot="8100000">
            <a:off x="6358762" y="51647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83" name="Line 35"/>
          <p:cNvSpPr>
            <a:spLocks noChangeShapeType="1"/>
          </p:cNvSpPr>
          <p:nvPr/>
        </p:nvSpPr>
        <p:spPr bwMode="auto">
          <a:xfrm rot="8100000">
            <a:off x="6130162" y="49361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84" name="Line 36"/>
          <p:cNvSpPr>
            <a:spLocks noChangeShapeType="1"/>
          </p:cNvSpPr>
          <p:nvPr/>
        </p:nvSpPr>
        <p:spPr bwMode="auto">
          <a:xfrm rot="8100000">
            <a:off x="5901562" y="47075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85" name="Line 37"/>
          <p:cNvSpPr>
            <a:spLocks noChangeShapeType="1"/>
          </p:cNvSpPr>
          <p:nvPr/>
        </p:nvSpPr>
        <p:spPr bwMode="auto">
          <a:xfrm rot="2700000">
            <a:off x="6206362" y="39455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86" name="Line 38"/>
          <p:cNvSpPr>
            <a:spLocks noChangeShapeType="1"/>
          </p:cNvSpPr>
          <p:nvPr/>
        </p:nvSpPr>
        <p:spPr bwMode="auto">
          <a:xfrm rot="2700000">
            <a:off x="6434962" y="3716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87" name="Line 39"/>
          <p:cNvSpPr>
            <a:spLocks noChangeShapeType="1"/>
          </p:cNvSpPr>
          <p:nvPr/>
        </p:nvSpPr>
        <p:spPr bwMode="auto">
          <a:xfrm rot="2700000">
            <a:off x="6663562" y="34883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88" name="Line 40"/>
          <p:cNvSpPr>
            <a:spLocks noChangeShapeType="1"/>
          </p:cNvSpPr>
          <p:nvPr/>
        </p:nvSpPr>
        <p:spPr bwMode="auto">
          <a:xfrm rot="2700000">
            <a:off x="6892162" y="32597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89" name="Line 41"/>
          <p:cNvSpPr>
            <a:spLocks noChangeShapeType="1"/>
          </p:cNvSpPr>
          <p:nvPr/>
        </p:nvSpPr>
        <p:spPr bwMode="auto">
          <a:xfrm rot="2700000">
            <a:off x="4606162" y="55457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90" name="Line 42"/>
          <p:cNvSpPr>
            <a:spLocks noChangeShapeType="1"/>
          </p:cNvSpPr>
          <p:nvPr/>
        </p:nvSpPr>
        <p:spPr bwMode="auto">
          <a:xfrm rot="2700000">
            <a:off x="4834762" y="53171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91" name="Line 43"/>
          <p:cNvSpPr>
            <a:spLocks noChangeShapeType="1"/>
          </p:cNvSpPr>
          <p:nvPr/>
        </p:nvSpPr>
        <p:spPr bwMode="auto">
          <a:xfrm rot="2700000">
            <a:off x="5063362" y="50885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92" name="Line 44"/>
          <p:cNvSpPr>
            <a:spLocks noChangeShapeType="1"/>
          </p:cNvSpPr>
          <p:nvPr/>
        </p:nvSpPr>
        <p:spPr bwMode="auto">
          <a:xfrm rot="2700000">
            <a:off x="5291962" y="48599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93" name="Line 45"/>
          <p:cNvSpPr>
            <a:spLocks noChangeShapeType="1"/>
          </p:cNvSpPr>
          <p:nvPr/>
        </p:nvSpPr>
        <p:spPr bwMode="auto">
          <a:xfrm rot="2700000">
            <a:off x="5520562" y="4631377"/>
            <a:ext cx="1524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094" name="Text Box 46"/>
          <p:cNvSpPr txBox="1">
            <a:spLocks noChangeArrowheads="1"/>
          </p:cNvSpPr>
          <p:nvPr/>
        </p:nvSpPr>
        <p:spPr bwMode="auto">
          <a:xfrm>
            <a:off x="5825362" y="2802578"/>
            <a:ext cx="2286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000"/>
              <a:t>5</a:t>
            </a:r>
          </a:p>
        </p:txBody>
      </p:sp>
      <p:sp>
        <p:nvSpPr>
          <p:cNvPr id="2095" name="Text Box 47"/>
          <p:cNvSpPr txBox="1">
            <a:spLocks noChangeArrowheads="1"/>
          </p:cNvSpPr>
          <p:nvPr/>
        </p:nvSpPr>
        <p:spPr bwMode="auto">
          <a:xfrm>
            <a:off x="5825362" y="3091503"/>
            <a:ext cx="3048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000"/>
              <a:t>4</a:t>
            </a:r>
          </a:p>
        </p:txBody>
      </p:sp>
      <p:sp>
        <p:nvSpPr>
          <p:cNvPr id="2096" name="Text Box 48"/>
          <p:cNvSpPr txBox="1">
            <a:spLocks noChangeArrowheads="1"/>
          </p:cNvSpPr>
          <p:nvPr/>
        </p:nvSpPr>
        <p:spPr bwMode="auto">
          <a:xfrm>
            <a:off x="5825362" y="3396303"/>
            <a:ext cx="2286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000"/>
              <a:t>3</a:t>
            </a:r>
          </a:p>
        </p:txBody>
      </p:sp>
      <p:sp>
        <p:nvSpPr>
          <p:cNvPr id="2097" name="Text Box 49"/>
          <p:cNvSpPr txBox="1">
            <a:spLocks noChangeArrowheads="1"/>
          </p:cNvSpPr>
          <p:nvPr/>
        </p:nvSpPr>
        <p:spPr bwMode="auto">
          <a:xfrm>
            <a:off x="5825362" y="3701103"/>
            <a:ext cx="2286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000"/>
              <a:t>2</a:t>
            </a:r>
          </a:p>
        </p:txBody>
      </p:sp>
      <p:sp>
        <p:nvSpPr>
          <p:cNvPr id="2098" name="Text Box 50"/>
          <p:cNvSpPr txBox="1">
            <a:spLocks noChangeArrowheads="1"/>
          </p:cNvSpPr>
          <p:nvPr/>
        </p:nvSpPr>
        <p:spPr bwMode="auto">
          <a:xfrm>
            <a:off x="5825362" y="4005903"/>
            <a:ext cx="304800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000"/>
              <a:t>1</a:t>
            </a:r>
          </a:p>
        </p:txBody>
      </p:sp>
      <p:sp>
        <p:nvSpPr>
          <p:cNvPr id="2104" name="Text Box 56"/>
          <p:cNvSpPr txBox="1">
            <a:spLocks noChangeArrowheads="1"/>
          </p:cNvSpPr>
          <p:nvPr/>
        </p:nvSpPr>
        <p:spPr bwMode="auto">
          <a:xfrm>
            <a:off x="5444362" y="2527941"/>
            <a:ext cx="6858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200"/>
              <a:t>Passing</a:t>
            </a:r>
          </a:p>
        </p:txBody>
      </p:sp>
      <p:sp>
        <p:nvSpPr>
          <p:cNvPr id="2105" name="Text Box 57"/>
          <p:cNvSpPr txBox="1">
            <a:spLocks noChangeArrowheads="1"/>
          </p:cNvSpPr>
          <p:nvPr/>
        </p:nvSpPr>
        <p:spPr bwMode="auto">
          <a:xfrm rot="2700000">
            <a:off x="6800881" y="3046259"/>
            <a:ext cx="762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200"/>
              <a:t>Shooting</a:t>
            </a:r>
          </a:p>
        </p:txBody>
      </p:sp>
      <p:sp>
        <p:nvSpPr>
          <p:cNvPr id="2106" name="Text Box 58"/>
          <p:cNvSpPr txBox="1">
            <a:spLocks noChangeArrowheads="1"/>
          </p:cNvSpPr>
          <p:nvPr/>
        </p:nvSpPr>
        <p:spPr bwMode="auto">
          <a:xfrm rot="5400000">
            <a:off x="7211249" y="4342452"/>
            <a:ext cx="763588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200"/>
              <a:t>Tackling</a:t>
            </a:r>
          </a:p>
        </p:txBody>
      </p:sp>
      <p:sp>
        <p:nvSpPr>
          <p:cNvPr id="2108" name="Text Box 60"/>
          <p:cNvSpPr txBox="1">
            <a:spLocks noChangeArrowheads="1"/>
          </p:cNvSpPr>
          <p:nvPr/>
        </p:nvSpPr>
        <p:spPr bwMode="auto">
          <a:xfrm>
            <a:off x="5444362" y="6109341"/>
            <a:ext cx="7620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200"/>
              <a:t>Heading</a:t>
            </a:r>
          </a:p>
        </p:txBody>
      </p:sp>
      <p:sp>
        <p:nvSpPr>
          <p:cNvPr id="2109" name="Text Box 61"/>
          <p:cNvSpPr txBox="1">
            <a:spLocks noChangeArrowheads="1"/>
          </p:cNvSpPr>
          <p:nvPr/>
        </p:nvSpPr>
        <p:spPr bwMode="auto">
          <a:xfrm rot="8100000">
            <a:off x="6336537" y="5817241"/>
            <a:ext cx="1154112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200"/>
              <a:t>Dribbling</a:t>
            </a:r>
          </a:p>
        </p:txBody>
      </p:sp>
      <p:sp>
        <p:nvSpPr>
          <p:cNvPr id="2110" name="Text Box 62"/>
          <p:cNvSpPr txBox="1">
            <a:spLocks noChangeArrowheads="1"/>
          </p:cNvSpPr>
          <p:nvPr/>
        </p:nvSpPr>
        <p:spPr bwMode="auto">
          <a:xfrm rot="16200000">
            <a:off x="3592543" y="4303558"/>
            <a:ext cx="685800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200"/>
              <a:t>Vision</a:t>
            </a:r>
          </a:p>
        </p:txBody>
      </p:sp>
      <p:sp>
        <p:nvSpPr>
          <p:cNvPr id="2111" name="Text Box 63"/>
          <p:cNvSpPr txBox="1">
            <a:spLocks noChangeArrowheads="1"/>
          </p:cNvSpPr>
          <p:nvPr/>
        </p:nvSpPr>
        <p:spPr bwMode="auto">
          <a:xfrm rot="18900000">
            <a:off x="3996563" y="3031177"/>
            <a:ext cx="847725" cy="274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200"/>
              <a:t>Creativity</a:t>
            </a:r>
          </a:p>
        </p:txBody>
      </p:sp>
      <p:sp>
        <p:nvSpPr>
          <p:cNvPr id="2112" name="Text Box 64"/>
          <p:cNvSpPr txBox="1">
            <a:spLocks noChangeArrowheads="1"/>
          </p:cNvSpPr>
          <p:nvPr/>
        </p:nvSpPr>
        <p:spPr bwMode="auto">
          <a:xfrm rot="13500000">
            <a:off x="4057681" y="5560859"/>
            <a:ext cx="914400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 sz="1200"/>
              <a:t>Aggression</a:t>
            </a:r>
          </a:p>
        </p:txBody>
      </p:sp>
      <p:sp>
        <p:nvSpPr>
          <p:cNvPr id="2113" name="Text Box 65"/>
          <p:cNvSpPr txBox="1">
            <a:spLocks noChangeArrowheads="1"/>
          </p:cNvSpPr>
          <p:nvPr/>
        </p:nvSpPr>
        <p:spPr bwMode="auto">
          <a:xfrm>
            <a:off x="4255324" y="2116778"/>
            <a:ext cx="3124200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x-none"/>
              <a:t>Name:__________________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5AB939-4122-4F4A-BBAE-5F8349E0B0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Performance Profile/Radar Graph</a:t>
            </a:r>
          </a:p>
        </p:txBody>
      </p:sp>
    </p:spTree>
    <p:extLst>
      <p:ext uri="{BB962C8B-B14F-4D97-AF65-F5344CB8AC3E}">
        <p14:creationId xmlns:p14="http://schemas.microsoft.com/office/powerpoint/2010/main" val="3739214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Visualising information – performance profile/radar graph</a:t>
            </a:r>
          </a:p>
        </p:txBody>
      </p:sp>
      <p:graphicFrame>
        <p:nvGraphicFramePr>
          <p:cNvPr id="4" name="Chart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067701141"/>
              </p:ext>
            </p:extLst>
          </p:nvPr>
        </p:nvGraphicFramePr>
        <p:xfrm>
          <a:off x="2832410" y="2369632"/>
          <a:ext cx="6218663" cy="35516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  <p:extLst>
      <p:ext uri="{BB962C8B-B14F-4D97-AF65-F5344CB8AC3E}">
        <p14:creationId xmlns:p14="http://schemas.microsoft.com/office/powerpoint/2010/main" val="18795501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Visualising information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3111" y="6021462"/>
            <a:ext cx="4414024" cy="59419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http://www.cdwheel.co.uk/</a:t>
            </a:r>
          </a:p>
        </p:txBody>
      </p:sp>
      <p:pic>
        <p:nvPicPr>
          <p:cNvPr id="4" name="Picture 3" descr="Screen Clippi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3111" y="1690688"/>
            <a:ext cx="8718529" cy="4120012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4581E335-90C9-134B-A92A-9C4FD38FA74F}"/>
              </a:ext>
            </a:extLst>
          </p:cNvPr>
          <p:cNvSpPr/>
          <p:nvPr/>
        </p:nvSpPr>
        <p:spPr>
          <a:xfrm>
            <a:off x="6872942" y="6021462"/>
            <a:ext cx="479580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>
                <a:hlinkClick r:id="rId3"/>
              </a:rPr>
              <a:t>http://www.cdwheel.co.uk/take-the-online-tour/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2624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Formal reporting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Parents evenings</a:t>
            </a:r>
          </a:p>
          <a:p>
            <a:r>
              <a:rPr lang="en-GB" dirty="0"/>
              <a:t>Reports to parents</a:t>
            </a:r>
          </a:p>
          <a:p>
            <a:r>
              <a:rPr lang="en-GB" dirty="0"/>
              <a:t>Reports to future schools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41236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Report Writing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See pdf for report writing on </a:t>
            </a:r>
            <a:r>
              <a:rPr lang="en-US" dirty="0" err="1"/>
              <a:t>moodle</a:t>
            </a:r>
            <a:r>
              <a:rPr lang="en-US" dirty="0"/>
              <a:t> page</a:t>
            </a:r>
          </a:p>
          <a:p>
            <a:r>
              <a:rPr lang="en-US" dirty="0"/>
              <a:t>Task </a:t>
            </a:r>
            <a:r>
              <a:rPr lang="mr-IN" dirty="0"/>
              <a:t>–</a:t>
            </a:r>
            <a:r>
              <a:rPr lang="en-US" dirty="0"/>
              <a:t> critique the reports</a:t>
            </a:r>
          </a:p>
          <a:p>
            <a:pPr lvl="1"/>
            <a:r>
              <a:rPr lang="en-US" dirty="0"/>
              <a:t>See word document on </a:t>
            </a:r>
            <a:r>
              <a:rPr lang="en-US" dirty="0" err="1"/>
              <a:t>moodle</a:t>
            </a:r>
            <a:endParaRPr lang="en-US" dirty="0"/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32875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0703" y="2823318"/>
            <a:ext cx="10515600" cy="1325563"/>
          </a:xfrm>
        </p:spPr>
        <p:txBody>
          <a:bodyPr/>
          <a:lstStyle/>
          <a:p>
            <a:r>
              <a:rPr lang="en-US" dirty="0"/>
              <a:t>How might a report to another school differ from a report to parents?</a:t>
            </a:r>
          </a:p>
        </p:txBody>
      </p:sp>
    </p:spTree>
    <p:extLst>
      <p:ext uri="{BB962C8B-B14F-4D97-AF65-F5344CB8AC3E}">
        <p14:creationId xmlns:p14="http://schemas.microsoft.com/office/powerpoint/2010/main" val="8172031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1025</TotalTime>
  <Words>147</Words>
  <Application>Microsoft Macintosh PowerPoint</Application>
  <PresentationFormat>Widescreen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Assessment in PE: Gathering &amp; Presenting Information</vt:lpstr>
      <vt:lpstr>Introduction</vt:lpstr>
      <vt:lpstr>Traditional Assessment Spreadsheet Example</vt:lpstr>
      <vt:lpstr>Performance Profile/Radar Graph</vt:lpstr>
      <vt:lpstr>Visualising information – performance profile/radar graph</vt:lpstr>
      <vt:lpstr>Visualising information</vt:lpstr>
      <vt:lpstr>Formal reporting</vt:lpstr>
      <vt:lpstr>Report Writing</vt:lpstr>
      <vt:lpstr>How might a report to another school differ from a report to parents?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Gathering evidence through assessment</dc:title>
  <dc:creator>Dylan Blain</dc:creator>
  <cp:lastModifiedBy>Dylan Blain</cp:lastModifiedBy>
  <cp:revision>17</cp:revision>
  <dcterms:created xsi:type="dcterms:W3CDTF">2017-09-13T12:45:47Z</dcterms:created>
  <dcterms:modified xsi:type="dcterms:W3CDTF">2020-03-23T15:44:54Z</dcterms:modified>
</cp:coreProperties>
</file>