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40"/>
  </p:notesMasterIdLst>
  <p:handoutMasterIdLst>
    <p:handoutMasterId r:id="rId41"/>
  </p:handoutMasterIdLst>
  <p:sldIdLst>
    <p:sldId id="256" r:id="rId2"/>
    <p:sldId id="257" r:id="rId3"/>
    <p:sldId id="259" r:id="rId4"/>
    <p:sldId id="258" r:id="rId5"/>
    <p:sldId id="260" r:id="rId6"/>
    <p:sldId id="261" r:id="rId7"/>
    <p:sldId id="262" r:id="rId8"/>
    <p:sldId id="266" r:id="rId9"/>
    <p:sldId id="263" r:id="rId10"/>
    <p:sldId id="267" r:id="rId11"/>
    <p:sldId id="268" r:id="rId12"/>
    <p:sldId id="264" r:id="rId13"/>
    <p:sldId id="319" r:id="rId14"/>
    <p:sldId id="311" r:id="rId15"/>
    <p:sldId id="265" r:id="rId16"/>
    <p:sldId id="272" r:id="rId17"/>
    <p:sldId id="273" r:id="rId18"/>
    <p:sldId id="281" r:id="rId19"/>
    <p:sldId id="274" r:id="rId20"/>
    <p:sldId id="275" r:id="rId21"/>
    <p:sldId id="276" r:id="rId22"/>
    <p:sldId id="283" r:id="rId23"/>
    <p:sldId id="282" r:id="rId24"/>
    <p:sldId id="304" r:id="rId25"/>
    <p:sldId id="278" r:id="rId26"/>
    <p:sldId id="279" r:id="rId27"/>
    <p:sldId id="312" r:id="rId28"/>
    <p:sldId id="313" r:id="rId29"/>
    <p:sldId id="314" r:id="rId30"/>
    <p:sldId id="320" r:id="rId31"/>
    <p:sldId id="321" r:id="rId32"/>
    <p:sldId id="322" r:id="rId33"/>
    <p:sldId id="323" r:id="rId34"/>
    <p:sldId id="324" r:id="rId35"/>
    <p:sldId id="325" r:id="rId36"/>
    <p:sldId id="318" r:id="rId37"/>
    <p:sldId id="326" r:id="rId38"/>
    <p:sldId id="327" r:id="rId39"/>
  </p:sldIdLst>
  <p:sldSz cx="12192000" cy="6858000"/>
  <p:notesSz cx="6888163"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E6ACF4-28B5-40C9-ACB4-D07C5AB885C0}" v="7" dt="2025-11-03T21:48:15.2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3" autoAdjust="0"/>
  </p:normalViewPr>
  <p:slideViewPr>
    <p:cSldViewPr snapToGrid="0">
      <p:cViewPr varScale="1">
        <p:scale>
          <a:sx n="78" d="100"/>
          <a:sy n="78" d="100"/>
        </p:scale>
        <p:origin x="850"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300E920-0EB2-4BE6-95E8-85F4EA25B7C1}"/>
    <pc:docChg chg="undo custSel addSld modSld">
      <pc:chgData name="Ellie Brown" userId="856727495e1cce7c" providerId="LiveId" clId="{B300E920-0EB2-4BE6-95E8-85F4EA25B7C1}" dt="2025-11-03T21:55:03.370" v="753" actId="20577"/>
      <pc:docMkLst>
        <pc:docMk/>
      </pc:docMkLst>
      <pc:sldChg chg="modSp mod modNotesTx">
        <pc:chgData name="Ellie Brown" userId="856727495e1cce7c" providerId="LiveId" clId="{B300E920-0EB2-4BE6-95E8-85F4EA25B7C1}" dt="2025-11-03T21:55:03.370" v="753" actId="20577"/>
        <pc:sldMkLst>
          <pc:docMk/>
          <pc:sldMk cId="3937208538" sldId="256"/>
        </pc:sldMkLst>
        <pc:spChg chg="mod">
          <ac:chgData name="Ellie Brown" userId="856727495e1cce7c" providerId="LiveId" clId="{B300E920-0EB2-4BE6-95E8-85F4EA25B7C1}" dt="2025-11-03T21:53:41.927" v="623" actId="20577"/>
          <ac:spMkLst>
            <pc:docMk/>
            <pc:sldMk cId="3937208538" sldId="256"/>
            <ac:spMk id="2" creationId="{00000000-0000-0000-0000-000000000000}"/>
          </ac:spMkLst>
        </pc:spChg>
      </pc:sldChg>
      <pc:sldChg chg="addSp modSp">
        <pc:chgData name="Ellie Brown" userId="856727495e1cce7c" providerId="LiveId" clId="{B300E920-0EB2-4BE6-95E8-85F4EA25B7C1}" dt="2025-11-03T21:35:17.673" v="3"/>
        <pc:sldMkLst>
          <pc:docMk/>
          <pc:sldMk cId="3319698250" sldId="259"/>
        </pc:sldMkLst>
        <pc:graphicFrameChg chg="add mod">
          <ac:chgData name="Ellie Brown" userId="856727495e1cce7c" providerId="LiveId" clId="{B300E920-0EB2-4BE6-95E8-85F4EA25B7C1}" dt="2025-11-03T21:35:17.673" v="3"/>
          <ac:graphicFrameMkLst>
            <pc:docMk/>
            <pc:sldMk cId="3319698250" sldId="259"/>
            <ac:graphicFrameMk id="4" creationId="{0FAC4BAB-59A1-17C3-BD7C-A5C75D6B570B}"/>
          </ac:graphicFrameMkLst>
        </pc:graphicFrameChg>
      </pc:sldChg>
      <pc:sldChg chg="modSp mod">
        <pc:chgData name="Ellie Brown" userId="856727495e1cce7c" providerId="LiveId" clId="{B300E920-0EB2-4BE6-95E8-85F4EA25B7C1}" dt="2025-11-03T21:51:48.738" v="467" actId="20577"/>
        <pc:sldMkLst>
          <pc:docMk/>
          <pc:sldMk cId="2859600483" sldId="261"/>
        </pc:sldMkLst>
        <pc:spChg chg="mod">
          <ac:chgData name="Ellie Brown" userId="856727495e1cce7c" providerId="LiveId" clId="{B300E920-0EB2-4BE6-95E8-85F4EA25B7C1}" dt="2025-11-03T21:51:48.738" v="467" actId="20577"/>
          <ac:spMkLst>
            <pc:docMk/>
            <pc:sldMk cId="2859600483" sldId="261"/>
            <ac:spMk id="2" creationId="{00000000-0000-0000-0000-000000000000}"/>
          </ac:spMkLst>
        </pc:spChg>
      </pc:sldChg>
      <pc:sldChg chg="modNotesTx">
        <pc:chgData name="Ellie Brown" userId="856727495e1cce7c" providerId="LiveId" clId="{B300E920-0EB2-4BE6-95E8-85F4EA25B7C1}" dt="2025-11-03T21:38:52.337" v="119" actId="20577"/>
        <pc:sldMkLst>
          <pc:docMk/>
          <pc:sldMk cId="3933899250" sldId="263"/>
        </pc:sldMkLst>
      </pc:sldChg>
      <pc:sldChg chg="modNotesTx">
        <pc:chgData name="Ellie Brown" userId="856727495e1cce7c" providerId="LiveId" clId="{B300E920-0EB2-4BE6-95E8-85F4EA25B7C1}" dt="2025-11-03T21:38:02.236" v="68" actId="20577"/>
        <pc:sldMkLst>
          <pc:docMk/>
          <pc:sldMk cId="83047228" sldId="266"/>
        </pc:sldMkLst>
      </pc:sldChg>
      <pc:sldChg chg="modNotesTx">
        <pc:chgData name="Ellie Brown" userId="856727495e1cce7c" providerId="LiveId" clId="{B300E920-0EB2-4BE6-95E8-85F4EA25B7C1}" dt="2025-11-03T21:39:24.347" v="189" actId="20577"/>
        <pc:sldMkLst>
          <pc:docMk/>
          <pc:sldMk cId="1356290034" sldId="267"/>
        </pc:sldMkLst>
      </pc:sldChg>
      <pc:sldChg chg="addSp modSp mod chgLayout">
        <pc:chgData name="Ellie Brown" userId="856727495e1cce7c" providerId="LiveId" clId="{B300E920-0EB2-4BE6-95E8-85F4EA25B7C1}" dt="2025-11-03T21:52:16.044" v="485" actId="20577"/>
        <pc:sldMkLst>
          <pc:docMk/>
          <pc:sldMk cId="1501890663" sldId="268"/>
        </pc:sldMkLst>
        <pc:spChg chg="add mod ord">
          <ac:chgData name="Ellie Brown" userId="856727495e1cce7c" providerId="LiveId" clId="{B300E920-0EB2-4BE6-95E8-85F4EA25B7C1}" dt="2025-11-03T21:52:16.044" v="485" actId="20577"/>
          <ac:spMkLst>
            <pc:docMk/>
            <pc:sldMk cId="1501890663" sldId="268"/>
            <ac:spMk id="2" creationId="{01600B27-5753-EB86-13C1-47ADC368105A}"/>
          </ac:spMkLst>
        </pc:spChg>
        <pc:spChg chg="mod ord">
          <ac:chgData name="Ellie Brown" userId="856727495e1cce7c" providerId="LiveId" clId="{B300E920-0EB2-4BE6-95E8-85F4EA25B7C1}" dt="2025-11-03T21:52:11.467" v="468" actId="700"/>
          <ac:spMkLst>
            <pc:docMk/>
            <pc:sldMk cId="1501890663" sldId="268"/>
            <ac:spMk id="3" creationId="{00000000-0000-0000-0000-000000000000}"/>
          </ac:spMkLst>
        </pc:spChg>
      </pc:sldChg>
      <pc:sldChg chg="modSp mod">
        <pc:chgData name="Ellie Brown" userId="856727495e1cce7c" providerId="LiveId" clId="{B300E920-0EB2-4BE6-95E8-85F4EA25B7C1}" dt="2025-11-03T21:45:30.710" v="346" actId="20577"/>
        <pc:sldMkLst>
          <pc:docMk/>
          <pc:sldMk cId="214550583" sldId="273"/>
        </pc:sldMkLst>
        <pc:spChg chg="mod">
          <ac:chgData name="Ellie Brown" userId="856727495e1cce7c" providerId="LiveId" clId="{B300E920-0EB2-4BE6-95E8-85F4EA25B7C1}" dt="2025-11-03T21:45:30.710" v="346" actId="20577"/>
          <ac:spMkLst>
            <pc:docMk/>
            <pc:sldMk cId="214550583" sldId="273"/>
            <ac:spMk id="2" creationId="{00000000-0000-0000-0000-000000000000}"/>
          </ac:spMkLst>
        </pc:spChg>
      </pc:sldChg>
      <pc:sldChg chg="modSp mod modNotesTx">
        <pc:chgData name="Ellie Brown" userId="856727495e1cce7c" providerId="LiveId" clId="{B300E920-0EB2-4BE6-95E8-85F4EA25B7C1}" dt="2025-11-03T21:44:45.478" v="289" actId="20577"/>
        <pc:sldMkLst>
          <pc:docMk/>
          <pc:sldMk cId="3547914457" sldId="274"/>
        </pc:sldMkLst>
        <pc:spChg chg="mod">
          <ac:chgData name="Ellie Brown" userId="856727495e1cce7c" providerId="LiveId" clId="{B300E920-0EB2-4BE6-95E8-85F4EA25B7C1}" dt="2025-11-03T21:44:20.466" v="288" actId="113"/>
          <ac:spMkLst>
            <pc:docMk/>
            <pc:sldMk cId="3547914457" sldId="274"/>
            <ac:spMk id="3" creationId="{00000000-0000-0000-0000-000000000000}"/>
          </ac:spMkLst>
        </pc:spChg>
      </pc:sldChg>
      <pc:sldChg chg="addSp modSp mod setBg">
        <pc:chgData name="Ellie Brown" userId="856727495e1cce7c" providerId="LiveId" clId="{B300E920-0EB2-4BE6-95E8-85F4EA25B7C1}" dt="2025-11-03T21:45:42.359" v="347" actId="26606"/>
        <pc:sldMkLst>
          <pc:docMk/>
          <pc:sldMk cId="3952025249" sldId="275"/>
        </pc:sldMkLst>
        <pc:spChg chg="mod">
          <ac:chgData name="Ellie Brown" userId="856727495e1cce7c" providerId="LiveId" clId="{B300E920-0EB2-4BE6-95E8-85F4EA25B7C1}" dt="2025-11-03T21:45:42.359" v="347" actId="26606"/>
          <ac:spMkLst>
            <pc:docMk/>
            <pc:sldMk cId="3952025249" sldId="275"/>
            <ac:spMk id="2" creationId="{00000000-0000-0000-0000-000000000000}"/>
          </ac:spMkLst>
        </pc:spChg>
        <pc:spChg chg="mod">
          <ac:chgData name="Ellie Brown" userId="856727495e1cce7c" providerId="LiveId" clId="{B300E920-0EB2-4BE6-95E8-85F4EA25B7C1}" dt="2025-11-03T21:45:42.359" v="347" actId="26606"/>
          <ac:spMkLst>
            <pc:docMk/>
            <pc:sldMk cId="3952025249" sldId="275"/>
            <ac:spMk id="3" creationId="{00000000-0000-0000-0000-000000000000}"/>
          </ac:spMkLst>
        </pc:spChg>
        <pc:cxnChg chg="add">
          <ac:chgData name="Ellie Brown" userId="856727495e1cce7c" providerId="LiveId" clId="{B300E920-0EB2-4BE6-95E8-85F4EA25B7C1}" dt="2025-11-03T21:45:42.359" v="347" actId="26606"/>
          <ac:cxnSpMkLst>
            <pc:docMk/>
            <pc:sldMk cId="3952025249" sldId="275"/>
            <ac:cxnSpMk id="8" creationId="{0B5F7E3B-C5F1-40E0-A491-558BAFBC1127}"/>
          </ac:cxnSpMkLst>
        </pc:cxnChg>
      </pc:sldChg>
      <pc:sldChg chg="addSp modSp mod setBg addAnim">
        <pc:chgData name="Ellie Brown" userId="856727495e1cce7c" providerId="LiveId" clId="{B300E920-0EB2-4BE6-95E8-85F4EA25B7C1}" dt="2025-11-03T21:45:48.525" v="349"/>
        <pc:sldMkLst>
          <pc:docMk/>
          <pc:sldMk cId="2689394356" sldId="276"/>
        </pc:sldMkLst>
        <pc:spChg chg="mod">
          <ac:chgData name="Ellie Brown" userId="856727495e1cce7c" providerId="LiveId" clId="{B300E920-0EB2-4BE6-95E8-85F4EA25B7C1}" dt="2025-11-03T21:45:48.495" v="348" actId="26606"/>
          <ac:spMkLst>
            <pc:docMk/>
            <pc:sldMk cId="2689394356" sldId="276"/>
            <ac:spMk id="2" creationId="{00000000-0000-0000-0000-000000000000}"/>
          </ac:spMkLst>
        </pc:spChg>
        <pc:spChg chg="mod">
          <ac:chgData name="Ellie Brown" userId="856727495e1cce7c" providerId="LiveId" clId="{B300E920-0EB2-4BE6-95E8-85F4EA25B7C1}" dt="2025-11-03T21:45:48.495" v="348" actId="26606"/>
          <ac:spMkLst>
            <pc:docMk/>
            <pc:sldMk cId="2689394356" sldId="276"/>
            <ac:spMk id="3" creationId="{00000000-0000-0000-0000-000000000000}"/>
          </ac:spMkLst>
        </pc:spChg>
        <pc:spChg chg="add">
          <ac:chgData name="Ellie Brown" userId="856727495e1cce7c" providerId="LiveId" clId="{B300E920-0EB2-4BE6-95E8-85F4EA25B7C1}" dt="2025-11-03T21:45:48.495" v="348" actId="26606"/>
          <ac:spMkLst>
            <pc:docMk/>
            <pc:sldMk cId="2689394356" sldId="276"/>
            <ac:spMk id="9" creationId="{3BCB5F6A-9EB0-40B0-9D13-3023E9A20508}"/>
          </ac:spMkLst>
        </pc:spChg>
        <pc:picChg chg="add">
          <ac:chgData name="Ellie Brown" userId="856727495e1cce7c" providerId="LiveId" clId="{B300E920-0EB2-4BE6-95E8-85F4EA25B7C1}" dt="2025-11-03T21:45:48.495" v="348" actId="26606"/>
          <ac:picMkLst>
            <pc:docMk/>
            <pc:sldMk cId="2689394356" sldId="276"/>
            <ac:picMk id="5" creationId="{5BAEBA26-AC83-6D16-44F9-8531D63BCA6F}"/>
          </ac:picMkLst>
        </pc:picChg>
      </pc:sldChg>
      <pc:sldChg chg="modSp mod modNotesTx">
        <pc:chgData name="Ellie Brown" userId="856727495e1cce7c" providerId="LiveId" clId="{B300E920-0EB2-4BE6-95E8-85F4EA25B7C1}" dt="2025-11-03T21:45:27.093" v="335" actId="20577"/>
        <pc:sldMkLst>
          <pc:docMk/>
          <pc:sldMk cId="1829451159" sldId="281"/>
        </pc:sldMkLst>
        <pc:spChg chg="mod">
          <ac:chgData name="Ellie Brown" userId="856727495e1cce7c" providerId="LiveId" clId="{B300E920-0EB2-4BE6-95E8-85F4EA25B7C1}" dt="2025-11-03T21:45:27.093" v="335" actId="20577"/>
          <ac:spMkLst>
            <pc:docMk/>
            <pc:sldMk cId="1829451159" sldId="281"/>
            <ac:spMk id="2" creationId="{00000000-0000-0000-0000-000000000000}"/>
          </ac:spMkLst>
        </pc:spChg>
        <pc:spChg chg="mod">
          <ac:chgData name="Ellie Brown" userId="856727495e1cce7c" providerId="LiveId" clId="{B300E920-0EB2-4BE6-95E8-85F4EA25B7C1}" dt="2025-11-03T21:43:25.959" v="234" actId="20577"/>
          <ac:spMkLst>
            <pc:docMk/>
            <pc:sldMk cId="1829451159" sldId="281"/>
            <ac:spMk id="3" creationId="{00000000-0000-0000-0000-000000000000}"/>
          </ac:spMkLst>
        </pc:spChg>
      </pc:sldChg>
      <pc:sldChg chg="addSp modSp mod setBg setClrOvrMap">
        <pc:chgData name="Ellie Brown" userId="856727495e1cce7c" providerId="LiveId" clId="{B300E920-0EB2-4BE6-95E8-85F4EA25B7C1}" dt="2025-11-03T21:46:26.253" v="361" actId="26606"/>
        <pc:sldMkLst>
          <pc:docMk/>
          <pc:sldMk cId="1650643098" sldId="282"/>
        </pc:sldMkLst>
        <pc:spChg chg="mod">
          <ac:chgData name="Ellie Brown" userId="856727495e1cce7c" providerId="LiveId" clId="{B300E920-0EB2-4BE6-95E8-85F4EA25B7C1}" dt="2025-11-03T21:46:26.253" v="361" actId="26606"/>
          <ac:spMkLst>
            <pc:docMk/>
            <pc:sldMk cId="1650643098" sldId="282"/>
            <ac:spMk id="2" creationId="{00000000-0000-0000-0000-000000000000}"/>
          </ac:spMkLst>
        </pc:spChg>
        <pc:spChg chg="mod">
          <ac:chgData name="Ellie Brown" userId="856727495e1cce7c" providerId="LiveId" clId="{B300E920-0EB2-4BE6-95E8-85F4EA25B7C1}" dt="2025-11-03T21:46:26.253" v="361" actId="26606"/>
          <ac:spMkLst>
            <pc:docMk/>
            <pc:sldMk cId="1650643098" sldId="282"/>
            <ac:spMk id="3" creationId="{00000000-0000-0000-0000-000000000000}"/>
          </ac:spMkLst>
        </pc:spChg>
        <pc:spChg chg="add">
          <ac:chgData name="Ellie Brown" userId="856727495e1cce7c" providerId="LiveId" clId="{B300E920-0EB2-4BE6-95E8-85F4EA25B7C1}" dt="2025-11-03T21:46:26.253" v="361" actId="26606"/>
          <ac:spMkLst>
            <pc:docMk/>
            <pc:sldMk cId="1650643098" sldId="282"/>
            <ac:spMk id="8" creationId="{A65AC7D1-EAA9-48F5-B509-60A7F50BF703}"/>
          </ac:spMkLst>
        </pc:spChg>
        <pc:spChg chg="add">
          <ac:chgData name="Ellie Brown" userId="856727495e1cce7c" providerId="LiveId" clId="{B300E920-0EB2-4BE6-95E8-85F4EA25B7C1}" dt="2025-11-03T21:46:26.253" v="361" actId="26606"/>
          <ac:spMkLst>
            <pc:docMk/>
            <pc:sldMk cId="1650643098" sldId="282"/>
            <ac:spMk id="10" creationId="{D6320AF9-619A-4175-865B-5663E1AEF4C5}"/>
          </ac:spMkLst>
        </pc:spChg>
        <pc:spChg chg="add">
          <ac:chgData name="Ellie Brown" userId="856727495e1cce7c" providerId="LiveId" clId="{B300E920-0EB2-4BE6-95E8-85F4EA25B7C1}" dt="2025-11-03T21:46:26.253" v="361" actId="26606"/>
          <ac:spMkLst>
            <pc:docMk/>
            <pc:sldMk cId="1650643098" sldId="282"/>
            <ac:spMk id="16" creationId="{7E018740-5C2B-4A41-AC1A-7E68D1EC1954}"/>
          </ac:spMkLst>
        </pc:spChg>
        <pc:spChg chg="add">
          <ac:chgData name="Ellie Brown" userId="856727495e1cce7c" providerId="LiveId" clId="{B300E920-0EB2-4BE6-95E8-85F4EA25B7C1}" dt="2025-11-03T21:46:26.253" v="361" actId="26606"/>
          <ac:spMkLst>
            <pc:docMk/>
            <pc:sldMk cId="1650643098" sldId="282"/>
            <ac:spMk id="18" creationId="{166F75A4-C475-4941-8EE2-B80A06A2C1BB}"/>
          </ac:spMkLst>
        </pc:spChg>
        <pc:spChg chg="add">
          <ac:chgData name="Ellie Brown" userId="856727495e1cce7c" providerId="LiveId" clId="{B300E920-0EB2-4BE6-95E8-85F4EA25B7C1}" dt="2025-11-03T21:46:26.253" v="361" actId="26606"/>
          <ac:spMkLst>
            <pc:docMk/>
            <pc:sldMk cId="1650643098" sldId="282"/>
            <ac:spMk id="20" creationId="{A032553A-72E8-4B0D-8405-FF9771C9AF05}"/>
          </ac:spMkLst>
        </pc:spChg>
        <pc:spChg chg="add">
          <ac:chgData name="Ellie Brown" userId="856727495e1cce7c" providerId="LiveId" clId="{B300E920-0EB2-4BE6-95E8-85F4EA25B7C1}" dt="2025-11-03T21:46:26.253" v="361" actId="26606"/>
          <ac:spMkLst>
            <pc:docMk/>
            <pc:sldMk cId="1650643098" sldId="282"/>
            <ac:spMk id="22" creationId="{765800AC-C3B9-498E-87BC-29FAE4C76B21}"/>
          </ac:spMkLst>
        </pc:spChg>
        <pc:spChg chg="add">
          <ac:chgData name="Ellie Brown" userId="856727495e1cce7c" providerId="LiveId" clId="{B300E920-0EB2-4BE6-95E8-85F4EA25B7C1}" dt="2025-11-03T21:46:26.253" v="361" actId="26606"/>
          <ac:spMkLst>
            <pc:docMk/>
            <pc:sldMk cId="1650643098" sldId="282"/>
            <ac:spMk id="24" creationId="{1F9D6ACB-2FF4-49F9-978A-E0D5327FC635}"/>
          </ac:spMkLst>
        </pc:spChg>
        <pc:spChg chg="add">
          <ac:chgData name="Ellie Brown" userId="856727495e1cce7c" providerId="LiveId" clId="{B300E920-0EB2-4BE6-95E8-85F4EA25B7C1}" dt="2025-11-03T21:46:26.253" v="361" actId="26606"/>
          <ac:spMkLst>
            <pc:docMk/>
            <pc:sldMk cId="1650643098" sldId="282"/>
            <ac:spMk id="26" creationId="{142BFA2A-77A0-4F60-A32A-685681C84889}"/>
          </ac:spMkLst>
        </pc:spChg>
      </pc:sldChg>
      <pc:sldChg chg="modSp mod modNotesTx">
        <pc:chgData name="Ellie Brown" userId="856727495e1cce7c" providerId="LiveId" clId="{B300E920-0EB2-4BE6-95E8-85F4EA25B7C1}" dt="2025-11-03T21:48:45.975" v="450" actId="20577"/>
        <pc:sldMkLst>
          <pc:docMk/>
          <pc:sldMk cId="53539810" sldId="312"/>
        </pc:sldMkLst>
        <pc:spChg chg="mod">
          <ac:chgData name="Ellie Brown" userId="856727495e1cce7c" providerId="LiveId" clId="{B300E920-0EB2-4BE6-95E8-85F4EA25B7C1}" dt="2025-11-03T21:48:26.693" v="371" actId="20577"/>
          <ac:spMkLst>
            <pc:docMk/>
            <pc:sldMk cId="53539810" sldId="312"/>
            <ac:spMk id="2" creationId="{F1871B91-4214-46BE-B0B4-862F63E86F93}"/>
          </ac:spMkLst>
        </pc:spChg>
      </pc:sldChg>
      <pc:sldChg chg="modSp mod">
        <pc:chgData name="Ellie Brown" userId="856727495e1cce7c" providerId="LiveId" clId="{B300E920-0EB2-4BE6-95E8-85F4EA25B7C1}" dt="2025-11-03T21:49:28.501" v="454" actId="6549"/>
        <pc:sldMkLst>
          <pc:docMk/>
          <pc:sldMk cId="2150308036" sldId="314"/>
        </pc:sldMkLst>
        <pc:spChg chg="mod">
          <ac:chgData name="Ellie Brown" userId="856727495e1cce7c" providerId="LiveId" clId="{B300E920-0EB2-4BE6-95E8-85F4EA25B7C1}" dt="2025-11-03T21:49:28.501" v="454" actId="6549"/>
          <ac:spMkLst>
            <pc:docMk/>
            <pc:sldMk cId="2150308036" sldId="314"/>
            <ac:spMk id="6" creationId="{08FD7DEA-E2BE-45A7-829C-4B23ABA23C4A}"/>
          </ac:spMkLst>
        </pc:spChg>
      </pc:sldChg>
      <pc:sldChg chg="addSp delSp modSp mod modClrScheme delDesignElem chgLayout">
        <pc:chgData name="Ellie Brown" userId="856727495e1cce7c" providerId="LiveId" clId="{B300E920-0EB2-4BE6-95E8-85F4EA25B7C1}" dt="2025-11-03T21:51:19.169" v="456" actId="700"/>
        <pc:sldMkLst>
          <pc:docMk/>
          <pc:sldMk cId="1324410948" sldId="326"/>
        </pc:sldMkLst>
        <pc:spChg chg="mod ord">
          <ac:chgData name="Ellie Brown" userId="856727495e1cce7c" providerId="LiveId" clId="{B300E920-0EB2-4BE6-95E8-85F4EA25B7C1}" dt="2025-11-03T21:51:19.169" v="456" actId="700"/>
          <ac:spMkLst>
            <pc:docMk/>
            <pc:sldMk cId="1324410948" sldId="326"/>
            <ac:spMk id="2" creationId="{12E0EC10-C03A-11D3-6264-738B1E21F95C}"/>
          </ac:spMkLst>
        </pc:spChg>
        <pc:spChg chg="add del mod ord">
          <ac:chgData name="Ellie Brown" userId="856727495e1cce7c" providerId="LiveId" clId="{B300E920-0EB2-4BE6-95E8-85F4EA25B7C1}" dt="2025-11-03T21:51:19.169" v="456" actId="700"/>
          <ac:spMkLst>
            <pc:docMk/>
            <pc:sldMk cId="1324410948" sldId="326"/>
            <ac:spMk id="3" creationId="{7839E2C1-2ACD-8D6B-F2D7-75B678D58621}"/>
          </ac:spMkLst>
        </pc:spChg>
        <pc:grpChg chg="add del">
          <ac:chgData name="Ellie Brown" userId="856727495e1cce7c" providerId="LiveId" clId="{B300E920-0EB2-4BE6-95E8-85F4EA25B7C1}" dt="2025-11-03T21:51:19.169" v="456" actId="700"/>
          <ac:grpSpMkLst>
            <pc:docMk/>
            <pc:sldMk cId="1324410948" sldId="326"/>
            <ac:grpSpMk id="9" creationId="{88C9B83F-64CD-41C1-925F-A08801FFD0BD}"/>
          </ac:grpSpMkLst>
        </pc:grpChg>
      </pc:sldChg>
      <pc:sldChg chg="addSp delSp modSp new mod setBg">
        <pc:chgData name="Ellie Brown" userId="856727495e1cce7c" providerId="LiveId" clId="{B300E920-0EB2-4BE6-95E8-85F4EA25B7C1}" dt="2025-11-03T21:53:06.942" v="621" actId="113"/>
        <pc:sldMkLst>
          <pc:docMk/>
          <pc:sldMk cId="4000569242" sldId="327"/>
        </pc:sldMkLst>
        <pc:spChg chg="mod">
          <ac:chgData name="Ellie Brown" userId="856727495e1cce7c" providerId="LiveId" clId="{B300E920-0EB2-4BE6-95E8-85F4EA25B7C1}" dt="2025-11-03T21:53:06.942" v="621" actId="113"/>
          <ac:spMkLst>
            <pc:docMk/>
            <pc:sldMk cId="4000569242" sldId="327"/>
            <ac:spMk id="2" creationId="{EDE79FC1-B64A-456B-D6B8-47552AEA7DB5}"/>
          </ac:spMkLst>
        </pc:spChg>
        <pc:spChg chg="add del">
          <ac:chgData name="Ellie Brown" userId="856727495e1cce7c" providerId="LiveId" clId="{B300E920-0EB2-4BE6-95E8-85F4EA25B7C1}" dt="2025-11-03T21:53:01.769" v="620" actId="26606"/>
          <ac:spMkLst>
            <pc:docMk/>
            <pc:sldMk cId="4000569242" sldId="327"/>
            <ac:spMk id="21" creationId="{5A7802B6-FF37-40CF-A7E2-6F2A0D9A91EF}"/>
          </ac:spMkLst>
        </pc:spChg>
        <pc:spChg chg="add">
          <ac:chgData name="Ellie Brown" userId="856727495e1cce7c" providerId="LiveId" clId="{B300E920-0EB2-4BE6-95E8-85F4EA25B7C1}" dt="2025-11-03T21:53:01.769" v="620" actId="26606"/>
          <ac:spMkLst>
            <pc:docMk/>
            <pc:sldMk cId="4000569242" sldId="327"/>
            <ac:spMk id="38" creationId="{5A7802B6-FF37-40CF-A7E2-6F2A0D9A91EF}"/>
          </ac:spMkLst>
        </pc:spChg>
        <pc:grpChg chg="add del">
          <ac:chgData name="Ellie Brown" userId="856727495e1cce7c" providerId="LiveId" clId="{B300E920-0EB2-4BE6-95E8-85F4EA25B7C1}" dt="2025-11-03T21:53:01.769" v="620" actId="26606"/>
          <ac:grpSpMkLst>
            <pc:docMk/>
            <pc:sldMk cId="4000569242" sldId="327"/>
            <ac:grpSpMk id="9" creationId="{B4DE830A-B531-4A3B-96F6-0ECE88B08555}"/>
          </ac:grpSpMkLst>
        </pc:grpChg>
        <pc:grpChg chg="add">
          <ac:chgData name="Ellie Brown" userId="856727495e1cce7c" providerId="LiveId" clId="{B300E920-0EB2-4BE6-95E8-85F4EA25B7C1}" dt="2025-11-03T21:53:01.769" v="620" actId="26606"/>
          <ac:grpSpMkLst>
            <pc:docMk/>
            <pc:sldMk cId="4000569242" sldId="327"/>
            <ac:grpSpMk id="26" creationId="{B4DE830A-B531-4A3B-96F6-0ECE88B08555}"/>
          </ac:grpSpMkLst>
        </pc:grpChg>
        <pc:picChg chg="add">
          <ac:chgData name="Ellie Brown" userId="856727495e1cce7c" providerId="LiveId" clId="{B300E920-0EB2-4BE6-95E8-85F4EA25B7C1}" dt="2025-11-03T21:52:32.614" v="497" actId="26606"/>
          <ac:picMkLst>
            <pc:docMk/>
            <pc:sldMk cId="4000569242" sldId="327"/>
            <ac:picMk id="6" creationId="{3A0A6968-40C2-E310-F367-D89C39EFAEB8}"/>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0A1F76-94A1-480D-8F6B-677C13ACD0A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B51459F-CC28-4208-9C1C-EDD6D1FF584C}">
      <dgm:prSet/>
      <dgm:spPr/>
      <dgm:t>
        <a:bodyPr/>
        <a:lstStyle/>
        <a:p>
          <a:r>
            <a:rPr lang="en-GB"/>
            <a:t>The effect that an invalidating factor might have on an otherwise valid contract</a:t>
          </a:r>
          <a:endParaRPr lang="en-US"/>
        </a:p>
      </dgm:t>
    </dgm:pt>
    <dgm:pt modelId="{123924E5-B34F-4814-BA14-8922C16ADDC8}" type="parTrans" cxnId="{84B5AA15-A015-4580-908F-4BD947309CB1}">
      <dgm:prSet/>
      <dgm:spPr/>
      <dgm:t>
        <a:bodyPr/>
        <a:lstStyle/>
        <a:p>
          <a:endParaRPr lang="en-US"/>
        </a:p>
      </dgm:t>
    </dgm:pt>
    <dgm:pt modelId="{D3E696CA-0347-49B5-B58C-237917F9C0F4}" type="sibTrans" cxnId="{84B5AA15-A015-4580-908F-4BD947309CB1}">
      <dgm:prSet/>
      <dgm:spPr/>
      <dgm:t>
        <a:bodyPr/>
        <a:lstStyle/>
        <a:p>
          <a:endParaRPr lang="en-US"/>
        </a:p>
      </dgm:t>
    </dgm:pt>
    <dgm:pt modelId="{18A00230-0F5D-4B12-AF13-710195E17C6A}">
      <dgm:prSet/>
      <dgm:spPr/>
      <dgm:t>
        <a:bodyPr/>
        <a:lstStyle/>
        <a:p>
          <a:r>
            <a:rPr lang="en-GB"/>
            <a:t>The requirements for establishing a misrepresentation</a:t>
          </a:r>
          <a:endParaRPr lang="en-US"/>
        </a:p>
      </dgm:t>
    </dgm:pt>
    <dgm:pt modelId="{B488E435-1175-4B0D-B923-956480C81D9D}" type="parTrans" cxnId="{AAC40D08-0BE1-48B1-A0A9-E73EF959F5B7}">
      <dgm:prSet/>
      <dgm:spPr/>
      <dgm:t>
        <a:bodyPr/>
        <a:lstStyle/>
        <a:p>
          <a:endParaRPr lang="en-US"/>
        </a:p>
      </dgm:t>
    </dgm:pt>
    <dgm:pt modelId="{956206E3-10D8-4FC8-98CC-5460DB258447}" type="sibTrans" cxnId="{AAC40D08-0BE1-48B1-A0A9-E73EF959F5B7}">
      <dgm:prSet/>
      <dgm:spPr/>
      <dgm:t>
        <a:bodyPr/>
        <a:lstStyle/>
        <a:p>
          <a:endParaRPr lang="en-US"/>
        </a:p>
      </dgm:t>
    </dgm:pt>
    <dgm:pt modelId="{955739E0-D63A-4DBD-AD6B-7DFC2FB8ED29}">
      <dgm:prSet/>
      <dgm:spPr/>
      <dgm:t>
        <a:bodyPr/>
        <a:lstStyle/>
        <a:p>
          <a:r>
            <a:rPr lang="en-GB"/>
            <a:t>The different types of misrepresentation recognised by the courts</a:t>
          </a:r>
          <a:endParaRPr lang="en-US"/>
        </a:p>
      </dgm:t>
    </dgm:pt>
    <dgm:pt modelId="{C9B91176-583F-4B62-9F3C-A4F28D48061F}" type="parTrans" cxnId="{45A8F498-3CA2-4042-A570-CF2B44DA684E}">
      <dgm:prSet/>
      <dgm:spPr/>
      <dgm:t>
        <a:bodyPr/>
        <a:lstStyle/>
        <a:p>
          <a:endParaRPr lang="en-US"/>
        </a:p>
      </dgm:t>
    </dgm:pt>
    <dgm:pt modelId="{52EBE697-396C-48A7-BB2D-658F2135D409}" type="sibTrans" cxnId="{45A8F498-3CA2-4042-A570-CF2B44DA684E}">
      <dgm:prSet/>
      <dgm:spPr/>
      <dgm:t>
        <a:bodyPr/>
        <a:lstStyle/>
        <a:p>
          <a:endParaRPr lang="en-US"/>
        </a:p>
      </dgm:t>
    </dgm:pt>
    <dgm:pt modelId="{318F7ACF-A844-4E5A-A65D-1B84F90F78DD}">
      <dgm:prSet/>
      <dgm:spPr/>
      <dgm:t>
        <a:bodyPr/>
        <a:lstStyle/>
        <a:p>
          <a:r>
            <a:rPr lang="en-GB"/>
            <a:t>The available remedies in the event of misrepresentation occurring; and</a:t>
          </a:r>
          <a:endParaRPr lang="en-US"/>
        </a:p>
      </dgm:t>
    </dgm:pt>
    <dgm:pt modelId="{0824939B-3E54-4192-BE27-1CAFC44F5560}" type="parTrans" cxnId="{E11D1813-85CE-4979-BD55-8C69CB9BDD51}">
      <dgm:prSet/>
      <dgm:spPr/>
      <dgm:t>
        <a:bodyPr/>
        <a:lstStyle/>
        <a:p>
          <a:endParaRPr lang="en-US"/>
        </a:p>
      </dgm:t>
    </dgm:pt>
    <dgm:pt modelId="{12D0735F-F4A9-4FF2-ABC4-3675E6579273}" type="sibTrans" cxnId="{E11D1813-85CE-4979-BD55-8C69CB9BDD51}">
      <dgm:prSet/>
      <dgm:spPr/>
      <dgm:t>
        <a:bodyPr/>
        <a:lstStyle/>
        <a:p>
          <a:endParaRPr lang="en-US"/>
        </a:p>
      </dgm:t>
    </dgm:pt>
    <dgm:pt modelId="{3C5F9FDA-B90E-4641-9652-81140A195407}">
      <dgm:prSet/>
      <dgm:spPr/>
      <dgm:t>
        <a:bodyPr/>
        <a:lstStyle/>
        <a:p>
          <a:r>
            <a:rPr lang="en-GB"/>
            <a:t>The effects of the Misrepresentation Act 1967 on actions for misrepresentation.</a:t>
          </a:r>
          <a:endParaRPr lang="en-US"/>
        </a:p>
      </dgm:t>
    </dgm:pt>
    <dgm:pt modelId="{61F25DD8-42BA-4EF3-A303-3F6A9C56AA00}" type="parTrans" cxnId="{BF565096-71B8-417D-821D-1B4809DEA0A6}">
      <dgm:prSet/>
      <dgm:spPr/>
      <dgm:t>
        <a:bodyPr/>
        <a:lstStyle/>
        <a:p>
          <a:endParaRPr lang="en-US"/>
        </a:p>
      </dgm:t>
    </dgm:pt>
    <dgm:pt modelId="{346DFBDB-1DFA-49F6-805E-E511FE5783E9}" type="sibTrans" cxnId="{BF565096-71B8-417D-821D-1B4809DEA0A6}">
      <dgm:prSet/>
      <dgm:spPr/>
      <dgm:t>
        <a:bodyPr/>
        <a:lstStyle/>
        <a:p>
          <a:endParaRPr lang="en-US"/>
        </a:p>
      </dgm:t>
    </dgm:pt>
    <dgm:pt modelId="{47831717-7C1C-480B-8DF1-DE57DDE252E6}" type="pres">
      <dgm:prSet presAssocID="{540A1F76-94A1-480D-8F6B-677C13ACD0A4}" presName="outerComposite" presStyleCnt="0">
        <dgm:presLayoutVars>
          <dgm:chMax val="5"/>
          <dgm:dir/>
          <dgm:resizeHandles val="exact"/>
        </dgm:presLayoutVars>
      </dgm:prSet>
      <dgm:spPr/>
    </dgm:pt>
    <dgm:pt modelId="{932E6B03-4E7E-4D28-B16B-0F4908F2CF96}" type="pres">
      <dgm:prSet presAssocID="{540A1F76-94A1-480D-8F6B-677C13ACD0A4}" presName="dummyMaxCanvas" presStyleCnt="0">
        <dgm:presLayoutVars/>
      </dgm:prSet>
      <dgm:spPr/>
    </dgm:pt>
    <dgm:pt modelId="{BDA956C6-0FB0-44D1-B649-756283320CDF}" type="pres">
      <dgm:prSet presAssocID="{540A1F76-94A1-480D-8F6B-677C13ACD0A4}" presName="FiveNodes_1" presStyleLbl="node1" presStyleIdx="0" presStyleCnt="5">
        <dgm:presLayoutVars>
          <dgm:bulletEnabled val="1"/>
        </dgm:presLayoutVars>
      </dgm:prSet>
      <dgm:spPr/>
    </dgm:pt>
    <dgm:pt modelId="{2EACDD5D-F17F-4120-B408-A30F8D839915}" type="pres">
      <dgm:prSet presAssocID="{540A1F76-94A1-480D-8F6B-677C13ACD0A4}" presName="FiveNodes_2" presStyleLbl="node1" presStyleIdx="1" presStyleCnt="5">
        <dgm:presLayoutVars>
          <dgm:bulletEnabled val="1"/>
        </dgm:presLayoutVars>
      </dgm:prSet>
      <dgm:spPr/>
    </dgm:pt>
    <dgm:pt modelId="{4A7EF3DB-DEAD-413F-9430-C004455964AD}" type="pres">
      <dgm:prSet presAssocID="{540A1F76-94A1-480D-8F6B-677C13ACD0A4}" presName="FiveNodes_3" presStyleLbl="node1" presStyleIdx="2" presStyleCnt="5">
        <dgm:presLayoutVars>
          <dgm:bulletEnabled val="1"/>
        </dgm:presLayoutVars>
      </dgm:prSet>
      <dgm:spPr/>
    </dgm:pt>
    <dgm:pt modelId="{66A83085-9634-4EB1-8A63-6A8F57E9F878}" type="pres">
      <dgm:prSet presAssocID="{540A1F76-94A1-480D-8F6B-677C13ACD0A4}" presName="FiveNodes_4" presStyleLbl="node1" presStyleIdx="3" presStyleCnt="5">
        <dgm:presLayoutVars>
          <dgm:bulletEnabled val="1"/>
        </dgm:presLayoutVars>
      </dgm:prSet>
      <dgm:spPr/>
    </dgm:pt>
    <dgm:pt modelId="{6B2C73E9-0C47-4F4D-AC71-8E09D41C2DDA}" type="pres">
      <dgm:prSet presAssocID="{540A1F76-94A1-480D-8F6B-677C13ACD0A4}" presName="FiveNodes_5" presStyleLbl="node1" presStyleIdx="4" presStyleCnt="5">
        <dgm:presLayoutVars>
          <dgm:bulletEnabled val="1"/>
        </dgm:presLayoutVars>
      </dgm:prSet>
      <dgm:spPr/>
    </dgm:pt>
    <dgm:pt modelId="{DDFFCF4A-0084-4C0C-8485-9666FDEA84D3}" type="pres">
      <dgm:prSet presAssocID="{540A1F76-94A1-480D-8F6B-677C13ACD0A4}" presName="FiveConn_1-2" presStyleLbl="fgAccFollowNode1" presStyleIdx="0" presStyleCnt="4">
        <dgm:presLayoutVars>
          <dgm:bulletEnabled val="1"/>
        </dgm:presLayoutVars>
      </dgm:prSet>
      <dgm:spPr/>
    </dgm:pt>
    <dgm:pt modelId="{0232082D-8581-4BA8-89A3-98846448D717}" type="pres">
      <dgm:prSet presAssocID="{540A1F76-94A1-480D-8F6B-677C13ACD0A4}" presName="FiveConn_2-3" presStyleLbl="fgAccFollowNode1" presStyleIdx="1" presStyleCnt="4">
        <dgm:presLayoutVars>
          <dgm:bulletEnabled val="1"/>
        </dgm:presLayoutVars>
      </dgm:prSet>
      <dgm:spPr/>
    </dgm:pt>
    <dgm:pt modelId="{289F2BBC-F96B-42CF-8DB6-07ACC7ECE9E0}" type="pres">
      <dgm:prSet presAssocID="{540A1F76-94A1-480D-8F6B-677C13ACD0A4}" presName="FiveConn_3-4" presStyleLbl="fgAccFollowNode1" presStyleIdx="2" presStyleCnt="4">
        <dgm:presLayoutVars>
          <dgm:bulletEnabled val="1"/>
        </dgm:presLayoutVars>
      </dgm:prSet>
      <dgm:spPr/>
    </dgm:pt>
    <dgm:pt modelId="{70D8C129-D84A-477D-B8F3-1EDD9C6B5F63}" type="pres">
      <dgm:prSet presAssocID="{540A1F76-94A1-480D-8F6B-677C13ACD0A4}" presName="FiveConn_4-5" presStyleLbl="fgAccFollowNode1" presStyleIdx="3" presStyleCnt="4">
        <dgm:presLayoutVars>
          <dgm:bulletEnabled val="1"/>
        </dgm:presLayoutVars>
      </dgm:prSet>
      <dgm:spPr/>
    </dgm:pt>
    <dgm:pt modelId="{FBD0161F-C2F1-46E9-8218-7CDFB558301D}" type="pres">
      <dgm:prSet presAssocID="{540A1F76-94A1-480D-8F6B-677C13ACD0A4}" presName="FiveNodes_1_text" presStyleLbl="node1" presStyleIdx="4" presStyleCnt="5">
        <dgm:presLayoutVars>
          <dgm:bulletEnabled val="1"/>
        </dgm:presLayoutVars>
      </dgm:prSet>
      <dgm:spPr/>
    </dgm:pt>
    <dgm:pt modelId="{C77F1173-B762-4358-B38C-48E831A9C92B}" type="pres">
      <dgm:prSet presAssocID="{540A1F76-94A1-480D-8F6B-677C13ACD0A4}" presName="FiveNodes_2_text" presStyleLbl="node1" presStyleIdx="4" presStyleCnt="5">
        <dgm:presLayoutVars>
          <dgm:bulletEnabled val="1"/>
        </dgm:presLayoutVars>
      </dgm:prSet>
      <dgm:spPr/>
    </dgm:pt>
    <dgm:pt modelId="{51629E31-42E1-4E73-87B9-F83F6952DAEA}" type="pres">
      <dgm:prSet presAssocID="{540A1F76-94A1-480D-8F6B-677C13ACD0A4}" presName="FiveNodes_3_text" presStyleLbl="node1" presStyleIdx="4" presStyleCnt="5">
        <dgm:presLayoutVars>
          <dgm:bulletEnabled val="1"/>
        </dgm:presLayoutVars>
      </dgm:prSet>
      <dgm:spPr/>
    </dgm:pt>
    <dgm:pt modelId="{AC246444-7B78-492D-8447-7AD55357932B}" type="pres">
      <dgm:prSet presAssocID="{540A1F76-94A1-480D-8F6B-677C13ACD0A4}" presName="FiveNodes_4_text" presStyleLbl="node1" presStyleIdx="4" presStyleCnt="5">
        <dgm:presLayoutVars>
          <dgm:bulletEnabled val="1"/>
        </dgm:presLayoutVars>
      </dgm:prSet>
      <dgm:spPr/>
    </dgm:pt>
    <dgm:pt modelId="{23A54BDE-8F8A-4E8C-9191-9C7ADC267CDF}" type="pres">
      <dgm:prSet presAssocID="{540A1F76-94A1-480D-8F6B-677C13ACD0A4}" presName="FiveNodes_5_text" presStyleLbl="node1" presStyleIdx="4" presStyleCnt="5">
        <dgm:presLayoutVars>
          <dgm:bulletEnabled val="1"/>
        </dgm:presLayoutVars>
      </dgm:prSet>
      <dgm:spPr/>
    </dgm:pt>
  </dgm:ptLst>
  <dgm:cxnLst>
    <dgm:cxn modelId="{AAC40D08-0BE1-48B1-A0A9-E73EF959F5B7}" srcId="{540A1F76-94A1-480D-8F6B-677C13ACD0A4}" destId="{18A00230-0F5D-4B12-AF13-710195E17C6A}" srcOrd="1" destOrd="0" parTransId="{B488E435-1175-4B0D-B923-956480C81D9D}" sibTransId="{956206E3-10D8-4FC8-98CC-5460DB258447}"/>
    <dgm:cxn modelId="{A91E8D11-CD38-4170-B845-63DC22D0D0FA}" type="presOf" srcId="{3C5F9FDA-B90E-4641-9652-81140A195407}" destId="{23A54BDE-8F8A-4E8C-9191-9C7ADC267CDF}" srcOrd="1" destOrd="0" presId="urn:microsoft.com/office/officeart/2005/8/layout/vProcess5"/>
    <dgm:cxn modelId="{E11D1813-85CE-4979-BD55-8C69CB9BDD51}" srcId="{540A1F76-94A1-480D-8F6B-677C13ACD0A4}" destId="{318F7ACF-A844-4E5A-A65D-1B84F90F78DD}" srcOrd="3" destOrd="0" parTransId="{0824939B-3E54-4192-BE27-1CAFC44F5560}" sibTransId="{12D0735F-F4A9-4FF2-ABC4-3675E6579273}"/>
    <dgm:cxn modelId="{84B5AA15-A015-4580-908F-4BD947309CB1}" srcId="{540A1F76-94A1-480D-8F6B-677C13ACD0A4}" destId="{6B51459F-CC28-4208-9C1C-EDD6D1FF584C}" srcOrd="0" destOrd="0" parTransId="{123924E5-B34F-4814-BA14-8922C16ADDC8}" sibTransId="{D3E696CA-0347-49B5-B58C-237917F9C0F4}"/>
    <dgm:cxn modelId="{9F3B521C-6A62-44D7-B779-16EAFBC4BFA5}" type="presOf" srcId="{540A1F76-94A1-480D-8F6B-677C13ACD0A4}" destId="{47831717-7C1C-480B-8DF1-DE57DDE252E6}" srcOrd="0" destOrd="0" presId="urn:microsoft.com/office/officeart/2005/8/layout/vProcess5"/>
    <dgm:cxn modelId="{41F72A2F-5623-4E02-9C43-E8AB4F20E191}" type="presOf" srcId="{3C5F9FDA-B90E-4641-9652-81140A195407}" destId="{6B2C73E9-0C47-4F4D-AC71-8E09D41C2DDA}" srcOrd="0" destOrd="0" presId="urn:microsoft.com/office/officeart/2005/8/layout/vProcess5"/>
    <dgm:cxn modelId="{71B09A33-C76E-449F-89B8-EF95AC9C5712}" type="presOf" srcId="{52EBE697-396C-48A7-BB2D-658F2135D409}" destId="{289F2BBC-F96B-42CF-8DB6-07ACC7ECE9E0}" srcOrd="0" destOrd="0" presId="urn:microsoft.com/office/officeart/2005/8/layout/vProcess5"/>
    <dgm:cxn modelId="{7629B733-5750-40F3-9E08-E6EC92BD417C}" type="presOf" srcId="{12D0735F-F4A9-4FF2-ABC4-3675E6579273}" destId="{70D8C129-D84A-477D-B8F3-1EDD9C6B5F63}" srcOrd="0" destOrd="0" presId="urn:microsoft.com/office/officeart/2005/8/layout/vProcess5"/>
    <dgm:cxn modelId="{CE0A1B3B-3F01-4520-A9CE-05EE485D18F4}" type="presOf" srcId="{956206E3-10D8-4FC8-98CC-5460DB258447}" destId="{0232082D-8581-4BA8-89A3-98846448D717}" srcOrd="0" destOrd="0" presId="urn:microsoft.com/office/officeart/2005/8/layout/vProcess5"/>
    <dgm:cxn modelId="{C933FA5B-37D8-40E2-8656-ADA202B18E17}" type="presOf" srcId="{318F7ACF-A844-4E5A-A65D-1B84F90F78DD}" destId="{66A83085-9634-4EB1-8A63-6A8F57E9F878}" srcOrd="0" destOrd="0" presId="urn:microsoft.com/office/officeart/2005/8/layout/vProcess5"/>
    <dgm:cxn modelId="{06F04A8A-E2C6-49C7-AB79-3C25028587A1}" type="presOf" srcId="{955739E0-D63A-4DBD-AD6B-7DFC2FB8ED29}" destId="{51629E31-42E1-4E73-87B9-F83F6952DAEA}" srcOrd="1" destOrd="0" presId="urn:microsoft.com/office/officeart/2005/8/layout/vProcess5"/>
    <dgm:cxn modelId="{BF565096-71B8-417D-821D-1B4809DEA0A6}" srcId="{540A1F76-94A1-480D-8F6B-677C13ACD0A4}" destId="{3C5F9FDA-B90E-4641-9652-81140A195407}" srcOrd="4" destOrd="0" parTransId="{61F25DD8-42BA-4EF3-A303-3F6A9C56AA00}" sibTransId="{346DFBDB-1DFA-49F6-805E-E511FE5783E9}"/>
    <dgm:cxn modelId="{CC2DCE96-0127-4C25-BB0D-6AE46BEA29BC}" type="presOf" srcId="{6B51459F-CC28-4208-9C1C-EDD6D1FF584C}" destId="{FBD0161F-C2F1-46E9-8218-7CDFB558301D}" srcOrd="1" destOrd="0" presId="urn:microsoft.com/office/officeart/2005/8/layout/vProcess5"/>
    <dgm:cxn modelId="{45A8F498-3CA2-4042-A570-CF2B44DA684E}" srcId="{540A1F76-94A1-480D-8F6B-677C13ACD0A4}" destId="{955739E0-D63A-4DBD-AD6B-7DFC2FB8ED29}" srcOrd="2" destOrd="0" parTransId="{C9B91176-583F-4B62-9F3C-A4F28D48061F}" sibTransId="{52EBE697-396C-48A7-BB2D-658F2135D409}"/>
    <dgm:cxn modelId="{2273C9A9-872D-41DE-B4E1-66C84F56A4DF}" type="presOf" srcId="{318F7ACF-A844-4E5A-A65D-1B84F90F78DD}" destId="{AC246444-7B78-492D-8447-7AD55357932B}" srcOrd="1" destOrd="0" presId="urn:microsoft.com/office/officeart/2005/8/layout/vProcess5"/>
    <dgm:cxn modelId="{B2F84FB8-F130-4C06-A92E-0BC7A4B03F5B}" type="presOf" srcId="{18A00230-0F5D-4B12-AF13-710195E17C6A}" destId="{2EACDD5D-F17F-4120-B408-A30F8D839915}" srcOrd="0" destOrd="0" presId="urn:microsoft.com/office/officeart/2005/8/layout/vProcess5"/>
    <dgm:cxn modelId="{3F3F7ECA-4D8A-45CE-8479-D18F94ED3D64}" type="presOf" srcId="{6B51459F-CC28-4208-9C1C-EDD6D1FF584C}" destId="{BDA956C6-0FB0-44D1-B649-756283320CDF}" srcOrd="0" destOrd="0" presId="urn:microsoft.com/office/officeart/2005/8/layout/vProcess5"/>
    <dgm:cxn modelId="{D2B40FDC-37F9-47B9-A2EE-C8EB9518B9E9}" type="presOf" srcId="{18A00230-0F5D-4B12-AF13-710195E17C6A}" destId="{C77F1173-B762-4358-B38C-48E831A9C92B}" srcOrd="1" destOrd="0" presId="urn:microsoft.com/office/officeart/2005/8/layout/vProcess5"/>
    <dgm:cxn modelId="{935D6CE1-975D-4B28-9BAC-7EC225B2CD76}" type="presOf" srcId="{955739E0-D63A-4DBD-AD6B-7DFC2FB8ED29}" destId="{4A7EF3DB-DEAD-413F-9430-C004455964AD}" srcOrd="0" destOrd="0" presId="urn:microsoft.com/office/officeart/2005/8/layout/vProcess5"/>
    <dgm:cxn modelId="{BF2683F0-EEC4-4631-B73B-7914C17702CA}" type="presOf" srcId="{D3E696CA-0347-49B5-B58C-237917F9C0F4}" destId="{DDFFCF4A-0084-4C0C-8485-9666FDEA84D3}" srcOrd="0" destOrd="0" presId="urn:microsoft.com/office/officeart/2005/8/layout/vProcess5"/>
    <dgm:cxn modelId="{E205B439-4461-4A31-A0C3-9EAC91A11EF3}" type="presParOf" srcId="{47831717-7C1C-480B-8DF1-DE57DDE252E6}" destId="{932E6B03-4E7E-4D28-B16B-0F4908F2CF96}" srcOrd="0" destOrd="0" presId="urn:microsoft.com/office/officeart/2005/8/layout/vProcess5"/>
    <dgm:cxn modelId="{089D4D2D-2DF9-40E7-986D-D6C0F71F62F6}" type="presParOf" srcId="{47831717-7C1C-480B-8DF1-DE57DDE252E6}" destId="{BDA956C6-0FB0-44D1-B649-756283320CDF}" srcOrd="1" destOrd="0" presId="urn:microsoft.com/office/officeart/2005/8/layout/vProcess5"/>
    <dgm:cxn modelId="{F27578E4-D583-40F5-A3C6-7D883C3A056F}" type="presParOf" srcId="{47831717-7C1C-480B-8DF1-DE57DDE252E6}" destId="{2EACDD5D-F17F-4120-B408-A30F8D839915}" srcOrd="2" destOrd="0" presId="urn:microsoft.com/office/officeart/2005/8/layout/vProcess5"/>
    <dgm:cxn modelId="{7109ABF9-2816-4887-8858-2744A08D626C}" type="presParOf" srcId="{47831717-7C1C-480B-8DF1-DE57DDE252E6}" destId="{4A7EF3DB-DEAD-413F-9430-C004455964AD}" srcOrd="3" destOrd="0" presId="urn:microsoft.com/office/officeart/2005/8/layout/vProcess5"/>
    <dgm:cxn modelId="{858FA38D-71C3-4955-AFD6-BE1904A5C6CF}" type="presParOf" srcId="{47831717-7C1C-480B-8DF1-DE57DDE252E6}" destId="{66A83085-9634-4EB1-8A63-6A8F57E9F878}" srcOrd="4" destOrd="0" presId="urn:microsoft.com/office/officeart/2005/8/layout/vProcess5"/>
    <dgm:cxn modelId="{019914F7-C5E0-421E-91A9-11A2ACA1EEDF}" type="presParOf" srcId="{47831717-7C1C-480B-8DF1-DE57DDE252E6}" destId="{6B2C73E9-0C47-4F4D-AC71-8E09D41C2DDA}" srcOrd="5" destOrd="0" presId="urn:microsoft.com/office/officeart/2005/8/layout/vProcess5"/>
    <dgm:cxn modelId="{7D7A4A27-00EE-48BC-B0C0-D698F7893117}" type="presParOf" srcId="{47831717-7C1C-480B-8DF1-DE57DDE252E6}" destId="{DDFFCF4A-0084-4C0C-8485-9666FDEA84D3}" srcOrd="6" destOrd="0" presId="urn:microsoft.com/office/officeart/2005/8/layout/vProcess5"/>
    <dgm:cxn modelId="{CDDA16E6-2B91-4D85-8B80-FBD5994A2F87}" type="presParOf" srcId="{47831717-7C1C-480B-8DF1-DE57DDE252E6}" destId="{0232082D-8581-4BA8-89A3-98846448D717}" srcOrd="7" destOrd="0" presId="urn:microsoft.com/office/officeart/2005/8/layout/vProcess5"/>
    <dgm:cxn modelId="{666B85BF-6A42-4B9E-A64C-55F3BBABFD5E}" type="presParOf" srcId="{47831717-7C1C-480B-8DF1-DE57DDE252E6}" destId="{289F2BBC-F96B-42CF-8DB6-07ACC7ECE9E0}" srcOrd="8" destOrd="0" presId="urn:microsoft.com/office/officeart/2005/8/layout/vProcess5"/>
    <dgm:cxn modelId="{E963AE1E-C903-4E8A-AD93-AF3E6F78D6B1}" type="presParOf" srcId="{47831717-7C1C-480B-8DF1-DE57DDE252E6}" destId="{70D8C129-D84A-477D-B8F3-1EDD9C6B5F63}" srcOrd="9" destOrd="0" presId="urn:microsoft.com/office/officeart/2005/8/layout/vProcess5"/>
    <dgm:cxn modelId="{5F82F172-297E-4228-9C0D-92324579DD2C}" type="presParOf" srcId="{47831717-7C1C-480B-8DF1-DE57DDE252E6}" destId="{FBD0161F-C2F1-46E9-8218-7CDFB558301D}" srcOrd="10" destOrd="0" presId="urn:microsoft.com/office/officeart/2005/8/layout/vProcess5"/>
    <dgm:cxn modelId="{81C221EC-61D0-4ED7-A4D1-FA71F3DE936F}" type="presParOf" srcId="{47831717-7C1C-480B-8DF1-DE57DDE252E6}" destId="{C77F1173-B762-4358-B38C-48E831A9C92B}" srcOrd="11" destOrd="0" presId="urn:microsoft.com/office/officeart/2005/8/layout/vProcess5"/>
    <dgm:cxn modelId="{09B1AC72-E9B2-4DA8-912C-7FC07B2D41A5}" type="presParOf" srcId="{47831717-7C1C-480B-8DF1-DE57DDE252E6}" destId="{51629E31-42E1-4E73-87B9-F83F6952DAEA}" srcOrd="12" destOrd="0" presId="urn:microsoft.com/office/officeart/2005/8/layout/vProcess5"/>
    <dgm:cxn modelId="{198298DF-6CF9-48F6-BEF3-4376C2D664EC}" type="presParOf" srcId="{47831717-7C1C-480B-8DF1-DE57DDE252E6}" destId="{AC246444-7B78-492D-8447-7AD55357932B}" srcOrd="13" destOrd="0" presId="urn:microsoft.com/office/officeart/2005/8/layout/vProcess5"/>
    <dgm:cxn modelId="{0C6D1A97-651D-4CEC-9279-26814E2FFFD4}" type="presParOf" srcId="{47831717-7C1C-480B-8DF1-DE57DDE252E6}" destId="{23A54BDE-8F8A-4E8C-9191-9C7ADC267CDF}"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3A66ED-E922-4F66-84D4-B74D88ABAA3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4EF5E5-3226-4D10-A204-6DDF58D15FED}">
      <dgm:prSet/>
      <dgm:spPr/>
      <dgm:t>
        <a:bodyPr/>
        <a:lstStyle/>
        <a:p>
          <a:r>
            <a:rPr lang="en-GB"/>
            <a:t>Inducement: The representor must intend that this false statement will induce the other party to enter into the contract and the false statement must induce the representee to enter into the contract.</a:t>
          </a:r>
          <a:endParaRPr lang="en-US"/>
        </a:p>
      </dgm:t>
    </dgm:pt>
    <dgm:pt modelId="{76E22504-0607-43E5-8F62-2692CB07BA05}" type="parTrans" cxnId="{3A0EF8FC-7D8D-4F4E-A572-158183326714}">
      <dgm:prSet/>
      <dgm:spPr/>
      <dgm:t>
        <a:bodyPr/>
        <a:lstStyle/>
        <a:p>
          <a:endParaRPr lang="en-US"/>
        </a:p>
      </dgm:t>
    </dgm:pt>
    <dgm:pt modelId="{BFFBE0B5-0942-4E3A-8966-60764D2CB293}" type="sibTrans" cxnId="{3A0EF8FC-7D8D-4F4E-A572-158183326714}">
      <dgm:prSet/>
      <dgm:spPr/>
      <dgm:t>
        <a:bodyPr/>
        <a:lstStyle/>
        <a:p>
          <a:endParaRPr lang="en-US"/>
        </a:p>
      </dgm:t>
    </dgm:pt>
    <dgm:pt modelId="{DB37A29C-772C-44A2-ADDD-E86C270F2F6F}">
      <dgm:prSet/>
      <dgm:spPr/>
      <dgm:t>
        <a:bodyPr/>
        <a:lstStyle/>
        <a:p>
          <a:r>
            <a:rPr lang="en-GB" dirty="0"/>
            <a:t>- In cases of negligent or innocent misrepresentation, the representee will have to show that </a:t>
          </a:r>
          <a:r>
            <a:rPr lang="en-GB" u="sng" dirty="0"/>
            <a:t>“but for” </a:t>
          </a:r>
          <a:r>
            <a:rPr lang="en-GB" dirty="0"/>
            <a:t>the misrepresentation they would not have entered into the contract </a:t>
          </a:r>
          <a:r>
            <a:rPr lang="en-GB" i="1" dirty="0"/>
            <a:t>(</a:t>
          </a:r>
          <a:r>
            <a:rPr lang="en-GB" i="1" dirty="0">
              <a:solidFill>
                <a:srgbClr val="0070C0"/>
              </a:solidFill>
            </a:rPr>
            <a:t>BV Neder-</a:t>
          </a:r>
          <a:r>
            <a:rPr lang="en-GB" i="1" dirty="0" err="1">
              <a:solidFill>
                <a:srgbClr val="0070C0"/>
              </a:solidFill>
            </a:rPr>
            <a:t>landse</a:t>
          </a:r>
          <a:r>
            <a:rPr lang="en-GB" i="1" dirty="0">
              <a:solidFill>
                <a:srgbClr val="0070C0"/>
              </a:solidFill>
            </a:rPr>
            <a:t> Industrie v Rembrandt Enterprises [2019]).</a:t>
          </a:r>
          <a:endParaRPr lang="en-US" dirty="0">
            <a:solidFill>
              <a:srgbClr val="0070C0"/>
            </a:solidFill>
          </a:endParaRPr>
        </a:p>
      </dgm:t>
    </dgm:pt>
    <dgm:pt modelId="{605529A2-87B3-46EE-8AFD-841B920632A9}" type="parTrans" cxnId="{02C3A393-148E-4B17-B105-18B4D5F2DFA0}">
      <dgm:prSet/>
      <dgm:spPr/>
      <dgm:t>
        <a:bodyPr/>
        <a:lstStyle/>
        <a:p>
          <a:endParaRPr lang="en-US"/>
        </a:p>
      </dgm:t>
    </dgm:pt>
    <dgm:pt modelId="{791BA40A-6314-4F88-AB10-6B6B6D6BFAE2}" type="sibTrans" cxnId="{02C3A393-148E-4B17-B105-18B4D5F2DFA0}">
      <dgm:prSet/>
      <dgm:spPr/>
      <dgm:t>
        <a:bodyPr/>
        <a:lstStyle/>
        <a:p>
          <a:endParaRPr lang="en-US"/>
        </a:p>
      </dgm:t>
    </dgm:pt>
    <dgm:pt modelId="{B0C66A8B-4706-40EC-8A16-A63FAF4E3D31}" type="pres">
      <dgm:prSet presAssocID="{DA3A66ED-E922-4F66-84D4-B74D88ABAA35}" presName="linear" presStyleCnt="0">
        <dgm:presLayoutVars>
          <dgm:animLvl val="lvl"/>
          <dgm:resizeHandles val="exact"/>
        </dgm:presLayoutVars>
      </dgm:prSet>
      <dgm:spPr/>
    </dgm:pt>
    <dgm:pt modelId="{E6F4DB70-8DE6-47C2-921C-D6D52927B83E}" type="pres">
      <dgm:prSet presAssocID="{044EF5E5-3226-4D10-A204-6DDF58D15FED}" presName="parentText" presStyleLbl="node1" presStyleIdx="0" presStyleCnt="2">
        <dgm:presLayoutVars>
          <dgm:chMax val="0"/>
          <dgm:bulletEnabled val="1"/>
        </dgm:presLayoutVars>
      </dgm:prSet>
      <dgm:spPr/>
    </dgm:pt>
    <dgm:pt modelId="{0FD2C068-DA47-4513-85D6-AB16BB724A13}" type="pres">
      <dgm:prSet presAssocID="{BFFBE0B5-0942-4E3A-8966-60764D2CB293}" presName="spacer" presStyleCnt="0"/>
      <dgm:spPr/>
    </dgm:pt>
    <dgm:pt modelId="{71271BA9-38B7-49ED-81A2-12C1CD0643C8}" type="pres">
      <dgm:prSet presAssocID="{DB37A29C-772C-44A2-ADDD-E86C270F2F6F}" presName="parentText" presStyleLbl="node1" presStyleIdx="1" presStyleCnt="2">
        <dgm:presLayoutVars>
          <dgm:chMax val="0"/>
          <dgm:bulletEnabled val="1"/>
        </dgm:presLayoutVars>
      </dgm:prSet>
      <dgm:spPr/>
    </dgm:pt>
  </dgm:ptLst>
  <dgm:cxnLst>
    <dgm:cxn modelId="{B6ABF51F-0A51-4B57-A4C8-87DD44CC4688}" type="presOf" srcId="{044EF5E5-3226-4D10-A204-6DDF58D15FED}" destId="{E6F4DB70-8DE6-47C2-921C-D6D52927B83E}" srcOrd="0" destOrd="0" presId="urn:microsoft.com/office/officeart/2005/8/layout/vList2"/>
    <dgm:cxn modelId="{68FD8F5E-A528-4F88-9B5C-00EE47833EBB}" type="presOf" srcId="{DA3A66ED-E922-4F66-84D4-B74D88ABAA35}" destId="{B0C66A8B-4706-40EC-8A16-A63FAF4E3D31}" srcOrd="0" destOrd="0" presId="urn:microsoft.com/office/officeart/2005/8/layout/vList2"/>
    <dgm:cxn modelId="{02C3A393-148E-4B17-B105-18B4D5F2DFA0}" srcId="{DA3A66ED-E922-4F66-84D4-B74D88ABAA35}" destId="{DB37A29C-772C-44A2-ADDD-E86C270F2F6F}" srcOrd="1" destOrd="0" parTransId="{605529A2-87B3-46EE-8AFD-841B920632A9}" sibTransId="{791BA40A-6314-4F88-AB10-6B6B6D6BFAE2}"/>
    <dgm:cxn modelId="{D68760DF-8FF3-4591-AB9C-2ED98E09635B}" type="presOf" srcId="{DB37A29C-772C-44A2-ADDD-E86C270F2F6F}" destId="{71271BA9-38B7-49ED-81A2-12C1CD0643C8}" srcOrd="0" destOrd="0" presId="urn:microsoft.com/office/officeart/2005/8/layout/vList2"/>
    <dgm:cxn modelId="{3A0EF8FC-7D8D-4F4E-A572-158183326714}" srcId="{DA3A66ED-E922-4F66-84D4-B74D88ABAA35}" destId="{044EF5E5-3226-4D10-A204-6DDF58D15FED}" srcOrd="0" destOrd="0" parTransId="{76E22504-0607-43E5-8F62-2692CB07BA05}" sibTransId="{BFFBE0B5-0942-4E3A-8966-60764D2CB293}"/>
    <dgm:cxn modelId="{F87B257E-CBED-4C15-AFE5-467B3916D63B}" type="presParOf" srcId="{B0C66A8B-4706-40EC-8A16-A63FAF4E3D31}" destId="{E6F4DB70-8DE6-47C2-921C-D6D52927B83E}" srcOrd="0" destOrd="0" presId="urn:microsoft.com/office/officeart/2005/8/layout/vList2"/>
    <dgm:cxn modelId="{CA250315-9BBE-4AB7-BFF4-A20C7C08A635}" type="presParOf" srcId="{B0C66A8B-4706-40EC-8A16-A63FAF4E3D31}" destId="{0FD2C068-DA47-4513-85D6-AB16BB724A13}" srcOrd="1" destOrd="0" presId="urn:microsoft.com/office/officeart/2005/8/layout/vList2"/>
    <dgm:cxn modelId="{FD32F66F-42B2-4AE0-A70B-4643F9F174EE}" type="presParOf" srcId="{B0C66A8B-4706-40EC-8A16-A63FAF4E3D31}" destId="{71271BA9-38B7-49ED-81A2-12C1CD0643C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2F93AC-F1BC-495F-BEA5-B6D2AD84D98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48698B6-4D52-4D25-BB13-7257C42A4B3D}">
      <dgm:prSet/>
      <dgm:spPr/>
      <dgm:t>
        <a:bodyPr/>
        <a:lstStyle/>
        <a:p>
          <a:r>
            <a:rPr lang="en-GB"/>
            <a:t>Cherrilow Ltd v Butler-Creagh [2011]</a:t>
          </a:r>
          <a:endParaRPr lang="en-US"/>
        </a:p>
      </dgm:t>
    </dgm:pt>
    <dgm:pt modelId="{DD06AAC9-32E1-4D89-92D7-272C4053A48A}" type="parTrans" cxnId="{EA012397-D614-43B9-A24E-8A457B5AFB90}">
      <dgm:prSet/>
      <dgm:spPr/>
      <dgm:t>
        <a:bodyPr/>
        <a:lstStyle/>
        <a:p>
          <a:endParaRPr lang="en-US"/>
        </a:p>
      </dgm:t>
    </dgm:pt>
    <dgm:pt modelId="{EAE1DE3E-D517-476D-8C0D-10B2748CA378}" type="sibTrans" cxnId="{EA012397-D614-43B9-A24E-8A457B5AFB90}">
      <dgm:prSet/>
      <dgm:spPr/>
      <dgm:t>
        <a:bodyPr/>
        <a:lstStyle/>
        <a:p>
          <a:endParaRPr lang="en-US"/>
        </a:p>
      </dgm:t>
    </dgm:pt>
    <dgm:pt modelId="{7B3E5794-42AC-4A85-BBA5-E311F0AC9FA2}">
      <dgm:prSet/>
      <dgm:spPr/>
      <dgm:t>
        <a:bodyPr/>
        <a:lstStyle/>
        <a:p>
          <a:r>
            <a:rPr lang="en-GB"/>
            <a:t>What are the case facts?</a:t>
          </a:r>
          <a:endParaRPr lang="en-US"/>
        </a:p>
      </dgm:t>
    </dgm:pt>
    <dgm:pt modelId="{80523B4E-455C-4673-83BA-60B6A6E6D787}" type="parTrans" cxnId="{C3DB5952-1A29-4014-A833-CB5C96297D38}">
      <dgm:prSet/>
      <dgm:spPr/>
      <dgm:t>
        <a:bodyPr/>
        <a:lstStyle/>
        <a:p>
          <a:endParaRPr lang="en-US"/>
        </a:p>
      </dgm:t>
    </dgm:pt>
    <dgm:pt modelId="{97A64F99-EA30-4E68-B3E0-0E0ED01446B2}" type="sibTrans" cxnId="{C3DB5952-1A29-4014-A833-CB5C96297D38}">
      <dgm:prSet/>
      <dgm:spPr/>
      <dgm:t>
        <a:bodyPr/>
        <a:lstStyle/>
        <a:p>
          <a:endParaRPr lang="en-US"/>
        </a:p>
      </dgm:t>
    </dgm:pt>
    <dgm:pt modelId="{DC56481F-F7BA-4C51-9F43-F1D93F6713B1}">
      <dgm:prSet/>
      <dgm:spPr/>
      <dgm:t>
        <a:bodyPr/>
        <a:lstStyle/>
        <a:p>
          <a:r>
            <a:rPr lang="en-GB"/>
            <a:t>Which principle can be derived from the case? </a:t>
          </a:r>
          <a:endParaRPr lang="en-US"/>
        </a:p>
      </dgm:t>
    </dgm:pt>
    <dgm:pt modelId="{1135DA66-0518-40BC-AB38-F171CE27FF86}" type="parTrans" cxnId="{B7297C9B-D5E4-4D3C-BFC1-412A5D21EBCE}">
      <dgm:prSet/>
      <dgm:spPr/>
      <dgm:t>
        <a:bodyPr/>
        <a:lstStyle/>
        <a:p>
          <a:endParaRPr lang="en-US"/>
        </a:p>
      </dgm:t>
    </dgm:pt>
    <dgm:pt modelId="{CB6DEB3F-699E-44E9-AEF2-973682B206C1}" type="sibTrans" cxnId="{B7297C9B-D5E4-4D3C-BFC1-412A5D21EBCE}">
      <dgm:prSet/>
      <dgm:spPr/>
      <dgm:t>
        <a:bodyPr/>
        <a:lstStyle/>
        <a:p>
          <a:endParaRPr lang="en-US"/>
        </a:p>
      </dgm:t>
    </dgm:pt>
    <dgm:pt modelId="{3A5FF7C7-1300-4446-AA44-8BBB9F73B143}" type="pres">
      <dgm:prSet presAssocID="{482F93AC-F1BC-495F-BEA5-B6D2AD84D981}" presName="linear" presStyleCnt="0">
        <dgm:presLayoutVars>
          <dgm:animLvl val="lvl"/>
          <dgm:resizeHandles val="exact"/>
        </dgm:presLayoutVars>
      </dgm:prSet>
      <dgm:spPr/>
    </dgm:pt>
    <dgm:pt modelId="{4B7DA310-96DB-405C-A688-AC30E5E851D3}" type="pres">
      <dgm:prSet presAssocID="{348698B6-4D52-4D25-BB13-7257C42A4B3D}" presName="parentText" presStyleLbl="node1" presStyleIdx="0" presStyleCnt="1" custLinFactNeighborX="-37540" custLinFactNeighborY="-26298">
        <dgm:presLayoutVars>
          <dgm:chMax val="0"/>
          <dgm:bulletEnabled val="1"/>
        </dgm:presLayoutVars>
      </dgm:prSet>
      <dgm:spPr/>
    </dgm:pt>
    <dgm:pt modelId="{33E47B62-BC63-4808-AA3D-4C6ABF82B962}" type="pres">
      <dgm:prSet presAssocID="{348698B6-4D52-4D25-BB13-7257C42A4B3D}" presName="childText" presStyleLbl="revTx" presStyleIdx="0" presStyleCnt="1">
        <dgm:presLayoutVars>
          <dgm:bulletEnabled val="1"/>
        </dgm:presLayoutVars>
      </dgm:prSet>
      <dgm:spPr/>
    </dgm:pt>
  </dgm:ptLst>
  <dgm:cxnLst>
    <dgm:cxn modelId="{F0B6B501-39DD-465E-BCD4-93FD19872622}" type="presOf" srcId="{348698B6-4D52-4D25-BB13-7257C42A4B3D}" destId="{4B7DA310-96DB-405C-A688-AC30E5E851D3}" srcOrd="0" destOrd="0" presId="urn:microsoft.com/office/officeart/2005/8/layout/vList2"/>
    <dgm:cxn modelId="{DFFFC01B-E2A6-436B-91D2-D267031FB525}" type="presOf" srcId="{7B3E5794-42AC-4A85-BBA5-E311F0AC9FA2}" destId="{33E47B62-BC63-4808-AA3D-4C6ABF82B962}" srcOrd="0" destOrd="0" presId="urn:microsoft.com/office/officeart/2005/8/layout/vList2"/>
    <dgm:cxn modelId="{C3DB5952-1A29-4014-A833-CB5C96297D38}" srcId="{348698B6-4D52-4D25-BB13-7257C42A4B3D}" destId="{7B3E5794-42AC-4A85-BBA5-E311F0AC9FA2}" srcOrd="0" destOrd="0" parTransId="{80523B4E-455C-4673-83BA-60B6A6E6D787}" sibTransId="{97A64F99-EA30-4E68-B3E0-0E0ED01446B2}"/>
    <dgm:cxn modelId="{7CCA5294-DFF8-45D9-9878-5F3A916DBE16}" type="presOf" srcId="{482F93AC-F1BC-495F-BEA5-B6D2AD84D981}" destId="{3A5FF7C7-1300-4446-AA44-8BBB9F73B143}" srcOrd="0" destOrd="0" presId="urn:microsoft.com/office/officeart/2005/8/layout/vList2"/>
    <dgm:cxn modelId="{EA012397-D614-43B9-A24E-8A457B5AFB90}" srcId="{482F93AC-F1BC-495F-BEA5-B6D2AD84D981}" destId="{348698B6-4D52-4D25-BB13-7257C42A4B3D}" srcOrd="0" destOrd="0" parTransId="{DD06AAC9-32E1-4D89-92D7-272C4053A48A}" sibTransId="{EAE1DE3E-D517-476D-8C0D-10B2748CA378}"/>
    <dgm:cxn modelId="{71814097-0C6D-401F-9C7A-EAB7591E0DFA}" type="presOf" srcId="{DC56481F-F7BA-4C51-9F43-F1D93F6713B1}" destId="{33E47B62-BC63-4808-AA3D-4C6ABF82B962}" srcOrd="0" destOrd="1" presId="urn:microsoft.com/office/officeart/2005/8/layout/vList2"/>
    <dgm:cxn modelId="{B7297C9B-D5E4-4D3C-BFC1-412A5D21EBCE}" srcId="{348698B6-4D52-4D25-BB13-7257C42A4B3D}" destId="{DC56481F-F7BA-4C51-9F43-F1D93F6713B1}" srcOrd="1" destOrd="0" parTransId="{1135DA66-0518-40BC-AB38-F171CE27FF86}" sibTransId="{CB6DEB3F-699E-44E9-AEF2-973682B206C1}"/>
    <dgm:cxn modelId="{EE22B50E-DBE6-4D04-8BBA-599912742795}" type="presParOf" srcId="{3A5FF7C7-1300-4446-AA44-8BBB9F73B143}" destId="{4B7DA310-96DB-405C-A688-AC30E5E851D3}" srcOrd="0" destOrd="0" presId="urn:microsoft.com/office/officeart/2005/8/layout/vList2"/>
    <dgm:cxn modelId="{F47D0941-8F84-4337-BF63-856D6D136312}" type="presParOf" srcId="{3A5FF7C7-1300-4446-AA44-8BBB9F73B143}" destId="{33E47B62-BC63-4808-AA3D-4C6ABF82B96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708F85-8639-44DF-98A8-4598F9B20AD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FA69E6-A15F-4546-A96C-C074959E88D1}">
      <dgm:prSet/>
      <dgm:spPr/>
      <dgm:t>
        <a:bodyPr/>
        <a:lstStyle/>
        <a:p>
          <a:r>
            <a:rPr lang="en-GB"/>
            <a:t>An innocent misrepresentation is one that is neither fraudulent, nor negligent. </a:t>
          </a:r>
          <a:endParaRPr lang="en-US"/>
        </a:p>
      </dgm:t>
    </dgm:pt>
    <dgm:pt modelId="{B7F6C20D-CDDC-48D4-A030-A2A25E85F8EC}" type="parTrans" cxnId="{8F2A7CE2-A6C1-4EE3-998A-42D79C0652ED}">
      <dgm:prSet/>
      <dgm:spPr/>
      <dgm:t>
        <a:bodyPr/>
        <a:lstStyle/>
        <a:p>
          <a:endParaRPr lang="en-US"/>
        </a:p>
      </dgm:t>
    </dgm:pt>
    <dgm:pt modelId="{A06FC0F0-2E76-42DA-A177-9D3F6654E305}" type="sibTrans" cxnId="{8F2A7CE2-A6C1-4EE3-998A-42D79C0652ED}">
      <dgm:prSet/>
      <dgm:spPr/>
      <dgm:t>
        <a:bodyPr/>
        <a:lstStyle/>
        <a:p>
          <a:endParaRPr lang="en-US"/>
        </a:p>
      </dgm:t>
    </dgm:pt>
    <dgm:pt modelId="{FDBEED63-E08F-4809-8D3D-6D49E6BD43DB}">
      <dgm:prSet/>
      <dgm:spPr/>
      <dgm:t>
        <a:bodyPr/>
        <a:lstStyle/>
        <a:p>
          <a:r>
            <a:rPr lang="en-GB" dirty="0"/>
            <a:t>An innocent misrepresentation will occur where a representor believed that the facts represented were true AND that they can prove they had reasonable grounds for believing those statements. </a:t>
          </a:r>
          <a:endParaRPr lang="en-US" dirty="0"/>
        </a:p>
      </dgm:t>
    </dgm:pt>
    <dgm:pt modelId="{D9770321-3C46-480F-A680-1CCDC3B6FA7B}" type="parTrans" cxnId="{A85634A0-644D-43C0-86EC-F86000F21526}">
      <dgm:prSet/>
      <dgm:spPr/>
      <dgm:t>
        <a:bodyPr/>
        <a:lstStyle/>
        <a:p>
          <a:endParaRPr lang="en-US"/>
        </a:p>
      </dgm:t>
    </dgm:pt>
    <dgm:pt modelId="{6B6C3426-244C-42CF-B85F-D5757BB8B6E4}" type="sibTrans" cxnId="{A85634A0-644D-43C0-86EC-F86000F21526}">
      <dgm:prSet/>
      <dgm:spPr/>
      <dgm:t>
        <a:bodyPr/>
        <a:lstStyle/>
        <a:p>
          <a:endParaRPr lang="en-US"/>
        </a:p>
      </dgm:t>
    </dgm:pt>
    <dgm:pt modelId="{FD6FDECF-21FB-450F-B6B7-724CCF4F720B}" type="pres">
      <dgm:prSet presAssocID="{77708F85-8639-44DF-98A8-4598F9B20ADF}" presName="root" presStyleCnt="0">
        <dgm:presLayoutVars>
          <dgm:dir/>
          <dgm:resizeHandles val="exact"/>
        </dgm:presLayoutVars>
      </dgm:prSet>
      <dgm:spPr/>
    </dgm:pt>
    <dgm:pt modelId="{51315A53-9402-4452-B674-03E1C61445CE}" type="pres">
      <dgm:prSet presAssocID="{93FA69E6-A15F-4546-A96C-C074959E88D1}" presName="compNode" presStyleCnt="0"/>
      <dgm:spPr/>
    </dgm:pt>
    <dgm:pt modelId="{64BC29E1-A997-4F89-8577-EC4969B931C5}" type="pres">
      <dgm:prSet presAssocID="{93FA69E6-A15F-4546-A96C-C074959E88D1}" presName="bgRect" presStyleLbl="bgShp" presStyleIdx="0" presStyleCnt="2"/>
      <dgm:spPr/>
    </dgm:pt>
    <dgm:pt modelId="{FBD5919D-C583-45F9-BD6A-6A3E02FACD7C}" type="pres">
      <dgm:prSet presAssocID="{93FA69E6-A15F-4546-A96C-C074959E88D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10BF2E3D-1F6B-4864-A4FE-F4837964CBF1}" type="pres">
      <dgm:prSet presAssocID="{93FA69E6-A15F-4546-A96C-C074959E88D1}" presName="spaceRect" presStyleCnt="0"/>
      <dgm:spPr/>
    </dgm:pt>
    <dgm:pt modelId="{3524DF35-BB4C-4D5D-9AF2-96875C8E1F94}" type="pres">
      <dgm:prSet presAssocID="{93FA69E6-A15F-4546-A96C-C074959E88D1}" presName="parTx" presStyleLbl="revTx" presStyleIdx="0" presStyleCnt="2">
        <dgm:presLayoutVars>
          <dgm:chMax val="0"/>
          <dgm:chPref val="0"/>
        </dgm:presLayoutVars>
      </dgm:prSet>
      <dgm:spPr/>
    </dgm:pt>
    <dgm:pt modelId="{A65DB27E-C142-4430-92BE-2AE99EE7C8AE}" type="pres">
      <dgm:prSet presAssocID="{A06FC0F0-2E76-42DA-A177-9D3F6654E305}" presName="sibTrans" presStyleCnt="0"/>
      <dgm:spPr/>
    </dgm:pt>
    <dgm:pt modelId="{72C8A40B-109A-425A-B427-BE9863C285EC}" type="pres">
      <dgm:prSet presAssocID="{FDBEED63-E08F-4809-8D3D-6D49E6BD43DB}" presName="compNode" presStyleCnt="0"/>
      <dgm:spPr/>
    </dgm:pt>
    <dgm:pt modelId="{8BD2404E-0CDB-4C6D-9685-09A6BB93A212}" type="pres">
      <dgm:prSet presAssocID="{FDBEED63-E08F-4809-8D3D-6D49E6BD43DB}" presName="bgRect" presStyleLbl="bgShp" presStyleIdx="1" presStyleCnt="2"/>
      <dgm:spPr/>
    </dgm:pt>
    <dgm:pt modelId="{B5EECFBA-745D-4474-B068-1BE7398F9CAF}" type="pres">
      <dgm:prSet presAssocID="{FDBEED63-E08F-4809-8D3D-6D49E6BD43D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851BD3C5-AED6-486C-B600-CBACAFE6113C}" type="pres">
      <dgm:prSet presAssocID="{FDBEED63-E08F-4809-8D3D-6D49E6BD43DB}" presName="spaceRect" presStyleCnt="0"/>
      <dgm:spPr/>
    </dgm:pt>
    <dgm:pt modelId="{A2A625EB-04F2-4E9D-9B30-2BEB644CC4FE}" type="pres">
      <dgm:prSet presAssocID="{FDBEED63-E08F-4809-8D3D-6D49E6BD43DB}" presName="parTx" presStyleLbl="revTx" presStyleIdx="1" presStyleCnt="2">
        <dgm:presLayoutVars>
          <dgm:chMax val="0"/>
          <dgm:chPref val="0"/>
        </dgm:presLayoutVars>
      </dgm:prSet>
      <dgm:spPr/>
    </dgm:pt>
  </dgm:ptLst>
  <dgm:cxnLst>
    <dgm:cxn modelId="{11F29426-42B6-49E9-8FC5-B0E372DC2C27}" type="presOf" srcId="{93FA69E6-A15F-4546-A96C-C074959E88D1}" destId="{3524DF35-BB4C-4D5D-9AF2-96875C8E1F94}" srcOrd="0" destOrd="0" presId="urn:microsoft.com/office/officeart/2018/2/layout/IconVerticalSolidList"/>
    <dgm:cxn modelId="{8FB5893D-0917-41C4-A673-97FCFEAFB4BE}" type="presOf" srcId="{FDBEED63-E08F-4809-8D3D-6D49E6BD43DB}" destId="{A2A625EB-04F2-4E9D-9B30-2BEB644CC4FE}" srcOrd="0" destOrd="0" presId="urn:microsoft.com/office/officeart/2018/2/layout/IconVerticalSolidList"/>
    <dgm:cxn modelId="{145BC996-02E2-46A9-874B-FAD4BF317091}" type="presOf" srcId="{77708F85-8639-44DF-98A8-4598F9B20ADF}" destId="{FD6FDECF-21FB-450F-B6B7-724CCF4F720B}" srcOrd="0" destOrd="0" presId="urn:microsoft.com/office/officeart/2018/2/layout/IconVerticalSolidList"/>
    <dgm:cxn modelId="{A85634A0-644D-43C0-86EC-F86000F21526}" srcId="{77708F85-8639-44DF-98A8-4598F9B20ADF}" destId="{FDBEED63-E08F-4809-8D3D-6D49E6BD43DB}" srcOrd="1" destOrd="0" parTransId="{D9770321-3C46-480F-A680-1CCDC3B6FA7B}" sibTransId="{6B6C3426-244C-42CF-B85F-D5757BB8B6E4}"/>
    <dgm:cxn modelId="{8F2A7CE2-A6C1-4EE3-998A-42D79C0652ED}" srcId="{77708F85-8639-44DF-98A8-4598F9B20ADF}" destId="{93FA69E6-A15F-4546-A96C-C074959E88D1}" srcOrd="0" destOrd="0" parTransId="{B7F6C20D-CDDC-48D4-A030-A2A25E85F8EC}" sibTransId="{A06FC0F0-2E76-42DA-A177-9D3F6654E305}"/>
    <dgm:cxn modelId="{73056304-9913-49F4-9DA9-4DB0F0966966}" type="presParOf" srcId="{FD6FDECF-21FB-450F-B6B7-724CCF4F720B}" destId="{51315A53-9402-4452-B674-03E1C61445CE}" srcOrd="0" destOrd="0" presId="urn:microsoft.com/office/officeart/2018/2/layout/IconVerticalSolidList"/>
    <dgm:cxn modelId="{1E28CA55-9D7C-4FF4-8DE3-D6C4BB2DABAE}" type="presParOf" srcId="{51315A53-9402-4452-B674-03E1C61445CE}" destId="{64BC29E1-A997-4F89-8577-EC4969B931C5}" srcOrd="0" destOrd="0" presId="urn:microsoft.com/office/officeart/2018/2/layout/IconVerticalSolidList"/>
    <dgm:cxn modelId="{34777241-8DC9-45FF-B50E-0C916185512B}" type="presParOf" srcId="{51315A53-9402-4452-B674-03E1C61445CE}" destId="{FBD5919D-C583-45F9-BD6A-6A3E02FACD7C}" srcOrd="1" destOrd="0" presId="urn:microsoft.com/office/officeart/2018/2/layout/IconVerticalSolidList"/>
    <dgm:cxn modelId="{87799A52-6BF1-45A3-AB6F-0529D54C43D0}" type="presParOf" srcId="{51315A53-9402-4452-B674-03E1C61445CE}" destId="{10BF2E3D-1F6B-4864-A4FE-F4837964CBF1}" srcOrd="2" destOrd="0" presId="urn:microsoft.com/office/officeart/2018/2/layout/IconVerticalSolidList"/>
    <dgm:cxn modelId="{650F54DE-DCB1-4BB4-A5EE-8690F41DC099}" type="presParOf" srcId="{51315A53-9402-4452-B674-03E1C61445CE}" destId="{3524DF35-BB4C-4D5D-9AF2-96875C8E1F94}" srcOrd="3" destOrd="0" presId="urn:microsoft.com/office/officeart/2018/2/layout/IconVerticalSolidList"/>
    <dgm:cxn modelId="{E1812DBC-2EBF-4855-87F8-A77F5D776BFC}" type="presParOf" srcId="{FD6FDECF-21FB-450F-B6B7-724CCF4F720B}" destId="{A65DB27E-C142-4430-92BE-2AE99EE7C8AE}" srcOrd="1" destOrd="0" presId="urn:microsoft.com/office/officeart/2018/2/layout/IconVerticalSolidList"/>
    <dgm:cxn modelId="{6E376284-4865-47D5-8580-4CE0C50A4A55}" type="presParOf" srcId="{FD6FDECF-21FB-450F-B6B7-724CCF4F720B}" destId="{72C8A40B-109A-425A-B427-BE9863C285EC}" srcOrd="2" destOrd="0" presId="urn:microsoft.com/office/officeart/2018/2/layout/IconVerticalSolidList"/>
    <dgm:cxn modelId="{926A345D-E9A8-4F28-AF2F-80FEB7792387}" type="presParOf" srcId="{72C8A40B-109A-425A-B427-BE9863C285EC}" destId="{8BD2404E-0CDB-4C6D-9685-09A6BB93A212}" srcOrd="0" destOrd="0" presId="urn:microsoft.com/office/officeart/2018/2/layout/IconVerticalSolidList"/>
    <dgm:cxn modelId="{BCA41F1B-5F49-46FF-B69F-032FF0150B5A}" type="presParOf" srcId="{72C8A40B-109A-425A-B427-BE9863C285EC}" destId="{B5EECFBA-745D-4474-B068-1BE7398F9CAF}" srcOrd="1" destOrd="0" presId="urn:microsoft.com/office/officeart/2018/2/layout/IconVerticalSolidList"/>
    <dgm:cxn modelId="{74E26B2C-879D-4EB2-88B4-75B9FAA62891}" type="presParOf" srcId="{72C8A40B-109A-425A-B427-BE9863C285EC}" destId="{851BD3C5-AED6-486C-B600-CBACAFE6113C}" srcOrd="2" destOrd="0" presId="urn:microsoft.com/office/officeart/2018/2/layout/IconVerticalSolidList"/>
    <dgm:cxn modelId="{13FEE582-05E5-40FC-B92E-6F531F711CA1}" type="presParOf" srcId="{72C8A40B-109A-425A-B427-BE9863C285EC}" destId="{A2A625EB-04F2-4E9D-9B30-2BEB644CC4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B594F4-AEBE-4FD8-9299-3B40AF7289E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EB264B1-B692-400E-8A1A-8BDBFF7882A8}">
      <dgm:prSet/>
      <dgm:spPr/>
      <dgm:t>
        <a:bodyPr/>
        <a:lstStyle/>
        <a:p>
          <a:r>
            <a:rPr lang="en-GB"/>
            <a:t>Two types of unilateral mistake can render a contract void at common law:</a:t>
          </a:r>
          <a:endParaRPr lang="en-US"/>
        </a:p>
      </dgm:t>
    </dgm:pt>
    <dgm:pt modelId="{7EB36F16-C679-48C7-82D9-414EBF6E514D}" type="parTrans" cxnId="{D508EC4C-25BC-45E5-B970-793E42617165}">
      <dgm:prSet/>
      <dgm:spPr/>
      <dgm:t>
        <a:bodyPr/>
        <a:lstStyle/>
        <a:p>
          <a:endParaRPr lang="en-US"/>
        </a:p>
      </dgm:t>
    </dgm:pt>
    <dgm:pt modelId="{0D5F7ADD-76AB-474E-980A-C8C1717C7DEE}" type="sibTrans" cxnId="{D508EC4C-25BC-45E5-B970-793E42617165}">
      <dgm:prSet/>
      <dgm:spPr/>
      <dgm:t>
        <a:bodyPr/>
        <a:lstStyle/>
        <a:p>
          <a:endParaRPr lang="en-US"/>
        </a:p>
      </dgm:t>
    </dgm:pt>
    <dgm:pt modelId="{2F9549E2-0E8D-4ECE-A0F6-868DB9CF620A}">
      <dgm:prSet/>
      <dgm:spPr/>
      <dgm:t>
        <a:bodyPr/>
        <a:lstStyle/>
        <a:p>
          <a:r>
            <a:rPr lang="en-GB"/>
            <a:t>(1)   Mistake as to the identity</a:t>
          </a:r>
          <a:endParaRPr lang="en-US"/>
        </a:p>
      </dgm:t>
    </dgm:pt>
    <dgm:pt modelId="{A84726D1-D5D2-4ECE-AD85-0E8DFB3C8F14}" type="parTrans" cxnId="{7803F894-1CAC-4FF3-A3CC-EF66F757E00D}">
      <dgm:prSet/>
      <dgm:spPr/>
      <dgm:t>
        <a:bodyPr/>
        <a:lstStyle/>
        <a:p>
          <a:endParaRPr lang="en-US"/>
        </a:p>
      </dgm:t>
    </dgm:pt>
    <dgm:pt modelId="{BB5437A7-6736-431F-A243-EE25594C9680}" type="sibTrans" cxnId="{7803F894-1CAC-4FF3-A3CC-EF66F757E00D}">
      <dgm:prSet/>
      <dgm:spPr/>
      <dgm:t>
        <a:bodyPr/>
        <a:lstStyle/>
        <a:p>
          <a:endParaRPr lang="en-US"/>
        </a:p>
      </dgm:t>
    </dgm:pt>
    <dgm:pt modelId="{4B76127B-2310-4A6B-9585-D33D88A40E74}">
      <dgm:prSet/>
      <dgm:spPr/>
      <dgm:t>
        <a:bodyPr/>
        <a:lstStyle/>
        <a:p>
          <a:r>
            <a:rPr lang="en-GB" dirty="0"/>
            <a:t>(2)   Mistake concerning the nature of the document</a:t>
          </a:r>
          <a:endParaRPr lang="en-US" dirty="0"/>
        </a:p>
      </dgm:t>
    </dgm:pt>
    <dgm:pt modelId="{0750E2AC-BB0E-4692-AA60-D8A338F897D2}" type="parTrans" cxnId="{72CF947D-A55F-437B-8A21-4C1309394BAE}">
      <dgm:prSet/>
      <dgm:spPr/>
      <dgm:t>
        <a:bodyPr/>
        <a:lstStyle/>
        <a:p>
          <a:endParaRPr lang="en-US"/>
        </a:p>
      </dgm:t>
    </dgm:pt>
    <dgm:pt modelId="{FABD1A1F-B65A-45F9-A8DC-922096D5607A}" type="sibTrans" cxnId="{72CF947D-A55F-437B-8A21-4C1309394BAE}">
      <dgm:prSet/>
      <dgm:spPr/>
      <dgm:t>
        <a:bodyPr/>
        <a:lstStyle/>
        <a:p>
          <a:endParaRPr lang="en-US"/>
        </a:p>
      </dgm:t>
    </dgm:pt>
    <dgm:pt modelId="{A578DEB3-80C8-46C8-BBD5-9D8086ED425C}" type="pres">
      <dgm:prSet presAssocID="{6CB594F4-AEBE-4FD8-9299-3B40AF7289E4}" presName="outerComposite" presStyleCnt="0">
        <dgm:presLayoutVars>
          <dgm:chMax val="5"/>
          <dgm:dir/>
          <dgm:resizeHandles val="exact"/>
        </dgm:presLayoutVars>
      </dgm:prSet>
      <dgm:spPr/>
    </dgm:pt>
    <dgm:pt modelId="{10CD7648-64DF-4265-83F4-6C259420D63D}" type="pres">
      <dgm:prSet presAssocID="{6CB594F4-AEBE-4FD8-9299-3B40AF7289E4}" presName="dummyMaxCanvas" presStyleCnt="0">
        <dgm:presLayoutVars/>
      </dgm:prSet>
      <dgm:spPr/>
    </dgm:pt>
    <dgm:pt modelId="{DBA024CA-331C-4159-A2D4-017078A0C156}" type="pres">
      <dgm:prSet presAssocID="{6CB594F4-AEBE-4FD8-9299-3B40AF7289E4}" presName="ThreeNodes_1" presStyleLbl="node1" presStyleIdx="0" presStyleCnt="3">
        <dgm:presLayoutVars>
          <dgm:bulletEnabled val="1"/>
        </dgm:presLayoutVars>
      </dgm:prSet>
      <dgm:spPr/>
    </dgm:pt>
    <dgm:pt modelId="{6ECB202A-67BD-47DA-BA8A-315B3B4DB868}" type="pres">
      <dgm:prSet presAssocID="{6CB594F4-AEBE-4FD8-9299-3B40AF7289E4}" presName="ThreeNodes_2" presStyleLbl="node1" presStyleIdx="1" presStyleCnt="3">
        <dgm:presLayoutVars>
          <dgm:bulletEnabled val="1"/>
        </dgm:presLayoutVars>
      </dgm:prSet>
      <dgm:spPr/>
    </dgm:pt>
    <dgm:pt modelId="{8B1001A5-DF7D-4A14-BCE0-476444668A06}" type="pres">
      <dgm:prSet presAssocID="{6CB594F4-AEBE-4FD8-9299-3B40AF7289E4}" presName="ThreeNodes_3" presStyleLbl="node1" presStyleIdx="2" presStyleCnt="3" custScaleX="102201" custScaleY="90226">
        <dgm:presLayoutVars>
          <dgm:bulletEnabled val="1"/>
        </dgm:presLayoutVars>
      </dgm:prSet>
      <dgm:spPr/>
    </dgm:pt>
    <dgm:pt modelId="{34BCA52D-E3AD-437B-96F2-7D1541441B15}" type="pres">
      <dgm:prSet presAssocID="{6CB594F4-AEBE-4FD8-9299-3B40AF7289E4}" presName="ThreeConn_1-2" presStyleLbl="fgAccFollowNode1" presStyleIdx="0" presStyleCnt="2">
        <dgm:presLayoutVars>
          <dgm:bulletEnabled val="1"/>
        </dgm:presLayoutVars>
      </dgm:prSet>
      <dgm:spPr/>
    </dgm:pt>
    <dgm:pt modelId="{FB587359-984A-4199-ABD8-8C31E21DB3FB}" type="pres">
      <dgm:prSet presAssocID="{6CB594F4-AEBE-4FD8-9299-3B40AF7289E4}" presName="ThreeConn_2-3" presStyleLbl="fgAccFollowNode1" presStyleIdx="1" presStyleCnt="2">
        <dgm:presLayoutVars>
          <dgm:bulletEnabled val="1"/>
        </dgm:presLayoutVars>
      </dgm:prSet>
      <dgm:spPr/>
    </dgm:pt>
    <dgm:pt modelId="{68072EA9-6954-4191-AC9C-75E9995C9A3B}" type="pres">
      <dgm:prSet presAssocID="{6CB594F4-AEBE-4FD8-9299-3B40AF7289E4}" presName="ThreeNodes_1_text" presStyleLbl="node1" presStyleIdx="2" presStyleCnt="3">
        <dgm:presLayoutVars>
          <dgm:bulletEnabled val="1"/>
        </dgm:presLayoutVars>
      </dgm:prSet>
      <dgm:spPr/>
    </dgm:pt>
    <dgm:pt modelId="{321E4B36-31F0-41B5-B95F-A774F93E8DE3}" type="pres">
      <dgm:prSet presAssocID="{6CB594F4-AEBE-4FD8-9299-3B40AF7289E4}" presName="ThreeNodes_2_text" presStyleLbl="node1" presStyleIdx="2" presStyleCnt="3">
        <dgm:presLayoutVars>
          <dgm:bulletEnabled val="1"/>
        </dgm:presLayoutVars>
      </dgm:prSet>
      <dgm:spPr/>
    </dgm:pt>
    <dgm:pt modelId="{77395745-7FB0-4457-ADC1-9902CA4C2115}" type="pres">
      <dgm:prSet presAssocID="{6CB594F4-AEBE-4FD8-9299-3B40AF7289E4}" presName="ThreeNodes_3_text" presStyleLbl="node1" presStyleIdx="2" presStyleCnt="3">
        <dgm:presLayoutVars>
          <dgm:bulletEnabled val="1"/>
        </dgm:presLayoutVars>
      </dgm:prSet>
      <dgm:spPr/>
    </dgm:pt>
  </dgm:ptLst>
  <dgm:cxnLst>
    <dgm:cxn modelId="{F95B000A-A89D-42DF-9B30-07F921671355}" type="presOf" srcId="{4B76127B-2310-4A6B-9585-D33D88A40E74}" destId="{8B1001A5-DF7D-4A14-BCE0-476444668A06}" srcOrd="0" destOrd="0" presId="urn:microsoft.com/office/officeart/2005/8/layout/vProcess5"/>
    <dgm:cxn modelId="{818B2F11-2E08-4FB7-9EE6-19EEFE4A0006}" type="presOf" srcId="{BB5437A7-6736-431F-A243-EE25594C9680}" destId="{FB587359-984A-4199-ABD8-8C31E21DB3FB}" srcOrd="0" destOrd="0" presId="urn:microsoft.com/office/officeart/2005/8/layout/vProcess5"/>
    <dgm:cxn modelId="{A5E20231-A09D-40EA-A12A-AE8BBF30F697}" type="presOf" srcId="{0D5F7ADD-76AB-474E-980A-C8C1717C7DEE}" destId="{34BCA52D-E3AD-437B-96F2-7D1541441B15}" srcOrd="0" destOrd="0" presId="urn:microsoft.com/office/officeart/2005/8/layout/vProcess5"/>
    <dgm:cxn modelId="{428D025B-918C-4C22-83E8-F1E003F1E878}" type="presOf" srcId="{2F9549E2-0E8D-4ECE-A0F6-868DB9CF620A}" destId="{6ECB202A-67BD-47DA-BA8A-315B3B4DB868}" srcOrd="0" destOrd="0" presId="urn:microsoft.com/office/officeart/2005/8/layout/vProcess5"/>
    <dgm:cxn modelId="{3FAA3D68-B5AD-4C0F-B5D8-D905D7CCC1BA}" type="presOf" srcId="{BEB264B1-B692-400E-8A1A-8BDBFF7882A8}" destId="{68072EA9-6954-4191-AC9C-75E9995C9A3B}" srcOrd="1" destOrd="0" presId="urn:microsoft.com/office/officeart/2005/8/layout/vProcess5"/>
    <dgm:cxn modelId="{D508EC4C-25BC-45E5-B970-793E42617165}" srcId="{6CB594F4-AEBE-4FD8-9299-3B40AF7289E4}" destId="{BEB264B1-B692-400E-8A1A-8BDBFF7882A8}" srcOrd="0" destOrd="0" parTransId="{7EB36F16-C679-48C7-82D9-414EBF6E514D}" sibTransId="{0D5F7ADD-76AB-474E-980A-C8C1717C7DEE}"/>
    <dgm:cxn modelId="{72CF947D-A55F-437B-8A21-4C1309394BAE}" srcId="{6CB594F4-AEBE-4FD8-9299-3B40AF7289E4}" destId="{4B76127B-2310-4A6B-9585-D33D88A40E74}" srcOrd="2" destOrd="0" parTransId="{0750E2AC-BB0E-4692-AA60-D8A338F897D2}" sibTransId="{FABD1A1F-B65A-45F9-A8DC-922096D5607A}"/>
    <dgm:cxn modelId="{7803F894-1CAC-4FF3-A3CC-EF66F757E00D}" srcId="{6CB594F4-AEBE-4FD8-9299-3B40AF7289E4}" destId="{2F9549E2-0E8D-4ECE-A0F6-868DB9CF620A}" srcOrd="1" destOrd="0" parTransId="{A84726D1-D5D2-4ECE-AD85-0E8DFB3C8F14}" sibTransId="{BB5437A7-6736-431F-A243-EE25594C9680}"/>
    <dgm:cxn modelId="{01C7CB95-E5E2-4CBD-A8EC-C185AE31B4DE}" type="presOf" srcId="{6CB594F4-AEBE-4FD8-9299-3B40AF7289E4}" destId="{A578DEB3-80C8-46C8-BBD5-9D8086ED425C}" srcOrd="0" destOrd="0" presId="urn:microsoft.com/office/officeart/2005/8/layout/vProcess5"/>
    <dgm:cxn modelId="{2E8EBFC0-855D-4204-9724-0D7C53631088}" type="presOf" srcId="{4B76127B-2310-4A6B-9585-D33D88A40E74}" destId="{77395745-7FB0-4457-ADC1-9902CA4C2115}" srcOrd="1" destOrd="0" presId="urn:microsoft.com/office/officeart/2005/8/layout/vProcess5"/>
    <dgm:cxn modelId="{925D48D8-040B-4D51-8A9A-8DEAC12E4743}" type="presOf" srcId="{2F9549E2-0E8D-4ECE-A0F6-868DB9CF620A}" destId="{321E4B36-31F0-41B5-B95F-A774F93E8DE3}" srcOrd="1" destOrd="0" presId="urn:microsoft.com/office/officeart/2005/8/layout/vProcess5"/>
    <dgm:cxn modelId="{A8FABBDB-E414-4BB3-86D3-070357292751}" type="presOf" srcId="{BEB264B1-B692-400E-8A1A-8BDBFF7882A8}" destId="{DBA024CA-331C-4159-A2D4-017078A0C156}" srcOrd="0" destOrd="0" presId="urn:microsoft.com/office/officeart/2005/8/layout/vProcess5"/>
    <dgm:cxn modelId="{D0E0BD44-D059-41A9-8436-3F2ACA8D77EE}" type="presParOf" srcId="{A578DEB3-80C8-46C8-BBD5-9D8086ED425C}" destId="{10CD7648-64DF-4265-83F4-6C259420D63D}" srcOrd="0" destOrd="0" presId="urn:microsoft.com/office/officeart/2005/8/layout/vProcess5"/>
    <dgm:cxn modelId="{051B75A1-7776-48E9-987D-309A22E3CACB}" type="presParOf" srcId="{A578DEB3-80C8-46C8-BBD5-9D8086ED425C}" destId="{DBA024CA-331C-4159-A2D4-017078A0C156}" srcOrd="1" destOrd="0" presId="urn:microsoft.com/office/officeart/2005/8/layout/vProcess5"/>
    <dgm:cxn modelId="{76406B56-848F-40FE-8AAD-9967D148FAE6}" type="presParOf" srcId="{A578DEB3-80C8-46C8-BBD5-9D8086ED425C}" destId="{6ECB202A-67BD-47DA-BA8A-315B3B4DB868}" srcOrd="2" destOrd="0" presId="urn:microsoft.com/office/officeart/2005/8/layout/vProcess5"/>
    <dgm:cxn modelId="{90F186FC-1DD7-4AA7-A322-A9D4EE24416C}" type="presParOf" srcId="{A578DEB3-80C8-46C8-BBD5-9D8086ED425C}" destId="{8B1001A5-DF7D-4A14-BCE0-476444668A06}" srcOrd="3" destOrd="0" presId="urn:microsoft.com/office/officeart/2005/8/layout/vProcess5"/>
    <dgm:cxn modelId="{F6675835-88FB-42AA-B838-9EEB5699AEC2}" type="presParOf" srcId="{A578DEB3-80C8-46C8-BBD5-9D8086ED425C}" destId="{34BCA52D-E3AD-437B-96F2-7D1541441B15}" srcOrd="4" destOrd="0" presId="urn:microsoft.com/office/officeart/2005/8/layout/vProcess5"/>
    <dgm:cxn modelId="{A93F6847-8F0C-42D9-A367-6F642E70FF07}" type="presParOf" srcId="{A578DEB3-80C8-46C8-BBD5-9D8086ED425C}" destId="{FB587359-984A-4199-ABD8-8C31E21DB3FB}" srcOrd="5" destOrd="0" presId="urn:microsoft.com/office/officeart/2005/8/layout/vProcess5"/>
    <dgm:cxn modelId="{0271D10F-29BF-489E-8870-4E09593293AB}" type="presParOf" srcId="{A578DEB3-80C8-46C8-BBD5-9D8086ED425C}" destId="{68072EA9-6954-4191-AC9C-75E9995C9A3B}" srcOrd="6" destOrd="0" presId="urn:microsoft.com/office/officeart/2005/8/layout/vProcess5"/>
    <dgm:cxn modelId="{8549A851-19CD-42E8-B5E2-B3A2CC1CBC07}" type="presParOf" srcId="{A578DEB3-80C8-46C8-BBD5-9D8086ED425C}" destId="{321E4B36-31F0-41B5-B95F-A774F93E8DE3}" srcOrd="7" destOrd="0" presId="urn:microsoft.com/office/officeart/2005/8/layout/vProcess5"/>
    <dgm:cxn modelId="{78639C90-BA44-4B1B-A5B6-ECF78224155B}" type="presParOf" srcId="{A578DEB3-80C8-46C8-BBD5-9D8086ED425C}" destId="{77395745-7FB0-4457-ADC1-9902CA4C21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956C6-0FB0-44D1-B649-756283320CDF}">
      <dsp:nvSpPr>
        <dsp:cNvPr id="0" name=""/>
        <dsp:cNvSpPr/>
      </dsp:nvSpPr>
      <dsp:spPr>
        <a:xfrm>
          <a:off x="0" y="0"/>
          <a:ext cx="7405962" cy="73682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effect that an invalidating factor might have on an otherwise valid contract</a:t>
          </a:r>
          <a:endParaRPr lang="en-US" sz="2000" kern="1200"/>
        </a:p>
      </dsp:txBody>
      <dsp:txXfrm>
        <a:off x="21581" y="21581"/>
        <a:ext cx="6524659" cy="693664"/>
      </dsp:txXfrm>
    </dsp:sp>
    <dsp:sp modelId="{2EACDD5D-F17F-4120-B408-A30F8D839915}">
      <dsp:nvSpPr>
        <dsp:cNvPr id="0" name=""/>
        <dsp:cNvSpPr/>
      </dsp:nvSpPr>
      <dsp:spPr>
        <a:xfrm>
          <a:off x="553042" y="839163"/>
          <a:ext cx="7405962" cy="736826"/>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requirements for establishing a misrepresentation</a:t>
          </a:r>
          <a:endParaRPr lang="en-US" sz="2000" kern="1200"/>
        </a:p>
      </dsp:txBody>
      <dsp:txXfrm>
        <a:off x="574623" y="860744"/>
        <a:ext cx="6330820" cy="693664"/>
      </dsp:txXfrm>
    </dsp:sp>
    <dsp:sp modelId="{4A7EF3DB-DEAD-413F-9430-C004455964AD}">
      <dsp:nvSpPr>
        <dsp:cNvPr id="0" name=""/>
        <dsp:cNvSpPr/>
      </dsp:nvSpPr>
      <dsp:spPr>
        <a:xfrm>
          <a:off x="1106085" y="1678327"/>
          <a:ext cx="7405962" cy="73682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different types of misrepresentation recognised by the courts</a:t>
          </a:r>
          <a:endParaRPr lang="en-US" sz="2000" kern="1200"/>
        </a:p>
      </dsp:txBody>
      <dsp:txXfrm>
        <a:off x="1127666" y="1699908"/>
        <a:ext cx="6330820" cy="693664"/>
      </dsp:txXfrm>
    </dsp:sp>
    <dsp:sp modelId="{66A83085-9634-4EB1-8A63-6A8F57E9F878}">
      <dsp:nvSpPr>
        <dsp:cNvPr id="0" name=""/>
        <dsp:cNvSpPr/>
      </dsp:nvSpPr>
      <dsp:spPr>
        <a:xfrm>
          <a:off x="1659127" y="2517491"/>
          <a:ext cx="7405962" cy="73682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available remedies in the event of misrepresentation occurring; and</a:t>
          </a:r>
          <a:endParaRPr lang="en-US" sz="2000" kern="1200"/>
        </a:p>
      </dsp:txBody>
      <dsp:txXfrm>
        <a:off x="1680708" y="2539072"/>
        <a:ext cx="6330820" cy="693664"/>
      </dsp:txXfrm>
    </dsp:sp>
    <dsp:sp modelId="{6B2C73E9-0C47-4F4D-AC71-8E09D41C2DDA}">
      <dsp:nvSpPr>
        <dsp:cNvPr id="0" name=""/>
        <dsp:cNvSpPr/>
      </dsp:nvSpPr>
      <dsp:spPr>
        <a:xfrm>
          <a:off x="2212170" y="3356655"/>
          <a:ext cx="7405962" cy="736826"/>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effects of the Misrepresentation Act 1967 on actions for misrepresentation.</a:t>
          </a:r>
          <a:endParaRPr lang="en-US" sz="2000" kern="1200"/>
        </a:p>
      </dsp:txBody>
      <dsp:txXfrm>
        <a:off x="2233751" y="3378236"/>
        <a:ext cx="6330820" cy="693664"/>
      </dsp:txXfrm>
    </dsp:sp>
    <dsp:sp modelId="{DDFFCF4A-0084-4C0C-8485-9666FDEA84D3}">
      <dsp:nvSpPr>
        <dsp:cNvPr id="0" name=""/>
        <dsp:cNvSpPr/>
      </dsp:nvSpPr>
      <dsp:spPr>
        <a:xfrm>
          <a:off x="6927025" y="538292"/>
          <a:ext cx="478937" cy="47893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34786" y="538292"/>
        <a:ext cx="263415" cy="360400"/>
      </dsp:txXfrm>
    </dsp:sp>
    <dsp:sp modelId="{0232082D-8581-4BA8-89A3-98846448D717}">
      <dsp:nvSpPr>
        <dsp:cNvPr id="0" name=""/>
        <dsp:cNvSpPr/>
      </dsp:nvSpPr>
      <dsp:spPr>
        <a:xfrm>
          <a:off x="7480067" y="1377456"/>
          <a:ext cx="478937" cy="47893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87828" y="1377456"/>
        <a:ext cx="263415" cy="360400"/>
      </dsp:txXfrm>
    </dsp:sp>
    <dsp:sp modelId="{289F2BBC-F96B-42CF-8DB6-07ACC7ECE9E0}">
      <dsp:nvSpPr>
        <dsp:cNvPr id="0" name=""/>
        <dsp:cNvSpPr/>
      </dsp:nvSpPr>
      <dsp:spPr>
        <a:xfrm>
          <a:off x="8033110" y="2204340"/>
          <a:ext cx="478937" cy="478937"/>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40871" y="2204340"/>
        <a:ext cx="263415" cy="360400"/>
      </dsp:txXfrm>
    </dsp:sp>
    <dsp:sp modelId="{70D8C129-D84A-477D-B8F3-1EDD9C6B5F63}">
      <dsp:nvSpPr>
        <dsp:cNvPr id="0" name=""/>
        <dsp:cNvSpPr/>
      </dsp:nvSpPr>
      <dsp:spPr>
        <a:xfrm>
          <a:off x="8586152" y="3051690"/>
          <a:ext cx="478937" cy="478937"/>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93913" y="3051690"/>
        <a:ext cx="263415" cy="360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F4DB70-8DE6-47C2-921C-D6D52927B83E}">
      <dsp:nvSpPr>
        <dsp:cNvPr id="0" name=""/>
        <dsp:cNvSpPr/>
      </dsp:nvSpPr>
      <dsp:spPr>
        <a:xfrm>
          <a:off x="0" y="5397"/>
          <a:ext cx="8596312" cy="19022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Inducement: The representor must intend that this false statement will induce the other party to enter into the contract and the false statement must induce the representee to enter into the contract.</a:t>
          </a:r>
          <a:endParaRPr lang="en-US" sz="2300" kern="1200"/>
        </a:p>
      </dsp:txBody>
      <dsp:txXfrm>
        <a:off x="92858" y="98255"/>
        <a:ext cx="8410596" cy="1716484"/>
      </dsp:txXfrm>
    </dsp:sp>
    <dsp:sp modelId="{71271BA9-38B7-49ED-81A2-12C1CD0643C8}">
      <dsp:nvSpPr>
        <dsp:cNvPr id="0" name=""/>
        <dsp:cNvSpPr/>
      </dsp:nvSpPr>
      <dsp:spPr>
        <a:xfrm>
          <a:off x="0" y="1973838"/>
          <a:ext cx="8596312" cy="1902200"/>
        </a:xfrm>
        <a:prstGeom prst="round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 In cases of negligent or innocent misrepresentation, the representee will have to show that </a:t>
          </a:r>
          <a:r>
            <a:rPr lang="en-GB" sz="2300" u="sng" kern="1200" dirty="0"/>
            <a:t>“but for” </a:t>
          </a:r>
          <a:r>
            <a:rPr lang="en-GB" sz="2300" kern="1200" dirty="0"/>
            <a:t>the misrepresentation they would not have entered into the contract </a:t>
          </a:r>
          <a:r>
            <a:rPr lang="en-GB" sz="2300" i="1" kern="1200" dirty="0"/>
            <a:t>(</a:t>
          </a:r>
          <a:r>
            <a:rPr lang="en-GB" sz="2300" i="1" kern="1200" dirty="0">
              <a:solidFill>
                <a:srgbClr val="0070C0"/>
              </a:solidFill>
            </a:rPr>
            <a:t>BV Neder-</a:t>
          </a:r>
          <a:r>
            <a:rPr lang="en-GB" sz="2300" i="1" kern="1200" dirty="0" err="1">
              <a:solidFill>
                <a:srgbClr val="0070C0"/>
              </a:solidFill>
            </a:rPr>
            <a:t>landse</a:t>
          </a:r>
          <a:r>
            <a:rPr lang="en-GB" sz="2300" i="1" kern="1200" dirty="0">
              <a:solidFill>
                <a:srgbClr val="0070C0"/>
              </a:solidFill>
            </a:rPr>
            <a:t> Industrie v Rembrandt Enterprises [2019]).</a:t>
          </a:r>
          <a:endParaRPr lang="en-US" sz="2300" kern="1200" dirty="0">
            <a:solidFill>
              <a:srgbClr val="0070C0"/>
            </a:solidFill>
          </a:endParaRPr>
        </a:p>
      </dsp:txBody>
      <dsp:txXfrm>
        <a:off x="92858" y="2066696"/>
        <a:ext cx="8410596" cy="17164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DA310-96DB-405C-A688-AC30E5E851D3}">
      <dsp:nvSpPr>
        <dsp:cNvPr id="0" name=""/>
        <dsp:cNvSpPr/>
      </dsp:nvSpPr>
      <dsp:spPr>
        <a:xfrm>
          <a:off x="0" y="0"/>
          <a:ext cx="6628804" cy="279045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Cherrilow Ltd v Butler-Creagh [2011]</a:t>
          </a:r>
          <a:endParaRPr lang="en-US" sz="5300" kern="1200"/>
        </a:p>
      </dsp:txBody>
      <dsp:txXfrm>
        <a:off x="136219" y="136219"/>
        <a:ext cx="6356366" cy="2518012"/>
      </dsp:txXfrm>
    </dsp:sp>
    <dsp:sp modelId="{33E47B62-BC63-4808-AA3D-4C6ABF82B962}">
      <dsp:nvSpPr>
        <dsp:cNvPr id="0" name=""/>
        <dsp:cNvSpPr/>
      </dsp:nvSpPr>
      <dsp:spPr>
        <a:xfrm>
          <a:off x="0" y="2925053"/>
          <a:ext cx="6628804" cy="1919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465" tIns="67310" rIns="376936" bIns="67310" numCol="1" spcCol="1270" anchor="t" anchorCtr="0">
          <a:noAutofit/>
        </a:bodyPr>
        <a:lstStyle/>
        <a:p>
          <a:pPr marL="285750" lvl="1" indent="-285750" algn="l" defTabSz="1822450">
            <a:lnSpc>
              <a:spcPct val="90000"/>
            </a:lnSpc>
            <a:spcBef>
              <a:spcPct val="0"/>
            </a:spcBef>
            <a:spcAft>
              <a:spcPct val="20000"/>
            </a:spcAft>
            <a:buChar char="•"/>
          </a:pPr>
          <a:r>
            <a:rPr lang="en-GB" sz="4100" kern="1200"/>
            <a:t>What are the case facts?</a:t>
          </a:r>
          <a:endParaRPr lang="en-US" sz="4100" kern="1200"/>
        </a:p>
        <a:p>
          <a:pPr marL="285750" lvl="1" indent="-285750" algn="l" defTabSz="1822450">
            <a:lnSpc>
              <a:spcPct val="90000"/>
            </a:lnSpc>
            <a:spcBef>
              <a:spcPct val="0"/>
            </a:spcBef>
            <a:spcAft>
              <a:spcPct val="20000"/>
            </a:spcAft>
            <a:buChar char="•"/>
          </a:pPr>
          <a:r>
            <a:rPr lang="en-GB" sz="4100" kern="1200"/>
            <a:t>Which principle can be derived from the case? </a:t>
          </a:r>
          <a:endParaRPr lang="en-US" sz="4100" kern="1200"/>
        </a:p>
      </dsp:txBody>
      <dsp:txXfrm>
        <a:off x="0" y="2925053"/>
        <a:ext cx="6628804" cy="19199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C29E1-A997-4F89-8577-EC4969B931C5}">
      <dsp:nvSpPr>
        <dsp:cNvPr id="0" name=""/>
        <dsp:cNvSpPr/>
      </dsp:nvSpPr>
      <dsp:spPr>
        <a:xfrm>
          <a:off x="0" y="769141"/>
          <a:ext cx="9901019" cy="14199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5919D-C583-45F9-BD6A-6A3E02FACD7C}">
      <dsp:nvSpPr>
        <dsp:cNvPr id="0" name=""/>
        <dsp:cNvSpPr/>
      </dsp:nvSpPr>
      <dsp:spPr>
        <a:xfrm>
          <a:off x="429535" y="1088630"/>
          <a:ext cx="780974" cy="7809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24DF35-BB4C-4D5D-9AF2-96875C8E1F94}">
      <dsp:nvSpPr>
        <dsp:cNvPr id="0" name=""/>
        <dsp:cNvSpPr/>
      </dsp:nvSpPr>
      <dsp:spPr>
        <a:xfrm>
          <a:off x="1640046" y="769141"/>
          <a:ext cx="8260973" cy="1419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78" tIns="150278" rIns="150278" bIns="150278" numCol="1" spcCol="1270" anchor="ctr" anchorCtr="0">
          <a:noAutofit/>
        </a:bodyPr>
        <a:lstStyle/>
        <a:p>
          <a:pPr marL="0" lvl="0" indent="0" algn="l" defTabSz="933450">
            <a:lnSpc>
              <a:spcPct val="90000"/>
            </a:lnSpc>
            <a:spcBef>
              <a:spcPct val="0"/>
            </a:spcBef>
            <a:spcAft>
              <a:spcPct val="35000"/>
            </a:spcAft>
            <a:buNone/>
          </a:pPr>
          <a:r>
            <a:rPr lang="en-GB" sz="2100" kern="1200"/>
            <a:t>An innocent misrepresentation is one that is neither fraudulent, nor negligent. </a:t>
          </a:r>
          <a:endParaRPr lang="en-US" sz="2100" kern="1200"/>
        </a:p>
      </dsp:txBody>
      <dsp:txXfrm>
        <a:off x="1640046" y="769141"/>
        <a:ext cx="8260973" cy="1419953"/>
      </dsp:txXfrm>
    </dsp:sp>
    <dsp:sp modelId="{8BD2404E-0CDB-4C6D-9685-09A6BB93A212}">
      <dsp:nvSpPr>
        <dsp:cNvPr id="0" name=""/>
        <dsp:cNvSpPr/>
      </dsp:nvSpPr>
      <dsp:spPr>
        <a:xfrm>
          <a:off x="0" y="2544083"/>
          <a:ext cx="9901019" cy="141995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ECFBA-745D-4474-B068-1BE7398F9CAF}">
      <dsp:nvSpPr>
        <dsp:cNvPr id="0" name=""/>
        <dsp:cNvSpPr/>
      </dsp:nvSpPr>
      <dsp:spPr>
        <a:xfrm>
          <a:off x="429535" y="2863572"/>
          <a:ext cx="780974" cy="7809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A625EB-04F2-4E9D-9B30-2BEB644CC4FE}">
      <dsp:nvSpPr>
        <dsp:cNvPr id="0" name=""/>
        <dsp:cNvSpPr/>
      </dsp:nvSpPr>
      <dsp:spPr>
        <a:xfrm>
          <a:off x="1640046" y="2544083"/>
          <a:ext cx="8260973" cy="1419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78" tIns="150278" rIns="150278" bIns="150278" numCol="1" spcCol="1270" anchor="ctr" anchorCtr="0">
          <a:noAutofit/>
        </a:bodyPr>
        <a:lstStyle/>
        <a:p>
          <a:pPr marL="0" lvl="0" indent="0" algn="l" defTabSz="933450">
            <a:lnSpc>
              <a:spcPct val="90000"/>
            </a:lnSpc>
            <a:spcBef>
              <a:spcPct val="0"/>
            </a:spcBef>
            <a:spcAft>
              <a:spcPct val="35000"/>
            </a:spcAft>
            <a:buNone/>
          </a:pPr>
          <a:r>
            <a:rPr lang="en-GB" sz="2100" kern="1200" dirty="0"/>
            <a:t>An innocent misrepresentation will occur where a representor believed that the facts represented were true AND that they can prove they had reasonable grounds for believing those statements. </a:t>
          </a:r>
          <a:endParaRPr lang="en-US" sz="2100" kern="1200" dirty="0"/>
        </a:p>
      </dsp:txBody>
      <dsp:txXfrm>
        <a:off x="1640046" y="2544083"/>
        <a:ext cx="8260973" cy="14199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A024CA-331C-4159-A2D4-017078A0C156}">
      <dsp:nvSpPr>
        <dsp:cNvPr id="0" name=""/>
        <dsp:cNvSpPr/>
      </dsp:nvSpPr>
      <dsp:spPr>
        <a:xfrm>
          <a:off x="-44985"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Two types of unilateral mistake can render a contract void at common law:</a:t>
          </a:r>
          <a:endParaRPr lang="en-US" sz="2900" kern="1200"/>
        </a:p>
      </dsp:txBody>
      <dsp:txXfrm>
        <a:off x="-9017" y="35968"/>
        <a:ext cx="6850257" cy="1156108"/>
      </dsp:txXfrm>
    </dsp:sp>
    <dsp:sp modelId="{6ECB202A-67BD-47DA-BA8A-315B3B4DB868}">
      <dsp:nvSpPr>
        <dsp:cNvPr id="0" name=""/>
        <dsp:cNvSpPr/>
      </dsp:nvSpPr>
      <dsp:spPr>
        <a:xfrm>
          <a:off x="676374" y="1432718"/>
          <a:ext cx="8175413" cy="1228044"/>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(1)   Mistake as to the identity</a:t>
          </a:r>
          <a:endParaRPr lang="en-US" sz="2900" kern="1200"/>
        </a:p>
      </dsp:txBody>
      <dsp:txXfrm>
        <a:off x="712342" y="1468686"/>
        <a:ext cx="6583888" cy="1156108"/>
      </dsp:txXfrm>
    </dsp:sp>
    <dsp:sp modelId="{8B1001A5-DF7D-4A14-BCE0-476444668A06}">
      <dsp:nvSpPr>
        <dsp:cNvPr id="0" name=""/>
        <dsp:cNvSpPr/>
      </dsp:nvSpPr>
      <dsp:spPr>
        <a:xfrm>
          <a:off x="1307764" y="2925451"/>
          <a:ext cx="8355353" cy="1108015"/>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(2)   Mistake concerning the nature of the document</a:t>
          </a:r>
          <a:endParaRPr lang="en-US" sz="2900" kern="1200" dirty="0"/>
        </a:p>
      </dsp:txBody>
      <dsp:txXfrm>
        <a:off x="1340217" y="2957904"/>
        <a:ext cx="6737412" cy="1043109"/>
      </dsp:txXfrm>
    </dsp:sp>
    <dsp:sp modelId="{34BCA52D-E3AD-437B-96F2-7D1541441B15}">
      <dsp:nvSpPr>
        <dsp:cNvPr id="0" name=""/>
        <dsp:cNvSpPr/>
      </dsp:nvSpPr>
      <dsp:spPr>
        <a:xfrm>
          <a:off x="7332198"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11799" y="931267"/>
        <a:ext cx="439026" cy="600667"/>
      </dsp:txXfrm>
    </dsp:sp>
    <dsp:sp modelId="{FB587359-984A-4199-ABD8-8C31E21DB3FB}">
      <dsp:nvSpPr>
        <dsp:cNvPr id="0" name=""/>
        <dsp:cNvSpPr/>
      </dsp:nvSpPr>
      <dsp:spPr>
        <a:xfrm>
          <a:off x="8053558" y="2355798"/>
          <a:ext cx="798228" cy="798228"/>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33159" y="2355798"/>
        <a:ext cx="439026" cy="60066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0" cy="4852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1699" y="0"/>
            <a:ext cx="2984870" cy="485232"/>
          </a:xfrm>
          <a:prstGeom prst="rect">
            <a:avLst/>
          </a:prstGeom>
        </p:spPr>
        <p:txBody>
          <a:bodyPr vert="horz" lIns="91440" tIns="45720" rIns="91440" bIns="45720" rtlCol="0"/>
          <a:lstStyle>
            <a:lvl1pPr algn="r">
              <a:defRPr sz="1200"/>
            </a:lvl1pPr>
          </a:lstStyle>
          <a:p>
            <a:fld id="{960A6F08-C7D0-4106-8A5C-C07178576F39}" type="datetimeFigureOut">
              <a:rPr lang="en-GB" smtClean="0"/>
              <a:t>03/11/2025</a:t>
            </a:fld>
            <a:endParaRPr lang="en-GB"/>
          </a:p>
        </p:txBody>
      </p:sp>
      <p:sp>
        <p:nvSpPr>
          <p:cNvPr id="4" name="Footer Placeholder 3"/>
          <p:cNvSpPr>
            <a:spLocks noGrp="1"/>
          </p:cNvSpPr>
          <p:nvPr>
            <p:ph type="ftr" sz="quarter" idx="2"/>
          </p:nvPr>
        </p:nvSpPr>
        <p:spPr>
          <a:xfrm>
            <a:off x="0" y="9185820"/>
            <a:ext cx="2984870" cy="48523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1699" y="9185820"/>
            <a:ext cx="2984870" cy="485231"/>
          </a:xfrm>
          <a:prstGeom prst="rect">
            <a:avLst/>
          </a:prstGeom>
        </p:spPr>
        <p:txBody>
          <a:bodyPr vert="horz" lIns="91440" tIns="45720" rIns="91440" bIns="45720" rtlCol="0" anchor="b"/>
          <a:lstStyle>
            <a:lvl1pPr algn="r">
              <a:defRPr sz="1200"/>
            </a:lvl1pPr>
          </a:lstStyle>
          <a:p>
            <a:fld id="{D50A83FF-F8DE-4272-AB2D-AAC226CD91E0}" type="slidenum">
              <a:rPr lang="en-GB" smtClean="0"/>
              <a:t>‹#›</a:t>
            </a:fld>
            <a:endParaRPr lang="en-GB"/>
          </a:p>
        </p:txBody>
      </p:sp>
    </p:spTree>
    <p:extLst>
      <p:ext uri="{BB962C8B-B14F-4D97-AF65-F5344CB8AC3E}">
        <p14:creationId xmlns:p14="http://schemas.microsoft.com/office/powerpoint/2010/main" val="702728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0" cy="4852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1699" y="0"/>
            <a:ext cx="2984870" cy="485232"/>
          </a:xfrm>
          <a:prstGeom prst="rect">
            <a:avLst/>
          </a:prstGeom>
        </p:spPr>
        <p:txBody>
          <a:bodyPr vert="horz" lIns="91440" tIns="45720" rIns="91440" bIns="45720" rtlCol="0"/>
          <a:lstStyle>
            <a:lvl1pPr algn="r">
              <a:defRPr sz="1200"/>
            </a:lvl1pPr>
          </a:lstStyle>
          <a:p>
            <a:fld id="{934496CD-BA42-453C-B2E7-1D5627164E09}" type="datetimeFigureOut">
              <a:rPr lang="en-GB" smtClean="0"/>
              <a:t>03/11/2025</a:t>
            </a:fld>
            <a:endParaRPr lang="en-GB"/>
          </a:p>
        </p:txBody>
      </p:sp>
      <p:sp>
        <p:nvSpPr>
          <p:cNvPr id="4" name="Slide Image Placeholder 3"/>
          <p:cNvSpPr>
            <a:spLocks noGrp="1" noRot="1" noChangeAspect="1"/>
          </p:cNvSpPr>
          <p:nvPr>
            <p:ph type="sldImg" idx="2"/>
          </p:nvPr>
        </p:nvSpPr>
        <p:spPr>
          <a:xfrm>
            <a:off x="542925" y="1209675"/>
            <a:ext cx="5802313" cy="32639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817" y="4654193"/>
            <a:ext cx="5510530" cy="380797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4870" cy="48523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1699" y="9185820"/>
            <a:ext cx="2984870" cy="485231"/>
          </a:xfrm>
          <a:prstGeom prst="rect">
            <a:avLst/>
          </a:prstGeom>
        </p:spPr>
        <p:txBody>
          <a:bodyPr vert="horz" lIns="91440" tIns="45720" rIns="91440" bIns="45720" rtlCol="0" anchor="b"/>
          <a:lstStyle>
            <a:lvl1pPr algn="r">
              <a:defRPr sz="1200"/>
            </a:lvl1pPr>
          </a:lstStyle>
          <a:p>
            <a:fld id="{8CC206C8-8386-4917-8268-2A18F6901A2D}" type="slidenum">
              <a:rPr lang="en-GB" smtClean="0"/>
              <a:t>‹#›</a:t>
            </a:fld>
            <a:endParaRPr lang="en-GB"/>
          </a:p>
        </p:txBody>
      </p:sp>
    </p:spTree>
    <p:extLst>
      <p:ext uri="{BB962C8B-B14F-4D97-AF65-F5344CB8AC3E}">
        <p14:creationId xmlns:p14="http://schemas.microsoft.com/office/powerpoint/2010/main" val="1591155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vitiating factor is an element that can render a </a:t>
            </a:r>
            <a:r>
              <a:rPr lang="en-GB"/>
              <a:t>contract voidable. </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a:t>
            </a:fld>
            <a:endParaRPr lang="en-GB"/>
          </a:p>
        </p:txBody>
      </p:sp>
    </p:spTree>
    <p:extLst>
      <p:ext uri="{BB962C8B-B14F-4D97-AF65-F5344CB8AC3E}">
        <p14:creationId xmlns:p14="http://schemas.microsoft.com/office/powerpoint/2010/main" val="452790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a:t>
            </a:fld>
            <a:endParaRPr lang="en-GB"/>
          </a:p>
        </p:txBody>
      </p:sp>
    </p:spTree>
    <p:extLst>
      <p:ext uri="{BB962C8B-B14F-4D97-AF65-F5344CB8AC3E}">
        <p14:creationId xmlns:p14="http://schemas.microsoft.com/office/powerpoint/2010/main" val="4165057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invalidating factor might affect the validity of the contract. There are two alternative ways in which an invalidating factor can affect a contract: the contract can be void or voidable. It is important to be clear on the distinction between these terms.</a:t>
            </a:r>
          </a:p>
          <a:p>
            <a:endParaRPr lang="en-GB" dirty="0"/>
          </a:p>
          <a:p>
            <a:r>
              <a:rPr lang="en-GB" dirty="0"/>
              <a:t>(1)   A void contract has never existed. This means that no rights or duties can be passed on under a void contract. On discovery, steps may be taken to undo the contract back to the beginning, not just the point of discovery.</a:t>
            </a:r>
          </a:p>
          <a:p>
            <a:endParaRPr lang="en-GB" dirty="0"/>
          </a:p>
          <a:p>
            <a:r>
              <a:rPr lang="en-GB" dirty="0"/>
              <a:t>(2)   A voidable contract does exist and will continue to exist. It will only cease to be valid if and when one of the parties decides to bring it to an end. This differs from a void contract which will be void from the beginning. When a party brings a voidable contract to an end, we say that the contract has been rescinded. As Lord Reed confirmed in </a:t>
            </a:r>
            <a:r>
              <a:rPr lang="en-GB" dirty="0" err="1"/>
              <a:t>Cramaso</a:t>
            </a:r>
            <a:r>
              <a:rPr lang="en-GB" dirty="0"/>
              <a:t> LLP v Ogilvie-Grant [2014], a contract induced by a misrepresentation is potentially voidable. It will be for the victim of the misrepresentation to attempt to rescind the contract. Normally, a contract is rescinded by telling the other party that you want to end it, although it is common for parties to seek a court order confirming the rescission.</a:t>
            </a:r>
          </a:p>
        </p:txBody>
      </p:sp>
      <p:sp>
        <p:nvSpPr>
          <p:cNvPr id="4" name="Slide Number Placeholder 3"/>
          <p:cNvSpPr>
            <a:spLocks noGrp="1"/>
          </p:cNvSpPr>
          <p:nvPr>
            <p:ph type="sldNum" sz="quarter" idx="10"/>
          </p:nvPr>
        </p:nvSpPr>
        <p:spPr/>
        <p:txBody>
          <a:bodyPr/>
          <a:lstStyle/>
          <a:p>
            <a:fld id="{8CC206C8-8386-4917-8268-2A18F6901A2D}" type="slidenum">
              <a:rPr lang="en-GB" smtClean="0"/>
              <a:t>3</a:t>
            </a:fld>
            <a:endParaRPr lang="en-GB"/>
          </a:p>
        </p:txBody>
      </p:sp>
    </p:spTree>
    <p:extLst>
      <p:ext uri="{BB962C8B-B14F-4D97-AF65-F5344CB8AC3E}">
        <p14:creationId xmlns:p14="http://schemas.microsoft.com/office/powerpoint/2010/main" val="4172513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4</a:t>
            </a:fld>
            <a:endParaRPr lang="en-GB"/>
          </a:p>
        </p:txBody>
      </p:sp>
    </p:spTree>
    <p:extLst>
      <p:ext uri="{BB962C8B-B14F-4D97-AF65-F5344CB8AC3E}">
        <p14:creationId xmlns:p14="http://schemas.microsoft.com/office/powerpoint/2010/main" val="2535316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5</a:t>
            </a:fld>
            <a:endParaRPr lang="en-GB"/>
          </a:p>
        </p:txBody>
      </p:sp>
    </p:spTree>
    <p:extLst>
      <p:ext uri="{BB962C8B-B14F-4D97-AF65-F5344CB8AC3E}">
        <p14:creationId xmlns:p14="http://schemas.microsoft.com/office/powerpoint/2010/main" val="2996232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“Spice Girls’ scooter appeal flops”</a:t>
            </a:r>
          </a:p>
          <a:p>
            <a:endParaRPr lang="en-GB" dirty="0"/>
          </a:p>
          <a:p>
            <a:r>
              <a:rPr lang="en-GB" dirty="0"/>
              <a:t>“The Spice girls will have to pay an estimated £250,000 to an Italian scooter manufacturer after the Court of Appeal upheld a ruling against them in their long-running legal battle with the company.”</a:t>
            </a:r>
          </a:p>
          <a:p>
            <a:endParaRPr lang="en-GB" dirty="0"/>
          </a:p>
          <a:p>
            <a:r>
              <a:rPr lang="en-GB" dirty="0"/>
              <a:t>In March 1998 the then five-member girl group signed a £500,000 deal with Aprilia but the planned marketing campaign – featuring advertising materials picturing all five women – failed when Geri Halliwell left the band in April of the same year.</a:t>
            </a:r>
          </a:p>
          <a:p>
            <a:endParaRPr lang="en-GB" dirty="0"/>
          </a:p>
          <a:p>
            <a:r>
              <a:rPr lang="en-GB" dirty="0"/>
              <a:t>The court ruled that, as the band members had known of Ms. Halliwell’s intention to leave the band when they entered into the contract, there had been an actionable misrepresentation.</a:t>
            </a:r>
          </a:p>
          <a:p>
            <a:endParaRPr lang="en-GB" dirty="0"/>
          </a:p>
          <a:p>
            <a:r>
              <a:rPr lang="en-GB" dirty="0"/>
              <a:t>BBC News Online, January 2002</a:t>
            </a:r>
          </a:p>
        </p:txBody>
      </p:sp>
      <p:sp>
        <p:nvSpPr>
          <p:cNvPr id="4" name="Slide Number Placeholder 3"/>
          <p:cNvSpPr>
            <a:spLocks noGrp="1"/>
          </p:cNvSpPr>
          <p:nvPr>
            <p:ph type="sldNum" sz="quarter" idx="10"/>
          </p:nvPr>
        </p:nvSpPr>
        <p:spPr/>
        <p:txBody>
          <a:bodyPr/>
          <a:lstStyle/>
          <a:p>
            <a:fld id="{8CC206C8-8386-4917-8268-2A18F6901A2D}" type="slidenum">
              <a:rPr lang="en-GB" smtClean="0"/>
              <a:t>6</a:t>
            </a:fld>
            <a:endParaRPr lang="en-GB"/>
          </a:p>
        </p:txBody>
      </p:sp>
    </p:spTree>
    <p:extLst>
      <p:ext uri="{BB962C8B-B14F-4D97-AF65-F5344CB8AC3E}">
        <p14:creationId xmlns:p14="http://schemas.microsoft.com/office/powerpoint/2010/main" val="341608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7</a:t>
            </a:fld>
            <a:endParaRPr lang="en-GB"/>
          </a:p>
        </p:txBody>
      </p:sp>
    </p:spTree>
    <p:extLst>
      <p:ext uri="{BB962C8B-B14F-4D97-AF65-F5344CB8AC3E}">
        <p14:creationId xmlns:p14="http://schemas.microsoft.com/office/powerpoint/2010/main" val="2517794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Research – facts of these cases</a:t>
            </a:r>
          </a:p>
          <a:p>
            <a:endParaRPr lang="en-GB" baseline="0" dirty="0"/>
          </a:p>
        </p:txBody>
      </p:sp>
      <p:sp>
        <p:nvSpPr>
          <p:cNvPr id="4" name="Slide Number Placeholder 3"/>
          <p:cNvSpPr>
            <a:spLocks noGrp="1"/>
          </p:cNvSpPr>
          <p:nvPr>
            <p:ph type="sldNum" sz="quarter" idx="10"/>
          </p:nvPr>
        </p:nvSpPr>
        <p:spPr/>
        <p:txBody>
          <a:bodyPr/>
          <a:lstStyle/>
          <a:p>
            <a:fld id="{8CC206C8-8386-4917-8268-2A18F6901A2D}" type="slidenum">
              <a:rPr lang="en-GB" smtClean="0"/>
              <a:t>8</a:t>
            </a:fld>
            <a:endParaRPr lang="en-GB"/>
          </a:p>
        </p:txBody>
      </p:sp>
    </p:spTree>
    <p:extLst>
      <p:ext uri="{BB962C8B-B14F-4D97-AF65-F5344CB8AC3E}">
        <p14:creationId xmlns:p14="http://schemas.microsoft.com/office/powerpoint/2010/main" val="2946652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 facts of the case</a:t>
            </a:r>
          </a:p>
        </p:txBody>
      </p:sp>
      <p:sp>
        <p:nvSpPr>
          <p:cNvPr id="4" name="Slide Number Placeholder 3"/>
          <p:cNvSpPr>
            <a:spLocks noGrp="1"/>
          </p:cNvSpPr>
          <p:nvPr>
            <p:ph type="sldNum" sz="quarter" idx="10"/>
          </p:nvPr>
        </p:nvSpPr>
        <p:spPr/>
        <p:txBody>
          <a:bodyPr/>
          <a:lstStyle/>
          <a:p>
            <a:fld id="{8CC206C8-8386-4917-8268-2A18F6901A2D}" type="slidenum">
              <a:rPr lang="en-GB" smtClean="0"/>
              <a:t>9</a:t>
            </a:fld>
            <a:endParaRPr lang="en-GB"/>
          </a:p>
        </p:txBody>
      </p:sp>
    </p:spTree>
    <p:extLst>
      <p:ext uri="{BB962C8B-B14F-4D97-AF65-F5344CB8AC3E}">
        <p14:creationId xmlns:p14="http://schemas.microsoft.com/office/powerpoint/2010/main" val="1043761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fiduciary relationship? Provide an example. </a:t>
            </a:r>
          </a:p>
        </p:txBody>
      </p:sp>
      <p:sp>
        <p:nvSpPr>
          <p:cNvPr id="4" name="Slide Number Placeholder 3"/>
          <p:cNvSpPr>
            <a:spLocks noGrp="1"/>
          </p:cNvSpPr>
          <p:nvPr>
            <p:ph type="sldNum" sz="quarter" idx="10"/>
          </p:nvPr>
        </p:nvSpPr>
        <p:spPr/>
        <p:txBody>
          <a:bodyPr/>
          <a:lstStyle/>
          <a:p>
            <a:fld id="{8CC206C8-8386-4917-8268-2A18F6901A2D}" type="slidenum">
              <a:rPr lang="en-GB" smtClean="0"/>
              <a:t>10</a:t>
            </a:fld>
            <a:endParaRPr lang="en-GB"/>
          </a:p>
        </p:txBody>
      </p:sp>
    </p:spTree>
    <p:extLst>
      <p:ext uri="{BB962C8B-B14F-4D97-AF65-F5344CB8AC3E}">
        <p14:creationId xmlns:p14="http://schemas.microsoft.com/office/powerpoint/2010/main" val="250494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11</a:t>
            </a:fld>
            <a:endParaRPr lang="en-GB"/>
          </a:p>
        </p:txBody>
      </p:sp>
    </p:spTree>
    <p:extLst>
      <p:ext uri="{BB962C8B-B14F-4D97-AF65-F5344CB8AC3E}">
        <p14:creationId xmlns:p14="http://schemas.microsoft.com/office/powerpoint/2010/main" val="3033433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12</a:t>
            </a:fld>
            <a:endParaRPr lang="en-GB"/>
          </a:p>
        </p:txBody>
      </p:sp>
    </p:spTree>
    <p:extLst>
      <p:ext uri="{BB962C8B-B14F-4D97-AF65-F5344CB8AC3E}">
        <p14:creationId xmlns:p14="http://schemas.microsoft.com/office/powerpoint/2010/main" val="1952845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13</a:t>
            </a:fld>
            <a:endParaRPr lang="en-GB"/>
          </a:p>
        </p:txBody>
      </p:sp>
    </p:spTree>
    <p:extLst>
      <p:ext uri="{BB962C8B-B14F-4D97-AF65-F5344CB8AC3E}">
        <p14:creationId xmlns:p14="http://schemas.microsoft.com/office/powerpoint/2010/main" val="494863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14</a:t>
            </a:fld>
            <a:endParaRPr lang="en-GB"/>
          </a:p>
        </p:txBody>
      </p:sp>
    </p:spTree>
    <p:extLst>
      <p:ext uri="{BB962C8B-B14F-4D97-AF65-F5344CB8AC3E}">
        <p14:creationId xmlns:p14="http://schemas.microsoft.com/office/powerpoint/2010/main" val="2254725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15</a:t>
            </a:fld>
            <a:endParaRPr lang="en-GB"/>
          </a:p>
        </p:txBody>
      </p:sp>
    </p:spTree>
    <p:extLst>
      <p:ext uri="{BB962C8B-B14F-4D97-AF65-F5344CB8AC3E}">
        <p14:creationId xmlns:p14="http://schemas.microsoft.com/office/powerpoint/2010/main" val="1129361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16</a:t>
            </a:fld>
            <a:endParaRPr lang="en-GB"/>
          </a:p>
        </p:txBody>
      </p:sp>
    </p:spTree>
    <p:extLst>
      <p:ext uri="{BB962C8B-B14F-4D97-AF65-F5344CB8AC3E}">
        <p14:creationId xmlns:p14="http://schemas.microsoft.com/office/powerpoint/2010/main" val="590759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17</a:t>
            </a:fld>
            <a:endParaRPr lang="en-GB"/>
          </a:p>
        </p:txBody>
      </p:sp>
    </p:spTree>
    <p:extLst>
      <p:ext uri="{BB962C8B-B14F-4D97-AF65-F5344CB8AC3E}">
        <p14:creationId xmlns:p14="http://schemas.microsoft.com/office/powerpoint/2010/main" val="4141053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has been affirmed; that is, the party entitled to rescind discovers the fraud and, by words or conduct, makes clear that they want to continue with the contract. In Edwards v Ashik [2014] the sending of a letter reserving the right to bring a claim for fraudulent misrepresentation was enough to show that the contract had not been affirmed, even though the representee had learned of the fraud and was still using the business premises. In Long v Lloyd [1958] the claimant purchased a lorry which had been falsely represented to be in good condition. During the first journey serious defects were discovered. These were drawn to the attention of the seller who agreed to pay half the repair costs. On the second journey the lorry broke down again, revealing even more serious defects. It was held that the buyer would not be able to rescind – undertaking the second journey amounted to affirmation of the contract; </a:t>
            </a:r>
          </a:p>
          <a:p>
            <a:endParaRPr lang="en-GB" dirty="0"/>
          </a:p>
          <a:p>
            <a:r>
              <a:rPr lang="en-GB" dirty="0"/>
              <a:t>if there has been a sufficiently lengthy lapse of time between the fraud being discovered and the rescission being sought (see Mellor J in Clough v London and North Western Railway Co [1871]). In Salt v </a:t>
            </a:r>
            <a:r>
              <a:rPr lang="en-GB" dirty="0" err="1"/>
              <a:t>Stratstone</a:t>
            </a:r>
            <a:r>
              <a:rPr lang="en-GB" dirty="0"/>
              <a:t> Specialist Ltd [2015] the Court of Appeal stated that lapse of time will only bar a claim if “it would be inequitable in all the circumstances to grant rescission” and that “practical justice” might mean that the claimant could succeed in having a contract rescinded but – at the same time – the defendant could also be compensated for, for example, any depreciation of the subject matter of the contract;</a:t>
            </a:r>
          </a:p>
          <a:p>
            <a:endParaRPr lang="en-GB" dirty="0"/>
          </a:p>
          <a:p>
            <a:r>
              <a:rPr lang="en-GB" dirty="0"/>
              <a:t>if the parties cannot be restored to their original positions because, for example, the goods have been consumed; </a:t>
            </a:r>
          </a:p>
          <a:p>
            <a:endParaRPr lang="en-GB" dirty="0"/>
          </a:p>
          <a:p>
            <a:r>
              <a:rPr lang="en-GB" dirty="0"/>
              <a:t>if an innocent third party has acquired rights in the subject matter of the contract, provided that they gave consideration for the goods and acted in good faith, unaware of the misrepresentation. In Crystal Palace FC (2000) Ltd v Dowie [2007] a rescission was refused because the effect of the rescission would have been to return the defendant to the legal position of being the manager of Crystal Palace football club. This would have adversely impacted Coventry City football club who had subsequently employed him. As the court noted: “A manager cannot perform two Employment Contracts at the same time.”</a:t>
            </a:r>
          </a:p>
        </p:txBody>
      </p:sp>
      <p:sp>
        <p:nvSpPr>
          <p:cNvPr id="4" name="Slide Number Placeholder 3"/>
          <p:cNvSpPr>
            <a:spLocks noGrp="1"/>
          </p:cNvSpPr>
          <p:nvPr>
            <p:ph type="sldNum" sz="quarter" idx="10"/>
          </p:nvPr>
        </p:nvSpPr>
        <p:spPr/>
        <p:txBody>
          <a:bodyPr/>
          <a:lstStyle/>
          <a:p>
            <a:fld id="{8CC206C8-8386-4917-8268-2A18F6901A2D}" type="slidenum">
              <a:rPr lang="en-GB" smtClean="0"/>
              <a:t>18</a:t>
            </a:fld>
            <a:endParaRPr lang="en-GB"/>
          </a:p>
        </p:txBody>
      </p:sp>
    </p:spTree>
    <p:extLst>
      <p:ext uri="{BB962C8B-B14F-4D97-AF65-F5344CB8AC3E}">
        <p14:creationId xmlns:p14="http://schemas.microsoft.com/office/powerpoint/2010/main" val="814914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(MA 1967) amended the common law principles of misrepresentation. Before MA 1967 the common law recognised only two categories of misrepresentation: fraudulent and innocent. The effect of MA 1967 is primarily to create a new category by dividing innocent misrepresentation into two separate categories: negligent and innocent; and it goes on to state the remedies in respect of each of the three categories.</a:t>
            </a:r>
          </a:p>
          <a:p>
            <a:endParaRPr lang="en-GB" baseline="0" dirty="0"/>
          </a:p>
          <a:p>
            <a:r>
              <a:rPr lang="en-GB" baseline="0" dirty="0"/>
              <a:t>Claims for negligent misrepresentation are often made under s2(1) MA 1967. This statutory provision is very poorly drafted and has caused a lot of confusion in its subsequent application. This provision does not require the representee to establish a duty of care and reverses the burden of proof. Once a party has proved that there has been a misrepresentation that induced him to enter into the contract, the person making the misrepresentation will be liable in damages unless he proves he had reasonable grounds to believe and did believe that the facts represented were true. To bring a claim for relief under s2(1), the representor must show “on the balance of probabilities, that their statement was not negligent”</a:t>
            </a:r>
          </a:p>
        </p:txBody>
      </p:sp>
      <p:sp>
        <p:nvSpPr>
          <p:cNvPr id="4" name="Slide Number Placeholder 3"/>
          <p:cNvSpPr>
            <a:spLocks noGrp="1"/>
          </p:cNvSpPr>
          <p:nvPr>
            <p:ph type="sldNum" sz="quarter" idx="10"/>
          </p:nvPr>
        </p:nvSpPr>
        <p:spPr/>
        <p:txBody>
          <a:bodyPr/>
          <a:lstStyle/>
          <a:p>
            <a:fld id="{8CC206C8-8386-4917-8268-2A18F6901A2D}" type="slidenum">
              <a:rPr lang="en-GB" smtClean="0"/>
              <a:t>19</a:t>
            </a:fld>
            <a:endParaRPr lang="en-GB"/>
          </a:p>
        </p:txBody>
      </p:sp>
    </p:spTree>
    <p:extLst>
      <p:ext uri="{BB962C8B-B14F-4D97-AF65-F5344CB8AC3E}">
        <p14:creationId xmlns:p14="http://schemas.microsoft.com/office/powerpoint/2010/main" val="26543276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20</a:t>
            </a:fld>
            <a:endParaRPr lang="en-GB"/>
          </a:p>
        </p:txBody>
      </p:sp>
    </p:spTree>
    <p:extLst>
      <p:ext uri="{BB962C8B-B14F-4D97-AF65-F5344CB8AC3E}">
        <p14:creationId xmlns:p14="http://schemas.microsoft.com/office/powerpoint/2010/main" val="17546184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21</a:t>
            </a:fld>
            <a:endParaRPr lang="en-GB"/>
          </a:p>
        </p:txBody>
      </p:sp>
    </p:spTree>
    <p:extLst>
      <p:ext uri="{BB962C8B-B14F-4D97-AF65-F5344CB8AC3E}">
        <p14:creationId xmlns:p14="http://schemas.microsoft.com/office/powerpoint/2010/main" val="462901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CC206C8-8386-4917-8268-2A18F6901A2D}" type="slidenum">
              <a:rPr lang="en-GB" smtClean="0"/>
              <a:t>22</a:t>
            </a:fld>
            <a:endParaRPr lang="en-GB"/>
          </a:p>
        </p:txBody>
      </p:sp>
    </p:spTree>
    <p:extLst>
      <p:ext uri="{BB962C8B-B14F-4D97-AF65-F5344CB8AC3E}">
        <p14:creationId xmlns:p14="http://schemas.microsoft.com/office/powerpoint/2010/main" val="21494205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23</a:t>
            </a:fld>
            <a:endParaRPr lang="en-GB"/>
          </a:p>
        </p:txBody>
      </p:sp>
    </p:spTree>
    <p:extLst>
      <p:ext uri="{BB962C8B-B14F-4D97-AF65-F5344CB8AC3E}">
        <p14:creationId xmlns:p14="http://schemas.microsoft.com/office/powerpoint/2010/main" val="3773459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24</a:t>
            </a:fld>
            <a:endParaRPr lang="en-GB"/>
          </a:p>
        </p:txBody>
      </p:sp>
    </p:spTree>
    <p:extLst>
      <p:ext uri="{BB962C8B-B14F-4D97-AF65-F5344CB8AC3E}">
        <p14:creationId xmlns:p14="http://schemas.microsoft.com/office/powerpoint/2010/main" val="31908515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25</a:t>
            </a:fld>
            <a:endParaRPr lang="en-GB"/>
          </a:p>
        </p:txBody>
      </p:sp>
    </p:spTree>
    <p:extLst>
      <p:ext uri="{BB962C8B-B14F-4D97-AF65-F5344CB8AC3E}">
        <p14:creationId xmlns:p14="http://schemas.microsoft.com/office/powerpoint/2010/main" val="40382277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dirty="0"/>
              <a:t>What is the difference between a voidable contract and a contract that is void?</a:t>
            </a:r>
          </a:p>
          <a:p>
            <a:pPr marL="0" indent="0">
              <a:buNone/>
            </a:pPr>
            <a:r>
              <a:rPr lang="en-GB" sz="1200" b="0" dirty="0"/>
              <a:t>A</a:t>
            </a:r>
            <a:r>
              <a:rPr lang="en-GB" sz="1200" b="0" baseline="0" dirty="0"/>
              <a:t> void contract is a contract that never existed. A voidable contract continues to exist until one of the parties decides to rescind it.</a:t>
            </a:r>
            <a:endParaRPr lang="en-GB" sz="1200" b="0" dirty="0"/>
          </a:p>
          <a:p>
            <a:endParaRPr lang="en-GB" sz="1200" b="1" dirty="0"/>
          </a:p>
          <a:p>
            <a:r>
              <a:rPr lang="en-GB" sz="1200" b="1" dirty="0"/>
              <a:t>2. Define misrepresentation</a:t>
            </a:r>
          </a:p>
          <a:p>
            <a:r>
              <a:rPr lang="en-GB" sz="1200" b="0" dirty="0"/>
              <a:t>A misrepresentation</a:t>
            </a:r>
            <a:r>
              <a:rPr lang="en-GB" sz="1200" b="0" baseline="0" dirty="0"/>
              <a:t> is an untrue statement of fact or law, made by one contracting party to another, which is intended to induce, and which does induce, the other party to enter into the contract by their reliance on the statement.</a:t>
            </a:r>
            <a:endParaRPr lang="en-GB" sz="1200" b="0" dirty="0"/>
          </a:p>
          <a:p>
            <a:endParaRPr lang="en-GB" sz="1200" b="1" dirty="0"/>
          </a:p>
          <a:p>
            <a:r>
              <a:rPr lang="en-GB" sz="1200" b="1" dirty="0"/>
              <a:t>3. What are the different types of misrepresentation?</a:t>
            </a:r>
          </a:p>
          <a:p>
            <a:r>
              <a:rPr lang="en-GB" sz="1200" b="0" dirty="0"/>
              <a:t> The</a:t>
            </a:r>
            <a:r>
              <a:rPr lang="en-GB" sz="1200" b="0" baseline="0" dirty="0"/>
              <a:t> three types of misrepresentation are:</a:t>
            </a:r>
          </a:p>
          <a:p>
            <a:r>
              <a:rPr lang="en-GB" sz="1200" b="0" baseline="0" dirty="0"/>
              <a:t>Fraudulent</a:t>
            </a:r>
          </a:p>
          <a:p>
            <a:r>
              <a:rPr lang="en-GB" sz="1200" b="0" baseline="0" dirty="0"/>
              <a:t>Negligent</a:t>
            </a:r>
          </a:p>
          <a:p>
            <a:r>
              <a:rPr lang="en-GB" sz="1200" b="0" baseline="0" dirty="0"/>
              <a:t>Innocent</a:t>
            </a:r>
            <a:endParaRPr lang="en-GB" sz="1200" b="0" dirty="0"/>
          </a:p>
          <a:p>
            <a:endParaRPr lang="en-GB" sz="1200" b="1" dirty="0"/>
          </a:p>
          <a:p>
            <a:r>
              <a:rPr lang="en-GB" sz="1200" b="1" dirty="0"/>
              <a:t>4. What is the difference between damages that are awarded on </a:t>
            </a:r>
          </a:p>
          <a:p>
            <a:pPr marL="342900" indent="-342900">
              <a:buAutoNum type="alphaLcParenR"/>
            </a:pPr>
            <a:r>
              <a:rPr lang="en-GB" sz="1200" b="1" dirty="0"/>
              <a:t>A tortious basis- </a:t>
            </a:r>
            <a:r>
              <a:rPr lang="en-GB" sz="1200" b="0" dirty="0"/>
              <a:t>aims to put the</a:t>
            </a:r>
            <a:r>
              <a:rPr lang="en-GB" sz="1200" b="0" baseline="0" dirty="0"/>
              <a:t> claimant back in their original before the </a:t>
            </a:r>
            <a:r>
              <a:rPr lang="en-GB" sz="1200" b="0" baseline="0" dirty="0" err="1"/>
              <a:t>misrep</a:t>
            </a:r>
            <a:r>
              <a:rPr lang="en-GB" sz="1200" b="0" baseline="0" dirty="0"/>
              <a:t>.</a:t>
            </a:r>
            <a:r>
              <a:rPr lang="en-GB" sz="1200" b="0" dirty="0"/>
              <a:t> </a:t>
            </a:r>
          </a:p>
          <a:p>
            <a:pPr marL="342900" indent="-342900">
              <a:buAutoNum type="alphaLcParenR"/>
            </a:pPr>
            <a:r>
              <a:rPr lang="en-GB" sz="1200" b="1" dirty="0"/>
              <a:t>A contractual basis – </a:t>
            </a:r>
            <a:r>
              <a:rPr lang="en-GB" sz="1200" b="0" dirty="0"/>
              <a:t>Would be in</a:t>
            </a:r>
            <a:r>
              <a:rPr lang="en-GB" sz="1200" b="0" baseline="0" dirty="0"/>
              <a:t> relation to the award of damages. These damages awarded on a contractual basis aim to put the injured party in the same contract as if the contract had been performed. </a:t>
            </a:r>
            <a:endParaRPr lang="en-GB" sz="1200" b="0" dirty="0"/>
          </a:p>
          <a:p>
            <a:endParaRPr lang="en-GB" sz="1200" b="1" dirty="0"/>
          </a:p>
          <a:p>
            <a:r>
              <a:rPr lang="en-GB" sz="1200" b="1" dirty="0"/>
              <a:t>5. List some bars to awarding rescission.</a:t>
            </a:r>
          </a:p>
          <a:p>
            <a:r>
              <a:rPr lang="en-GB" dirty="0"/>
              <a:t>Rescission will not be awarded by the courts if:</a:t>
            </a:r>
          </a:p>
          <a:p>
            <a:pPr marL="171450" indent="-171450">
              <a:buFontTx/>
              <a:buChar char="-"/>
            </a:pPr>
            <a:r>
              <a:rPr lang="en-GB" dirty="0"/>
              <a:t>The injured party has decided to carry</a:t>
            </a:r>
            <a:r>
              <a:rPr lang="en-GB" baseline="0" dirty="0"/>
              <a:t> on with (affirmed) the contract</a:t>
            </a:r>
          </a:p>
          <a:p>
            <a:pPr marL="171450" indent="-171450">
              <a:buFontTx/>
              <a:buChar char="-"/>
            </a:pPr>
            <a:r>
              <a:rPr lang="en-GB" baseline="0" dirty="0"/>
              <a:t>A reasonable time has elapsed</a:t>
            </a:r>
          </a:p>
          <a:p>
            <a:pPr marL="171450" indent="-171450">
              <a:buFontTx/>
              <a:buChar char="-"/>
            </a:pPr>
            <a:r>
              <a:rPr lang="en-GB" baseline="0" dirty="0"/>
              <a:t>It is impossible to restore the parties to their original positions</a:t>
            </a:r>
          </a:p>
          <a:p>
            <a:pPr marL="171450" indent="-171450">
              <a:buFontTx/>
              <a:buChar char="-"/>
            </a:pPr>
            <a:r>
              <a:rPr lang="en-GB" baseline="0" dirty="0"/>
              <a:t>An innocent third party acting in good faith has acquired rights in the subject matter of the contract.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26</a:t>
            </a:fld>
            <a:endParaRPr lang="en-GB"/>
          </a:p>
        </p:txBody>
      </p:sp>
    </p:spTree>
    <p:extLst>
      <p:ext uri="{BB962C8B-B14F-4D97-AF65-F5344CB8AC3E}">
        <p14:creationId xmlns:p14="http://schemas.microsoft.com/office/powerpoint/2010/main" val="25796448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Doctrine of mistake which is another vitiating factor in contract law. A finding of mistake can impact the enforceability of a contract if either or both of the parties have agreed in some form of misunderstanding. A mistake will only affect the validity of a contract in very exceptional circumstances and where found will render the contract void. It is not enough to simply say that you have made a mistake in entering into a transaction and now wish to rescind (terminate) the contract. Nor can a contract be avoided on the grounds that you have entered into a bad bargain. For example, if an individual agreed to buy a house from a vendor, unaware that a waste incinerator was set to be built to the rear of the property which will block the idyllic views and cause pollution, even though the vendor may be aware of this fact and the buyer is not, the buyer cannot escape from the contract on the grounds of mistake.</a:t>
            </a:r>
          </a:p>
          <a:p>
            <a:endParaRPr lang="en-GB" b="0" dirty="0"/>
          </a:p>
          <a:p>
            <a:r>
              <a:rPr lang="en-GB" b="0" dirty="0"/>
              <a:t>The recognised grounds of mistake are limited as the law must maintain certainty and consistency in the commercial world. It would create great uncertainty and unfairness within the marketplace if the parties to a contract could later argue that they were not bound because they had made a mistake. Notwithstanding the strict approach taken, a mechanism must exist to protect parties where an operative mistake has occurred. An operative mistake in a contract is serious enough to render the contract void and unenforceable.</a:t>
            </a:r>
          </a:p>
          <a:p>
            <a:endParaRPr lang="en-GB" b="0" dirty="0"/>
          </a:p>
          <a:p>
            <a:r>
              <a:rPr lang="en-GB" b="0" dirty="0"/>
              <a:t>The impact of finding an operative mistake in contract law can be significant. In contrast to a finding of misrepresentation which will render a contract voidable (the contract exists and is valid until the innocent party takes action to set the contract aside), where an operative mistake is found to exist at common law, the mistake will render a contract void ab </a:t>
            </a:r>
            <a:r>
              <a:rPr lang="en-GB" b="0" dirty="0" err="1"/>
              <a:t>intitio</a:t>
            </a:r>
            <a:r>
              <a:rPr lang="en-GB" b="0" dirty="0"/>
              <a:t>. Put simply, this means that the contract will be treated as though it never existed at common law. Such an outcome can have a significant impact upon third parties, as a void agreement cannot confer any rights upon a third party.</a:t>
            </a:r>
          </a:p>
          <a:p>
            <a:endParaRPr lang="en-GB" b="0" dirty="0"/>
          </a:p>
          <a:p>
            <a:r>
              <a:rPr lang="en-GB" b="0" dirty="0"/>
              <a:t>To illustrate this point, if Robert sold goods to Winston on credit under a contract; the goods are then sold on to Zak but afterwards the contract between Robert and Winston is declared void for a mistake, the result will be that Winston will not have obtained any title to the goods and as such, no title will have passed to Zak, who may have acted in good faith. Zak will be obliged to return to goods to Robert</a:t>
            </a:r>
          </a:p>
        </p:txBody>
      </p:sp>
      <p:sp>
        <p:nvSpPr>
          <p:cNvPr id="4" name="Slide Number Placeholder 3"/>
          <p:cNvSpPr>
            <a:spLocks noGrp="1"/>
          </p:cNvSpPr>
          <p:nvPr>
            <p:ph type="sldNum" sz="quarter" idx="5"/>
          </p:nvPr>
        </p:nvSpPr>
        <p:spPr/>
        <p:txBody>
          <a:bodyPr/>
          <a:lstStyle/>
          <a:p>
            <a:fld id="{76C4EFF6-2E32-4103-9FD6-B27E4C1697F8}" type="slidenum">
              <a:rPr lang="en-GB" smtClean="0"/>
              <a:t>27</a:t>
            </a:fld>
            <a:endParaRPr lang="en-GB"/>
          </a:p>
        </p:txBody>
      </p:sp>
    </p:spTree>
    <p:extLst>
      <p:ext uri="{BB962C8B-B14F-4D97-AF65-F5344CB8AC3E}">
        <p14:creationId xmlns:p14="http://schemas.microsoft.com/office/powerpoint/2010/main" val="12010321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28</a:t>
            </a:fld>
            <a:endParaRPr lang="en-GB"/>
          </a:p>
        </p:txBody>
      </p:sp>
    </p:spTree>
    <p:extLst>
      <p:ext uri="{BB962C8B-B14F-4D97-AF65-F5344CB8AC3E}">
        <p14:creationId xmlns:p14="http://schemas.microsoft.com/office/powerpoint/2010/main" val="4557707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29</a:t>
            </a:fld>
            <a:endParaRPr lang="en-GB"/>
          </a:p>
        </p:txBody>
      </p:sp>
    </p:spTree>
    <p:extLst>
      <p:ext uri="{BB962C8B-B14F-4D97-AF65-F5344CB8AC3E}">
        <p14:creationId xmlns:p14="http://schemas.microsoft.com/office/powerpoint/2010/main" val="39902109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30</a:t>
            </a:fld>
            <a:endParaRPr lang="en-GB"/>
          </a:p>
        </p:txBody>
      </p:sp>
    </p:spTree>
    <p:extLst>
      <p:ext uri="{BB962C8B-B14F-4D97-AF65-F5344CB8AC3E}">
        <p14:creationId xmlns:p14="http://schemas.microsoft.com/office/powerpoint/2010/main" val="23694001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31</a:t>
            </a:fld>
            <a:endParaRPr lang="en-GB"/>
          </a:p>
        </p:txBody>
      </p:sp>
    </p:spTree>
    <p:extLst>
      <p:ext uri="{BB962C8B-B14F-4D97-AF65-F5344CB8AC3E}">
        <p14:creationId xmlns:p14="http://schemas.microsoft.com/office/powerpoint/2010/main" val="9382784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32</a:t>
            </a:fld>
            <a:endParaRPr lang="en-GB"/>
          </a:p>
        </p:txBody>
      </p:sp>
    </p:spTree>
    <p:extLst>
      <p:ext uri="{BB962C8B-B14F-4D97-AF65-F5344CB8AC3E}">
        <p14:creationId xmlns:p14="http://schemas.microsoft.com/office/powerpoint/2010/main" val="33235017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33</a:t>
            </a:fld>
            <a:endParaRPr lang="en-GB"/>
          </a:p>
        </p:txBody>
      </p:sp>
    </p:spTree>
    <p:extLst>
      <p:ext uri="{BB962C8B-B14F-4D97-AF65-F5344CB8AC3E}">
        <p14:creationId xmlns:p14="http://schemas.microsoft.com/office/powerpoint/2010/main" val="17628818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34</a:t>
            </a:fld>
            <a:endParaRPr lang="en-GB"/>
          </a:p>
        </p:txBody>
      </p:sp>
    </p:spTree>
    <p:extLst>
      <p:ext uri="{BB962C8B-B14F-4D97-AF65-F5344CB8AC3E}">
        <p14:creationId xmlns:p14="http://schemas.microsoft.com/office/powerpoint/2010/main" val="10959418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Mistake concerning the nature of the document</a:t>
            </a:r>
          </a:p>
          <a:p>
            <a:r>
              <a:rPr lang="en-GB" dirty="0"/>
              <a:t>The main categories of mistake falling into this category are:</a:t>
            </a:r>
          </a:p>
          <a:p>
            <a:endParaRPr lang="en-GB" dirty="0"/>
          </a:p>
          <a:p>
            <a:r>
              <a:rPr lang="en-GB" dirty="0"/>
              <a:t>(1)   Rectification</a:t>
            </a:r>
          </a:p>
          <a:p>
            <a:endParaRPr lang="en-GB" dirty="0"/>
          </a:p>
          <a:p>
            <a:r>
              <a:rPr lang="en-GB" dirty="0"/>
              <a:t>(2)   Non </a:t>
            </a:r>
            <a:r>
              <a:rPr lang="en-GB" dirty="0" err="1"/>
              <a:t>est</a:t>
            </a:r>
            <a:r>
              <a:rPr lang="en-GB" dirty="0"/>
              <a:t> factum</a:t>
            </a:r>
          </a:p>
          <a:p>
            <a:endParaRPr lang="en-GB" dirty="0"/>
          </a:p>
          <a:p>
            <a:r>
              <a:rPr lang="en-GB" dirty="0"/>
              <a:t>(1) Rectification</a:t>
            </a:r>
          </a:p>
          <a:p>
            <a:r>
              <a:rPr lang="en-GB" dirty="0"/>
              <a:t>After the agreement has been finalised, one or both of the parties to a contract may discover that the contract they signed does not accurately reflect the deal they thought they had made. This can inevitably lead to disputes when actions are taken by the other party to enforce a term that one of the parties does not believe accurately reflects their intentions. Rectification is an equitable remedy and allows a document to be amended to reflect the common intentions of the parties. Frederick E. Rose (London) Ltd v William H. Pim Junior &amp; Co Ltd [1953] is authority for the fact that rectification will only be awarded if the agreement fails to reflect the agreement of both parties. Rectification of a written document may be available where a transcription mistake has been made in putting an oral agreement into written form. The courts are generally reluctant to interfere with the terms of a written document so there is a heavy burden upon the party who is contesting the agreement to show that it is not an accurate record of their intentions.</a:t>
            </a:r>
          </a:p>
          <a:p>
            <a:endParaRPr lang="en-GB" dirty="0"/>
          </a:p>
          <a:p>
            <a:r>
              <a:rPr lang="en-GB" dirty="0"/>
              <a:t>Certain things must be proven by a party seeking rectification (</a:t>
            </a:r>
            <a:r>
              <a:rPr lang="en-GB" dirty="0" err="1"/>
              <a:t>Swainland</a:t>
            </a:r>
            <a:r>
              <a:rPr lang="en-GB" dirty="0"/>
              <a:t> Builders Ltd v Freehold Properties Ltd [2002]), which are summarised in the checklist below:</a:t>
            </a:r>
          </a:p>
          <a:p>
            <a:endParaRPr lang="en-GB" dirty="0"/>
          </a:p>
          <a:p>
            <a:endParaRPr lang="en-GB" dirty="0"/>
          </a:p>
          <a:p>
            <a:r>
              <a:rPr lang="en-GB" dirty="0"/>
              <a:t>Figure 6.6g</a:t>
            </a:r>
          </a:p>
          <a:p>
            <a:endParaRPr lang="en-GB" dirty="0"/>
          </a:p>
          <a:p>
            <a:endParaRPr lang="en-GB" dirty="0"/>
          </a:p>
          <a:p>
            <a:r>
              <a:rPr lang="en-GB" dirty="0"/>
              <a:t>An example of the application of these principles is shown in </a:t>
            </a:r>
            <a:r>
              <a:rPr lang="en-GB" b="1" dirty="0"/>
              <a:t>Joscelyne v Nissen [1970]. </a:t>
            </a:r>
            <a:r>
              <a:rPr lang="en-GB" dirty="0"/>
              <a:t>Mrs Nissen and her husband shared a house with her father Mr Joscelyne and his wife. Mr Joscelyne agreed to transfer his business to Mrs Nissen on the agreement that she would pay him a weekly pension and his and his wife’s expenses for the household costs such as gas, electricity and home help. At a later date, they committed the agreement into writing. One clause of the agreement stated that Mrs Nissen would discharge all costs in connection with the whole property. A further clause stated that Mr Joscelyne had the right to live in the ground floor flat free from all rent and outgoings of every kind. There was a breakdown in relations and Mr Joscelyne took court action against Mrs Nissen who then stopped paying the utility bills on the basis that these were neither rent nor outgoings. The court ordered rectification on the basis that convincing proof of intention had been provided.</a:t>
            </a:r>
          </a:p>
          <a:p>
            <a:endParaRPr lang="en-GB" b="1" u="sng" dirty="0"/>
          </a:p>
          <a:p>
            <a:r>
              <a:rPr lang="en-GB" b="1" u="sng" dirty="0"/>
              <a:t>6.6.5 Non </a:t>
            </a:r>
            <a:r>
              <a:rPr lang="en-GB" b="1" u="sng" dirty="0" err="1"/>
              <a:t>est</a:t>
            </a:r>
            <a:r>
              <a:rPr lang="en-GB" b="1" u="sng" dirty="0"/>
              <a:t> factum</a:t>
            </a:r>
          </a:p>
          <a:p>
            <a:r>
              <a:rPr lang="en-GB" dirty="0"/>
              <a:t>Non </a:t>
            </a:r>
            <a:r>
              <a:rPr lang="en-GB" dirty="0" err="1"/>
              <a:t>est</a:t>
            </a:r>
            <a:r>
              <a:rPr lang="en-GB" dirty="0"/>
              <a:t> factum, is a Latin phrase, meaning “it is not my deed”. It is a term used for a mistake that relates to the nature of the document signed. One example would be where someone has relied upon another person to explain and accurately describe the contents of a document and their statements have been false or inaccurate, or deliberate misrepresentation to trick a person into signing a document. They may be able to escape liability on the basis that the document does not represent their true intention and that they would not have signed the document if the true situation had been known. The defence can also be used by persons who are vulnerable, such as mentally infirm or blind persons.</a:t>
            </a:r>
          </a:p>
          <a:p>
            <a:endParaRPr lang="en-GB" dirty="0"/>
          </a:p>
          <a:p>
            <a:r>
              <a:rPr lang="en-GB" dirty="0"/>
              <a:t>The defence is rarely successful as can be seen in </a:t>
            </a:r>
            <a:r>
              <a:rPr lang="en-GB" b="1" dirty="0"/>
              <a:t>Saunders v Anglia Building Society [1971]. </a:t>
            </a:r>
            <a:r>
              <a:rPr lang="en-GB" dirty="0"/>
              <a:t>The case involved an elderly lady, Mrs Gallie who wished to give the title deeds of her property to her nephew so that he could use the property as security for a business loan. She had stipulated that the agreement was on the condition that she would be permitted to live in the house for the rest of her life. Mrs Gallie was presented with a document compiled by her nephew and his business partner, which she signed without reading, as she had lost her spectacles. She believed that the document correctly recorded her wishes. It later transpired that the true extent of the agreement permitted her nephew's business partner to grant a mortgage over the property in favour of Anglia Building Society and when the business partner defaulted on the mortgage, the Building Society sought to repossess the House. Mrs Gallie’s executrix sought a declaration that the assignment to her nephew was void because of non </a:t>
            </a:r>
            <a:r>
              <a:rPr lang="en-GB" dirty="0" err="1"/>
              <a:t>est</a:t>
            </a:r>
            <a:r>
              <a:rPr lang="en-GB" dirty="0"/>
              <a:t> factum. However, the House of Lords confirmed the decision of the Court of Appeal that the plea of non </a:t>
            </a:r>
            <a:r>
              <a:rPr lang="en-GB" dirty="0" err="1"/>
              <a:t>est</a:t>
            </a:r>
            <a:r>
              <a:rPr lang="en-GB" dirty="0"/>
              <a:t> factum could not be raised. The transaction the widow had entered into was found not to be fundamentally different from what she intended at the time and, additionally, it was also found that she had been careless in signing the document; at the very least she should have made sure that the transfer was to the person intended by her. The case is useful, in that it sets out the modern test for non </a:t>
            </a:r>
            <a:r>
              <a:rPr lang="en-GB" dirty="0" err="1"/>
              <a:t>est</a:t>
            </a:r>
            <a:r>
              <a:rPr lang="en-GB" dirty="0"/>
              <a:t> factum and requires proof that there is a fundamental or radical difference between the document signed and that which the signer believed it to be.</a:t>
            </a:r>
          </a:p>
        </p:txBody>
      </p:sp>
      <p:sp>
        <p:nvSpPr>
          <p:cNvPr id="4" name="Slide Number Placeholder 3"/>
          <p:cNvSpPr>
            <a:spLocks noGrp="1"/>
          </p:cNvSpPr>
          <p:nvPr>
            <p:ph type="sldNum" sz="quarter" idx="5"/>
          </p:nvPr>
        </p:nvSpPr>
        <p:spPr/>
        <p:txBody>
          <a:bodyPr/>
          <a:lstStyle/>
          <a:p>
            <a:fld id="{8CC206C8-8386-4917-8268-2A18F6901A2D}" type="slidenum">
              <a:rPr lang="en-GB" smtClean="0"/>
              <a:t>35</a:t>
            </a:fld>
            <a:endParaRPr lang="en-GB"/>
          </a:p>
        </p:txBody>
      </p:sp>
    </p:spTree>
    <p:extLst>
      <p:ext uri="{BB962C8B-B14F-4D97-AF65-F5344CB8AC3E}">
        <p14:creationId xmlns:p14="http://schemas.microsoft.com/office/powerpoint/2010/main" val="13872684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36</a:t>
            </a:fld>
            <a:endParaRPr lang="en-GB"/>
          </a:p>
        </p:txBody>
      </p:sp>
    </p:spTree>
    <p:extLst>
      <p:ext uri="{BB962C8B-B14F-4D97-AF65-F5344CB8AC3E}">
        <p14:creationId xmlns:p14="http://schemas.microsoft.com/office/powerpoint/2010/main" val="3022242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46349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2438605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53019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1551839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61368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66995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47386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88871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050814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34514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14577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0701048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2757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364945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18258819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95658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11/3/2025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147489254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br>
              <a:rPr lang="en-GB" u="sng" dirty="0">
                <a:solidFill>
                  <a:schemeClr val="tx1"/>
                </a:solidFill>
              </a:rPr>
            </a:br>
            <a:br>
              <a:rPr lang="en-GB" u="sng" dirty="0">
                <a:solidFill>
                  <a:schemeClr val="tx1"/>
                </a:solidFill>
              </a:rPr>
            </a:br>
            <a:r>
              <a:rPr lang="en-GB" u="sng" dirty="0">
                <a:solidFill>
                  <a:schemeClr val="tx1"/>
                </a:solidFill>
              </a:rPr>
              <a:t>Vitiating factors: </a:t>
            </a:r>
            <a:br>
              <a:rPr lang="en-GB" u="sng" dirty="0">
                <a:solidFill>
                  <a:schemeClr val="tx1"/>
                </a:solidFill>
              </a:rPr>
            </a:br>
            <a:br>
              <a:rPr lang="en-GB" u="sng" dirty="0">
                <a:solidFill>
                  <a:schemeClr val="tx1"/>
                </a:solidFill>
              </a:rPr>
            </a:br>
            <a:r>
              <a:rPr lang="en-GB" dirty="0"/>
              <a:t>MISREPRESENTATION</a:t>
            </a:r>
            <a:br>
              <a:rPr lang="en-GB" dirty="0"/>
            </a:br>
            <a:r>
              <a:rPr lang="en-GB" dirty="0"/>
              <a:t>&amp;</a:t>
            </a:r>
            <a:br>
              <a:rPr lang="en-GB" dirty="0"/>
            </a:br>
            <a:r>
              <a:rPr lang="en-GB" dirty="0"/>
              <a:t>MISTAKE	</a:t>
            </a:r>
          </a:p>
        </p:txBody>
      </p:sp>
      <p:sp>
        <p:nvSpPr>
          <p:cNvPr id="5" name="TextBox 4">
            <a:extLst>
              <a:ext uri="{FF2B5EF4-FFF2-40B4-BE49-F238E27FC236}">
                <a16:creationId xmlns:a16="http://schemas.microsoft.com/office/drawing/2014/main" id="{73F709A9-8D19-6851-9486-F678559D13FD}"/>
              </a:ext>
            </a:extLst>
          </p:cNvPr>
          <p:cNvSpPr txBox="1"/>
          <p:nvPr/>
        </p:nvSpPr>
        <p:spPr>
          <a:xfrm>
            <a:off x="186783" y="4599282"/>
            <a:ext cx="6105292" cy="2031325"/>
          </a:xfrm>
          <a:prstGeom prst="rect">
            <a:avLst/>
          </a:prstGeom>
          <a:noFill/>
        </p:spPr>
        <p:txBody>
          <a:bodyPr wrap="square">
            <a:spAutoFit/>
          </a:bodyPr>
          <a:lstStyle/>
          <a:p>
            <a:r>
              <a:rPr lang="en-GB" dirty="0"/>
              <a:t>A: Misrepresentation</a:t>
            </a:r>
          </a:p>
          <a:p>
            <a:endParaRPr lang="en-GB" dirty="0"/>
          </a:p>
          <a:p>
            <a:r>
              <a:rPr lang="en-GB" dirty="0"/>
              <a:t>B: Mistake</a:t>
            </a:r>
          </a:p>
          <a:p>
            <a:endParaRPr lang="en-GB" dirty="0"/>
          </a:p>
          <a:p>
            <a:r>
              <a:rPr lang="en-GB" dirty="0"/>
              <a:t>C: Duress and Undue Influence</a:t>
            </a:r>
          </a:p>
          <a:p>
            <a:endParaRPr lang="en-GB" dirty="0"/>
          </a:p>
          <a:p>
            <a:r>
              <a:rPr lang="en-GB" dirty="0"/>
              <a:t>D: Illegal and Unenforceable Contracts</a:t>
            </a:r>
          </a:p>
        </p:txBody>
      </p:sp>
    </p:spTree>
    <p:extLst>
      <p:ext uri="{BB962C8B-B14F-4D97-AF65-F5344CB8AC3E}">
        <p14:creationId xmlns:p14="http://schemas.microsoft.com/office/powerpoint/2010/main" val="3937208538"/>
      </p:ext>
    </p:extLst>
  </p:cSld>
  <p:clrMapOvr>
    <a:masterClrMapping/>
  </p:clrMapOvr>
  <mc:AlternateContent xmlns:mc="http://schemas.openxmlformats.org/markup-compatibility/2006" xmlns:p14="http://schemas.microsoft.com/office/powerpoint/2010/main">
    <mc:Choice Requires="p14">
      <p:transition spd="slow" p14:dur="2000" advTm="8010"/>
    </mc:Choice>
    <mc:Fallback xmlns="">
      <p:transition spd="slow" advTm="801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a:t>LEARNING OBJECTIVES</a:t>
            </a:r>
          </a:p>
        </p:txBody>
      </p:sp>
      <p:sp>
        <p:nvSpPr>
          <p:cNvPr id="15" name="Content Placeholder 2"/>
          <p:cNvSpPr>
            <a:spLocks noGrp="1"/>
          </p:cNvSpPr>
          <p:nvPr>
            <p:ph idx="1"/>
          </p:nvPr>
        </p:nvSpPr>
        <p:spPr>
          <a:xfrm>
            <a:off x="4654295" y="816638"/>
            <a:ext cx="4619706" cy="5224724"/>
          </a:xfrm>
        </p:spPr>
        <p:txBody>
          <a:bodyPr anchor="ctr">
            <a:normAutofit/>
          </a:bodyPr>
          <a:lstStyle/>
          <a:p>
            <a:pPr marL="0" indent="0">
              <a:buNone/>
            </a:pPr>
            <a:r>
              <a:rPr lang="en-GB"/>
              <a:t>BY THE END OF THIS SESSION, YOU SHOULD BE ABLE TO . . .</a:t>
            </a:r>
          </a:p>
          <a:p>
            <a:endParaRPr lang="en-GB"/>
          </a:p>
          <a:p>
            <a:r>
              <a:rPr lang="en-GB"/>
              <a:t>Define what is meant by a vitiating factor</a:t>
            </a:r>
          </a:p>
          <a:p>
            <a:pPr marL="0" indent="0">
              <a:buNone/>
            </a:pPr>
            <a:endParaRPr lang="en-GB"/>
          </a:p>
          <a:p>
            <a:r>
              <a:rPr lang="en-GB"/>
              <a:t>Provide example situations of when misrepresentation and mistake may apply</a:t>
            </a:r>
          </a:p>
          <a:p>
            <a:endParaRPr lang="en-GB"/>
          </a:p>
          <a:p>
            <a:r>
              <a:rPr lang="en-GB"/>
              <a:t>Explain the consequences of misrepresentation and mistake of contract</a:t>
            </a:r>
          </a:p>
        </p:txBody>
      </p:sp>
    </p:spTree>
    <p:extLst>
      <p:ext uri="{BB962C8B-B14F-4D97-AF65-F5344CB8AC3E}">
        <p14:creationId xmlns:p14="http://schemas.microsoft.com/office/powerpoint/2010/main" val="2669962610"/>
      </p:ext>
    </p:extLst>
  </p:cSld>
  <p:clrMapOvr>
    <a:masterClrMapping/>
  </p:clrMapOvr>
  <mc:AlternateContent xmlns:mc="http://schemas.openxmlformats.org/markup-compatibility/2006" xmlns:p14="http://schemas.microsoft.com/office/powerpoint/2010/main">
    <mc:Choice Requires="p14">
      <p:transition spd="slow" p14:dur="2000" advTm="18668"/>
    </mc:Choice>
    <mc:Fallback xmlns="">
      <p:transition spd="slow" advTm="1866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r>
              <a:rPr lang="en-GB"/>
              <a:t>QUESTION</a:t>
            </a:r>
          </a:p>
        </p:txBody>
      </p:sp>
      <p:sp>
        <p:nvSpPr>
          <p:cNvPr id="3" name="Content Placeholder 2"/>
          <p:cNvSpPr>
            <a:spLocks noGrp="1"/>
          </p:cNvSpPr>
          <p:nvPr>
            <p:ph idx="1"/>
          </p:nvPr>
        </p:nvSpPr>
        <p:spPr>
          <a:xfrm>
            <a:off x="5209563" y="2160589"/>
            <a:ext cx="5055871" cy="3880773"/>
          </a:xfrm>
        </p:spPr>
        <p:txBody>
          <a:bodyPr>
            <a:normAutofit/>
          </a:bodyPr>
          <a:lstStyle/>
          <a:p>
            <a:pPr marL="0" indent="0" algn="ctr">
              <a:buNone/>
            </a:pPr>
            <a:r>
              <a:rPr lang="en-GB" sz="4400" dirty="0"/>
              <a:t>WHAT IS AN INVALIDATING FACTOR IN RELATION TO A CONTRACT?</a:t>
            </a:r>
          </a:p>
        </p:txBody>
      </p:sp>
      <p:pic>
        <p:nvPicPr>
          <p:cNvPr id="39" name="Picture 38" descr="Magnifying glass and question mark">
            <a:extLst>
              <a:ext uri="{FF2B5EF4-FFF2-40B4-BE49-F238E27FC236}">
                <a16:creationId xmlns:a16="http://schemas.microsoft.com/office/drawing/2014/main" id="{3495FA2C-DBED-78A6-1DE6-6D5A5D0B5DC0}"/>
              </a:ext>
            </a:extLst>
          </p:cNvPr>
          <p:cNvPicPr>
            <a:picLocks noChangeAspect="1"/>
          </p:cNvPicPr>
          <p:nvPr/>
        </p:nvPicPr>
        <p:blipFill>
          <a:blip r:embed="rId3"/>
          <a:srcRect l="29699" r="2605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0" name="Isosceles Triangle 3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19698250"/>
      </p:ext>
    </p:extLst>
  </p:cSld>
  <p:clrMapOvr>
    <a:masterClrMapping/>
  </p:clrMapOvr>
  <mc:AlternateContent xmlns:mc="http://schemas.openxmlformats.org/markup-compatibility/2006" xmlns:p14="http://schemas.microsoft.com/office/powerpoint/2010/main">
    <mc:Choice Requires="p14">
      <p:transition spd="slow" p14:dur="2000" advTm="37616"/>
    </mc:Choice>
    <mc:Fallback xmlns="">
      <p:transition spd="slow" advTm="37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a:t>We will discuss</a:t>
            </a:r>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 name="Content Placeholder 2">
            <a:extLst>
              <a:ext uri="{FF2B5EF4-FFF2-40B4-BE49-F238E27FC236}">
                <a16:creationId xmlns:a16="http://schemas.microsoft.com/office/drawing/2014/main" id="{74372767-6736-B830-1BDF-22FFBBB308BA}"/>
              </a:ext>
            </a:extLst>
          </p:cNvPr>
          <p:cNvGraphicFramePr>
            <a:graphicFrameLocks noGrp="1"/>
          </p:cNvGraphicFramePr>
          <p:nvPr>
            <p:ph idx="1"/>
            <p:extLst>
              <p:ext uri="{D42A27DB-BD31-4B8C-83A1-F6EECF244321}">
                <p14:modId xmlns:p14="http://schemas.microsoft.com/office/powerpoint/2010/main" val="295034679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294382"/>
      </p:ext>
    </p:extLst>
  </p:cSld>
  <p:clrMapOvr>
    <a:masterClrMapping/>
  </p:clrMapOvr>
  <mc:AlternateContent xmlns:mc="http://schemas.openxmlformats.org/markup-compatibility/2006" xmlns:p14="http://schemas.microsoft.com/office/powerpoint/2010/main">
    <mc:Choice Requires="p14">
      <p:transition spd="slow" p14:dur="2000" advTm="32717"/>
    </mc:Choice>
    <mc:Fallback xmlns="">
      <p:transition spd="slow" advTm="3271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714" y="215143"/>
            <a:ext cx="8596668" cy="1320800"/>
          </a:xfrm>
        </p:spPr>
        <p:txBody>
          <a:bodyPr/>
          <a:lstStyle/>
          <a:p>
            <a:r>
              <a:rPr lang="en-GB"/>
              <a:t>EFFECT OF INVALIDATION</a:t>
            </a:r>
          </a:p>
        </p:txBody>
      </p:sp>
      <p:sp>
        <p:nvSpPr>
          <p:cNvPr id="3" name="Content Placeholder 2"/>
          <p:cNvSpPr>
            <a:spLocks noGrp="1"/>
          </p:cNvSpPr>
          <p:nvPr>
            <p:ph idx="1"/>
          </p:nvPr>
        </p:nvSpPr>
        <p:spPr>
          <a:xfrm>
            <a:off x="379694" y="1127778"/>
            <a:ext cx="8737554" cy="4224754"/>
          </a:xfrm>
        </p:spPr>
        <p:txBody>
          <a:bodyPr>
            <a:normAutofit/>
          </a:bodyPr>
          <a:lstStyle/>
          <a:p>
            <a:pPr marL="0" indent="0">
              <a:buNone/>
            </a:pPr>
            <a:r>
              <a:rPr lang="en-GB" sz="2800">
                <a:solidFill>
                  <a:srgbClr val="00B050"/>
                </a:solidFill>
                <a:latin typeface="Arial" panose="020B0604020202020204" pitchFamily="34" charset="0"/>
                <a:cs typeface="Arial" panose="020B0604020202020204" pitchFamily="34" charset="0"/>
              </a:rPr>
              <a:t>VOID: </a:t>
            </a:r>
            <a:r>
              <a:rPr lang="en-GB" sz="2800">
                <a:latin typeface="Arial" panose="020B0604020202020204" pitchFamily="34" charset="0"/>
                <a:cs typeface="Arial" panose="020B0604020202020204" pitchFamily="34" charset="0"/>
              </a:rPr>
              <a:t>A contract is treated as if it never existed. This means that no rights or duties can be passed under a void contract.</a:t>
            </a:r>
          </a:p>
          <a:p>
            <a:pPr marL="0" indent="0">
              <a:buNone/>
            </a:pPr>
            <a:r>
              <a:rPr lang="en-GB" sz="4000">
                <a:solidFill>
                  <a:srgbClr val="00B050"/>
                </a:solidFill>
                <a:latin typeface="Arial" panose="020B0604020202020204" pitchFamily="34" charset="0"/>
                <a:cs typeface="Arial" panose="020B0604020202020204" pitchFamily="34" charset="0"/>
              </a:rPr>
              <a:t>VOIDABLE: </a:t>
            </a:r>
            <a:r>
              <a:rPr lang="en-GB" sz="2800">
                <a:latin typeface="Arial" panose="020B0604020202020204" pitchFamily="34" charset="0"/>
                <a:cs typeface="Arial" panose="020B0604020202020204" pitchFamily="34" charset="0"/>
              </a:rPr>
              <a:t>A voidable contract is one which does exist and will continue to exist unless one of the parties decides to bring it to an end </a:t>
            </a:r>
            <a:r>
              <a:rPr lang="en-GB" sz="2800" b="1">
                <a:latin typeface="Arial" panose="020B0604020202020204" pitchFamily="34" charset="0"/>
                <a:cs typeface="Arial" panose="020B0604020202020204" pitchFamily="34" charset="0"/>
              </a:rPr>
              <a:t>(rescind). </a:t>
            </a:r>
          </a:p>
        </p:txBody>
      </p:sp>
      <p:sp>
        <p:nvSpPr>
          <p:cNvPr id="4" name="Left Arrow Callout 3"/>
          <p:cNvSpPr/>
          <p:nvPr/>
        </p:nvSpPr>
        <p:spPr>
          <a:xfrm>
            <a:off x="9053199" y="2448578"/>
            <a:ext cx="2830912" cy="1759132"/>
          </a:xfrm>
          <a:prstGeom prst="leftArrow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016382" y="2978545"/>
            <a:ext cx="2011680" cy="523220"/>
          </a:xfrm>
          <a:prstGeom prst="rect">
            <a:avLst/>
          </a:prstGeom>
          <a:noFill/>
        </p:spPr>
        <p:txBody>
          <a:bodyPr wrap="square" rtlCol="0">
            <a:spAutoFit/>
          </a:bodyPr>
          <a:lstStyle/>
          <a:p>
            <a:r>
              <a:rPr lang="en-GB" sz="1400"/>
              <a:t>THIS APPLIES TO MISREPRESENTATION</a:t>
            </a:r>
          </a:p>
        </p:txBody>
      </p:sp>
      <p:sp>
        <p:nvSpPr>
          <p:cNvPr id="6" name="TextBox 5"/>
          <p:cNvSpPr txBox="1"/>
          <p:nvPr/>
        </p:nvSpPr>
        <p:spPr>
          <a:xfrm>
            <a:off x="536448" y="4752369"/>
            <a:ext cx="5181600" cy="1569660"/>
          </a:xfrm>
          <a:prstGeom prst="rect">
            <a:avLst/>
          </a:prstGeom>
          <a:solidFill>
            <a:srgbClr val="FFFF00"/>
          </a:solidFill>
        </p:spPr>
        <p:txBody>
          <a:bodyPr wrap="square" rtlCol="0">
            <a:spAutoFit/>
          </a:bodyPr>
          <a:lstStyle/>
          <a:p>
            <a:r>
              <a:rPr lang="en-GB" sz="2400"/>
              <a:t>Normally, a contract is rescinded by telling the other party that you want to end the contract. What if the other party cannot be traced?</a:t>
            </a:r>
          </a:p>
        </p:txBody>
      </p:sp>
      <p:sp>
        <p:nvSpPr>
          <p:cNvPr id="7" name="TextBox 6"/>
          <p:cNvSpPr txBox="1"/>
          <p:nvPr/>
        </p:nvSpPr>
        <p:spPr>
          <a:xfrm>
            <a:off x="5718048" y="5352532"/>
            <a:ext cx="2755392" cy="646331"/>
          </a:xfrm>
          <a:prstGeom prst="rect">
            <a:avLst/>
          </a:prstGeom>
          <a:noFill/>
        </p:spPr>
        <p:txBody>
          <a:bodyPr wrap="square" rtlCol="0">
            <a:spAutoFit/>
          </a:bodyPr>
          <a:lstStyle/>
          <a:p>
            <a:pPr algn="ctr"/>
            <a:r>
              <a:rPr lang="en-GB" i="1">
                <a:solidFill>
                  <a:srgbClr val="00B0F0"/>
                </a:solidFill>
              </a:rPr>
              <a:t>Car and Universal Credit v Caldwell [1964]</a:t>
            </a:r>
          </a:p>
        </p:txBody>
      </p:sp>
      <p:pic>
        <p:nvPicPr>
          <p:cNvPr id="8" name="Picture 7"/>
          <p:cNvPicPr>
            <a:picLocks noChangeAspect="1"/>
          </p:cNvPicPr>
          <p:nvPr/>
        </p:nvPicPr>
        <p:blipFill>
          <a:blip r:embed="rId3"/>
          <a:stretch>
            <a:fillRect/>
          </a:stretch>
        </p:blipFill>
        <p:spPr>
          <a:xfrm>
            <a:off x="8714912" y="4937509"/>
            <a:ext cx="3105150" cy="1476375"/>
          </a:xfrm>
          <a:prstGeom prst="rect">
            <a:avLst/>
          </a:prstGeom>
        </p:spPr>
      </p:pic>
    </p:spTree>
    <p:extLst>
      <p:ext uri="{BB962C8B-B14F-4D97-AF65-F5344CB8AC3E}">
        <p14:creationId xmlns:p14="http://schemas.microsoft.com/office/powerpoint/2010/main" val="2909469950"/>
      </p:ext>
    </p:extLst>
  </p:cSld>
  <p:clrMapOvr>
    <a:masterClrMapping/>
  </p:clrMapOvr>
  <mc:AlternateContent xmlns:mc="http://schemas.openxmlformats.org/markup-compatibility/2006" xmlns:p14="http://schemas.microsoft.com/office/powerpoint/2010/main">
    <mc:Choice Requires="p14">
      <p:transition spd="slow" p14:dur="2000" advTm="200978"/>
    </mc:Choice>
    <mc:Fallback xmlns="">
      <p:transition spd="slow" advTm="20097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 A - MISREPRESENTATION </a:t>
            </a:r>
            <a:br>
              <a:rPr lang="en-GB" dirty="0"/>
            </a:br>
            <a:r>
              <a:rPr lang="en-GB" dirty="0"/>
              <a:t>DEFINED</a:t>
            </a:r>
          </a:p>
        </p:txBody>
      </p:sp>
      <p:pic>
        <p:nvPicPr>
          <p:cNvPr id="4" name="Content Placeholder 3"/>
          <p:cNvPicPr>
            <a:picLocks noGrp="1" noChangeAspect="1"/>
          </p:cNvPicPr>
          <p:nvPr>
            <p:ph idx="1"/>
          </p:nvPr>
        </p:nvPicPr>
        <p:blipFill>
          <a:blip r:embed="rId3"/>
          <a:stretch>
            <a:fillRect/>
          </a:stretch>
        </p:blipFill>
        <p:spPr>
          <a:xfrm>
            <a:off x="1513300" y="4564300"/>
            <a:ext cx="2819813" cy="1876457"/>
          </a:xfrm>
          <a:prstGeom prst="rect">
            <a:avLst/>
          </a:prstGeom>
        </p:spPr>
      </p:pic>
      <p:sp>
        <p:nvSpPr>
          <p:cNvPr id="5" name="TextBox 4"/>
          <p:cNvSpPr txBox="1"/>
          <p:nvPr/>
        </p:nvSpPr>
        <p:spPr>
          <a:xfrm>
            <a:off x="5023104" y="5047488"/>
            <a:ext cx="1024128" cy="369332"/>
          </a:xfrm>
          <a:prstGeom prst="rect">
            <a:avLst/>
          </a:prstGeom>
          <a:noFill/>
        </p:spPr>
        <p:txBody>
          <a:bodyPr wrap="square" rtlCol="0">
            <a:spAutoFit/>
          </a:bodyPr>
          <a:lstStyle/>
          <a:p>
            <a:r>
              <a:rPr lang="en-GB"/>
              <a:t>VS</a:t>
            </a:r>
          </a:p>
        </p:txBody>
      </p:sp>
      <p:pic>
        <p:nvPicPr>
          <p:cNvPr id="6" name="Picture 5"/>
          <p:cNvPicPr>
            <a:picLocks noChangeAspect="1"/>
          </p:cNvPicPr>
          <p:nvPr/>
        </p:nvPicPr>
        <p:blipFill rotWithShape="1">
          <a:blip r:embed="rId4"/>
          <a:srcRect l="8975" b="12108"/>
          <a:stretch/>
        </p:blipFill>
        <p:spPr>
          <a:xfrm>
            <a:off x="6181343" y="4516858"/>
            <a:ext cx="2028825" cy="1799924"/>
          </a:xfrm>
          <a:prstGeom prst="rect">
            <a:avLst/>
          </a:prstGeom>
        </p:spPr>
      </p:pic>
      <p:sp>
        <p:nvSpPr>
          <p:cNvPr id="7" name="TextBox 6"/>
          <p:cNvSpPr txBox="1"/>
          <p:nvPr/>
        </p:nvSpPr>
        <p:spPr>
          <a:xfrm>
            <a:off x="1367559" y="1796438"/>
            <a:ext cx="8335218" cy="1569660"/>
          </a:xfrm>
          <a:prstGeom prst="rect">
            <a:avLst/>
          </a:prstGeom>
          <a:noFill/>
        </p:spPr>
        <p:txBody>
          <a:bodyPr wrap="square" rtlCol="0">
            <a:spAutoFit/>
          </a:bodyPr>
          <a:lstStyle/>
          <a:p>
            <a:pPr algn="ctr"/>
            <a:r>
              <a:rPr lang="en-GB" sz="2400" i="1"/>
              <a:t>A misrepresentation is an untrue statement of fact or law, made by one contracting party to another, which is intended to induce and does induce the other party to enter into the contract by reliance on the statement.</a:t>
            </a:r>
          </a:p>
        </p:txBody>
      </p:sp>
    </p:spTree>
    <p:extLst>
      <p:ext uri="{BB962C8B-B14F-4D97-AF65-F5344CB8AC3E}">
        <p14:creationId xmlns:p14="http://schemas.microsoft.com/office/powerpoint/2010/main" val="2859600483"/>
      </p:ext>
    </p:extLst>
  </p:cSld>
  <p:clrMapOvr>
    <a:masterClrMapping/>
  </p:clrMapOvr>
  <mc:AlternateContent xmlns:mc="http://schemas.openxmlformats.org/markup-compatibility/2006" xmlns:p14="http://schemas.microsoft.com/office/powerpoint/2010/main">
    <mc:Choice Requires="p14">
      <p:transition spd="slow" p14:dur="2000" advTm="99939"/>
    </mc:Choice>
    <mc:Fallback xmlns="">
      <p:transition spd="slow" advTm="9993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STATEMENT OF FACT OR LAW</a:t>
            </a:r>
          </a:p>
        </p:txBody>
      </p:sp>
      <p:sp>
        <p:nvSpPr>
          <p:cNvPr id="3" name="Content Placeholder 2"/>
          <p:cNvSpPr>
            <a:spLocks noGrp="1"/>
          </p:cNvSpPr>
          <p:nvPr>
            <p:ph idx="1"/>
          </p:nvPr>
        </p:nvSpPr>
        <p:spPr>
          <a:xfrm>
            <a:off x="677334" y="1504951"/>
            <a:ext cx="8596668" cy="4536412"/>
          </a:xfrm>
        </p:spPr>
        <p:txBody>
          <a:bodyPr>
            <a:normAutofit/>
          </a:bodyPr>
          <a:lstStyle/>
          <a:p>
            <a:pPr marL="0" indent="0">
              <a:buNone/>
            </a:pPr>
            <a:r>
              <a:rPr lang="en-GB" sz="2800">
                <a:latin typeface="Arial" panose="020B0604020202020204" pitchFamily="34" charset="0"/>
                <a:cs typeface="Arial" panose="020B0604020202020204" pitchFamily="34" charset="0"/>
              </a:rPr>
              <a:t>Originally a misrepresentation was a false statement of FACT.</a:t>
            </a:r>
          </a:p>
          <a:p>
            <a:pPr marL="0" indent="0">
              <a:buNone/>
            </a:pPr>
            <a:r>
              <a:rPr lang="en-GB" sz="2800">
                <a:latin typeface="Arial" panose="020B0604020202020204" pitchFamily="34" charset="0"/>
                <a:cs typeface="Arial" panose="020B0604020202020204" pitchFamily="34" charset="0"/>
              </a:rPr>
              <a:t>Since </a:t>
            </a:r>
            <a:r>
              <a:rPr lang="en-GB" sz="2800" i="1" err="1">
                <a:solidFill>
                  <a:srgbClr val="00B0F0"/>
                </a:solidFill>
                <a:latin typeface="Arial" panose="020B0604020202020204" pitchFamily="34" charset="0"/>
                <a:cs typeface="Arial" panose="020B0604020202020204" pitchFamily="34" charset="0"/>
              </a:rPr>
              <a:t>Panhkhania</a:t>
            </a:r>
            <a:r>
              <a:rPr lang="en-GB" sz="2800" i="1">
                <a:solidFill>
                  <a:srgbClr val="00B0F0"/>
                </a:solidFill>
                <a:latin typeface="Arial" panose="020B0604020202020204" pitchFamily="34" charset="0"/>
                <a:cs typeface="Arial" panose="020B0604020202020204" pitchFamily="34" charset="0"/>
              </a:rPr>
              <a:t> v Hackney London Borough Council [2002] </a:t>
            </a:r>
            <a:r>
              <a:rPr lang="en-GB" sz="2800">
                <a:latin typeface="Arial" panose="020B0604020202020204" pitchFamily="34" charset="0"/>
                <a:cs typeface="Arial" panose="020B0604020202020204" pitchFamily="34" charset="0"/>
              </a:rPr>
              <a:t>– Statements of FACT &amp; LAW can now be actionable for misrepresentation.</a:t>
            </a:r>
          </a:p>
          <a:p>
            <a:pPr marL="0" indent="0">
              <a:buNone/>
            </a:pPr>
            <a:endParaRPr lang="en-GB" sz="2800">
              <a:latin typeface="Arial" panose="020B0604020202020204" pitchFamily="34" charset="0"/>
              <a:cs typeface="Arial" panose="020B0604020202020204" pitchFamily="34" charset="0"/>
            </a:endParaRPr>
          </a:p>
          <a:p>
            <a:pPr>
              <a:buFontTx/>
              <a:buChar char="-"/>
            </a:pPr>
            <a:r>
              <a:rPr lang="en-GB" sz="2800">
                <a:latin typeface="Arial" panose="020B0604020202020204" pitchFamily="34" charset="0"/>
                <a:cs typeface="Arial" panose="020B0604020202020204" pitchFamily="34" charset="0"/>
              </a:rPr>
              <a:t>The statement does not necessarily have to be in words; it can be conduct. </a:t>
            </a:r>
            <a:r>
              <a:rPr lang="en-GB" sz="2800" i="1">
                <a:solidFill>
                  <a:srgbClr val="00B0F0"/>
                </a:solidFill>
                <a:latin typeface="Arial" panose="020B0604020202020204" pitchFamily="34" charset="0"/>
                <a:cs typeface="Arial" panose="020B0604020202020204" pitchFamily="34" charset="0"/>
              </a:rPr>
              <a:t>Gordon v </a:t>
            </a:r>
            <a:r>
              <a:rPr lang="en-GB" sz="2800" i="1" err="1">
                <a:solidFill>
                  <a:srgbClr val="00B0F0"/>
                </a:solidFill>
                <a:latin typeface="Arial" panose="020B0604020202020204" pitchFamily="34" charset="0"/>
                <a:cs typeface="Arial" panose="020B0604020202020204" pitchFamily="34" charset="0"/>
              </a:rPr>
              <a:t>Selico</a:t>
            </a:r>
            <a:r>
              <a:rPr lang="en-GB" sz="2800" i="1">
                <a:solidFill>
                  <a:srgbClr val="00B0F0"/>
                </a:solidFill>
                <a:latin typeface="Arial" panose="020B0604020202020204" pitchFamily="34" charset="0"/>
                <a:cs typeface="Arial" panose="020B0604020202020204" pitchFamily="34" charset="0"/>
              </a:rPr>
              <a:t> [1985], Spice Girls ltd v Aprilia World Service [2002]</a:t>
            </a:r>
          </a:p>
          <a:p>
            <a:pPr>
              <a:buFontTx/>
              <a:buChar char="-"/>
            </a:pPr>
            <a:endParaRPr lang="en-GB" i="1">
              <a:solidFill>
                <a:srgbClr val="FF0000"/>
              </a:solidFill>
            </a:endParaRPr>
          </a:p>
          <a:p>
            <a:pPr marL="0" indent="0">
              <a:buNone/>
            </a:pPr>
            <a:endParaRPr lang="en-GB" i="1">
              <a:solidFill>
                <a:srgbClr val="FF0000"/>
              </a:solidFill>
            </a:endParaRPr>
          </a:p>
        </p:txBody>
      </p:sp>
    </p:spTree>
    <p:extLst>
      <p:ext uri="{BB962C8B-B14F-4D97-AF65-F5344CB8AC3E}">
        <p14:creationId xmlns:p14="http://schemas.microsoft.com/office/powerpoint/2010/main" val="3214831193"/>
      </p:ext>
    </p:extLst>
  </p:cSld>
  <p:clrMapOvr>
    <a:masterClrMapping/>
  </p:clrMapOvr>
  <mc:AlternateContent xmlns:mc="http://schemas.openxmlformats.org/markup-compatibility/2006" xmlns:p14="http://schemas.microsoft.com/office/powerpoint/2010/main">
    <mc:Choice Requires="p14">
      <p:transition spd="slow" p14:dur="2000" advTm="82222"/>
    </mc:Choice>
    <mc:Fallback xmlns="">
      <p:transition spd="slow" advTm="8222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126" y="38671"/>
            <a:ext cx="8596668" cy="1320800"/>
          </a:xfrm>
        </p:spPr>
        <p:txBody>
          <a:bodyPr/>
          <a:lstStyle/>
          <a:p>
            <a:r>
              <a:rPr lang="en-GB"/>
              <a:t>The following matter are NOT normally misrepresentations . . .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694908700"/>
              </p:ext>
            </p:extLst>
          </p:nvPr>
        </p:nvGraphicFramePr>
        <p:xfrm>
          <a:off x="491236" y="1283779"/>
          <a:ext cx="11180064" cy="5358321"/>
        </p:xfrm>
        <a:graphic>
          <a:graphicData uri="http://schemas.openxmlformats.org/drawingml/2006/table">
            <a:tbl>
              <a:tblPr firstRow="1" bandRow="1">
                <a:tableStyleId>{5C22544A-7EE6-4342-B048-85BDC9FD1C3A}</a:tableStyleId>
              </a:tblPr>
              <a:tblGrid>
                <a:gridCol w="5590032">
                  <a:extLst>
                    <a:ext uri="{9D8B030D-6E8A-4147-A177-3AD203B41FA5}">
                      <a16:colId xmlns:a16="http://schemas.microsoft.com/office/drawing/2014/main" val="20000"/>
                    </a:ext>
                  </a:extLst>
                </a:gridCol>
                <a:gridCol w="5590032">
                  <a:extLst>
                    <a:ext uri="{9D8B030D-6E8A-4147-A177-3AD203B41FA5}">
                      <a16:colId xmlns:a16="http://schemas.microsoft.com/office/drawing/2014/main" val="20001"/>
                    </a:ext>
                  </a:extLst>
                </a:gridCol>
              </a:tblGrid>
              <a:tr h="571032">
                <a:tc>
                  <a:txBody>
                    <a:bodyPr/>
                    <a:lstStyle/>
                    <a:p>
                      <a:r>
                        <a:rPr lang="en-GB"/>
                        <a:t>STATEMENT</a:t>
                      </a:r>
                      <a:r>
                        <a:rPr lang="en-GB" baseline="0"/>
                        <a:t> OF OPINIONS </a:t>
                      </a:r>
                      <a:endParaRPr lang="en-GB"/>
                    </a:p>
                  </a:txBody>
                  <a:tcPr/>
                </a:tc>
                <a:tc>
                  <a:txBody>
                    <a:bodyPr/>
                    <a:lstStyle/>
                    <a:p>
                      <a:r>
                        <a:rPr lang="en-GB"/>
                        <a:t>STATEMENTS OF INTENTION</a:t>
                      </a:r>
                    </a:p>
                  </a:txBody>
                  <a:tcPr/>
                </a:tc>
                <a:extLst>
                  <a:ext uri="{0D108BD9-81ED-4DB2-BD59-A6C34878D82A}">
                    <a16:rowId xmlns:a16="http://schemas.microsoft.com/office/drawing/2014/main" val="10000"/>
                  </a:ext>
                </a:extLst>
              </a:tr>
              <a:tr h="4787289">
                <a:tc>
                  <a:txBody>
                    <a:bodyPr/>
                    <a:lstStyle/>
                    <a:p>
                      <a:r>
                        <a:rPr lang="en-GB" sz="2000" b="1" i="1" err="1">
                          <a:solidFill>
                            <a:srgbClr val="00B0F0"/>
                          </a:solidFill>
                        </a:rPr>
                        <a:t>Bissett</a:t>
                      </a:r>
                      <a:r>
                        <a:rPr lang="en-GB" sz="2000" b="1" i="1" baseline="0">
                          <a:solidFill>
                            <a:srgbClr val="00B0F0"/>
                          </a:solidFill>
                        </a:rPr>
                        <a:t> v Wilkinson [1927]</a:t>
                      </a:r>
                    </a:p>
                    <a:p>
                      <a:endParaRPr lang="en-GB" sz="2000" b="1" i="1" baseline="0">
                        <a:solidFill>
                          <a:srgbClr val="FF0000"/>
                        </a:solidFill>
                      </a:endParaRPr>
                    </a:p>
                    <a:p>
                      <a:endParaRPr lang="en-GB" sz="2000" baseline="0"/>
                    </a:p>
                    <a:p>
                      <a:endParaRPr lang="en-GB" sz="2000" baseline="0"/>
                    </a:p>
                    <a:p>
                      <a:endParaRPr lang="en-GB" sz="2000" baseline="0"/>
                    </a:p>
                    <a:p>
                      <a:endParaRPr lang="en-GB" sz="2000" baseline="0"/>
                    </a:p>
                    <a:p>
                      <a:r>
                        <a:rPr lang="en-GB" sz="2000" baseline="0"/>
                        <a:t>However, </a:t>
                      </a:r>
                    </a:p>
                    <a:p>
                      <a:r>
                        <a:rPr lang="en-GB" sz="2000" baseline="0"/>
                        <a:t>If the person making the statement is in a better position to know the facts on which his opinion is based, there may be IMPLICIT REPRESENTATION.</a:t>
                      </a:r>
                    </a:p>
                    <a:p>
                      <a:endParaRPr lang="en-GB" sz="2000" b="1" i="1" baseline="0">
                        <a:solidFill>
                          <a:srgbClr val="00B0F0"/>
                        </a:solidFill>
                      </a:endParaRPr>
                    </a:p>
                    <a:p>
                      <a:r>
                        <a:rPr lang="en-GB" sz="2000" b="1" i="1" baseline="0">
                          <a:solidFill>
                            <a:srgbClr val="00B0F0"/>
                          </a:solidFill>
                        </a:rPr>
                        <a:t>Smith v Land House Property Corp [1884]</a:t>
                      </a:r>
                    </a:p>
                    <a:p>
                      <a:r>
                        <a:rPr lang="en-GB" sz="2000" b="1" i="1" baseline="0" err="1">
                          <a:solidFill>
                            <a:srgbClr val="00B0F0"/>
                          </a:solidFill>
                        </a:rPr>
                        <a:t>Cherrilow</a:t>
                      </a:r>
                      <a:r>
                        <a:rPr lang="en-GB" sz="2000" b="1" i="1" baseline="0">
                          <a:solidFill>
                            <a:srgbClr val="00B0F0"/>
                          </a:solidFill>
                        </a:rPr>
                        <a:t> Ltd v Butler-</a:t>
                      </a:r>
                      <a:r>
                        <a:rPr lang="en-GB" sz="2000" b="1" i="1" baseline="0" err="1">
                          <a:solidFill>
                            <a:srgbClr val="00B0F0"/>
                          </a:solidFill>
                        </a:rPr>
                        <a:t>Creagh</a:t>
                      </a:r>
                      <a:r>
                        <a:rPr lang="en-GB" sz="2000" b="1" i="1" baseline="0">
                          <a:solidFill>
                            <a:srgbClr val="00B0F0"/>
                          </a:solidFill>
                        </a:rPr>
                        <a:t> [2011]</a:t>
                      </a:r>
                    </a:p>
                  </a:txBody>
                  <a:tcPr/>
                </a:tc>
                <a:tc>
                  <a:txBody>
                    <a:bodyPr/>
                    <a:lstStyle/>
                    <a:p>
                      <a:r>
                        <a:rPr lang="en-GB" sz="2400"/>
                        <a:t>Statements of intention do not normally constitute misrepresentation, unless you</a:t>
                      </a:r>
                      <a:r>
                        <a:rPr lang="en-GB" sz="2400" baseline="0"/>
                        <a:t> state the intention of doing something that you do not intend to do.</a:t>
                      </a:r>
                    </a:p>
                    <a:p>
                      <a:endParaRPr lang="en-GB" baseline="0"/>
                    </a:p>
                    <a:p>
                      <a:endParaRPr lang="en-GB" baseline="0">
                        <a:solidFill>
                          <a:srgbClr val="00B0F0"/>
                        </a:solidFill>
                      </a:endParaRPr>
                    </a:p>
                    <a:p>
                      <a:r>
                        <a:rPr lang="en-GB" i="1">
                          <a:solidFill>
                            <a:srgbClr val="00B0F0"/>
                          </a:solidFill>
                        </a:rPr>
                        <a:t>Edgington v Fitzmaurice [1885]</a:t>
                      </a:r>
                    </a:p>
                  </a:txBody>
                  <a:tcPr/>
                </a:tc>
                <a:extLst>
                  <a:ext uri="{0D108BD9-81ED-4DB2-BD59-A6C34878D82A}">
                    <a16:rowId xmlns:a16="http://schemas.microsoft.com/office/drawing/2014/main" val="10001"/>
                  </a:ext>
                </a:extLst>
              </a:tr>
            </a:tbl>
          </a:graphicData>
        </a:graphic>
      </p:graphicFrame>
      <p:pic>
        <p:nvPicPr>
          <p:cNvPr id="7" name="Picture 6"/>
          <p:cNvPicPr>
            <a:picLocks noChangeAspect="1"/>
          </p:cNvPicPr>
          <p:nvPr/>
        </p:nvPicPr>
        <p:blipFill>
          <a:blip r:embed="rId3"/>
          <a:stretch>
            <a:fillRect/>
          </a:stretch>
        </p:blipFill>
        <p:spPr>
          <a:xfrm>
            <a:off x="3742639" y="2428842"/>
            <a:ext cx="1548308" cy="1290257"/>
          </a:xfrm>
          <a:prstGeom prst="rect">
            <a:avLst/>
          </a:prstGeom>
        </p:spPr>
      </p:pic>
      <p:pic>
        <p:nvPicPr>
          <p:cNvPr id="8" name="Picture 7"/>
          <p:cNvPicPr>
            <a:picLocks noChangeAspect="1"/>
          </p:cNvPicPr>
          <p:nvPr/>
        </p:nvPicPr>
        <p:blipFill>
          <a:blip r:embed="rId4"/>
          <a:stretch>
            <a:fillRect/>
          </a:stretch>
        </p:blipFill>
        <p:spPr>
          <a:xfrm>
            <a:off x="7547494" y="5174866"/>
            <a:ext cx="2266950" cy="1247775"/>
          </a:xfrm>
          <a:prstGeom prst="rect">
            <a:avLst/>
          </a:prstGeom>
        </p:spPr>
      </p:pic>
    </p:spTree>
    <p:extLst>
      <p:ext uri="{BB962C8B-B14F-4D97-AF65-F5344CB8AC3E}">
        <p14:creationId xmlns:p14="http://schemas.microsoft.com/office/powerpoint/2010/main" val="83047228"/>
      </p:ext>
    </p:extLst>
  </p:cSld>
  <p:clrMapOvr>
    <a:masterClrMapping/>
  </p:clrMapOvr>
  <mc:AlternateContent xmlns:mc="http://schemas.openxmlformats.org/markup-compatibility/2006" xmlns:p14="http://schemas.microsoft.com/office/powerpoint/2010/main">
    <mc:Choice Requires="p14">
      <p:transition spd="slow" p14:dur="2000" advTm="253290"/>
    </mc:Choice>
    <mc:Fallback xmlns="">
      <p:transition spd="slow" advTm="25329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NON-DISCLOSURE</a:t>
            </a:r>
          </a:p>
        </p:txBody>
      </p:sp>
      <p:pic>
        <p:nvPicPr>
          <p:cNvPr id="6" name="Content Placeholder 5"/>
          <p:cNvPicPr>
            <a:picLocks noGrp="1" noChangeAspect="1"/>
          </p:cNvPicPr>
          <p:nvPr>
            <p:ph idx="1"/>
          </p:nvPr>
        </p:nvPicPr>
        <p:blipFill>
          <a:blip r:embed="rId3"/>
          <a:stretch>
            <a:fillRect/>
          </a:stretch>
        </p:blipFill>
        <p:spPr>
          <a:xfrm>
            <a:off x="479636" y="2118582"/>
            <a:ext cx="5839790" cy="3270282"/>
          </a:xfrm>
          <a:prstGeom prst="rect">
            <a:avLst/>
          </a:prstGeom>
        </p:spPr>
      </p:pic>
      <p:sp>
        <p:nvSpPr>
          <p:cNvPr id="7" name="TextBox 6"/>
          <p:cNvSpPr txBox="1"/>
          <p:nvPr/>
        </p:nvSpPr>
        <p:spPr>
          <a:xfrm>
            <a:off x="6595872" y="1145570"/>
            <a:ext cx="3108960" cy="1569660"/>
          </a:xfrm>
          <a:prstGeom prst="rect">
            <a:avLst/>
          </a:prstGeom>
          <a:noFill/>
        </p:spPr>
        <p:txBody>
          <a:bodyPr wrap="square" rtlCol="0">
            <a:spAutoFit/>
          </a:bodyPr>
          <a:lstStyle/>
          <a:p>
            <a:pPr algn="ctr"/>
            <a:r>
              <a:rPr lang="en-GB" sz="2400"/>
              <a:t>It is the buyers responsibility to find out about the goods before buying</a:t>
            </a:r>
          </a:p>
        </p:txBody>
      </p:sp>
      <p:sp>
        <p:nvSpPr>
          <p:cNvPr id="8" name="TextBox 7"/>
          <p:cNvSpPr txBox="1"/>
          <p:nvPr/>
        </p:nvSpPr>
        <p:spPr>
          <a:xfrm>
            <a:off x="6595872" y="3267456"/>
            <a:ext cx="3608832" cy="2246769"/>
          </a:xfrm>
          <a:prstGeom prst="rect">
            <a:avLst/>
          </a:prstGeom>
          <a:noFill/>
        </p:spPr>
        <p:txBody>
          <a:bodyPr wrap="square" rtlCol="0">
            <a:spAutoFit/>
          </a:bodyPr>
          <a:lstStyle/>
          <a:p>
            <a:r>
              <a:rPr lang="en-GB" sz="2800" b="1" i="1">
                <a:solidFill>
                  <a:srgbClr val="00B0F0"/>
                </a:solidFill>
              </a:rPr>
              <a:t>Sykes v Taylor Rose [2004]</a:t>
            </a:r>
          </a:p>
          <a:p>
            <a:endParaRPr lang="en-GB" sz="2800" b="1" i="1">
              <a:solidFill>
                <a:srgbClr val="00B0F0"/>
              </a:solidFill>
            </a:endParaRPr>
          </a:p>
          <a:p>
            <a:r>
              <a:rPr lang="en-GB" sz="2800" b="1" i="1">
                <a:solidFill>
                  <a:srgbClr val="00B0F0"/>
                </a:solidFill>
              </a:rPr>
              <a:t>Hardy v Griffiths [2014]</a:t>
            </a:r>
          </a:p>
        </p:txBody>
      </p:sp>
    </p:spTree>
    <p:extLst>
      <p:ext uri="{BB962C8B-B14F-4D97-AF65-F5344CB8AC3E}">
        <p14:creationId xmlns:p14="http://schemas.microsoft.com/office/powerpoint/2010/main" val="3933899250"/>
      </p:ext>
    </p:extLst>
  </p:cSld>
  <p:clrMapOvr>
    <a:masterClrMapping/>
  </p:clrMapOvr>
  <mc:AlternateContent xmlns:mc="http://schemas.openxmlformats.org/markup-compatibility/2006" xmlns:p14="http://schemas.microsoft.com/office/powerpoint/2010/main">
    <mc:Choice Requires="p14">
      <p:transition spd="slow" p14:dur="2000" advTm="161332"/>
    </mc:Choice>
    <mc:Fallback xmlns="">
      <p:transition spd="slow" advTm="16133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normAutofit/>
          </a:bodyPr>
          <a:lstStyle/>
          <a:p>
            <a:pPr algn="ctr"/>
            <a:r>
              <a:rPr lang="en-GB" sz="4800">
                <a:solidFill>
                  <a:schemeClr val="tx1"/>
                </a:solidFill>
              </a:rPr>
              <a:t>Caveat Emptor: </a:t>
            </a:r>
            <a:r>
              <a:rPr lang="en-GB" sz="4800" u="sng">
                <a:solidFill>
                  <a:schemeClr val="tx1"/>
                </a:solidFill>
              </a:rPr>
              <a:t>EXCEPTIONS</a:t>
            </a:r>
          </a:p>
        </p:txBody>
      </p:sp>
      <p:sp>
        <p:nvSpPr>
          <p:cNvPr id="3" name="Content Placeholder 2"/>
          <p:cNvSpPr>
            <a:spLocks noGrp="1"/>
          </p:cNvSpPr>
          <p:nvPr>
            <p:ph idx="1"/>
          </p:nvPr>
        </p:nvSpPr>
        <p:spPr>
          <a:xfrm>
            <a:off x="409110" y="1320800"/>
            <a:ext cx="10490538" cy="4803648"/>
          </a:xfrm>
          <a:solidFill>
            <a:schemeClr val="bg1"/>
          </a:solidFill>
        </p:spPr>
        <p:txBody>
          <a:bodyPr>
            <a:normAutofit fontScale="92500" lnSpcReduction="20000"/>
          </a:bodyPr>
          <a:lstStyle/>
          <a:p>
            <a:pPr marL="514350" indent="-514350">
              <a:buAutoNum type="arabicPeriod"/>
            </a:pPr>
            <a:r>
              <a:rPr lang="en-GB" sz="2800" dirty="0">
                <a:latin typeface="Arial" panose="020B0604020202020204" pitchFamily="34" charset="0"/>
                <a:cs typeface="Arial" panose="020B0604020202020204" pitchFamily="34" charset="0"/>
              </a:rPr>
              <a:t>When one party has told a “half-truth” which he knows will give a false impression to the other party: </a:t>
            </a:r>
            <a:r>
              <a:rPr lang="en-GB" sz="2800" i="1" dirty="0">
                <a:solidFill>
                  <a:schemeClr val="accent2">
                    <a:lumMod val="60000"/>
                    <a:lumOff val="40000"/>
                  </a:schemeClr>
                </a:solidFill>
                <a:latin typeface="Arial" panose="020B0604020202020204" pitchFamily="34" charset="0"/>
                <a:cs typeface="Arial" panose="020B0604020202020204" pitchFamily="34" charset="0"/>
              </a:rPr>
              <a:t>Nottingham Patent Brick &amp;Tile Co v Butler [1886] , Webster and Others v Liddington and Others [2014]</a:t>
            </a:r>
          </a:p>
          <a:p>
            <a:pPr marL="0" indent="0">
              <a:buNone/>
            </a:pPr>
            <a:endParaRPr lang="en-GB" sz="2800" i="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2. If a statement is accurate when it is made, but circumstances change before the contract is finally settled. </a:t>
            </a:r>
            <a:r>
              <a:rPr lang="en-GB" sz="2800" i="1" dirty="0">
                <a:solidFill>
                  <a:schemeClr val="accent2">
                    <a:lumMod val="60000"/>
                    <a:lumOff val="40000"/>
                  </a:schemeClr>
                </a:solidFill>
                <a:latin typeface="Arial" panose="020B0604020202020204" pitchFamily="34" charset="0"/>
                <a:cs typeface="Arial" panose="020B0604020202020204" pitchFamily="34" charset="0"/>
              </a:rPr>
              <a:t>With v O’Flanagan [1936]</a:t>
            </a:r>
          </a:p>
          <a:p>
            <a:pPr marL="0" indent="0">
              <a:buNone/>
            </a:pPr>
            <a:endParaRPr lang="en-GB" sz="2800" i="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3. Contracts of utmost good faith (</a:t>
            </a:r>
            <a:r>
              <a:rPr lang="en-GB" sz="2800" dirty="0" err="1">
                <a:solidFill>
                  <a:schemeClr val="tx1"/>
                </a:solidFill>
                <a:latin typeface="Arial" panose="020B0604020202020204" pitchFamily="34" charset="0"/>
                <a:cs typeface="Arial" panose="020B0604020202020204" pitchFamily="34" charset="0"/>
              </a:rPr>
              <a:t>Uberrimae</a:t>
            </a:r>
            <a:r>
              <a:rPr lang="en-GB" sz="2800" dirty="0">
                <a:solidFill>
                  <a:schemeClr val="tx1"/>
                </a:solidFill>
                <a:latin typeface="Arial" panose="020B0604020202020204" pitchFamily="34" charset="0"/>
                <a:cs typeface="Arial" panose="020B0604020202020204" pitchFamily="34" charset="0"/>
              </a:rPr>
              <a:t> fidei) </a:t>
            </a:r>
            <a:r>
              <a:rPr lang="en-GB" sz="2800" b="1" i="1" dirty="0">
                <a:solidFill>
                  <a:schemeClr val="accent1">
                    <a:lumMod val="40000"/>
                    <a:lumOff val="60000"/>
                  </a:schemeClr>
                </a:solidFill>
                <a:latin typeface="Arial" panose="020B0604020202020204" pitchFamily="34" charset="0"/>
                <a:cs typeface="Arial" panose="020B0604020202020204" pitchFamily="34" charset="0"/>
              </a:rPr>
              <a:t>Conlon v Simms [2008]</a:t>
            </a:r>
          </a:p>
          <a:p>
            <a:pPr>
              <a:buAutoNum type="arabicPeriod"/>
            </a:pPr>
            <a:endParaRPr lang="en-GB" sz="2800" dirty="0">
              <a:solidFill>
                <a:schemeClr val="tx1"/>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4. Where the parties have a </a:t>
            </a:r>
            <a:r>
              <a:rPr lang="en-GB" sz="2800" b="1" dirty="0">
                <a:solidFill>
                  <a:schemeClr val="accent2">
                    <a:lumMod val="60000"/>
                    <a:lumOff val="40000"/>
                  </a:schemeClr>
                </a:solidFill>
                <a:latin typeface="Arial" panose="020B0604020202020204" pitchFamily="34" charset="0"/>
                <a:cs typeface="Arial" panose="020B0604020202020204" pitchFamily="34" charset="0"/>
              </a:rPr>
              <a:t>fiduciary relationship</a:t>
            </a:r>
          </a:p>
          <a:p>
            <a:pPr>
              <a:buAutoNum type="arabicPeriod"/>
            </a:pPr>
            <a:endParaRPr lang="en-GB" dirty="0"/>
          </a:p>
        </p:txBody>
      </p:sp>
    </p:spTree>
    <p:extLst>
      <p:ext uri="{BB962C8B-B14F-4D97-AF65-F5344CB8AC3E}">
        <p14:creationId xmlns:p14="http://schemas.microsoft.com/office/powerpoint/2010/main" val="1356290034"/>
      </p:ext>
    </p:extLst>
  </p:cSld>
  <p:clrMapOvr>
    <a:masterClrMapping/>
  </p:clrMapOvr>
  <mc:AlternateContent xmlns:mc="http://schemas.openxmlformats.org/markup-compatibility/2006" xmlns:p14="http://schemas.microsoft.com/office/powerpoint/2010/main">
    <mc:Choice Requires="p14">
      <p:transition spd="slow" p14:dur="2000" advTm="227301"/>
    </mc:Choice>
    <mc:Fallback xmlns="">
      <p:transition spd="slow" advTm="22730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00B27-5753-EB86-13C1-47ADC368105A}"/>
              </a:ext>
            </a:extLst>
          </p:cNvPr>
          <p:cNvSpPr>
            <a:spLocks noGrp="1"/>
          </p:cNvSpPr>
          <p:nvPr>
            <p:ph type="title"/>
          </p:nvPr>
        </p:nvSpPr>
        <p:spPr/>
        <p:txBody>
          <a:bodyPr/>
          <a:lstStyle/>
          <a:p>
            <a:r>
              <a:rPr lang="en-GB" dirty="0"/>
              <a:t>QUESTION TIME</a:t>
            </a:r>
          </a:p>
        </p:txBody>
      </p:sp>
      <p:sp>
        <p:nvSpPr>
          <p:cNvPr id="3" name="Content Placeholder 2"/>
          <p:cNvSpPr>
            <a:spLocks noGrp="1"/>
          </p:cNvSpPr>
          <p:nvPr>
            <p:ph idx="1"/>
          </p:nvPr>
        </p:nvSpPr>
        <p:spPr/>
        <p:txBody>
          <a:bodyPr>
            <a:normAutofit/>
          </a:bodyPr>
          <a:lstStyle/>
          <a:p>
            <a:pPr marL="0" indent="0" algn="ctr">
              <a:buNone/>
            </a:pPr>
            <a:r>
              <a:rPr lang="en-GB" sz="3600" dirty="0">
                <a:solidFill>
                  <a:srgbClr val="7030A0"/>
                </a:solidFill>
              </a:rPr>
              <a:t>WHAT IS A </a:t>
            </a:r>
          </a:p>
          <a:p>
            <a:pPr marL="0" indent="0" algn="ctr">
              <a:buNone/>
            </a:pPr>
            <a:r>
              <a:rPr lang="en-GB" sz="3600" dirty="0">
                <a:solidFill>
                  <a:srgbClr val="7030A0"/>
                </a:solidFill>
              </a:rPr>
              <a:t>a) REPRESENTOR</a:t>
            </a:r>
          </a:p>
          <a:p>
            <a:pPr marL="0" indent="0" algn="ctr">
              <a:buNone/>
            </a:pPr>
            <a:r>
              <a:rPr lang="en-GB" sz="3600" dirty="0">
                <a:solidFill>
                  <a:srgbClr val="7030A0"/>
                </a:solidFill>
              </a:rPr>
              <a:t>b) REPRESENTEE</a:t>
            </a:r>
          </a:p>
          <a:p>
            <a:pPr marL="0" indent="0" algn="ctr">
              <a:buNone/>
            </a:pPr>
            <a:r>
              <a:rPr lang="en-GB" sz="3600" dirty="0">
                <a:solidFill>
                  <a:srgbClr val="7030A0"/>
                </a:solidFill>
              </a:rPr>
              <a:t>IN RELATION TO MISREPRESENTATION?</a:t>
            </a:r>
          </a:p>
        </p:txBody>
      </p:sp>
    </p:spTree>
    <p:extLst>
      <p:ext uri="{BB962C8B-B14F-4D97-AF65-F5344CB8AC3E}">
        <p14:creationId xmlns:p14="http://schemas.microsoft.com/office/powerpoint/2010/main" val="1501890663"/>
      </p:ext>
    </p:extLst>
  </p:cSld>
  <p:clrMapOvr>
    <a:masterClrMapping/>
  </p:clrMapOvr>
  <mc:AlternateContent xmlns:mc="http://schemas.openxmlformats.org/markup-compatibility/2006" xmlns:p14="http://schemas.microsoft.com/office/powerpoint/2010/main">
    <mc:Choice Requires="p14">
      <p:transition spd="slow" p14:dur="2000" advTm="31997"/>
    </mc:Choice>
    <mc:Fallback xmlns="">
      <p:transition spd="slow" advTm="3199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INDUCEMENT – Negligent or Innocent misrep</a:t>
            </a:r>
          </a:p>
        </p:txBody>
      </p:sp>
      <p:graphicFrame>
        <p:nvGraphicFramePr>
          <p:cNvPr id="5" name="Content Placeholder 2">
            <a:extLst>
              <a:ext uri="{FF2B5EF4-FFF2-40B4-BE49-F238E27FC236}">
                <a16:creationId xmlns:a16="http://schemas.microsoft.com/office/drawing/2014/main" id="{75F147C6-1092-B099-8317-014927E65458}"/>
              </a:ext>
            </a:extLst>
          </p:cNvPr>
          <p:cNvGraphicFramePr>
            <a:graphicFrameLocks noGrp="1"/>
          </p:cNvGraphicFramePr>
          <p:nvPr>
            <p:ph idx="1"/>
            <p:extLst>
              <p:ext uri="{D42A27DB-BD31-4B8C-83A1-F6EECF244321}">
                <p14:modId xmlns:p14="http://schemas.microsoft.com/office/powerpoint/2010/main" val="20273662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8775301"/>
      </p:ext>
    </p:extLst>
  </p:cSld>
  <p:clrMapOvr>
    <a:masterClrMapping/>
  </p:clrMapOvr>
  <mc:AlternateContent xmlns:mc="http://schemas.openxmlformats.org/markup-compatibility/2006" xmlns:p14="http://schemas.microsoft.com/office/powerpoint/2010/main">
    <mc:Choice Requires="p14">
      <p:transition spd="slow" p14:dur="2000" advTm="30952"/>
    </mc:Choice>
    <mc:Fallback xmlns="">
      <p:transition spd="slow" advTm="3095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 name="Straight Connector 41">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Isosceles Triangle 44">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2" name="Rectangle 51">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7A4338DE-B16D-F524-ABE6-26257BD0FA93}"/>
              </a:ext>
            </a:extLst>
          </p:cNvPr>
          <p:cNvGraphicFramePr/>
          <p:nvPr>
            <p:extLst>
              <p:ext uri="{D42A27DB-BD31-4B8C-83A1-F6EECF244321}">
                <p14:modId xmlns:p14="http://schemas.microsoft.com/office/powerpoint/2010/main" val="4187816255"/>
              </p:ext>
            </p:extLst>
          </p:nvPr>
        </p:nvGraphicFramePr>
        <p:xfrm>
          <a:off x="2629184" y="737529"/>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2166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83D2C-E077-E25F-8190-347EBCAD0003}"/>
              </a:ext>
            </a:extLst>
          </p:cNvPr>
          <p:cNvSpPr>
            <a:spLocks noGrp="1"/>
          </p:cNvSpPr>
          <p:nvPr>
            <p:ph type="title"/>
          </p:nvPr>
        </p:nvSpPr>
        <p:spPr/>
        <p:txBody>
          <a:bodyPr/>
          <a:lstStyle/>
          <a:p>
            <a:r>
              <a:rPr lang="en-GB"/>
              <a:t>INDUCEMENT – Fraudulent </a:t>
            </a:r>
            <a:r>
              <a:rPr lang="en-GB" err="1"/>
              <a:t>Misrep</a:t>
            </a:r>
            <a:endParaRPr lang="en-GB"/>
          </a:p>
        </p:txBody>
      </p:sp>
      <p:sp>
        <p:nvSpPr>
          <p:cNvPr id="3" name="Content Placeholder 2">
            <a:extLst>
              <a:ext uri="{FF2B5EF4-FFF2-40B4-BE49-F238E27FC236}">
                <a16:creationId xmlns:a16="http://schemas.microsoft.com/office/drawing/2014/main" id="{E8C74B84-66BF-B11D-2551-EE7A6EA82A62}"/>
              </a:ext>
            </a:extLst>
          </p:cNvPr>
          <p:cNvSpPr>
            <a:spLocks noGrp="1"/>
          </p:cNvSpPr>
          <p:nvPr>
            <p:ph idx="1"/>
          </p:nvPr>
        </p:nvSpPr>
        <p:spPr>
          <a:xfrm>
            <a:off x="677334" y="1385889"/>
            <a:ext cx="8596668" cy="5381624"/>
          </a:xfrm>
        </p:spPr>
        <p:txBody>
          <a:bodyPr>
            <a:normAutofit fontScale="92500" lnSpcReduction="20000"/>
          </a:bodyPr>
          <a:lstStyle/>
          <a:p>
            <a:r>
              <a:rPr lang="en-GB" dirty="0"/>
              <a:t>(1)   The representee to a fraudulent statement does not need to meet a “but for” test. According to </a:t>
            </a:r>
            <a:r>
              <a:rPr lang="en-GB" b="1" dirty="0">
                <a:solidFill>
                  <a:srgbClr val="00B0F0"/>
                </a:solidFill>
              </a:rPr>
              <a:t>Attwood v Small, </a:t>
            </a:r>
            <a:r>
              <a:rPr lang="en-GB" dirty="0"/>
              <a:t>the representee will satisfy the requirement of inducement so long as they can show that the representation was induced “in any way” by the fraudulent statement. This is so even if there are other reasons for entering into the contract and is generally described as a material inducement.</a:t>
            </a:r>
          </a:p>
          <a:p>
            <a:pPr marL="0" indent="0">
              <a:buNone/>
            </a:pPr>
            <a:endParaRPr lang="en-GB" dirty="0"/>
          </a:p>
          <a:p>
            <a:r>
              <a:rPr lang="en-GB" dirty="0"/>
              <a:t>(2)   </a:t>
            </a:r>
            <a:r>
              <a:rPr lang="en-GB" b="1" dirty="0">
                <a:solidFill>
                  <a:srgbClr val="00B0F0"/>
                </a:solidFill>
              </a:rPr>
              <a:t>In Hayward v Zurich Insurance Co plc [2016] </a:t>
            </a:r>
            <a:r>
              <a:rPr lang="en-GB" dirty="0"/>
              <a:t>the Supreme Court confirmed that this meant that the claimant will succeed if they can show that they were “influenced” by the misrepresentation. Lord Clarke also stated that the representee doesn’t need to have believed the representation; it is enough if they are influenced by it.</a:t>
            </a:r>
          </a:p>
          <a:p>
            <a:endParaRPr lang="en-GB" dirty="0"/>
          </a:p>
          <a:p>
            <a:r>
              <a:rPr lang="en-GB" dirty="0"/>
              <a:t>(3)   In </a:t>
            </a:r>
            <a:r>
              <a:rPr lang="en-GB" b="1" dirty="0">
                <a:solidFill>
                  <a:srgbClr val="00B0F0"/>
                </a:solidFill>
              </a:rPr>
              <a:t>BV </a:t>
            </a:r>
            <a:r>
              <a:rPr lang="en-GB" b="1" dirty="0" err="1">
                <a:solidFill>
                  <a:srgbClr val="00B0F0"/>
                </a:solidFill>
              </a:rPr>
              <a:t>Nederlandse</a:t>
            </a:r>
            <a:r>
              <a:rPr lang="en-GB" b="1" dirty="0">
                <a:solidFill>
                  <a:srgbClr val="00B0F0"/>
                </a:solidFill>
              </a:rPr>
              <a:t> Industrie v Rembrandt Enterprises [2019] </a:t>
            </a:r>
            <a:r>
              <a:rPr lang="en-GB" dirty="0"/>
              <a:t>Longmore LJ stated that the representee has the burden of proving that they were materially induced by the fraud but in doing so they will benefit from “a presumption of inducement”. This is a rebuttable presumption that the fraud was a material inducement that persuaded the representee to enter into the contract.</a:t>
            </a:r>
          </a:p>
          <a:p>
            <a:endParaRPr lang="en-GB" dirty="0"/>
          </a:p>
          <a:p>
            <a:r>
              <a:rPr lang="en-GB" dirty="0"/>
              <a:t>(4)   The presumption can be rebutted if facts are adduced by either party which shows that it should be.</a:t>
            </a:r>
          </a:p>
        </p:txBody>
      </p:sp>
    </p:spTree>
    <p:extLst>
      <p:ext uri="{BB962C8B-B14F-4D97-AF65-F5344CB8AC3E}">
        <p14:creationId xmlns:p14="http://schemas.microsoft.com/office/powerpoint/2010/main" val="2211340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70560" y="1682496"/>
            <a:ext cx="9046464" cy="2308324"/>
          </a:xfrm>
          <a:prstGeom prst="rect">
            <a:avLst/>
          </a:prstGeom>
          <a:noFill/>
        </p:spPr>
        <p:txBody>
          <a:bodyPr wrap="square" rtlCol="0">
            <a:spAutoFit/>
          </a:bodyPr>
          <a:lstStyle/>
          <a:p>
            <a:pPr algn="ctr"/>
            <a:r>
              <a:rPr lang="en-GB" sz="7200"/>
              <a:t>TYPES OF MISREPRESENTATION</a:t>
            </a:r>
          </a:p>
        </p:txBody>
      </p:sp>
      <p:sp>
        <p:nvSpPr>
          <p:cNvPr id="3" name="TextBox 2"/>
          <p:cNvSpPr txBox="1"/>
          <p:nvPr/>
        </p:nvSpPr>
        <p:spPr>
          <a:xfrm>
            <a:off x="762000" y="4255008"/>
            <a:ext cx="6858000" cy="1569660"/>
          </a:xfrm>
          <a:prstGeom prst="rect">
            <a:avLst/>
          </a:prstGeom>
          <a:noFill/>
        </p:spPr>
        <p:txBody>
          <a:bodyPr wrap="square" rtlCol="0">
            <a:spAutoFit/>
          </a:bodyPr>
          <a:lstStyle/>
          <a:p>
            <a:r>
              <a:rPr lang="en-GB" sz="3200"/>
              <a:t>1. FRAUDULENT</a:t>
            </a:r>
          </a:p>
          <a:p>
            <a:r>
              <a:rPr lang="en-GB" sz="3200"/>
              <a:t>2. NEGLIGENT</a:t>
            </a:r>
          </a:p>
          <a:p>
            <a:r>
              <a:rPr lang="en-GB" sz="3200"/>
              <a:t>3. INNOCENT</a:t>
            </a:r>
          </a:p>
        </p:txBody>
      </p:sp>
      <p:sp>
        <p:nvSpPr>
          <p:cNvPr id="4" name="Rounded Rectangle 3"/>
          <p:cNvSpPr/>
          <p:nvPr/>
        </p:nvSpPr>
        <p:spPr>
          <a:xfrm>
            <a:off x="5886450" y="4572000"/>
            <a:ext cx="6305550" cy="188595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762750" y="4914900"/>
            <a:ext cx="4476750" cy="1077218"/>
          </a:xfrm>
          <a:prstGeom prst="rect">
            <a:avLst/>
          </a:prstGeom>
          <a:noFill/>
        </p:spPr>
        <p:txBody>
          <a:bodyPr wrap="square" rtlCol="0">
            <a:spAutoFit/>
          </a:bodyPr>
          <a:lstStyle/>
          <a:p>
            <a:pPr algn="ctr"/>
            <a:r>
              <a:rPr lang="en-GB" sz="3200">
                <a:solidFill>
                  <a:srgbClr val="0070C0"/>
                </a:solidFill>
                <a:latin typeface="Times New Roman" panose="02020603050405020304" pitchFamily="18" charset="0"/>
                <a:cs typeface="Times New Roman" panose="02020603050405020304" pitchFamily="18" charset="0"/>
              </a:rPr>
              <a:t>MISREPRESENTATION ACT 1967</a:t>
            </a:r>
          </a:p>
        </p:txBody>
      </p:sp>
      <p:pic>
        <p:nvPicPr>
          <p:cNvPr id="8" name="Picture 7">
            <a:extLst>
              <a:ext uri="{FF2B5EF4-FFF2-40B4-BE49-F238E27FC236}">
                <a16:creationId xmlns:a16="http://schemas.microsoft.com/office/drawing/2014/main" id="{1D145CBD-A4F5-A636-1CBE-4085CBC21F1F}"/>
              </a:ext>
            </a:extLst>
          </p:cNvPr>
          <p:cNvPicPr>
            <a:picLocks noChangeAspect="1"/>
          </p:cNvPicPr>
          <p:nvPr/>
        </p:nvPicPr>
        <p:blipFill>
          <a:blip r:embed="rId3"/>
          <a:srcRect t="15744" b="15844"/>
          <a:stretch/>
        </p:blipFill>
        <p:spPr>
          <a:xfrm>
            <a:off x="5578475" y="148363"/>
            <a:ext cx="6524625" cy="1531299"/>
          </a:xfrm>
          <a:prstGeom prst="rect">
            <a:avLst/>
          </a:prstGeom>
        </p:spPr>
      </p:pic>
    </p:spTree>
    <p:extLst>
      <p:ext uri="{BB962C8B-B14F-4D97-AF65-F5344CB8AC3E}">
        <p14:creationId xmlns:p14="http://schemas.microsoft.com/office/powerpoint/2010/main" val="607785331"/>
      </p:ext>
    </p:extLst>
  </p:cSld>
  <p:clrMapOvr>
    <a:masterClrMapping/>
  </p:clrMapOvr>
  <mc:AlternateContent xmlns:mc="http://schemas.openxmlformats.org/markup-compatibility/2006" xmlns:p14="http://schemas.microsoft.com/office/powerpoint/2010/main">
    <mc:Choice Requires="p14">
      <p:transition spd="slow" p14:dur="2000" advTm="42005"/>
    </mc:Choice>
    <mc:Fallback xmlns="">
      <p:transition spd="slow" advTm="4200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1. FRAUDULENT MISREP</a:t>
            </a:r>
          </a:p>
        </p:txBody>
      </p:sp>
      <p:sp>
        <p:nvSpPr>
          <p:cNvPr id="3" name="Content Placeholder 2"/>
          <p:cNvSpPr>
            <a:spLocks noGrp="1"/>
          </p:cNvSpPr>
          <p:nvPr>
            <p:ph idx="1"/>
          </p:nvPr>
        </p:nvSpPr>
        <p:spPr/>
        <p:txBody>
          <a:bodyPr>
            <a:noAutofit/>
          </a:bodyPr>
          <a:lstStyle/>
          <a:p>
            <a:pPr marL="0" indent="0">
              <a:buNone/>
            </a:pPr>
            <a:r>
              <a:rPr lang="en-GB" sz="3200" dirty="0">
                <a:latin typeface="Arial" panose="020B0604020202020204" pitchFamily="34" charset="0"/>
                <a:cs typeface="Arial" panose="020B0604020202020204" pitchFamily="34" charset="0"/>
              </a:rPr>
              <a:t>Defined in </a:t>
            </a:r>
            <a:r>
              <a:rPr lang="en-GB" sz="3200" i="1" dirty="0">
                <a:solidFill>
                  <a:srgbClr val="0070C0"/>
                </a:solidFill>
                <a:latin typeface="Arial" panose="020B0604020202020204" pitchFamily="34" charset="0"/>
                <a:cs typeface="Arial" panose="020B0604020202020204" pitchFamily="34" charset="0"/>
              </a:rPr>
              <a:t>Derry v Peek [1889]: </a:t>
            </a:r>
            <a:r>
              <a:rPr lang="en-GB" sz="3200" dirty="0">
                <a:solidFill>
                  <a:schemeClr val="tx2"/>
                </a:solidFill>
                <a:latin typeface="Arial" panose="020B0604020202020204" pitchFamily="34" charset="0"/>
                <a:cs typeface="Arial" panose="020B0604020202020204" pitchFamily="34" charset="0"/>
              </a:rPr>
              <a:t>F</a:t>
            </a:r>
            <a:r>
              <a:rPr lang="en-GB" sz="3200" dirty="0">
                <a:latin typeface="Arial" panose="020B0604020202020204" pitchFamily="34" charset="0"/>
                <a:cs typeface="Arial" panose="020B0604020202020204" pitchFamily="34" charset="0"/>
              </a:rPr>
              <a:t>raudulent </a:t>
            </a:r>
            <a:r>
              <a:rPr lang="en-GB" sz="3200" dirty="0" err="1">
                <a:latin typeface="Arial" panose="020B0604020202020204" pitchFamily="34" charset="0"/>
                <a:cs typeface="Arial" panose="020B0604020202020204" pitchFamily="34" charset="0"/>
              </a:rPr>
              <a:t>misrep</a:t>
            </a:r>
            <a:r>
              <a:rPr lang="en-GB" sz="3200" dirty="0">
                <a:latin typeface="Arial" panose="020B0604020202020204" pitchFamily="34" charset="0"/>
                <a:cs typeface="Arial" panose="020B0604020202020204" pitchFamily="34" charset="0"/>
              </a:rPr>
              <a:t> arises where:</a:t>
            </a:r>
          </a:p>
          <a:p>
            <a:pPr>
              <a:buFontTx/>
              <a:buChar char="-"/>
            </a:pPr>
            <a:r>
              <a:rPr lang="en-GB" sz="3200" dirty="0">
                <a:solidFill>
                  <a:srgbClr val="0070C0"/>
                </a:solidFill>
                <a:latin typeface="Arial" panose="020B0604020202020204" pitchFamily="34" charset="0"/>
                <a:cs typeface="Arial" panose="020B0604020202020204" pitchFamily="34" charset="0"/>
              </a:rPr>
              <a:t>A knowingly false statement is made; or</a:t>
            </a:r>
          </a:p>
          <a:p>
            <a:pPr>
              <a:buFontTx/>
              <a:buChar char="-"/>
            </a:pPr>
            <a:r>
              <a:rPr lang="en-GB" sz="3200" dirty="0">
                <a:solidFill>
                  <a:srgbClr val="0070C0"/>
                </a:solidFill>
                <a:latin typeface="Arial" panose="020B0604020202020204" pitchFamily="34" charset="0"/>
                <a:cs typeface="Arial" panose="020B0604020202020204" pitchFamily="34" charset="0"/>
              </a:rPr>
              <a:t>The statement is made without belief in its truth; or</a:t>
            </a:r>
          </a:p>
          <a:p>
            <a:pPr>
              <a:buFontTx/>
              <a:buChar char="-"/>
            </a:pPr>
            <a:r>
              <a:rPr lang="en-GB" sz="3200" dirty="0">
                <a:solidFill>
                  <a:srgbClr val="0070C0"/>
                </a:solidFill>
                <a:latin typeface="Arial" panose="020B0604020202020204" pitchFamily="34" charset="0"/>
                <a:cs typeface="Arial" panose="020B0604020202020204" pitchFamily="34" charset="0"/>
              </a:rPr>
              <a:t>The statement is made with reckless carelessness as to whether it is true or false.</a:t>
            </a:r>
          </a:p>
        </p:txBody>
      </p:sp>
      <p:pic>
        <p:nvPicPr>
          <p:cNvPr id="4" name="Picture 3"/>
          <p:cNvPicPr>
            <a:picLocks noChangeAspect="1"/>
          </p:cNvPicPr>
          <p:nvPr/>
        </p:nvPicPr>
        <p:blipFill>
          <a:blip r:embed="rId3"/>
          <a:stretch>
            <a:fillRect/>
          </a:stretch>
        </p:blipFill>
        <p:spPr>
          <a:xfrm>
            <a:off x="8858250" y="311150"/>
            <a:ext cx="2819400" cy="1619250"/>
          </a:xfrm>
          <a:prstGeom prst="rect">
            <a:avLst/>
          </a:prstGeom>
        </p:spPr>
      </p:pic>
    </p:spTree>
    <p:extLst>
      <p:ext uri="{BB962C8B-B14F-4D97-AF65-F5344CB8AC3E}">
        <p14:creationId xmlns:p14="http://schemas.microsoft.com/office/powerpoint/2010/main" val="3840161901"/>
      </p:ext>
    </p:extLst>
  </p:cSld>
  <p:clrMapOvr>
    <a:masterClrMapping/>
  </p:clrMapOvr>
  <mc:AlternateContent xmlns:mc="http://schemas.openxmlformats.org/markup-compatibility/2006" xmlns:p14="http://schemas.microsoft.com/office/powerpoint/2010/main">
    <mc:Choice Requires="p14">
      <p:transition spd="slow" p14:dur="2000" advTm="140223"/>
    </mc:Choice>
    <mc:Fallback xmlns="">
      <p:transition spd="slow" advTm="14022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Fraudulent Misrepresentation: REMEDIES</a:t>
            </a:r>
          </a:p>
        </p:txBody>
      </p:sp>
      <p:sp>
        <p:nvSpPr>
          <p:cNvPr id="3" name="Content Placeholder 2"/>
          <p:cNvSpPr>
            <a:spLocks noGrp="1"/>
          </p:cNvSpPr>
          <p:nvPr>
            <p:ph idx="1"/>
          </p:nvPr>
        </p:nvSpPr>
        <p:spPr>
          <a:xfrm>
            <a:off x="361950" y="1657351"/>
            <a:ext cx="8912052" cy="4384012"/>
          </a:xfrm>
        </p:spPr>
        <p:txBody>
          <a:bodyPr/>
          <a:lstStyle/>
          <a:p>
            <a:r>
              <a:rPr lang="en-GB" sz="2800">
                <a:latin typeface="Arial" panose="020B0604020202020204" pitchFamily="34" charset="0"/>
                <a:cs typeface="Arial" panose="020B0604020202020204" pitchFamily="34" charset="0"/>
              </a:rPr>
              <a:t>Sue for </a:t>
            </a:r>
            <a:r>
              <a:rPr lang="en-GB" sz="2800" b="1">
                <a:latin typeface="Arial" panose="020B0604020202020204" pitchFamily="34" charset="0"/>
                <a:cs typeface="Arial" panose="020B0604020202020204" pitchFamily="34" charset="0"/>
              </a:rPr>
              <a:t>DAMAGES</a:t>
            </a:r>
            <a:r>
              <a:rPr lang="en-GB" sz="2800">
                <a:latin typeface="Arial" panose="020B0604020202020204" pitchFamily="34" charset="0"/>
                <a:cs typeface="Arial" panose="020B0604020202020204" pitchFamily="34" charset="0"/>
              </a:rPr>
              <a:t> and/or seek </a:t>
            </a:r>
            <a:r>
              <a:rPr lang="en-GB" sz="2800" b="1">
                <a:latin typeface="Arial" panose="020B0604020202020204" pitchFamily="34" charset="0"/>
                <a:cs typeface="Arial" panose="020B0604020202020204" pitchFamily="34" charset="0"/>
              </a:rPr>
              <a:t>RESCISSION</a:t>
            </a:r>
            <a:r>
              <a:rPr lang="en-GB" sz="2800">
                <a:latin typeface="Arial" panose="020B0604020202020204" pitchFamily="34" charset="0"/>
                <a:cs typeface="Arial" panose="020B0604020202020204" pitchFamily="34" charset="0"/>
              </a:rPr>
              <a:t> of the contract.</a:t>
            </a:r>
          </a:p>
          <a:p>
            <a:endParaRPr lang="en-GB">
              <a:latin typeface="Arial" panose="020B0604020202020204" pitchFamily="34" charset="0"/>
              <a:cs typeface="Arial" panose="020B0604020202020204" pitchFamily="34" charset="0"/>
            </a:endParaRPr>
          </a:p>
          <a:p>
            <a:pPr marL="0" indent="0">
              <a:buNone/>
            </a:pPr>
            <a:r>
              <a:rPr lang="en-GB" sz="2800" b="1" u="sng">
                <a:latin typeface="Arial" panose="020B0604020202020204" pitchFamily="34" charset="0"/>
                <a:cs typeface="Arial" panose="020B0604020202020204" pitchFamily="34" charset="0"/>
              </a:rPr>
              <a:t>DAMAGES</a:t>
            </a:r>
          </a:p>
          <a:p>
            <a:pPr>
              <a:buFontTx/>
              <a:buChar char="-"/>
            </a:pPr>
            <a:r>
              <a:rPr lang="en-GB" sz="2800">
                <a:latin typeface="Arial" panose="020B0604020202020204" pitchFamily="34" charset="0"/>
                <a:cs typeface="Arial" panose="020B0604020202020204" pitchFamily="34" charset="0"/>
              </a:rPr>
              <a:t>Tort of deceit: aims at putting the claimant in the position he would have been but for the </a:t>
            </a:r>
            <a:r>
              <a:rPr lang="en-GB" sz="2800" err="1">
                <a:latin typeface="Arial" panose="020B0604020202020204" pitchFamily="34" charset="0"/>
                <a:cs typeface="Arial" panose="020B0604020202020204" pitchFamily="34" charset="0"/>
              </a:rPr>
              <a:t>misrep</a:t>
            </a:r>
            <a:r>
              <a:rPr lang="en-GB" sz="2800">
                <a:latin typeface="Arial" panose="020B0604020202020204" pitchFamily="34" charset="0"/>
                <a:cs typeface="Arial" panose="020B0604020202020204" pitchFamily="34" charset="0"/>
              </a:rPr>
              <a:t>.</a:t>
            </a:r>
          </a:p>
          <a:p>
            <a:pPr>
              <a:buFontTx/>
              <a:buChar char="-"/>
            </a:pPr>
            <a:r>
              <a:rPr lang="en-GB" sz="2800" i="1">
                <a:solidFill>
                  <a:srgbClr val="00B0F0"/>
                </a:solidFill>
                <a:latin typeface="Arial" panose="020B0604020202020204" pitchFamily="34" charset="0"/>
                <a:cs typeface="Arial" panose="020B0604020202020204" pitchFamily="34" charset="0"/>
              </a:rPr>
              <a:t>Smith &amp; New Court Securities Ltd v </a:t>
            </a:r>
            <a:r>
              <a:rPr lang="en-GB" sz="2800" i="1" err="1">
                <a:solidFill>
                  <a:srgbClr val="00B0F0"/>
                </a:solidFill>
                <a:latin typeface="Arial" panose="020B0604020202020204" pitchFamily="34" charset="0"/>
                <a:cs typeface="Arial" panose="020B0604020202020204" pitchFamily="34" charset="0"/>
              </a:rPr>
              <a:t>Scrimgeour</a:t>
            </a:r>
            <a:r>
              <a:rPr lang="en-GB" sz="2800" i="1">
                <a:solidFill>
                  <a:srgbClr val="00B0F0"/>
                </a:solidFill>
                <a:latin typeface="Arial" panose="020B0604020202020204" pitchFamily="34" charset="0"/>
                <a:cs typeface="Arial" panose="020B0604020202020204" pitchFamily="34" charset="0"/>
              </a:rPr>
              <a:t> Vickers [1996]</a:t>
            </a:r>
          </a:p>
        </p:txBody>
      </p:sp>
    </p:spTree>
    <p:extLst>
      <p:ext uri="{BB962C8B-B14F-4D97-AF65-F5344CB8AC3E}">
        <p14:creationId xmlns:p14="http://schemas.microsoft.com/office/powerpoint/2010/main" val="214550583"/>
      </p:ext>
    </p:extLst>
  </p:cSld>
  <p:clrMapOvr>
    <a:masterClrMapping/>
  </p:clrMapOvr>
  <mc:AlternateContent xmlns:mc="http://schemas.openxmlformats.org/markup-compatibility/2006" xmlns:p14="http://schemas.microsoft.com/office/powerpoint/2010/main">
    <mc:Choice Requires="p14">
      <p:transition spd="slow" p14:dur="2000" advTm="73700"/>
    </mc:Choice>
    <mc:Fallback xmlns="">
      <p:transition spd="slow" advTm="737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784" y="0"/>
            <a:ext cx="8596668" cy="1320800"/>
          </a:xfrm>
        </p:spPr>
        <p:txBody>
          <a:bodyPr/>
          <a:lstStyle/>
          <a:p>
            <a:r>
              <a:rPr lang="en-GB" dirty="0"/>
              <a:t>Fraudulent misrepresentation: REMEDIES</a:t>
            </a:r>
          </a:p>
        </p:txBody>
      </p:sp>
      <p:sp>
        <p:nvSpPr>
          <p:cNvPr id="3" name="Content Placeholder 2"/>
          <p:cNvSpPr>
            <a:spLocks noGrp="1"/>
          </p:cNvSpPr>
          <p:nvPr>
            <p:ph idx="1"/>
          </p:nvPr>
        </p:nvSpPr>
        <p:spPr>
          <a:xfrm>
            <a:off x="505884" y="1079500"/>
            <a:ext cx="10886016" cy="5397500"/>
          </a:xfrm>
          <a:solidFill>
            <a:schemeClr val="bg1"/>
          </a:solidFill>
        </p:spPr>
        <p:txBody>
          <a:bodyPr>
            <a:normAutofit fontScale="92500" lnSpcReduction="10000"/>
          </a:bodyPr>
          <a:lstStyle/>
          <a:p>
            <a:pPr marL="0" indent="0">
              <a:buNone/>
            </a:pPr>
            <a:r>
              <a:rPr lang="en-GB" sz="3200" b="1" u="sng" dirty="0">
                <a:latin typeface="Arial" panose="020B0604020202020204" pitchFamily="34" charset="0"/>
                <a:cs typeface="Arial" panose="020B0604020202020204" pitchFamily="34" charset="0"/>
              </a:rPr>
              <a:t>RESCISSION (cancel)</a:t>
            </a:r>
          </a:p>
          <a:p>
            <a:pPr marL="0" indent="0">
              <a:buNone/>
            </a:pPr>
            <a:r>
              <a:rPr lang="en-GB" sz="3200" dirty="0">
                <a:latin typeface="Arial" panose="020B0604020202020204" pitchFamily="34" charset="0"/>
                <a:cs typeface="Arial" panose="020B0604020202020204" pitchFamily="34" charset="0"/>
              </a:rPr>
              <a:t>Aim: to put the parties back in the position they were in before the contract was made</a:t>
            </a:r>
            <a:r>
              <a:rPr lang="en-GB" sz="3200" i="1" dirty="0">
                <a:solidFill>
                  <a:schemeClr val="accent5"/>
                </a:solidFill>
                <a:latin typeface="Arial" panose="020B0604020202020204" pitchFamily="34" charset="0"/>
                <a:cs typeface="Arial" panose="020B0604020202020204" pitchFamily="34" charset="0"/>
              </a:rPr>
              <a:t> </a:t>
            </a:r>
            <a:r>
              <a:rPr lang="en-GB" sz="3200" i="1" dirty="0">
                <a:solidFill>
                  <a:srgbClr val="0070C0"/>
                </a:solidFill>
                <a:latin typeface="Arial" panose="020B0604020202020204" pitchFamily="34" charset="0"/>
                <a:cs typeface="Arial" panose="020B0604020202020204" pitchFamily="34" charset="0"/>
              </a:rPr>
              <a:t>Car &amp; Universal Finance Co Ltd v Caldwell [1961]</a:t>
            </a: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The remedy will not be allowed in the following circumstances:</a:t>
            </a:r>
          </a:p>
          <a:p>
            <a:pPr>
              <a:buFontTx/>
              <a:buChar char="-"/>
            </a:pPr>
            <a:r>
              <a:rPr lang="en-GB" sz="3200" dirty="0">
                <a:latin typeface="Arial" panose="020B0604020202020204" pitchFamily="34" charset="0"/>
                <a:cs typeface="Arial" panose="020B0604020202020204" pitchFamily="34" charset="0"/>
              </a:rPr>
              <a:t>Contract has been affirmed </a:t>
            </a:r>
          </a:p>
          <a:p>
            <a:pPr>
              <a:buFontTx/>
              <a:buChar char="-"/>
            </a:pPr>
            <a:r>
              <a:rPr lang="en-GB" sz="3200" dirty="0">
                <a:latin typeface="Arial" panose="020B0604020202020204" pitchFamily="34" charset="0"/>
                <a:cs typeface="Arial" panose="020B0604020202020204" pitchFamily="34" charset="0"/>
              </a:rPr>
              <a:t>If the parties cannot be restored to their original positions</a:t>
            </a:r>
          </a:p>
          <a:p>
            <a:pPr>
              <a:buFontTx/>
              <a:buChar char="-"/>
            </a:pPr>
            <a:r>
              <a:rPr lang="en-GB" sz="3200" dirty="0">
                <a:latin typeface="Arial" panose="020B0604020202020204" pitchFamily="34" charset="0"/>
                <a:cs typeface="Arial" panose="020B0604020202020204" pitchFamily="34" charset="0"/>
              </a:rPr>
              <a:t>If a third party has acquired rights </a:t>
            </a:r>
            <a:r>
              <a:rPr lang="en-GB" sz="3200" i="1" dirty="0" err="1">
                <a:solidFill>
                  <a:srgbClr val="0070C0"/>
                </a:solidFill>
                <a:latin typeface="Arial" panose="020B0604020202020204" pitchFamily="34" charset="0"/>
                <a:cs typeface="Arial" panose="020B0604020202020204" pitchFamily="34" charset="0"/>
              </a:rPr>
              <a:t>Vigers</a:t>
            </a:r>
            <a:r>
              <a:rPr lang="en-GB" sz="3200" i="1" dirty="0">
                <a:solidFill>
                  <a:srgbClr val="0070C0"/>
                </a:solidFill>
                <a:latin typeface="Arial" panose="020B0604020202020204" pitchFamily="34" charset="0"/>
                <a:cs typeface="Arial" panose="020B0604020202020204" pitchFamily="34" charset="0"/>
              </a:rPr>
              <a:t> v Pike [1842]</a:t>
            </a:r>
          </a:p>
          <a:p>
            <a:pPr>
              <a:buFontTx/>
              <a:buChar char="-"/>
            </a:pPr>
            <a:r>
              <a:rPr lang="en-GB" sz="3200" dirty="0">
                <a:latin typeface="Arial" panose="020B0604020202020204" pitchFamily="34" charset="0"/>
                <a:cs typeface="Arial" panose="020B0604020202020204" pitchFamily="34" charset="0"/>
              </a:rPr>
              <a:t>Time lapse/delay: </a:t>
            </a:r>
            <a:endParaRPr lang="en-GB" sz="3200" i="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9451159"/>
      </p:ext>
    </p:extLst>
  </p:cSld>
  <p:clrMapOvr>
    <a:masterClrMapping/>
  </p:clrMapOvr>
  <mc:AlternateContent xmlns:mc="http://schemas.openxmlformats.org/markup-compatibility/2006" xmlns:p14="http://schemas.microsoft.com/office/powerpoint/2010/main">
    <mc:Choice Requires="p14">
      <p:transition spd="slow" p14:dur="2000" advTm="241070"/>
    </mc:Choice>
    <mc:Fallback xmlns="">
      <p:transition spd="slow" advTm="24107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2. Negligent Misrepresentation</a:t>
            </a:r>
          </a:p>
        </p:txBody>
      </p:sp>
      <p:sp>
        <p:nvSpPr>
          <p:cNvPr id="3" name="Content Placeholder 2"/>
          <p:cNvSpPr>
            <a:spLocks noGrp="1"/>
          </p:cNvSpPr>
          <p:nvPr>
            <p:ph idx="1"/>
          </p:nvPr>
        </p:nvSpPr>
        <p:spPr>
          <a:xfrm>
            <a:off x="677334" y="1543050"/>
            <a:ext cx="8981016" cy="4991099"/>
          </a:xfrm>
        </p:spPr>
        <p:txBody>
          <a:bodyPr>
            <a:normAutofit lnSpcReduction="10000"/>
          </a:bodyPr>
          <a:lstStyle/>
          <a:p>
            <a:r>
              <a:rPr lang="en-GB" sz="3200" b="1" dirty="0">
                <a:latin typeface="Arial" panose="020B0604020202020204" pitchFamily="34" charset="0"/>
                <a:cs typeface="Arial" panose="020B0604020202020204" pitchFamily="34" charset="0"/>
              </a:rPr>
              <a:t>S2(1) Misrepresentation Act 1967</a:t>
            </a:r>
          </a:p>
          <a:p>
            <a:r>
              <a:rPr lang="en-GB" sz="3200" dirty="0">
                <a:latin typeface="Arial" panose="020B0604020202020204" pitchFamily="34" charset="0"/>
                <a:cs typeface="Arial" panose="020B0604020202020204" pitchFamily="34" charset="0"/>
              </a:rPr>
              <a:t>The person making the statement must prove that he had reasonable grounds to believe, and did believe, that the statement was true.</a:t>
            </a:r>
          </a:p>
          <a:p>
            <a:pPr marL="0" indent="0">
              <a:buNone/>
            </a:pPr>
            <a:r>
              <a:rPr lang="en-GB" sz="3200" dirty="0">
                <a:latin typeface="Arial" panose="020B0604020202020204" pitchFamily="34" charset="0"/>
                <a:cs typeface="Arial" panose="020B0604020202020204" pitchFamily="34" charset="0"/>
              </a:rPr>
              <a:t>Cannot prove this = </a:t>
            </a:r>
            <a:r>
              <a:rPr lang="en-GB" sz="3200" b="1" dirty="0">
                <a:latin typeface="Arial" panose="020B0604020202020204" pitchFamily="34" charset="0"/>
                <a:cs typeface="Arial" panose="020B0604020202020204" pitchFamily="34" charset="0"/>
              </a:rPr>
              <a:t>negligent </a:t>
            </a:r>
            <a:r>
              <a:rPr lang="en-GB" sz="3200" b="1" dirty="0" err="1">
                <a:latin typeface="Arial" panose="020B0604020202020204" pitchFamily="34" charset="0"/>
                <a:cs typeface="Arial" panose="020B0604020202020204" pitchFamily="34" charset="0"/>
              </a:rPr>
              <a:t>misrep</a:t>
            </a:r>
            <a:endParaRPr lang="en-GB" sz="3200" b="1"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Can prove this = </a:t>
            </a:r>
            <a:r>
              <a:rPr lang="en-GB" sz="3200" b="1" dirty="0">
                <a:latin typeface="Arial" panose="020B0604020202020204" pitchFamily="34" charset="0"/>
                <a:cs typeface="Arial" panose="020B0604020202020204" pitchFamily="34" charset="0"/>
              </a:rPr>
              <a:t>innocent </a:t>
            </a:r>
            <a:r>
              <a:rPr lang="en-GB" sz="3200" b="1" dirty="0" err="1">
                <a:latin typeface="Arial" panose="020B0604020202020204" pitchFamily="34" charset="0"/>
                <a:cs typeface="Arial" panose="020B0604020202020204" pitchFamily="34" charset="0"/>
              </a:rPr>
              <a:t>misrep</a:t>
            </a:r>
            <a:endParaRPr lang="en-GB" sz="3200" b="1" dirty="0">
              <a:latin typeface="Arial" panose="020B0604020202020204" pitchFamily="34" charset="0"/>
              <a:cs typeface="Arial" panose="020B0604020202020204" pitchFamily="34" charset="0"/>
            </a:endParaRPr>
          </a:p>
          <a:p>
            <a:r>
              <a:rPr lang="en-GB" sz="3200" i="1" dirty="0">
                <a:solidFill>
                  <a:srgbClr val="00B0F0"/>
                </a:solidFill>
                <a:latin typeface="Arial" panose="020B0604020202020204" pitchFamily="34" charset="0"/>
                <a:cs typeface="Arial" panose="020B0604020202020204" pitchFamily="34" charset="0"/>
              </a:rPr>
              <a:t>Howard Marine &amp; Dredging Co Ltd v A Ogden &amp; Sons (Excavations) Ltd [1978] </a:t>
            </a:r>
          </a:p>
          <a:p>
            <a:r>
              <a:rPr lang="en-GB" sz="3200" b="1" i="1" dirty="0">
                <a:solidFill>
                  <a:srgbClr val="00B0F0"/>
                </a:solidFill>
                <a:latin typeface="Arial" panose="020B0604020202020204" pitchFamily="34" charset="0"/>
                <a:cs typeface="Arial" panose="020B0604020202020204" pitchFamily="34" charset="0"/>
              </a:rPr>
              <a:t>What happened in this case?</a:t>
            </a:r>
          </a:p>
        </p:txBody>
      </p:sp>
      <p:pic>
        <p:nvPicPr>
          <p:cNvPr id="4" name="Picture 3"/>
          <p:cNvPicPr>
            <a:picLocks noChangeAspect="1"/>
          </p:cNvPicPr>
          <p:nvPr/>
        </p:nvPicPr>
        <p:blipFill>
          <a:blip r:embed="rId3"/>
          <a:stretch>
            <a:fillRect/>
          </a:stretch>
        </p:blipFill>
        <p:spPr>
          <a:xfrm>
            <a:off x="9407352" y="5095874"/>
            <a:ext cx="2625285" cy="1438275"/>
          </a:xfrm>
          <a:prstGeom prst="rect">
            <a:avLst/>
          </a:prstGeom>
        </p:spPr>
      </p:pic>
    </p:spTree>
    <p:extLst>
      <p:ext uri="{BB962C8B-B14F-4D97-AF65-F5344CB8AC3E}">
        <p14:creationId xmlns:p14="http://schemas.microsoft.com/office/powerpoint/2010/main" val="3547914457"/>
      </p:ext>
    </p:extLst>
  </p:cSld>
  <p:clrMapOvr>
    <a:masterClrMapping/>
  </p:clrMapOvr>
  <mc:AlternateContent xmlns:mc="http://schemas.openxmlformats.org/markup-compatibility/2006" xmlns:p14="http://schemas.microsoft.com/office/powerpoint/2010/main">
    <mc:Choice Requires="p14">
      <p:transition spd="slow" p14:dur="2000" advTm="93716"/>
    </mc:Choice>
    <mc:Fallback xmlns="">
      <p:transition spd="slow" advTm="9371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sz="2800"/>
              <a:t>2. Negligent misrepresentation: REMEDIES</a:t>
            </a:r>
          </a:p>
        </p:txBody>
      </p:sp>
      <p:sp>
        <p:nvSpPr>
          <p:cNvPr id="3" name="Content Placeholder 2"/>
          <p:cNvSpPr>
            <a:spLocks noGrp="1"/>
          </p:cNvSpPr>
          <p:nvPr>
            <p:ph idx="1"/>
          </p:nvPr>
        </p:nvSpPr>
        <p:spPr>
          <a:xfrm>
            <a:off x="4654295" y="816638"/>
            <a:ext cx="4619706" cy="5224724"/>
          </a:xfrm>
        </p:spPr>
        <p:txBody>
          <a:bodyPr anchor="ctr">
            <a:normAutofit/>
          </a:bodyPr>
          <a:lstStyle/>
          <a:p>
            <a:r>
              <a:rPr lang="en-GB">
                <a:latin typeface="Arial" panose="020B0604020202020204" pitchFamily="34" charset="0"/>
                <a:cs typeface="Arial" panose="020B0604020202020204" pitchFamily="34" charset="0"/>
              </a:rPr>
              <a:t>Damages and Rescission are available</a:t>
            </a:r>
          </a:p>
          <a:p>
            <a:endParaRPr lang="en-GB">
              <a:latin typeface="Arial" panose="020B0604020202020204" pitchFamily="34" charset="0"/>
              <a:cs typeface="Arial" panose="020B0604020202020204" pitchFamily="34" charset="0"/>
            </a:endParaRPr>
          </a:p>
          <a:p>
            <a:r>
              <a:rPr lang="en-GB" u="sng">
                <a:latin typeface="Arial" panose="020B0604020202020204" pitchFamily="34" charset="0"/>
                <a:cs typeface="Arial" panose="020B0604020202020204" pitchFamily="34" charset="0"/>
              </a:rPr>
              <a:t>DAMAGES</a:t>
            </a:r>
          </a:p>
          <a:p>
            <a:pPr marL="0" indent="0">
              <a:buNone/>
            </a:pPr>
            <a:r>
              <a:rPr lang="en-GB" b="1">
                <a:latin typeface="Arial" panose="020B0604020202020204" pitchFamily="34" charset="0"/>
                <a:cs typeface="Arial" panose="020B0604020202020204" pitchFamily="34" charset="0"/>
              </a:rPr>
              <a:t>S2(1) MA 1967 </a:t>
            </a:r>
            <a:r>
              <a:rPr lang="en-GB">
                <a:latin typeface="Arial" panose="020B0604020202020204" pitchFamily="34" charset="0"/>
                <a:cs typeface="Arial" panose="020B0604020202020204" pitchFamily="34" charset="0"/>
              </a:rPr>
              <a:t>–provides little guidance</a:t>
            </a:r>
          </a:p>
          <a:p>
            <a:pPr marL="0" indent="0">
              <a:buNone/>
            </a:pPr>
            <a:r>
              <a:rPr lang="en-GB" i="1" err="1">
                <a:latin typeface="Arial" panose="020B0604020202020204" pitchFamily="34" charset="0"/>
                <a:cs typeface="Arial" panose="020B0604020202020204" pitchFamily="34" charset="0"/>
              </a:rPr>
              <a:t>Royscot</a:t>
            </a:r>
            <a:r>
              <a:rPr lang="en-GB" i="1">
                <a:latin typeface="Arial" panose="020B0604020202020204" pitchFamily="34" charset="0"/>
                <a:cs typeface="Arial" panose="020B0604020202020204" pitchFamily="34" charset="0"/>
              </a:rPr>
              <a:t> Trust Ltd v Rogerson [1991] </a:t>
            </a:r>
            <a:r>
              <a:rPr lang="en-GB">
                <a:latin typeface="Arial" panose="020B0604020202020204" pitchFamily="34" charset="0"/>
                <a:cs typeface="Arial" panose="020B0604020202020204" pitchFamily="34" charset="0"/>
              </a:rPr>
              <a:t>– the same measure of damages will apply to fraudulent and negligent misrepresentation.</a:t>
            </a:r>
          </a:p>
          <a:p>
            <a:pPr marL="0" indent="0">
              <a:buNone/>
            </a:pPr>
            <a:endParaRPr lang="en-GB">
              <a:latin typeface="Arial" panose="020B0604020202020204" pitchFamily="34" charset="0"/>
              <a:cs typeface="Arial" panose="020B0604020202020204" pitchFamily="34" charset="0"/>
            </a:endParaRPr>
          </a:p>
          <a:p>
            <a:r>
              <a:rPr lang="en-GB" u="sng">
                <a:latin typeface="Arial" panose="020B0604020202020204" pitchFamily="34" charset="0"/>
                <a:cs typeface="Arial" panose="020B0604020202020204" pitchFamily="34" charset="0"/>
              </a:rPr>
              <a:t>RESCISSION</a:t>
            </a:r>
          </a:p>
          <a:p>
            <a:pPr marL="0" indent="0">
              <a:buNone/>
            </a:pPr>
            <a:r>
              <a:rPr lang="en-GB">
                <a:latin typeface="Arial" panose="020B0604020202020204" pitchFamily="34" charset="0"/>
                <a:cs typeface="Arial" panose="020B0604020202020204" pitchFamily="34" charset="0"/>
              </a:rPr>
              <a:t>As with fraudulent misrepresentation, the award of rescission will be barred in some circumstances.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025249"/>
      </p:ext>
    </p:extLst>
  </p:cSld>
  <p:clrMapOvr>
    <a:masterClrMapping/>
  </p:clrMapOvr>
  <mc:AlternateContent xmlns:mc="http://schemas.openxmlformats.org/markup-compatibility/2006" xmlns:p14="http://schemas.microsoft.com/office/powerpoint/2010/main">
    <mc:Choice Requires="p14">
      <p:transition spd="slow" p14:dur="2000" advTm="61324"/>
    </mc:Choice>
    <mc:Fallback xmlns="">
      <p:transition spd="slow" advTm="6132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r>
              <a:rPr lang="en-GB" sz="3300"/>
              <a:t>3.INNOCENT misrepresentation</a:t>
            </a:r>
          </a:p>
        </p:txBody>
      </p:sp>
      <p:sp>
        <p:nvSpPr>
          <p:cNvPr id="3" name="Content Placeholder 2"/>
          <p:cNvSpPr>
            <a:spLocks noGrp="1"/>
          </p:cNvSpPr>
          <p:nvPr>
            <p:ph idx="1"/>
          </p:nvPr>
        </p:nvSpPr>
        <p:spPr>
          <a:xfrm>
            <a:off x="5209563" y="2160589"/>
            <a:ext cx="4064439" cy="3880773"/>
          </a:xfrm>
        </p:spPr>
        <p:txBody>
          <a:bodyPr>
            <a:normAutofit/>
          </a:bodyPr>
          <a:lstStyle/>
          <a:p>
            <a:pPr marL="0" indent="0">
              <a:buNone/>
            </a:pPr>
            <a:r>
              <a:rPr lang="en-GB"/>
              <a:t>TASK: WHAT IS INNOCENT MISREPRESENTATION?</a:t>
            </a:r>
          </a:p>
        </p:txBody>
      </p:sp>
      <p:pic>
        <p:nvPicPr>
          <p:cNvPr id="5" name="Picture 4" descr="Wood human figure">
            <a:extLst>
              <a:ext uri="{FF2B5EF4-FFF2-40B4-BE49-F238E27FC236}">
                <a16:creationId xmlns:a16="http://schemas.microsoft.com/office/drawing/2014/main" id="{5BAEBA26-AC83-6D16-44F9-8531D63BCA6F}"/>
              </a:ext>
            </a:extLst>
          </p:cNvPr>
          <p:cNvPicPr>
            <a:picLocks noChangeAspect="1"/>
          </p:cNvPicPr>
          <p:nvPr/>
        </p:nvPicPr>
        <p:blipFill>
          <a:blip r:embed="rId3"/>
          <a:srcRect r="47489"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89394356"/>
      </p:ext>
    </p:extLst>
  </p:cSld>
  <p:clrMapOvr>
    <a:masterClrMapping/>
  </p:clrMapOvr>
  <mc:AlternateContent xmlns:mc="http://schemas.openxmlformats.org/markup-compatibility/2006" xmlns:p14="http://schemas.microsoft.com/office/powerpoint/2010/main">
    <mc:Choice Requires="p14">
      <p:transition spd="slow" p14:dur="2000" advTm="28700"/>
    </mc:Choice>
    <mc:Fallback xmlns="">
      <p:transition spd="slow" advTm="28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7580E-8E80-421C-BB3A-A4A378E0395B}"/>
              </a:ext>
            </a:extLst>
          </p:cNvPr>
          <p:cNvSpPr>
            <a:spLocks noGrp="1"/>
          </p:cNvSpPr>
          <p:nvPr>
            <p:ph type="title"/>
          </p:nvPr>
        </p:nvSpPr>
        <p:spPr>
          <a:xfrm>
            <a:off x="1286933" y="609600"/>
            <a:ext cx="10197494" cy="1099457"/>
          </a:xfrm>
        </p:spPr>
        <p:txBody>
          <a:bodyPr>
            <a:normAutofit/>
          </a:bodyPr>
          <a:lstStyle/>
          <a:p>
            <a:r>
              <a:rPr lang="en-GB"/>
              <a:t>Innocent misrepresentation</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F93A589-82C8-1671-14CA-54CD6D199FD1}"/>
              </a:ext>
            </a:extLst>
          </p:cNvPr>
          <p:cNvGraphicFramePr>
            <a:graphicFrameLocks noGrp="1"/>
          </p:cNvGraphicFramePr>
          <p:nvPr>
            <p:ph idx="1"/>
            <p:extLst>
              <p:ext uri="{D42A27DB-BD31-4B8C-83A1-F6EECF244321}">
                <p14:modId xmlns:p14="http://schemas.microsoft.com/office/powerpoint/2010/main" val="3916102362"/>
              </p:ext>
            </p:extLst>
          </p:nvPr>
        </p:nvGraphicFramePr>
        <p:xfrm>
          <a:off x="1286933" y="1308847"/>
          <a:ext cx="9901020" cy="4733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2703128"/>
      </p:ext>
    </p:extLst>
  </p:cSld>
  <p:clrMapOvr>
    <a:masterClrMapping/>
  </p:clrMapOvr>
  <mc:AlternateContent xmlns:mc="http://schemas.openxmlformats.org/markup-compatibility/2006" xmlns:p14="http://schemas.microsoft.com/office/powerpoint/2010/main">
    <mc:Choice Requires="p14">
      <p:transition spd="slow" p14:dur="2000" advTm="24079"/>
    </mc:Choice>
    <mc:Fallback xmlns="">
      <p:transition spd="slow" advTm="2407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677334" y="609600"/>
            <a:ext cx="3843375" cy="5175624"/>
          </a:xfrm>
        </p:spPr>
        <p:txBody>
          <a:bodyPr anchor="ctr">
            <a:normAutofit/>
          </a:bodyPr>
          <a:lstStyle/>
          <a:p>
            <a:r>
              <a:rPr lang="en-GB" sz="3300">
                <a:solidFill>
                  <a:schemeClr val="tx1">
                    <a:lumMod val="85000"/>
                    <a:lumOff val="15000"/>
                  </a:schemeClr>
                </a:solidFill>
              </a:rPr>
              <a:t>3. Innocent misrepresentation: REMEDIES</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116084" y="609601"/>
            <a:ext cx="5511296" cy="5175624"/>
          </a:xfrm>
        </p:spPr>
        <p:txBody>
          <a:bodyPr anchor="ctr">
            <a:normAutofit/>
          </a:bodyPr>
          <a:lstStyle/>
          <a:p>
            <a:r>
              <a:rPr lang="en-GB">
                <a:solidFill>
                  <a:srgbClr val="FFFFFF"/>
                </a:solidFill>
                <a:latin typeface="Arial" panose="020B0604020202020204" pitchFamily="34" charset="0"/>
                <a:cs typeface="Arial" panose="020B0604020202020204" pitchFamily="34" charset="0"/>
              </a:rPr>
              <a:t>Traditionally, only rescission was allowed.</a:t>
            </a:r>
          </a:p>
          <a:p>
            <a:r>
              <a:rPr lang="en-GB">
                <a:solidFill>
                  <a:srgbClr val="FFFFFF"/>
                </a:solidFill>
                <a:latin typeface="Arial" panose="020B0604020202020204" pitchFamily="34" charset="0"/>
                <a:cs typeface="Arial" panose="020B0604020202020204" pitchFamily="34" charset="0"/>
              </a:rPr>
              <a:t>NOW: Under s2(2)MA 1967 – Courts may award </a:t>
            </a:r>
            <a:r>
              <a:rPr lang="en-GB" b="1">
                <a:solidFill>
                  <a:srgbClr val="FFFFFF"/>
                </a:solidFill>
                <a:latin typeface="Arial" panose="020B0604020202020204" pitchFamily="34" charset="0"/>
                <a:cs typeface="Arial" panose="020B0604020202020204" pitchFamily="34" charset="0"/>
              </a:rPr>
              <a:t>DAMAGES IN LIEU (in place) OF RESCISSION</a:t>
            </a:r>
          </a:p>
          <a:p>
            <a:r>
              <a:rPr lang="en-GB">
                <a:solidFill>
                  <a:srgbClr val="FFFFFF"/>
                </a:solidFill>
                <a:latin typeface="Arial" panose="020B0604020202020204" pitchFamily="34" charset="0"/>
                <a:cs typeface="Arial" panose="020B0604020202020204" pitchFamily="34" charset="0"/>
              </a:rPr>
              <a:t>MA 1967 instructs the courts to consider:</a:t>
            </a:r>
          </a:p>
          <a:p>
            <a:pPr marL="0" indent="0">
              <a:buNone/>
            </a:pPr>
            <a:r>
              <a:rPr lang="en-GB" i="1">
                <a:solidFill>
                  <a:srgbClr val="FFFFFF"/>
                </a:solidFill>
                <a:latin typeface="Arial" panose="020B0604020202020204" pitchFamily="34" charset="0"/>
                <a:cs typeface="Arial" panose="020B0604020202020204" pitchFamily="34" charset="0"/>
              </a:rPr>
              <a:t>‘That it would be equitable to do so, having regard to the nature of the misrep and the loss that would be caused by it if the contract were upheld, as well as to the loss that rescission would cause the other party’</a:t>
            </a:r>
          </a:p>
          <a:p>
            <a:pPr marL="0" indent="0">
              <a:buNone/>
            </a:pPr>
            <a:endParaRPr lang="en-GB" i="1">
              <a:solidFill>
                <a:srgbClr val="FFFFFF"/>
              </a:solidFill>
              <a:latin typeface="Arial" panose="020B0604020202020204" pitchFamily="34" charset="0"/>
              <a:cs typeface="Arial" panose="020B0604020202020204" pitchFamily="34" charset="0"/>
            </a:endParaRPr>
          </a:p>
          <a:p>
            <a:r>
              <a:rPr lang="en-GB">
                <a:solidFill>
                  <a:srgbClr val="FFFFFF"/>
                </a:solidFill>
                <a:latin typeface="Arial" panose="020B0604020202020204" pitchFamily="34" charset="0"/>
                <a:cs typeface="Arial" panose="020B0604020202020204" pitchFamily="34" charset="0"/>
              </a:rPr>
              <a:t>Court cannot award both remedies – the right to damages will also be lost if the power to rescind is lost.</a:t>
            </a:r>
          </a:p>
        </p:txBody>
      </p:sp>
    </p:spTree>
    <p:extLst>
      <p:ext uri="{BB962C8B-B14F-4D97-AF65-F5344CB8AC3E}">
        <p14:creationId xmlns:p14="http://schemas.microsoft.com/office/powerpoint/2010/main" val="16506430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6231"/>
    </mc:Choice>
    <mc:Fallback xmlns="">
      <p:transition spd="slow" advTm="7623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AFEE6E-24AD-4F18-890F-3D92982E2721}"/>
              </a:ext>
            </a:extLst>
          </p:cNvPr>
          <p:cNvSpPr txBox="1">
            <a:spLocks noGrp="1"/>
          </p:cNvSpPr>
          <p:nvPr>
            <p:ph idx="1"/>
          </p:nvPr>
        </p:nvSpPr>
        <p:spPr>
          <a:xfrm>
            <a:off x="677334" y="1571625"/>
            <a:ext cx="8596668" cy="4469737"/>
          </a:xfrm>
        </p:spPr>
        <p:txBody>
          <a:bodyPr/>
          <a:lstStyle/>
          <a:p>
            <a:pPr marL="0" lvl="0" indent="0">
              <a:buNone/>
            </a:pPr>
            <a:r>
              <a:rPr lang="en-GB" sz="2400" dirty="0"/>
              <a:t>The measure of damages under s2(2) is debatable, but is generally thought to be the less generous contractual measure.</a:t>
            </a:r>
          </a:p>
          <a:p>
            <a:pPr marL="0" lvl="0" indent="0">
              <a:buNone/>
            </a:pPr>
            <a:endParaRPr lang="en-GB" sz="2400" dirty="0"/>
          </a:p>
          <a:p>
            <a:pPr marL="0" lvl="0" indent="0">
              <a:buNone/>
            </a:pPr>
            <a:r>
              <a:rPr lang="en-GB" sz="2400" dirty="0"/>
              <a:t>Note that the Court cannot award both remedies under s2(2) and </a:t>
            </a:r>
            <a:r>
              <a:rPr lang="en-GB" sz="2400" b="1" i="1" dirty="0">
                <a:solidFill>
                  <a:srgbClr val="0070C0"/>
                </a:solidFill>
              </a:rPr>
              <a:t>Salt v </a:t>
            </a:r>
            <a:r>
              <a:rPr lang="en-GB" sz="2400" b="1" i="1" dirty="0" err="1">
                <a:solidFill>
                  <a:srgbClr val="0070C0"/>
                </a:solidFill>
              </a:rPr>
              <a:t>Stratstone</a:t>
            </a:r>
            <a:r>
              <a:rPr lang="en-GB" sz="2400" b="1" i="1" dirty="0">
                <a:solidFill>
                  <a:srgbClr val="0070C0"/>
                </a:solidFill>
              </a:rPr>
              <a:t> Specialist Ltd [2015] </a:t>
            </a:r>
            <a:r>
              <a:rPr lang="en-GB" sz="2400" dirty="0"/>
              <a:t>has confirmed the right to damages will be lost if the power to rescind is lost.  Consequently, the victim of an innocent representation may have no remedy at all, unless he/she can prove that the statement was a term of the contract.</a:t>
            </a:r>
          </a:p>
        </p:txBody>
      </p:sp>
    </p:spTree>
  </p:cSld>
  <p:clrMapOvr>
    <a:masterClrMapping/>
  </p:clrMapOvr>
  <mc:AlternateContent xmlns:mc="http://schemas.openxmlformats.org/markup-compatibility/2006" xmlns:p14="http://schemas.microsoft.com/office/powerpoint/2010/main">
    <mc:Choice Requires="p14">
      <p:transition spd="slow" p14:dur="2000" advTm="25263"/>
    </mc:Choice>
    <mc:Fallback xmlns="">
      <p:transition spd="slow" advTm="2526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a:t>Summary of remedies for misrepresentation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73981494"/>
              </p:ext>
            </p:extLst>
          </p:nvPr>
        </p:nvGraphicFramePr>
        <p:xfrm>
          <a:off x="649818" y="1270000"/>
          <a:ext cx="10864848" cy="5434641"/>
        </p:xfrm>
        <a:graphic>
          <a:graphicData uri="http://schemas.openxmlformats.org/drawingml/2006/table">
            <a:tbl>
              <a:tblPr firstRow="1" bandRow="1">
                <a:tableStyleId>{5C22544A-7EE6-4342-B048-85BDC9FD1C3A}</a:tableStyleId>
              </a:tblPr>
              <a:tblGrid>
                <a:gridCol w="3608744">
                  <a:extLst>
                    <a:ext uri="{9D8B030D-6E8A-4147-A177-3AD203B41FA5}">
                      <a16:colId xmlns:a16="http://schemas.microsoft.com/office/drawing/2014/main" val="20000"/>
                    </a:ext>
                  </a:extLst>
                </a:gridCol>
                <a:gridCol w="3608744">
                  <a:extLst>
                    <a:ext uri="{9D8B030D-6E8A-4147-A177-3AD203B41FA5}">
                      <a16:colId xmlns:a16="http://schemas.microsoft.com/office/drawing/2014/main" val="20001"/>
                    </a:ext>
                  </a:extLst>
                </a:gridCol>
                <a:gridCol w="3647360">
                  <a:extLst>
                    <a:ext uri="{9D8B030D-6E8A-4147-A177-3AD203B41FA5}">
                      <a16:colId xmlns:a16="http://schemas.microsoft.com/office/drawing/2014/main" val="20002"/>
                    </a:ext>
                  </a:extLst>
                </a:gridCol>
              </a:tblGrid>
              <a:tr h="382994">
                <a:tc>
                  <a:txBody>
                    <a:bodyPr/>
                    <a:lstStyle/>
                    <a:p>
                      <a:r>
                        <a:rPr lang="en-GB"/>
                        <a:t>TYPE</a:t>
                      </a:r>
                    </a:p>
                  </a:txBody>
                  <a:tcPr/>
                </a:tc>
                <a:tc>
                  <a:txBody>
                    <a:bodyPr/>
                    <a:lstStyle/>
                    <a:p>
                      <a:r>
                        <a:rPr lang="en-GB"/>
                        <a:t>RESCISSION</a:t>
                      </a:r>
                    </a:p>
                  </a:txBody>
                  <a:tcPr/>
                </a:tc>
                <a:tc>
                  <a:txBody>
                    <a:bodyPr/>
                    <a:lstStyle/>
                    <a:p>
                      <a:r>
                        <a:rPr lang="en-GB"/>
                        <a:t>DAMAGES</a:t>
                      </a:r>
                    </a:p>
                  </a:txBody>
                  <a:tcPr/>
                </a:tc>
                <a:extLst>
                  <a:ext uri="{0D108BD9-81ED-4DB2-BD59-A6C34878D82A}">
                    <a16:rowId xmlns:a16="http://schemas.microsoft.com/office/drawing/2014/main" val="10000"/>
                  </a:ext>
                </a:extLst>
              </a:tr>
              <a:tr h="2077614">
                <a:tc>
                  <a:txBody>
                    <a:bodyPr/>
                    <a:lstStyle/>
                    <a:p>
                      <a:r>
                        <a:rPr lang="en-GB"/>
                        <a:t>FRAUDULENT</a:t>
                      </a:r>
                    </a:p>
                    <a:p>
                      <a:endParaRPr lang="en-GB"/>
                    </a:p>
                    <a:p>
                      <a:r>
                        <a:rPr lang="en-GB"/>
                        <a:t>Derry v Peek [1889]</a:t>
                      </a:r>
                    </a:p>
                  </a:txBody>
                  <a:tcPr/>
                </a:tc>
                <a:tc>
                  <a:txBody>
                    <a:bodyPr/>
                    <a:lstStyle/>
                    <a:p>
                      <a:r>
                        <a:rPr lang="en-GB"/>
                        <a:t>Available: subject to usual restrictions</a:t>
                      </a:r>
                    </a:p>
                    <a:p>
                      <a:endParaRPr lang="en-GB"/>
                    </a:p>
                  </a:txBody>
                  <a:tcPr/>
                </a:tc>
                <a:tc>
                  <a:txBody>
                    <a:bodyPr/>
                    <a:lstStyle/>
                    <a:p>
                      <a:r>
                        <a:rPr lang="en-GB"/>
                        <a:t>Available: awarded on a tortious basis</a:t>
                      </a:r>
                    </a:p>
                    <a:p>
                      <a:endParaRPr lang="en-GB"/>
                    </a:p>
                    <a:p>
                      <a:r>
                        <a:rPr lang="en-GB"/>
                        <a:t>Smith</a:t>
                      </a:r>
                      <a:r>
                        <a:rPr lang="en-GB" baseline="0"/>
                        <a:t> &amp; New Court Securities Ltd v </a:t>
                      </a:r>
                      <a:r>
                        <a:rPr lang="en-GB" baseline="0" err="1"/>
                        <a:t>Scrimgeour</a:t>
                      </a:r>
                      <a:r>
                        <a:rPr lang="en-GB" baseline="0"/>
                        <a:t> Vickers (Asset Management) Ltd [1996]</a:t>
                      </a:r>
                      <a:endParaRPr lang="en-GB"/>
                    </a:p>
                  </a:txBody>
                  <a:tcPr/>
                </a:tc>
                <a:extLst>
                  <a:ext uri="{0D108BD9-81ED-4DB2-BD59-A6C34878D82A}">
                    <a16:rowId xmlns:a16="http://schemas.microsoft.com/office/drawing/2014/main" val="10001"/>
                  </a:ext>
                </a:extLst>
              </a:tr>
              <a:tr h="1510993">
                <a:tc>
                  <a:txBody>
                    <a:bodyPr/>
                    <a:lstStyle/>
                    <a:p>
                      <a:r>
                        <a:rPr lang="en-GB"/>
                        <a:t>NEGLIGENT</a:t>
                      </a:r>
                    </a:p>
                    <a:p>
                      <a:endParaRPr lang="en-GB"/>
                    </a:p>
                    <a:p>
                      <a:r>
                        <a:rPr lang="en-GB"/>
                        <a:t>S2(1) MA 1967</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Available:</a:t>
                      </a:r>
                      <a:r>
                        <a:rPr lang="en-GB" baseline="0"/>
                        <a:t> subject to usual restrictions</a:t>
                      </a:r>
                      <a:endParaRPr lang="en-GB"/>
                    </a:p>
                    <a:p>
                      <a:endParaRPr lang="en-GB"/>
                    </a:p>
                  </a:txBody>
                  <a:tcPr/>
                </a:tc>
                <a:tc>
                  <a:txBody>
                    <a:bodyPr/>
                    <a:lstStyle/>
                    <a:p>
                      <a:r>
                        <a:rPr lang="en-GB"/>
                        <a:t>Available: awarded on a tortious basis</a:t>
                      </a:r>
                    </a:p>
                    <a:p>
                      <a:endParaRPr lang="en-GB"/>
                    </a:p>
                    <a:p>
                      <a:r>
                        <a:rPr lang="en-GB" err="1"/>
                        <a:t>Royscot</a:t>
                      </a:r>
                      <a:r>
                        <a:rPr lang="en-GB"/>
                        <a:t> Trust Ltd v Rogerson [1991]</a:t>
                      </a:r>
                    </a:p>
                  </a:txBody>
                  <a:tcPr/>
                </a:tc>
                <a:extLst>
                  <a:ext uri="{0D108BD9-81ED-4DB2-BD59-A6C34878D82A}">
                    <a16:rowId xmlns:a16="http://schemas.microsoft.com/office/drawing/2014/main" val="10002"/>
                  </a:ext>
                </a:extLst>
              </a:tr>
              <a:tr h="1371235">
                <a:tc>
                  <a:txBody>
                    <a:bodyPr/>
                    <a:lstStyle/>
                    <a:p>
                      <a:r>
                        <a:rPr lang="en-GB"/>
                        <a:t>INNOCENT</a:t>
                      </a:r>
                    </a:p>
                    <a:p>
                      <a:endParaRPr lang="en-GB"/>
                    </a:p>
                    <a:p>
                      <a:r>
                        <a:rPr lang="en-GB"/>
                        <a:t>S2(2)MA</a:t>
                      </a:r>
                      <a:r>
                        <a:rPr lang="en-GB" baseline="0"/>
                        <a:t> 1967</a:t>
                      </a:r>
                      <a:endParaRPr lang="en-GB"/>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Available:</a:t>
                      </a:r>
                      <a:r>
                        <a:rPr lang="en-GB" baseline="0"/>
                        <a:t> subject to usual restrictions</a:t>
                      </a:r>
                      <a:endParaRPr lang="en-GB"/>
                    </a:p>
                    <a:p>
                      <a:endParaRPr lang="en-GB"/>
                    </a:p>
                  </a:txBody>
                  <a:tcPr/>
                </a:tc>
                <a:tc>
                  <a:txBody>
                    <a:bodyPr/>
                    <a:lstStyle/>
                    <a:p>
                      <a:r>
                        <a:rPr lang="en-GB"/>
                        <a:t>Only available in lieu of rescission – s2(2)MA 1967</a:t>
                      </a:r>
                    </a:p>
                    <a:p>
                      <a:r>
                        <a:rPr lang="en-GB"/>
                        <a:t>Contractual basis rather than tortious</a:t>
                      </a:r>
                    </a:p>
                    <a:p>
                      <a:endParaRPr lang="en-GB"/>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599175375"/>
      </p:ext>
    </p:extLst>
  </p:cSld>
  <p:clrMapOvr>
    <a:masterClrMapping/>
  </p:clrMapOvr>
  <mc:AlternateContent xmlns:mc="http://schemas.openxmlformats.org/markup-compatibility/2006" xmlns:p14="http://schemas.microsoft.com/office/powerpoint/2010/main">
    <mc:Choice Requires="p14">
      <p:transition spd="slow" p14:dur="2000" advTm="19760"/>
    </mc:Choice>
    <mc:Fallback xmlns="">
      <p:transition spd="slow" advTm="1976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1" name="Picture 20" descr="A hand holding a pen and shading circles on a sheet">
            <a:extLst>
              <a:ext uri="{FF2B5EF4-FFF2-40B4-BE49-F238E27FC236}">
                <a16:creationId xmlns:a16="http://schemas.microsoft.com/office/drawing/2014/main" id="{F37A9F49-8F5C-DD60-5B5A-4531D8D17033}"/>
              </a:ext>
            </a:extLst>
          </p:cNvPr>
          <p:cNvPicPr>
            <a:picLocks noChangeAspect="1"/>
          </p:cNvPicPr>
          <p:nvPr/>
        </p:nvPicPr>
        <p:blipFill rotWithShape="1">
          <a:blip r:embed="rId3"/>
          <a:srcRect l="28011" r="470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p:cNvSpPr txBox="1"/>
          <p:nvPr/>
        </p:nvSpPr>
        <p:spPr>
          <a:xfrm>
            <a:off x="677334" y="924025"/>
            <a:ext cx="4019794" cy="5592278"/>
          </a:xfrm>
          <a:prstGeom prst="rect">
            <a:avLst/>
          </a:prstGeom>
        </p:spPr>
        <p:txBody>
          <a:bodyPr vert="horz" lIns="91440" tIns="45720" rIns="91440" bIns="45720" rtlCol="0">
            <a:normAutofit/>
          </a:bodyPr>
          <a:lstStyle/>
          <a:p>
            <a:pPr indent="-228600">
              <a:lnSpc>
                <a:spcPct val="90000"/>
              </a:lnSpc>
              <a:spcBef>
                <a:spcPts val="1000"/>
              </a:spcBef>
              <a:buClr>
                <a:schemeClr val="accent1"/>
              </a:buClr>
              <a:buSzPct val="80000"/>
              <a:buFont typeface="Wingdings 3" charset="2"/>
              <a:buChar char=""/>
            </a:pPr>
            <a:r>
              <a:rPr lang="en-US" sz="1600" b="1" u="sng">
                <a:solidFill>
                  <a:schemeClr val="tx1">
                    <a:lumMod val="75000"/>
                    <a:lumOff val="25000"/>
                  </a:schemeClr>
                </a:solidFill>
              </a:rPr>
              <a:t>SELF-ASSESSMENT QUESTIONS</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1. What is the difference between a voidable contract and a contract that is void?</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2. Define misrepresentation</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3. What are the different types of misrepresentation?</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4. What is the difference between damages that are awarded on </a:t>
            </a:r>
          </a:p>
          <a:p>
            <a:pPr marL="342900"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A tortious basis </a:t>
            </a:r>
          </a:p>
          <a:p>
            <a:pPr marL="342900"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A contractual basis</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5. List some bars to awarding rescission.</a:t>
            </a:r>
          </a:p>
          <a:p>
            <a:pPr indent="-228600">
              <a:lnSpc>
                <a:spcPct val="90000"/>
              </a:lnSpc>
              <a:spcBef>
                <a:spcPts val="1000"/>
              </a:spcBef>
              <a:buClr>
                <a:schemeClr val="accent1"/>
              </a:buClr>
              <a:buSzPct val="80000"/>
              <a:buFont typeface="Wingdings 3" charset="2"/>
              <a:buChar char=""/>
            </a:pPr>
            <a:endParaRPr lang="en-US" sz="11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endParaRPr lang="en-US" sz="1100">
              <a:solidFill>
                <a:schemeClr val="tx1">
                  <a:lumMod val="75000"/>
                  <a:lumOff val="25000"/>
                </a:schemeClr>
              </a:solidFill>
            </a:endParaRPr>
          </a:p>
        </p:txBody>
      </p:sp>
      <p:cxnSp>
        <p:nvCxnSpPr>
          <p:cNvPr id="56" name="Straight Connector 5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28957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1B91-4214-46BE-B0B4-862F63E86F93}"/>
              </a:ext>
            </a:extLst>
          </p:cNvPr>
          <p:cNvSpPr>
            <a:spLocks noGrp="1"/>
          </p:cNvSpPr>
          <p:nvPr>
            <p:ph type="ctrTitle"/>
          </p:nvPr>
        </p:nvSpPr>
        <p:spPr>
          <a:xfrm>
            <a:off x="-1057272" y="-248285"/>
            <a:ext cx="9144000" cy="2764028"/>
          </a:xfrm>
        </p:spPr>
        <p:txBody>
          <a:bodyPr anchor="ctr">
            <a:normAutofit/>
          </a:bodyPr>
          <a:lstStyle/>
          <a:p>
            <a:r>
              <a:rPr lang="en-GB" sz="7200" dirty="0"/>
              <a:t>PART B - Mistake</a:t>
            </a:r>
          </a:p>
        </p:txBody>
      </p:sp>
      <p:pic>
        <p:nvPicPr>
          <p:cNvPr id="4" name="Picture 3">
            <a:extLst>
              <a:ext uri="{FF2B5EF4-FFF2-40B4-BE49-F238E27FC236}">
                <a16:creationId xmlns:a16="http://schemas.microsoft.com/office/drawing/2014/main" id="{1ED3ED16-BA98-4E89-CD2C-82013A187160}"/>
              </a:ext>
            </a:extLst>
          </p:cNvPr>
          <p:cNvPicPr>
            <a:picLocks noChangeAspect="1"/>
          </p:cNvPicPr>
          <p:nvPr/>
        </p:nvPicPr>
        <p:blipFill>
          <a:blip r:embed="rId3"/>
          <a:srcRect b="18712"/>
          <a:stretch/>
        </p:blipFill>
        <p:spPr>
          <a:xfrm>
            <a:off x="818279" y="2064134"/>
            <a:ext cx="8890078" cy="3050791"/>
          </a:xfrm>
          <a:prstGeom prst="rect">
            <a:avLst/>
          </a:prstGeom>
        </p:spPr>
      </p:pic>
    </p:spTree>
    <p:extLst>
      <p:ext uri="{BB962C8B-B14F-4D97-AF65-F5344CB8AC3E}">
        <p14:creationId xmlns:p14="http://schemas.microsoft.com/office/powerpoint/2010/main" val="535398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A3669-E5EF-4169-B8AB-008EF0CA97D3}"/>
              </a:ext>
            </a:extLst>
          </p:cNvPr>
          <p:cNvSpPr>
            <a:spLocks noGrp="1"/>
          </p:cNvSpPr>
          <p:nvPr>
            <p:ph type="title"/>
          </p:nvPr>
        </p:nvSpPr>
        <p:spPr>
          <a:xfrm>
            <a:off x="1578538" y="170700"/>
            <a:ext cx="8074815" cy="1618489"/>
          </a:xfrm>
        </p:spPr>
        <p:txBody>
          <a:bodyPr anchor="ctr">
            <a:normAutofit/>
          </a:bodyPr>
          <a:lstStyle/>
          <a:p>
            <a:r>
              <a:rPr lang="en-GB" sz="7200" dirty="0"/>
              <a:t>Types of mistake</a:t>
            </a:r>
          </a:p>
        </p:txBody>
      </p:sp>
      <p:pic>
        <p:nvPicPr>
          <p:cNvPr id="4" name="Picture 3">
            <a:extLst>
              <a:ext uri="{FF2B5EF4-FFF2-40B4-BE49-F238E27FC236}">
                <a16:creationId xmlns:a16="http://schemas.microsoft.com/office/drawing/2014/main" id="{73B6BCB6-8186-1BA2-4559-7097C41B1F94}"/>
              </a:ext>
            </a:extLst>
          </p:cNvPr>
          <p:cNvPicPr>
            <a:picLocks noChangeAspect="1"/>
          </p:cNvPicPr>
          <p:nvPr/>
        </p:nvPicPr>
        <p:blipFill>
          <a:blip r:embed="rId3"/>
          <a:stretch>
            <a:fillRect/>
          </a:stretch>
        </p:blipFill>
        <p:spPr>
          <a:xfrm>
            <a:off x="2302444" y="1789189"/>
            <a:ext cx="6410235" cy="4216216"/>
          </a:xfrm>
          <a:prstGeom prst="rect">
            <a:avLst/>
          </a:prstGeom>
        </p:spPr>
      </p:pic>
    </p:spTree>
    <p:extLst>
      <p:ext uri="{BB962C8B-B14F-4D97-AF65-F5344CB8AC3E}">
        <p14:creationId xmlns:p14="http://schemas.microsoft.com/office/powerpoint/2010/main" val="1330644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4859-C5BD-49F6-9C0D-4621F3FEA5D6}"/>
              </a:ext>
            </a:extLst>
          </p:cNvPr>
          <p:cNvSpPr>
            <a:spLocks noGrp="1"/>
          </p:cNvSpPr>
          <p:nvPr>
            <p:ph type="title"/>
          </p:nvPr>
        </p:nvSpPr>
        <p:spPr>
          <a:xfrm>
            <a:off x="1194141" y="-72232"/>
            <a:ext cx="10515600" cy="1325563"/>
          </a:xfrm>
        </p:spPr>
        <p:txBody>
          <a:bodyPr/>
          <a:lstStyle/>
          <a:p>
            <a:r>
              <a:rPr lang="en-GB"/>
              <a:t>Common mistake </a:t>
            </a:r>
          </a:p>
        </p:txBody>
      </p:sp>
      <p:sp>
        <p:nvSpPr>
          <p:cNvPr id="3" name="Content Placeholder 2">
            <a:extLst>
              <a:ext uri="{FF2B5EF4-FFF2-40B4-BE49-F238E27FC236}">
                <a16:creationId xmlns:a16="http://schemas.microsoft.com/office/drawing/2014/main" id="{DE3C39C2-907E-40CC-AA3F-69E4F6C0CBAB}"/>
              </a:ext>
            </a:extLst>
          </p:cNvPr>
          <p:cNvSpPr>
            <a:spLocks noGrp="1"/>
          </p:cNvSpPr>
          <p:nvPr>
            <p:ph idx="1"/>
          </p:nvPr>
        </p:nvSpPr>
        <p:spPr>
          <a:xfrm>
            <a:off x="525217" y="1253331"/>
            <a:ext cx="10515600" cy="4351338"/>
          </a:xfrm>
        </p:spPr>
        <p:txBody>
          <a:bodyPr>
            <a:normAutofit/>
          </a:bodyPr>
          <a:lstStyle/>
          <a:p>
            <a:r>
              <a:rPr lang="en-GB"/>
              <a:t>Sometimes known as ‘identical mistake’ or ‘shared mistake’ because both parties have made the same fundamental mistake. </a:t>
            </a:r>
          </a:p>
          <a:p>
            <a:pPr marL="0" indent="0">
              <a:buNone/>
            </a:pPr>
            <a:r>
              <a:rPr lang="en-GB"/>
              <a:t>• It will not operate if one party is at fault. </a:t>
            </a:r>
          </a:p>
          <a:p>
            <a:pPr marL="0" indent="0">
              <a:buNone/>
            </a:pPr>
            <a:r>
              <a:rPr lang="en-GB"/>
              <a:t>• The contract must not make express provision on the matter. </a:t>
            </a:r>
          </a:p>
          <a:p>
            <a:pPr marL="0" indent="0">
              <a:buNone/>
            </a:pPr>
            <a:r>
              <a:rPr lang="en-GB"/>
              <a:t>• The mistake must be fundamental, </a:t>
            </a:r>
          </a:p>
          <a:p>
            <a:pPr marL="0" indent="0">
              <a:buNone/>
            </a:pPr>
            <a:r>
              <a:rPr lang="en-GB"/>
              <a:t>One instance where the courts will find a fundamental mistake is where both parties are mistaken as to the very existence of the subject matter of the contract. </a:t>
            </a:r>
          </a:p>
        </p:txBody>
      </p:sp>
      <p:sp>
        <p:nvSpPr>
          <p:cNvPr id="6" name="TextBox 5">
            <a:extLst>
              <a:ext uri="{FF2B5EF4-FFF2-40B4-BE49-F238E27FC236}">
                <a16:creationId xmlns:a16="http://schemas.microsoft.com/office/drawing/2014/main" id="{08FD7DEA-E2BE-45A7-829C-4B23ABA23C4A}"/>
              </a:ext>
            </a:extLst>
          </p:cNvPr>
          <p:cNvSpPr txBox="1"/>
          <p:nvPr/>
        </p:nvSpPr>
        <p:spPr>
          <a:xfrm>
            <a:off x="3403430" y="4866005"/>
            <a:ext cx="6097022" cy="1200329"/>
          </a:xfrm>
          <a:prstGeom prst="rect">
            <a:avLst/>
          </a:prstGeom>
          <a:noFill/>
        </p:spPr>
        <p:txBody>
          <a:bodyPr wrap="square">
            <a:spAutoFit/>
          </a:bodyPr>
          <a:lstStyle/>
          <a:p>
            <a:r>
              <a:rPr lang="en-GB" dirty="0"/>
              <a:t>Ruhi agrees to sell her car to Bharat, but unbeknown to either of them the car has already been destroyed in a fire. Their contract will be rendered void as there is nothing to contract about.</a:t>
            </a:r>
          </a:p>
        </p:txBody>
      </p:sp>
      <p:pic>
        <p:nvPicPr>
          <p:cNvPr id="7" name="Picture 6">
            <a:extLst>
              <a:ext uri="{FF2B5EF4-FFF2-40B4-BE49-F238E27FC236}">
                <a16:creationId xmlns:a16="http://schemas.microsoft.com/office/drawing/2014/main" id="{A0281AFB-A55A-48B2-8E69-B941C6380387}"/>
              </a:ext>
            </a:extLst>
          </p:cNvPr>
          <p:cNvPicPr>
            <a:picLocks noChangeAspect="1"/>
          </p:cNvPicPr>
          <p:nvPr/>
        </p:nvPicPr>
        <p:blipFill>
          <a:blip r:embed="rId3"/>
          <a:stretch>
            <a:fillRect/>
          </a:stretch>
        </p:blipFill>
        <p:spPr>
          <a:xfrm>
            <a:off x="739010" y="5142022"/>
            <a:ext cx="2450627" cy="925294"/>
          </a:xfrm>
          <a:prstGeom prst="rect">
            <a:avLst/>
          </a:prstGeom>
        </p:spPr>
      </p:pic>
    </p:spTree>
    <p:extLst>
      <p:ext uri="{BB962C8B-B14F-4D97-AF65-F5344CB8AC3E}">
        <p14:creationId xmlns:p14="http://schemas.microsoft.com/office/powerpoint/2010/main" val="21503080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17D4-1DFB-A3A3-CF58-B9E381B04D6B}"/>
              </a:ext>
            </a:extLst>
          </p:cNvPr>
          <p:cNvSpPr>
            <a:spLocks noGrp="1"/>
          </p:cNvSpPr>
          <p:nvPr>
            <p:ph type="title"/>
          </p:nvPr>
        </p:nvSpPr>
        <p:spPr/>
        <p:txBody>
          <a:bodyPr>
            <a:normAutofit fontScale="90000"/>
          </a:bodyPr>
          <a:lstStyle/>
          <a:p>
            <a:r>
              <a:rPr lang="en-GB" dirty="0"/>
              <a:t>Common mistake: Mistake as to the existence of the subject matter (</a:t>
            </a:r>
            <a:r>
              <a:rPr lang="en-GB" i="1" dirty="0"/>
              <a:t>res </a:t>
            </a:r>
            <a:r>
              <a:rPr lang="en-GB" i="1" dirty="0" err="1"/>
              <a:t>extincta</a:t>
            </a:r>
            <a:r>
              <a:rPr lang="en-GB" i="1" dirty="0"/>
              <a:t>)</a:t>
            </a:r>
            <a:endParaRPr lang="en-GB" dirty="0"/>
          </a:p>
        </p:txBody>
      </p:sp>
      <p:sp>
        <p:nvSpPr>
          <p:cNvPr id="3" name="Content Placeholder 2">
            <a:extLst>
              <a:ext uri="{FF2B5EF4-FFF2-40B4-BE49-F238E27FC236}">
                <a16:creationId xmlns:a16="http://schemas.microsoft.com/office/drawing/2014/main" id="{537B26F3-9C15-4904-B0BF-B9E82CA8E3B8}"/>
              </a:ext>
            </a:extLst>
          </p:cNvPr>
          <p:cNvSpPr>
            <a:spLocks noGrp="1"/>
          </p:cNvSpPr>
          <p:nvPr>
            <p:ph idx="1"/>
          </p:nvPr>
        </p:nvSpPr>
        <p:spPr>
          <a:xfrm>
            <a:off x="677334" y="2160589"/>
            <a:ext cx="5597960" cy="3880773"/>
          </a:xfrm>
        </p:spPr>
        <p:txBody>
          <a:bodyPr/>
          <a:lstStyle/>
          <a:p>
            <a:r>
              <a:rPr lang="en-GB" dirty="0"/>
              <a:t>Where the subject matter of a contract has ceased to exist at the time the contract was agreed, the contract will be void. The common law position is supplemented by s6 SGA 1979, which states:</a:t>
            </a:r>
          </a:p>
          <a:p>
            <a:endParaRPr lang="en-GB" dirty="0"/>
          </a:p>
          <a:p>
            <a:pPr marL="0" indent="0">
              <a:buNone/>
            </a:pPr>
            <a:r>
              <a:rPr lang="en-GB" sz="2000" i="1" dirty="0">
                <a:solidFill>
                  <a:srgbClr val="0070C0"/>
                </a:solidFill>
              </a:rPr>
              <a:t>“a contract will be void where there is a contract for the sale of specific goods, and the goods without the knowledge of the seller have perished at the time when the contract was made”.</a:t>
            </a:r>
          </a:p>
        </p:txBody>
      </p:sp>
      <p:sp>
        <p:nvSpPr>
          <p:cNvPr id="5" name="TextBox 4">
            <a:extLst>
              <a:ext uri="{FF2B5EF4-FFF2-40B4-BE49-F238E27FC236}">
                <a16:creationId xmlns:a16="http://schemas.microsoft.com/office/drawing/2014/main" id="{A697479E-FEA3-D649-727F-2E0142AD333C}"/>
              </a:ext>
            </a:extLst>
          </p:cNvPr>
          <p:cNvSpPr txBox="1"/>
          <p:nvPr/>
        </p:nvSpPr>
        <p:spPr>
          <a:xfrm>
            <a:off x="7269877" y="3497730"/>
            <a:ext cx="4459942" cy="2585323"/>
          </a:xfrm>
          <a:prstGeom prst="rect">
            <a:avLst/>
          </a:prstGeom>
          <a:solidFill>
            <a:schemeClr val="accent1">
              <a:lumMod val="20000"/>
              <a:lumOff val="80000"/>
            </a:schemeClr>
          </a:solidFill>
        </p:spPr>
        <p:txBody>
          <a:bodyPr wrap="square">
            <a:spAutoFit/>
          </a:bodyPr>
          <a:lstStyle/>
          <a:p>
            <a:r>
              <a:rPr lang="en-GB" dirty="0"/>
              <a:t>Josie hired the village hall on a Monday for a birthday party to take place in two weeks time. The Council Official confirmed the booking, but unbeknown to both parties when the booking was taken, the village hall had burned down the day before (the Sunday evening). This contract would be void for common mistake.</a:t>
            </a:r>
          </a:p>
        </p:txBody>
      </p:sp>
      <p:pic>
        <p:nvPicPr>
          <p:cNvPr id="6" name="Picture 5">
            <a:extLst>
              <a:ext uri="{FF2B5EF4-FFF2-40B4-BE49-F238E27FC236}">
                <a16:creationId xmlns:a16="http://schemas.microsoft.com/office/drawing/2014/main" id="{F81E84DA-8718-28E7-8462-82F7B46483B6}"/>
              </a:ext>
            </a:extLst>
          </p:cNvPr>
          <p:cNvPicPr>
            <a:picLocks noChangeAspect="1"/>
          </p:cNvPicPr>
          <p:nvPr/>
        </p:nvPicPr>
        <p:blipFill>
          <a:blip r:embed="rId3"/>
          <a:stretch>
            <a:fillRect/>
          </a:stretch>
        </p:blipFill>
        <p:spPr>
          <a:xfrm>
            <a:off x="8274446" y="2508424"/>
            <a:ext cx="2450804" cy="920576"/>
          </a:xfrm>
          <a:prstGeom prst="rect">
            <a:avLst/>
          </a:prstGeom>
        </p:spPr>
      </p:pic>
      <p:sp>
        <p:nvSpPr>
          <p:cNvPr id="8" name="TextBox 7">
            <a:extLst>
              <a:ext uri="{FF2B5EF4-FFF2-40B4-BE49-F238E27FC236}">
                <a16:creationId xmlns:a16="http://schemas.microsoft.com/office/drawing/2014/main" id="{AB11651A-94BE-A704-9004-A6E85C53FE28}"/>
              </a:ext>
            </a:extLst>
          </p:cNvPr>
          <p:cNvSpPr txBox="1"/>
          <p:nvPr/>
        </p:nvSpPr>
        <p:spPr>
          <a:xfrm>
            <a:off x="677334" y="5971139"/>
            <a:ext cx="6104964" cy="369332"/>
          </a:xfrm>
          <a:prstGeom prst="rect">
            <a:avLst/>
          </a:prstGeom>
          <a:noFill/>
        </p:spPr>
        <p:txBody>
          <a:bodyPr wrap="square">
            <a:spAutoFit/>
          </a:bodyPr>
          <a:lstStyle/>
          <a:p>
            <a:r>
              <a:rPr lang="en-GB" dirty="0"/>
              <a:t>Couturier v Hastie [1856], </a:t>
            </a:r>
          </a:p>
        </p:txBody>
      </p:sp>
      <p:sp>
        <p:nvSpPr>
          <p:cNvPr id="10" name="TextBox 9">
            <a:extLst>
              <a:ext uri="{FF2B5EF4-FFF2-40B4-BE49-F238E27FC236}">
                <a16:creationId xmlns:a16="http://schemas.microsoft.com/office/drawing/2014/main" id="{790D7927-E19D-D2FB-8593-3D0FD0EBAE3B}"/>
              </a:ext>
            </a:extLst>
          </p:cNvPr>
          <p:cNvSpPr txBox="1"/>
          <p:nvPr/>
        </p:nvSpPr>
        <p:spPr>
          <a:xfrm>
            <a:off x="677334" y="6413778"/>
            <a:ext cx="6104964" cy="369332"/>
          </a:xfrm>
          <a:prstGeom prst="rect">
            <a:avLst/>
          </a:prstGeom>
          <a:noFill/>
        </p:spPr>
        <p:txBody>
          <a:bodyPr wrap="square">
            <a:spAutoFit/>
          </a:bodyPr>
          <a:lstStyle/>
          <a:p>
            <a:r>
              <a:rPr lang="en-GB" dirty="0"/>
              <a:t>McRae v Commonwealth Disposals Commission [1951]. </a:t>
            </a:r>
          </a:p>
        </p:txBody>
      </p:sp>
    </p:spTree>
    <p:extLst>
      <p:ext uri="{BB962C8B-B14F-4D97-AF65-F5344CB8AC3E}">
        <p14:creationId xmlns:p14="http://schemas.microsoft.com/office/powerpoint/2010/main" val="40194567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F3101-6A96-2F33-E2D4-3EBAFFB6FE9A}"/>
              </a:ext>
            </a:extLst>
          </p:cNvPr>
          <p:cNvSpPr>
            <a:spLocks noGrp="1"/>
          </p:cNvSpPr>
          <p:nvPr>
            <p:ph type="title"/>
          </p:nvPr>
        </p:nvSpPr>
        <p:spPr>
          <a:xfrm>
            <a:off x="677334" y="609600"/>
            <a:ext cx="8596668" cy="1320800"/>
          </a:xfrm>
        </p:spPr>
        <p:txBody>
          <a:bodyPr anchor="t">
            <a:normAutofit/>
          </a:bodyPr>
          <a:lstStyle/>
          <a:p>
            <a:r>
              <a:rPr lang="en-GB" dirty="0"/>
              <a:t>Common mistake: Mistake as to the title</a:t>
            </a:r>
            <a:br>
              <a:rPr lang="en-GB" dirty="0"/>
            </a:br>
            <a:r>
              <a:rPr lang="en-GB" i="1" dirty="0"/>
              <a:t>(res </a:t>
            </a:r>
            <a:r>
              <a:rPr lang="en-GB" i="1" dirty="0" err="1"/>
              <a:t>sua</a:t>
            </a:r>
            <a:r>
              <a:rPr lang="en-GB" i="1" dirty="0"/>
              <a:t>)</a:t>
            </a:r>
            <a:endParaRPr lang="en-GB" dirty="0"/>
          </a:p>
        </p:txBody>
      </p:sp>
      <p:sp>
        <p:nvSpPr>
          <p:cNvPr id="3" name="Content Placeholder 2">
            <a:extLst>
              <a:ext uri="{FF2B5EF4-FFF2-40B4-BE49-F238E27FC236}">
                <a16:creationId xmlns:a16="http://schemas.microsoft.com/office/drawing/2014/main" id="{04E67A80-31ED-BCA1-6F3F-42690E27CD58}"/>
              </a:ext>
            </a:extLst>
          </p:cNvPr>
          <p:cNvSpPr>
            <a:spLocks noGrp="1"/>
          </p:cNvSpPr>
          <p:nvPr>
            <p:ph idx="1"/>
          </p:nvPr>
        </p:nvSpPr>
        <p:spPr>
          <a:xfrm>
            <a:off x="677334" y="2160589"/>
            <a:ext cx="5220430" cy="3880773"/>
          </a:xfrm>
        </p:spPr>
        <p:txBody>
          <a:bodyPr>
            <a:normAutofit/>
          </a:bodyPr>
          <a:lstStyle/>
          <a:p>
            <a:pPr>
              <a:lnSpc>
                <a:spcPct val="90000"/>
              </a:lnSpc>
            </a:pPr>
            <a:r>
              <a:rPr lang="en-GB" sz="1700"/>
              <a:t>A mistake in the title will occur when unbeknown to both of the parties, the buyer already owns the item that the seller is trying to sell to them. This type of transaction cannot succeed. </a:t>
            </a:r>
          </a:p>
          <a:p>
            <a:pPr>
              <a:lnSpc>
                <a:spcPct val="90000"/>
              </a:lnSpc>
            </a:pPr>
            <a:endParaRPr lang="en-GB" sz="1700"/>
          </a:p>
          <a:p>
            <a:pPr>
              <a:lnSpc>
                <a:spcPct val="90000"/>
              </a:lnSpc>
            </a:pPr>
            <a:r>
              <a:rPr lang="en-GB" sz="1700"/>
              <a:t>The case of Cooper v Phibbs [1867] involving the lease of a fishery for a three-year term illustrated this point when it transpired that the purchaser already owned the fishery at the time of the agreement. The court granted recission and it was later confirmed in Bell v Lever Bros Ltd [1932] that the agreement was void under a mistake as to title.</a:t>
            </a:r>
          </a:p>
        </p:txBody>
      </p:sp>
      <p:pic>
        <p:nvPicPr>
          <p:cNvPr id="4" name="Picture 3">
            <a:extLst>
              <a:ext uri="{FF2B5EF4-FFF2-40B4-BE49-F238E27FC236}">
                <a16:creationId xmlns:a16="http://schemas.microsoft.com/office/drawing/2014/main" id="{33CA4852-5C90-4AE2-6F5E-C78A39CCE39B}"/>
              </a:ext>
            </a:extLst>
          </p:cNvPr>
          <p:cNvPicPr>
            <a:picLocks noChangeAspect="1"/>
          </p:cNvPicPr>
          <p:nvPr/>
        </p:nvPicPr>
        <p:blipFill>
          <a:blip r:embed="rId3"/>
          <a:srcRect l="14534" r="36853" b="-2"/>
          <a:stretch/>
        </p:blipFill>
        <p:spPr>
          <a:xfrm>
            <a:off x="6127951" y="2159000"/>
            <a:ext cx="3145536" cy="3882362"/>
          </a:xfrm>
          <a:prstGeom prst="rect">
            <a:avLst/>
          </a:prstGeom>
        </p:spPr>
      </p:pic>
    </p:spTree>
    <p:extLst>
      <p:ext uri="{BB962C8B-B14F-4D97-AF65-F5344CB8AC3E}">
        <p14:creationId xmlns:p14="http://schemas.microsoft.com/office/powerpoint/2010/main" val="29003703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AC610-1805-AFAE-852B-13F95670BFC6}"/>
              </a:ext>
            </a:extLst>
          </p:cNvPr>
          <p:cNvSpPr>
            <a:spLocks noGrp="1"/>
          </p:cNvSpPr>
          <p:nvPr>
            <p:ph type="title"/>
          </p:nvPr>
        </p:nvSpPr>
        <p:spPr>
          <a:xfrm>
            <a:off x="139451" y="179294"/>
            <a:ext cx="9255560" cy="1320800"/>
          </a:xfrm>
        </p:spPr>
        <p:txBody>
          <a:bodyPr>
            <a:normAutofit fontScale="90000"/>
          </a:bodyPr>
          <a:lstStyle/>
          <a:p>
            <a:r>
              <a:rPr lang="en-GB" dirty="0"/>
              <a:t>Common mistake: </a:t>
            </a:r>
            <a:br>
              <a:rPr lang="en-GB" dirty="0"/>
            </a:br>
            <a:r>
              <a:rPr lang="en-GB" dirty="0"/>
              <a:t>Mistake as to the quality of the subject matter</a:t>
            </a:r>
          </a:p>
        </p:txBody>
      </p:sp>
      <p:pic>
        <p:nvPicPr>
          <p:cNvPr id="5" name="Content Placeholder 4">
            <a:extLst>
              <a:ext uri="{FF2B5EF4-FFF2-40B4-BE49-F238E27FC236}">
                <a16:creationId xmlns:a16="http://schemas.microsoft.com/office/drawing/2014/main" id="{4F0BDE38-AE47-0091-4689-F1C8D0F4D8B4}"/>
              </a:ext>
            </a:extLst>
          </p:cNvPr>
          <p:cNvPicPr>
            <a:picLocks noGrp="1" noChangeAspect="1"/>
          </p:cNvPicPr>
          <p:nvPr>
            <p:ph idx="1"/>
          </p:nvPr>
        </p:nvPicPr>
        <p:blipFill>
          <a:blip r:embed="rId3"/>
          <a:stretch>
            <a:fillRect/>
          </a:stretch>
        </p:blipFill>
        <p:spPr>
          <a:xfrm>
            <a:off x="139451" y="1334913"/>
            <a:ext cx="7100047" cy="5223023"/>
          </a:xfrm>
        </p:spPr>
      </p:pic>
      <p:sp>
        <p:nvSpPr>
          <p:cNvPr id="7" name="TextBox 6">
            <a:extLst>
              <a:ext uri="{FF2B5EF4-FFF2-40B4-BE49-F238E27FC236}">
                <a16:creationId xmlns:a16="http://schemas.microsoft.com/office/drawing/2014/main" id="{BAE5BCB1-DD77-DC07-0C76-31F78D6D2D35}"/>
              </a:ext>
            </a:extLst>
          </p:cNvPr>
          <p:cNvSpPr txBox="1"/>
          <p:nvPr/>
        </p:nvSpPr>
        <p:spPr>
          <a:xfrm>
            <a:off x="7414704" y="1334913"/>
            <a:ext cx="3506338" cy="369332"/>
          </a:xfrm>
          <a:prstGeom prst="rect">
            <a:avLst/>
          </a:prstGeom>
          <a:solidFill>
            <a:schemeClr val="bg1"/>
          </a:solidFill>
        </p:spPr>
        <p:txBody>
          <a:bodyPr wrap="square">
            <a:spAutoFit/>
          </a:bodyPr>
          <a:lstStyle/>
          <a:p>
            <a:r>
              <a:rPr lang="en-GB" dirty="0"/>
              <a:t>Smith v Hughes [1871] </a:t>
            </a:r>
          </a:p>
        </p:txBody>
      </p:sp>
      <p:sp>
        <p:nvSpPr>
          <p:cNvPr id="9" name="TextBox 8">
            <a:extLst>
              <a:ext uri="{FF2B5EF4-FFF2-40B4-BE49-F238E27FC236}">
                <a16:creationId xmlns:a16="http://schemas.microsoft.com/office/drawing/2014/main" id="{846D8F81-8556-45B9-76D8-48049796C407}"/>
              </a:ext>
            </a:extLst>
          </p:cNvPr>
          <p:cNvSpPr txBox="1"/>
          <p:nvPr/>
        </p:nvSpPr>
        <p:spPr>
          <a:xfrm>
            <a:off x="7414704" y="1905071"/>
            <a:ext cx="3678866" cy="369332"/>
          </a:xfrm>
          <a:prstGeom prst="rect">
            <a:avLst/>
          </a:prstGeom>
          <a:solidFill>
            <a:schemeClr val="bg1"/>
          </a:solidFill>
        </p:spPr>
        <p:txBody>
          <a:bodyPr wrap="square">
            <a:spAutoFit/>
          </a:bodyPr>
          <a:lstStyle/>
          <a:p>
            <a:r>
              <a:rPr lang="sv-SE" dirty="0"/>
              <a:t>In Bell v Lever Bros [1932] </a:t>
            </a:r>
            <a:endParaRPr lang="en-GB" dirty="0"/>
          </a:p>
        </p:txBody>
      </p:sp>
      <p:sp>
        <p:nvSpPr>
          <p:cNvPr id="11" name="TextBox 10">
            <a:extLst>
              <a:ext uri="{FF2B5EF4-FFF2-40B4-BE49-F238E27FC236}">
                <a16:creationId xmlns:a16="http://schemas.microsoft.com/office/drawing/2014/main" id="{978800F6-629E-E5BC-83F7-7DE827E96B7C}"/>
              </a:ext>
            </a:extLst>
          </p:cNvPr>
          <p:cNvSpPr txBox="1"/>
          <p:nvPr/>
        </p:nvSpPr>
        <p:spPr>
          <a:xfrm>
            <a:off x="7414704" y="2613006"/>
            <a:ext cx="4380284" cy="369332"/>
          </a:xfrm>
          <a:prstGeom prst="rect">
            <a:avLst/>
          </a:prstGeom>
          <a:solidFill>
            <a:schemeClr val="bg1"/>
          </a:solidFill>
        </p:spPr>
        <p:txBody>
          <a:bodyPr wrap="square">
            <a:spAutoFit/>
          </a:bodyPr>
          <a:lstStyle/>
          <a:p>
            <a:r>
              <a:rPr lang="en-GB" dirty="0"/>
              <a:t>Leaf v International Galleries [1950]</a:t>
            </a:r>
          </a:p>
        </p:txBody>
      </p:sp>
      <p:sp>
        <p:nvSpPr>
          <p:cNvPr id="13" name="TextBox 12">
            <a:extLst>
              <a:ext uri="{FF2B5EF4-FFF2-40B4-BE49-F238E27FC236}">
                <a16:creationId xmlns:a16="http://schemas.microsoft.com/office/drawing/2014/main" id="{15BC717D-5AE6-9AA7-3F71-638B37371A9F}"/>
              </a:ext>
            </a:extLst>
          </p:cNvPr>
          <p:cNvSpPr txBox="1"/>
          <p:nvPr/>
        </p:nvSpPr>
        <p:spPr>
          <a:xfrm>
            <a:off x="7414704" y="3283944"/>
            <a:ext cx="4380284" cy="923330"/>
          </a:xfrm>
          <a:prstGeom prst="rect">
            <a:avLst/>
          </a:prstGeom>
          <a:solidFill>
            <a:schemeClr val="bg1"/>
          </a:solidFill>
        </p:spPr>
        <p:txBody>
          <a:bodyPr wrap="square">
            <a:spAutoFit/>
          </a:bodyPr>
          <a:lstStyle/>
          <a:p>
            <a:r>
              <a:rPr lang="fr-FR" dirty="0"/>
              <a:t>Associated </a:t>
            </a:r>
            <a:r>
              <a:rPr lang="fr-FR" dirty="0" err="1"/>
              <a:t>Japanese</a:t>
            </a:r>
            <a:r>
              <a:rPr lang="fr-FR" dirty="0"/>
              <a:t> Bank (International) Ltd v </a:t>
            </a:r>
            <a:r>
              <a:rPr lang="fr-FR" dirty="0" err="1"/>
              <a:t>Credit</a:t>
            </a:r>
            <a:r>
              <a:rPr lang="fr-FR" dirty="0"/>
              <a:t> du Nord SA [1989] </a:t>
            </a:r>
            <a:endParaRPr lang="en-GB" dirty="0"/>
          </a:p>
        </p:txBody>
      </p:sp>
      <p:sp>
        <p:nvSpPr>
          <p:cNvPr id="15" name="TextBox 14">
            <a:extLst>
              <a:ext uri="{FF2B5EF4-FFF2-40B4-BE49-F238E27FC236}">
                <a16:creationId xmlns:a16="http://schemas.microsoft.com/office/drawing/2014/main" id="{3F1DE37C-077B-0853-0CB3-F1C08305CDDA}"/>
              </a:ext>
            </a:extLst>
          </p:cNvPr>
          <p:cNvSpPr txBox="1"/>
          <p:nvPr/>
        </p:nvSpPr>
        <p:spPr>
          <a:xfrm>
            <a:off x="7414704" y="4508880"/>
            <a:ext cx="4380284" cy="646331"/>
          </a:xfrm>
          <a:prstGeom prst="rect">
            <a:avLst/>
          </a:prstGeom>
          <a:solidFill>
            <a:schemeClr val="bg1"/>
          </a:solidFill>
        </p:spPr>
        <p:txBody>
          <a:bodyPr wrap="square">
            <a:spAutoFit/>
          </a:bodyPr>
          <a:lstStyle/>
          <a:p>
            <a:r>
              <a:rPr lang="en-GB" b="1" dirty="0"/>
              <a:t>Great Peace Shipping Ltd v </a:t>
            </a:r>
            <a:r>
              <a:rPr lang="en-GB" b="1" dirty="0" err="1"/>
              <a:t>Tsavliris</a:t>
            </a:r>
            <a:r>
              <a:rPr lang="en-GB" b="1" dirty="0"/>
              <a:t> Salvage (International) Ltd [2002</a:t>
            </a:r>
            <a:endParaRPr lang="en-GB" dirty="0"/>
          </a:p>
        </p:txBody>
      </p:sp>
    </p:spTree>
    <p:extLst>
      <p:ext uri="{BB962C8B-B14F-4D97-AF65-F5344CB8AC3E}">
        <p14:creationId xmlns:p14="http://schemas.microsoft.com/office/powerpoint/2010/main" val="1399043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FFB4B-4C9F-F2F3-1CB5-165783CAF147}"/>
              </a:ext>
            </a:extLst>
          </p:cNvPr>
          <p:cNvSpPr>
            <a:spLocks noGrp="1"/>
          </p:cNvSpPr>
          <p:nvPr>
            <p:ph type="title"/>
          </p:nvPr>
        </p:nvSpPr>
        <p:spPr/>
        <p:txBody>
          <a:bodyPr/>
          <a:lstStyle/>
          <a:p>
            <a:r>
              <a:rPr lang="en-GB" dirty="0"/>
              <a:t>Mutual mistake</a:t>
            </a:r>
          </a:p>
        </p:txBody>
      </p:sp>
      <p:sp>
        <p:nvSpPr>
          <p:cNvPr id="3" name="Content Placeholder 2">
            <a:extLst>
              <a:ext uri="{FF2B5EF4-FFF2-40B4-BE49-F238E27FC236}">
                <a16:creationId xmlns:a16="http://schemas.microsoft.com/office/drawing/2014/main" id="{822FAA24-B3E1-F8A7-B2DA-D21EBD0667BF}"/>
              </a:ext>
            </a:extLst>
          </p:cNvPr>
          <p:cNvSpPr>
            <a:spLocks noGrp="1"/>
          </p:cNvSpPr>
          <p:nvPr>
            <p:ph idx="1"/>
          </p:nvPr>
        </p:nvSpPr>
        <p:spPr>
          <a:xfrm>
            <a:off x="418541" y="1677509"/>
            <a:ext cx="10899315" cy="4775049"/>
          </a:xfrm>
          <a:solidFill>
            <a:schemeClr val="bg1"/>
          </a:solidFill>
        </p:spPr>
        <p:txBody>
          <a:bodyPr>
            <a:normAutofit fontScale="92500" lnSpcReduction="10000"/>
          </a:bodyPr>
          <a:lstStyle/>
          <a:p>
            <a:r>
              <a:rPr lang="en-GB" dirty="0"/>
              <a:t>A mistake will be classified as a mutual mistake when it can be shown that the parties to an agreement are at cross-purposes. </a:t>
            </a:r>
          </a:p>
          <a:p>
            <a:r>
              <a:rPr lang="en-GB" b="1" dirty="0"/>
              <a:t>In Smith v Hughes [1871] Blackburn J summarised the position:</a:t>
            </a:r>
          </a:p>
          <a:p>
            <a:endParaRPr lang="en-GB" b="1" dirty="0"/>
          </a:p>
          <a:p>
            <a:pPr marL="0" indent="0" algn="ctr">
              <a:buNone/>
            </a:pPr>
            <a:r>
              <a:rPr lang="en-GB" i="1" dirty="0">
                <a:solidFill>
                  <a:srgbClr val="0070C0"/>
                </a:solidFill>
              </a:rPr>
              <a:t>“If whatever a man’s real intention may be, he so conducts himself that a reasonable man would believe that he was assenting to the terms proposed by the other party and that other party upon that belief enters into the contract with him, the man thus conducting himself would be equally bound as if he had intended to agree to the other party’s terms.”</a:t>
            </a:r>
          </a:p>
          <a:p>
            <a:pPr marL="0" indent="0">
              <a:buNone/>
            </a:pPr>
            <a:endParaRPr lang="en-GB" b="1" dirty="0"/>
          </a:p>
          <a:p>
            <a:r>
              <a:rPr lang="en-GB" b="1" dirty="0"/>
              <a:t>Scriven Bros &amp; Co v Hindley &amp; Co [1913] </a:t>
            </a:r>
            <a:r>
              <a:rPr lang="en-GB" dirty="0"/>
              <a:t>provides a good example of a mistake that was upheld on the basis that the court could not affirm which product formed the subject of the contract.</a:t>
            </a:r>
          </a:p>
          <a:p>
            <a:pPr marL="0" indent="0">
              <a:buNone/>
            </a:pPr>
            <a:endParaRPr lang="en-GB" dirty="0"/>
          </a:p>
          <a:p>
            <a:endParaRPr lang="en-GB" dirty="0"/>
          </a:p>
          <a:p>
            <a:r>
              <a:rPr lang="en-GB" dirty="0"/>
              <a:t>Another leading case in the area of mutual mistake is </a:t>
            </a:r>
            <a:r>
              <a:rPr lang="en-GB" b="1" dirty="0"/>
              <a:t>Raffles v </a:t>
            </a:r>
            <a:r>
              <a:rPr lang="en-GB" b="1" dirty="0" err="1"/>
              <a:t>Wichelhaus</a:t>
            </a:r>
            <a:r>
              <a:rPr lang="en-GB" b="1" dirty="0"/>
              <a:t> [1864</a:t>
            </a:r>
            <a:r>
              <a:rPr lang="en-GB" dirty="0"/>
              <a:t>] in which the claimant agreed to sell cotton to the defendant which was “to arrive ex Peerless from Bombay”. </a:t>
            </a:r>
          </a:p>
          <a:p>
            <a:pPr marL="0" indent="0">
              <a:buNone/>
            </a:pPr>
            <a:endParaRPr lang="en-GB" dirty="0"/>
          </a:p>
          <a:p>
            <a:pPr marL="0" indent="0">
              <a:buNone/>
            </a:pPr>
            <a:endParaRPr lang="en-GB" dirty="0"/>
          </a:p>
          <a:p>
            <a:pPr marL="0" indent="0">
              <a:buNone/>
            </a:pPr>
            <a:endParaRPr lang="en-GB" b="1" dirty="0"/>
          </a:p>
          <a:p>
            <a:endParaRPr lang="en-GB" dirty="0"/>
          </a:p>
        </p:txBody>
      </p:sp>
    </p:spTree>
    <p:extLst>
      <p:ext uri="{BB962C8B-B14F-4D97-AF65-F5344CB8AC3E}">
        <p14:creationId xmlns:p14="http://schemas.microsoft.com/office/powerpoint/2010/main" val="2594474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C7054-65E3-9CC3-949D-0BFE689EB900}"/>
              </a:ext>
            </a:extLst>
          </p:cNvPr>
          <p:cNvSpPr>
            <a:spLocks noGrp="1"/>
          </p:cNvSpPr>
          <p:nvPr>
            <p:ph type="title"/>
          </p:nvPr>
        </p:nvSpPr>
        <p:spPr>
          <a:xfrm>
            <a:off x="1286933" y="609600"/>
            <a:ext cx="10197494" cy="1099457"/>
          </a:xfrm>
        </p:spPr>
        <p:txBody>
          <a:bodyPr>
            <a:normAutofit/>
          </a:bodyPr>
          <a:lstStyle/>
          <a:p>
            <a:r>
              <a:rPr lang="en-GB" dirty="0"/>
              <a:t>Unilateral mistake: Mistake as to identity</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C8A616F-A856-9175-DF7A-7D889DE7E33D}"/>
              </a:ext>
            </a:extLst>
          </p:cNvPr>
          <p:cNvGraphicFramePr>
            <a:graphicFrameLocks noGrp="1"/>
          </p:cNvGraphicFramePr>
          <p:nvPr>
            <p:ph idx="1"/>
            <p:extLst>
              <p:ext uri="{D42A27DB-BD31-4B8C-83A1-F6EECF244321}">
                <p14:modId xmlns:p14="http://schemas.microsoft.com/office/powerpoint/2010/main" val="263613201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9024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ACC9-633A-0BCC-1EB2-34875B953F25}"/>
              </a:ext>
            </a:extLst>
          </p:cNvPr>
          <p:cNvSpPr>
            <a:spLocks noGrp="1"/>
          </p:cNvSpPr>
          <p:nvPr>
            <p:ph type="title"/>
          </p:nvPr>
        </p:nvSpPr>
        <p:spPr/>
        <p:txBody>
          <a:bodyPr/>
          <a:lstStyle/>
          <a:p>
            <a:r>
              <a:rPr lang="en-GB" dirty="0"/>
              <a:t>Unilateral mistake: Mistake concerning the nature of the document </a:t>
            </a:r>
          </a:p>
        </p:txBody>
      </p:sp>
      <p:pic>
        <p:nvPicPr>
          <p:cNvPr id="9" name="Content Placeholder 8">
            <a:extLst>
              <a:ext uri="{FF2B5EF4-FFF2-40B4-BE49-F238E27FC236}">
                <a16:creationId xmlns:a16="http://schemas.microsoft.com/office/drawing/2014/main" id="{56358AF1-219C-ACBD-72D7-F79818531137}"/>
              </a:ext>
            </a:extLst>
          </p:cNvPr>
          <p:cNvPicPr>
            <a:picLocks noGrp="1" noChangeAspect="1"/>
          </p:cNvPicPr>
          <p:nvPr>
            <p:ph idx="1"/>
          </p:nvPr>
        </p:nvPicPr>
        <p:blipFill>
          <a:blip r:embed="rId3"/>
          <a:srcRect r="19808" b="14400"/>
          <a:stretch/>
        </p:blipFill>
        <p:spPr>
          <a:xfrm>
            <a:off x="3053751" y="2766886"/>
            <a:ext cx="8018092" cy="2310944"/>
          </a:xfrm>
        </p:spPr>
      </p:pic>
      <p:sp>
        <p:nvSpPr>
          <p:cNvPr id="10" name="TextBox 9">
            <a:extLst>
              <a:ext uri="{FF2B5EF4-FFF2-40B4-BE49-F238E27FC236}">
                <a16:creationId xmlns:a16="http://schemas.microsoft.com/office/drawing/2014/main" id="{97BB72F5-0FB2-9497-A7CD-B84A519ABCAA}"/>
              </a:ext>
            </a:extLst>
          </p:cNvPr>
          <p:cNvSpPr txBox="1"/>
          <p:nvPr/>
        </p:nvSpPr>
        <p:spPr>
          <a:xfrm>
            <a:off x="431321" y="1930400"/>
            <a:ext cx="3209026" cy="461665"/>
          </a:xfrm>
          <a:prstGeom prst="rect">
            <a:avLst/>
          </a:prstGeom>
          <a:noFill/>
        </p:spPr>
        <p:txBody>
          <a:bodyPr wrap="square" rtlCol="0">
            <a:spAutoFit/>
          </a:bodyPr>
          <a:lstStyle/>
          <a:p>
            <a:r>
              <a:rPr lang="en-GB" sz="2400" b="1" dirty="0">
                <a:solidFill>
                  <a:srgbClr val="0070C0"/>
                </a:solidFill>
              </a:rPr>
              <a:t>1) Rectification</a:t>
            </a:r>
          </a:p>
        </p:txBody>
      </p:sp>
      <p:sp>
        <p:nvSpPr>
          <p:cNvPr id="11" name="TextBox 10">
            <a:extLst>
              <a:ext uri="{FF2B5EF4-FFF2-40B4-BE49-F238E27FC236}">
                <a16:creationId xmlns:a16="http://schemas.microsoft.com/office/drawing/2014/main" id="{08F92DE8-0271-B0F4-1D1E-046E1823F7B2}"/>
              </a:ext>
            </a:extLst>
          </p:cNvPr>
          <p:cNvSpPr txBox="1"/>
          <p:nvPr/>
        </p:nvSpPr>
        <p:spPr>
          <a:xfrm>
            <a:off x="677334" y="5227608"/>
            <a:ext cx="4429504" cy="400110"/>
          </a:xfrm>
          <a:prstGeom prst="rect">
            <a:avLst/>
          </a:prstGeom>
          <a:noFill/>
        </p:spPr>
        <p:txBody>
          <a:bodyPr wrap="square" rtlCol="0">
            <a:spAutoFit/>
          </a:bodyPr>
          <a:lstStyle/>
          <a:p>
            <a:r>
              <a:rPr lang="en-GB" sz="2000" b="1" u="sng" dirty="0">
                <a:solidFill>
                  <a:srgbClr val="0070C0"/>
                </a:solidFill>
              </a:rPr>
              <a:t>2) Non </a:t>
            </a:r>
            <a:r>
              <a:rPr lang="en-GB" sz="2000" b="1" u="sng" dirty="0" err="1">
                <a:solidFill>
                  <a:srgbClr val="0070C0"/>
                </a:solidFill>
              </a:rPr>
              <a:t>est</a:t>
            </a:r>
            <a:r>
              <a:rPr lang="en-GB" sz="2000" b="1" u="sng" dirty="0">
                <a:solidFill>
                  <a:srgbClr val="0070C0"/>
                </a:solidFill>
              </a:rPr>
              <a:t> factum</a:t>
            </a:r>
          </a:p>
        </p:txBody>
      </p:sp>
      <p:sp>
        <p:nvSpPr>
          <p:cNvPr id="13" name="TextBox 12">
            <a:extLst>
              <a:ext uri="{FF2B5EF4-FFF2-40B4-BE49-F238E27FC236}">
                <a16:creationId xmlns:a16="http://schemas.microsoft.com/office/drawing/2014/main" id="{78F0BAEA-3D5F-B419-C1B0-DAE64BD34439}"/>
              </a:ext>
            </a:extLst>
          </p:cNvPr>
          <p:cNvSpPr txBox="1"/>
          <p:nvPr/>
        </p:nvSpPr>
        <p:spPr>
          <a:xfrm>
            <a:off x="2764463" y="1843556"/>
            <a:ext cx="8596668" cy="923330"/>
          </a:xfrm>
          <a:prstGeom prst="rect">
            <a:avLst/>
          </a:prstGeom>
          <a:solidFill>
            <a:schemeClr val="bg1"/>
          </a:solidFill>
        </p:spPr>
        <p:txBody>
          <a:bodyPr wrap="square">
            <a:spAutoFit/>
          </a:bodyPr>
          <a:lstStyle/>
          <a:p>
            <a:r>
              <a:rPr lang="en-GB" dirty="0"/>
              <a:t>Certain things must be proven by a party seeking rectification (</a:t>
            </a:r>
            <a:r>
              <a:rPr lang="en-GB" b="1" dirty="0" err="1">
                <a:highlight>
                  <a:srgbClr val="FFFF00"/>
                </a:highlight>
              </a:rPr>
              <a:t>Swainland</a:t>
            </a:r>
            <a:r>
              <a:rPr lang="en-GB" b="1" dirty="0">
                <a:highlight>
                  <a:srgbClr val="FFFF00"/>
                </a:highlight>
              </a:rPr>
              <a:t> Builders Ltd v Freehold Properties Ltd [2002</a:t>
            </a:r>
            <a:r>
              <a:rPr lang="en-GB" dirty="0">
                <a:highlight>
                  <a:srgbClr val="FFFF00"/>
                </a:highlight>
              </a:rPr>
              <a:t>]), </a:t>
            </a:r>
            <a:r>
              <a:rPr lang="en-GB" dirty="0"/>
              <a:t>which are summarised in the checklist below:</a:t>
            </a:r>
          </a:p>
        </p:txBody>
      </p:sp>
      <p:sp>
        <p:nvSpPr>
          <p:cNvPr id="15" name="TextBox 14">
            <a:extLst>
              <a:ext uri="{FF2B5EF4-FFF2-40B4-BE49-F238E27FC236}">
                <a16:creationId xmlns:a16="http://schemas.microsoft.com/office/drawing/2014/main" id="{330432F1-EF88-E37F-0E14-9E8AF8131590}"/>
              </a:ext>
            </a:extLst>
          </p:cNvPr>
          <p:cNvSpPr txBox="1"/>
          <p:nvPr/>
        </p:nvSpPr>
        <p:spPr>
          <a:xfrm>
            <a:off x="276046" y="3737692"/>
            <a:ext cx="6107502" cy="369332"/>
          </a:xfrm>
          <a:prstGeom prst="rect">
            <a:avLst/>
          </a:prstGeom>
          <a:noFill/>
        </p:spPr>
        <p:txBody>
          <a:bodyPr wrap="square">
            <a:spAutoFit/>
          </a:bodyPr>
          <a:lstStyle/>
          <a:p>
            <a:r>
              <a:rPr lang="en-GB" dirty="0">
                <a:highlight>
                  <a:srgbClr val="FFFF00"/>
                </a:highlight>
              </a:rPr>
              <a:t>Joscelyne v Nissen [1970]. </a:t>
            </a:r>
          </a:p>
        </p:txBody>
      </p:sp>
      <p:sp>
        <p:nvSpPr>
          <p:cNvPr id="16" name="TextBox 15">
            <a:extLst>
              <a:ext uri="{FF2B5EF4-FFF2-40B4-BE49-F238E27FC236}">
                <a16:creationId xmlns:a16="http://schemas.microsoft.com/office/drawing/2014/main" id="{2467FC33-B130-8080-5751-1D275568BE8D}"/>
              </a:ext>
            </a:extLst>
          </p:cNvPr>
          <p:cNvSpPr txBox="1"/>
          <p:nvPr/>
        </p:nvSpPr>
        <p:spPr>
          <a:xfrm>
            <a:off x="677334" y="5814204"/>
            <a:ext cx="4619285" cy="923330"/>
          </a:xfrm>
          <a:prstGeom prst="rect">
            <a:avLst/>
          </a:prstGeom>
          <a:noFill/>
        </p:spPr>
        <p:txBody>
          <a:bodyPr wrap="square" rtlCol="0">
            <a:spAutoFit/>
          </a:bodyPr>
          <a:lstStyle/>
          <a:p>
            <a:r>
              <a:rPr lang="en-GB" dirty="0"/>
              <a:t>“It is not my deed” – used for a mistake that relates to the nature of the document signed. </a:t>
            </a:r>
          </a:p>
        </p:txBody>
      </p:sp>
      <p:sp>
        <p:nvSpPr>
          <p:cNvPr id="18" name="TextBox 17">
            <a:extLst>
              <a:ext uri="{FF2B5EF4-FFF2-40B4-BE49-F238E27FC236}">
                <a16:creationId xmlns:a16="http://schemas.microsoft.com/office/drawing/2014/main" id="{2A7AAB6C-B240-DE0E-F4CE-E681068C2840}"/>
              </a:ext>
            </a:extLst>
          </p:cNvPr>
          <p:cNvSpPr txBox="1"/>
          <p:nvPr/>
        </p:nvSpPr>
        <p:spPr>
          <a:xfrm>
            <a:off x="5934973" y="6001160"/>
            <a:ext cx="4619285" cy="369332"/>
          </a:xfrm>
          <a:prstGeom prst="rect">
            <a:avLst/>
          </a:prstGeom>
          <a:solidFill>
            <a:schemeClr val="bg1"/>
          </a:solidFill>
        </p:spPr>
        <p:txBody>
          <a:bodyPr wrap="square">
            <a:spAutoFit/>
          </a:bodyPr>
          <a:lstStyle/>
          <a:p>
            <a:r>
              <a:rPr lang="en-GB" dirty="0">
                <a:highlight>
                  <a:srgbClr val="FFFF00"/>
                </a:highlight>
              </a:rPr>
              <a:t>Saunders v Anglia Building Society [1971]. </a:t>
            </a:r>
          </a:p>
        </p:txBody>
      </p:sp>
    </p:spTree>
    <p:extLst>
      <p:ext uri="{BB962C8B-B14F-4D97-AF65-F5344CB8AC3E}">
        <p14:creationId xmlns:p14="http://schemas.microsoft.com/office/powerpoint/2010/main" val="37774104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5781CA9-F81C-4F95-BC4E-89AB58B7D399}"/>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kern="1200">
                <a:solidFill>
                  <a:schemeClr val="accent1"/>
                </a:solidFill>
                <a:latin typeface="+mj-lt"/>
                <a:ea typeface="+mj-ea"/>
                <a:cs typeface="+mj-cs"/>
              </a:rPr>
              <a:t>Mistake or Misrepresentation?</a:t>
            </a:r>
          </a:p>
        </p:txBody>
      </p:sp>
      <p:pic>
        <p:nvPicPr>
          <p:cNvPr id="5" name="Content Placeholder 4">
            <a:extLst>
              <a:ext uri="{FF2B5EF4-FFF2-40B4-BE49-F238E27FC236}">
                <a16:creationId xmlns:a16="http://schemas.microsoft.com/office/drawing/2014/main" id="{BA5A4F20-CC5D-4E5E-82D8-51B6B6C756F2}"/>
              </a:ext>
            </a:extLst>
          </p:cNvPr>
          <p:cNvPicPr>
            <a:picLocks noGrp="1" noChangeAspect="1"/>
          </p:cNvPicPr>
          <p:nvPr>
            <p:ph idx="1"/>
          </p:nvPr>
        </p:nvPicPr>
        <p:blipFill rotWithShape="1">
          <a:blip r:embed="rId3"/>
          <a:srcRect l="37610" t="39729" r="33806" b="32308"/>
          <a:stretch/>
        </p:blipFill>
        <p:spPr>
          <a:xfrm>
            <a:off x="2603599" y="934222"/>
            <a:ext cx="5052770" cy="3299450"/>
          </a:xfrm>
          <a:prstGeom prst="rect">
            <a:avLst/>
          </a:prstGeom>
        </p:spPr>
      </p:pic>
    </p:spTree>
    <p:extLst>
      <p:ext uri="{BB962C8B-B14F-4D97-AF65-F5344CB8AC3E}">
        <p14:creationId xmlns:p14="http://schemas.microsoft.com/office/powerpoint/2010/main" val="4079171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2E0EC10-C03A-11D3-6264-738B1E21F95C}"/>
              </a:ext>
            </a:extLst>
          </p:cNvPr>
          <p:cNvSpPr>
            <a:spLocks noGrp="1"/>
          </p:cNvSpPr>
          <p:nvPr>
            <p:ph type="title"/>
          </p:nvPr>
        </p:nvSpPr>
        <p:spPr>
          <a:xfrm>
            <a:off x="985969" y="4473227"/>
            <a:ext cx="8288032" cy="1096648"/>
          </a:xfrm>
        </p:spPr>
        <p:txBody>
          <a:bodyPr vert="horz" lIns="91440" tIns="45720" rIns="91440" bIns="45720" rtlCol="0" anchor="b">
            <a:normAutofit/>
          </a:bodyPr>
          <a:lstStyle/>
          <a:p>
            <a:r>
              <a:rPr lang="en-US" sz="4800"/>
              <a:t>Summary</a:t>
            </a:r>
          </a:p>
        </p:txBody>
      </p:sp>
      <p:pic>
        <p:nvPicPr>
          <p:cNvPr id="6" name="Picture 5">
            <a:extLst>
              <a:ext uri="{FF2B5EF4-FFF2-40B4-BE49-F238E27FC236}">
                <a16:creationId xmlns:a16="http://schemas.microsoft.com/office/drawing/2014/main" id="{3AA60C3E-1D0A-E287-3245-C453CF332044}"/>
              </a:ext>
            </a:extLst>
          </p:cNvPr>
          <p:cNvPicPr>
            <a:picLocks noChangeAspect="1"/>
          </p:cNvPicPr>
          <p:nvPr/>
        </p:nvPicPr>
        <p:blipFill>
          <a:blip r:embed="rId2"/>
          <a:stretch>
            <a:fillRect/>
          </a:stretch>
        </p:blipFill>
        <p:spPr>
          <a:xfrm>
            <a:off x="719006" y="719667"/>
            <a:ext cx="10487025" cy="4114800"/>
          </a:xfrm>
          <a:prstGeom prst="rect">
            <a:avLst/>
          </a:prstGeom>
        </p:spPr>
      </p:pic>
    </p:spTree>
    <p:extLst>
      <p:ext uri="{BB962C8B-B14F-4D97-AF65-F5344CB8AC3E}">
        <p14:creationId xmlns:p14="http://schemas.microsoft.com/office/powerpoint/2010/main" val="1324410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DE79FC1-B64A-456B-D6B8-47552AEA7DB5}"/>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r>
              <a:rPr lang="en-US" sz="2600" kern="1200" dirty="0">
                <a:solidFill>
                  <a:schemeClr val="accent1"/>
                </a:solidFill>
                <a:latin typeface="+mj-lt"/>
                <a:ea typeface="+mj-ea"/>
                <a:cs typeface="+mj-cs"/>
              </a:rPr>
              <a:t>THANK YOU</a:t>
            </a:r>
            <a:br>
              <a:rPr lang="en-US" sz="2600" kern="1200" dirty="0">
                <a:solidFill>
                  <a:schemeClr val="accent1"/>
                </a:solidFill>
                <a:latin typeface="+mj-lt"/>
                <a:ea typeface="+mj-ea"/>
                <a:cs typeface="+mj-cs"/>
              </a:rPr>
            </a:br>
            <a:br>
              <a:rPr lang="en-US" sz="2600" kern="1200" dirty="0">
                <a:solidFill>
                  <a:schemeClr val="accent1"/>
                </a:solidFill>
                <a:latin typeface="+mj-lt"/>
                <a:ea typeface="+mj-ea"/>
                <a:cs typeface="+mj-cs"/>
              </a:rPr>
            </a:br>
            <a:r>
              <a:rPr lang="en-US" sz="2600" b="1" kern="1200" dirty="0">
                <a:solidFill>
                  <a:schemeClr val="accent1"/>
                </a:solidFill>
                <a:latin typeface="+mj-lt"/>
                <a:ea typeface="+mj-ea"/>
                <a:cs typeface="+mj-cs"/>
              </a:rPr>
              <a:t>READING WEEK ON THE 12</a:t>
            </a:r>
            <a:r>
              <a:rPr lang="en-US" sz="2600" b="1" kern="1200" baseline="30000" dirty="0">
                <a:solidFill>
                  <a:schemeClr val="accent1"/>
                </a:solidFill>
                <a:latin typeface="+mj-lt"/>
                <a:ea typeface="+mj-ea"/>
                <a:cs typeface="+mj-cs"/>
              </a:rPr>
              <a:t>TH</a:t>
            </a:r>
            <a:r>
              <a:rPr lang="en-US" sz="2600" b="1" kern="1200" dirty="0">
                <a:solidFill>
                  <a:schemeClr val="accent1"/>
                </a:solidFill>
                <a:latin typeface="+mj-lt"/>
                <a:ea typeface="+mj-ea"/>
                <a:cs typeface="+mj-cs"/>
              </a:rPr>
              <a:t> NOVEMBER</a:t>
            </a:r>
            <a:br>
              <a:rPr lang="en-US" sz="2600" kern="1200" dirty="0">
                <a:solidFill>
                  <a:schemeClr val="accent1"/>
                </a:solidFill>
                <a:latin typeface="+mj-lt"/>
                <a:ea typeface="+mj-ea"/>
                <a:cs typeface="+mj-cs"/>
              </a:rPr>
            </a:br>
            <a:br>
              <a:rPr lang="en-US" sz="2600" kern="1200" dirty="0">
                <a:solidFill>
                  <a:schemeClr val="accent1"/>
                </a:solidFill>
                <a:latin typeface="+mj-lt"/>
                <a:ea typeface="+mj-ea"/>
                <a:cs typeface="+mj-cs"/>
              </a:rPr>
            </a:br>
            <a:r>
              <a:rPr lang="en-US" sz="2600" kern="1200" dirty="0">
                <a:solidFill>
                  <a:schemeClr val="accent1"/>
                </a:solidFill>
                <a:latin typeface="+mj-lt"/>
                <a:ea typeface="+mj-ea"/>
                <a:cs typeface="+mj-cs"/>
              </a:rPr>
              <a:t>RESUME WITH VITIATING FACTORS PART 2 ON 19</a:t>
            </a:r>
            <a:r>
              <a:rPr lang="en-US" sz="2600" kern="1200" baseline="30000" dirty="0">
                <a:solidFill>
                  <a:schemeClr val="accent1"/>
                </a:solidFill>
                <a:latin typeface="+mj-lt"/>
                <a:ea typeface="+mj-ea"/>
                <a:cs typeface="+mj-cs"/>
              </a:rPr>
              <a:t>TH</a:t>
            </a:r>
            <a:r>
              <a:rPr lang="en-US" sz="2600" kern="1200" dirty="0">
                <a:solidFill>
                  <a:schemeClr val="accent1"/>
                </a:solidFill>
                <a:latin typeface="+mj-lt"/>
                <a:ea typeface="+mj-ea"/>
                <a:cs typeface="+mj-cs"/>
              </a:rPr>
              <a:t> NOVEMBER</a:t>
            </a:r>
          </a:p>
        </p:txBody>
      </p:sp>
      <p:sp>
        <p:nvSpPr>
          <p:cNvPr id="38" name="Isosceles Triangle 37">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Graphic 5" descr="Smiling Face with No Fill">
            <a:extLst>
              <a:ext uri="{FF2B5EF4-FFF2-40B4-BE49-F238E27FC236}">
                <a16:creationId xmlns:a16="http://schemas.microsoft.com/office/drawing/2014/main" id="{3A0A6968-40C2-E310-F367-D89C39EFAEB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40005692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5157</Words>
  <Application>Microsoft Office PowerPoint</Application>
  <PresentationFormat>Widescreen</PresentationFormat>
  <Paragraphs>348</Paragraphs>
  <Slides>38</Slides>
  <Notes>36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Times New Roman</vt:lpstr>
      <vt:lpstr>Trebuchet MS</vt:lpstr>
      <vt:lpstr>Wingdings 3</vt:lpstr>
      <vt:lpstr>Facet</vt:lpstr>
      <vt:lpstr>  Vitiating factors:   MISREPRESENTATION &amp; MISTAKE </vt:lpstr>
      <vt:lpstr>LEARNING OBJECTIVES</vt:lpstr>
      <vt:lpstr>QUESTION</vt:lpstr>
      <vt:lpstr>We will discuss</vt:lpstr>
      <vt:lpstr>EFFECT OF INVALIDATION</vt:lpstr>
      <vt:lpstr>PART A - MISREPRESENTATION  DEFINED</vt:lpstr>
      <vt:lpstr>STATEMENT OF FACT OR LAW</vt:lpstr>
      <vt:lpstr>The following matter are NOT normally misrepresentations . . . </vt:lpstr>
      <vt:lpstr>NON-DISCLOSURE</vt:lpstr>
      <vt:lpstr>Caveat Emptor: EXCEPTIONS</vt:lpstr>
      <vt:lpstr>QUESTION TIME</vt:lpstr>
      <vt:lpstr>INDUCEMENT – Negligent or Innocent misrep</vt:lpstr>
      <vt:lpstr>PowerPoint Presentation</vt:lpstr>
      <vt:lpstr>INDUCEMENT – Fraudulent Misrep</vt:lpstr>
      <vt:lpstr>PowerPoint Presentation</vt:lpstr>
      <vt:lpstr>1. FRAUDULENT MISREP</vt:lpstr>
      <vt:lpstr>1. Fraudulent Misrepresentation: REMEDIES</vt:lpstr>
      <vt:lpstr>Fraudulent misrepresentation: REMEDIES</vt:lpstr>
      <vt:lpstr>2. Negligent Misrepresentation</vt:lpstr>
      <vt:lpstr>2. Negligent misrepresentation: REMEDIES</vt:lpstr>
      <vt:lpstr>3.INNOCENT misrepresentation</vt:lpstr>
      <vt:lpstr>Innocent misrepresentation</vt:lpstr>
      <vt:lpstr>3. Innocent misrepresentation: REMEDIES</vt:lpstr>
      <vt:lpstr>PowerPoint Presentation</vt:lpstr>
      <vt:lpstr>Summary of remedies for misrepresentation</vt:lpstr>
      <vt:lpstr>PowerPoint Presentation</vt:lpstr>
      <vt:lpstr>PART B - Mistake</vt:lpstr>
      <vt:lpstr>Types of mistake</vt:lpstr>
      <vt:lpstr>Common mistake </vt:lpstr>
      <vt:lpstr>Common mistake: Mistake as to the existence of the subject matter (res extincta)</vt:lpstr>
      <vt:lpstr>Common mistake: Mistake as to the title (res sua)</vt:lpstr>
      <vt:lpstr>Common mistake:  Mistake as to the quality of the subject matter</vt:lpstr>
      <vt:lpstr>Mutual mistake</vt:lpstr>
      <vt:lpstr>Unilateral mistake: Mistake as to identity</vt:lpstr>
      <vt:lpstr>Unilateral mistake: Mistake concerning the nature of the document </vt:lpstr>
      <vt:lpstr>Mistake or Misrepresentation?</vt:lpstr>
      <vt:lpstr>Summary</vt:lpstr>
      <vt:lpstr>THANK YOU  READING WEEK ON THE 12TH NOVEMBER  RESUME WITH VITIATING FACTORS PART 2 ON 19TH NOVEMBER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MISREPRESENTATION</dc:title>
  <dc:creator>Laura Knight</dc:creator>
  <cp:lastModifiedBy>Ellie Brown</cp:lastModifiedBy>
  <cp:revision>2</cp:revision>
  <cp:lastPrinted>2021-11-16T09:11:06Z</cp:lastPrinted>
  <dcterms:created xsi:type="dcterms:W3CDTF">2018-03-13T14:19:41Z</dcterms:created>
  <dcterms:modified xsi:type="dcterms:W3CDTF">2025-11-03T21:55:03Z</dcterms:modified>
</cp:coreProperties>
</file>