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30"/>
  </p:notesMasterIdLst>
  <p:sldIdLst>
    <p:sldId id="256" r:id="rId2"/>
    <p:sldId id="258" r:id="rId3"/>
    <p:sldId id="261" r:id="rId4"/>
    <p:sldId id="262" r:id="rId5"/>
    <p:sldId id="264" r:id="rId6"/>
    <p:sldId id="272" r:id="rId7"/>
    <p:sldId id="260" r:id="rId8"/>
    <p:sldId id="266" r:id="rId9"/>
    <p:sldId id="267" r:id="rId10"/>
    <p:sldId id="268" r:id="rId11"/>
    <p:sldId id="269" r:id="rId12"/>
    <p:sldId id="285" r:id="rId13"/>
    <p:sldId id="286" r:id="rId14"/>
    <p:sldId id="287" r:id="rId15"/>
    <p:sldId id="270" r:id="rId16"/>
    <p:sldId id="265" r:id="rId17"/>
    <p:sldId id="281" r:id="rId18"/>
    <p:sldId id="282" r:id="rId19"/>
    <p:sldId id="273" r:id="rId20"/>
    <p:sldId id="283" r:id="rId21"/>
    <p:sldId id="274" r:id="rId22"/>
    <p:sldId id="284" r:id="rId23"/>
    <p:sldId id="279" r:id="rId24"/>
    <p:sldId id="280" r:id="rId25"/>
    <p:sldId id="275" r:id="rId26"/>
    <p:sldId id="276" r:id="rId27"/>
    <p:sldId id="277" r:id="rId28"/>
    <p:sldId id="278"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900"/>
    <a:srgbClr val="860000"/>
    <a:srgbClr val="006600"/>
    <a:srgbClr val="663300"/>
    <a:srgbClr val="66FF33"/>
    <a:srgbClr val="0000FF"/>
    <a:srgbClr val="CCFFCC"/>
    <a:srgbClr val="FF3399"/>
    <a:srgbClr val="FF99CC"/>
    <a:srgbClr val="CC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34587" autoAdjust="0"/>
    <p:restoredTop sz="94711" autoAdjust="0"/>
  </p:normalViewPr>
  <p:slideViewPr>
    <p:cSldViewPr>
      <p:cViewPr varScale="1">
        <p:scale>
          <a:sx n="70" d="100"/>
          <a:sy n="70" d="100"/>
        </p:scale>
        <p:origin x="744" y="7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oleObject" Target="file:///C:\Users\becky_000\Desktop\Excel.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2.7777777777777776E-2"/>
          <c:y val="6.4814814814814811E-2"/>
          <c:w val="0.93888888888888888"/>
          <c:h val="0.89814814814814814"/>
        </c:manualLayout>
      </c:layout>
      <c:pie3DChart>
        <c:varyColors val="1"/>
        <c:ser>
          <c:idx val="0"/>
          <c:order val="0"/>
          <c:dPt>
            <c:idx val="0"/>
            <c:bubble3D val="0"/>
            <c:spPr>
              <a:solidFill>
                <a:srgbClr val="00B0F0"/>
              </a:solidFill>
              <a:ln w="25400">
                <a:solidFill>
                  <a:schemeClr val="lt1"/>
                </a:solidFill>
              </a:ln>
              <a:effectLst/>
              <a:sp3d contourW="25400">
                <a:contourClr>
                  <a:schemeClr val="lt1"/>
                </a:contourClr>
              </a:sp3d>
            </c:spPr>
          </c:dPt>
          <c:dPt>
            <c:idx val="1"/>
            <c:bubble3D val="0"/>
            <c:spPr>
              <a:solidFill>
                <a:srgbClr val="FF0000"/>
              </a:solidFill>
              <a:ln w="25400">
                <a:solidFill>
                  <a:schemeClr val="lt1"/>
                </a:solidFill>
              </a:ln>
              <a:effectLst/>
              <a:sp3d contourW="25400">
                <a:contourClr>
                  <a:schemeClr val="lt1"/>
                </a:contourClr>
              </a:sp3d>
            </c:spPr>
          </c:dPt>
          <c:dPt>
            <c:idx val="2"/>
            <c:bubble3D val="0"/>
            <c:spPr>
              <a:solidFill>
                <a:srgbClr val="FFC000"/>
              </a:solidFill>
              <a:ln w="25400">
                <a:solidFill>
                  <a:schemeClr val="lt1"/>
                </a:solidFill>
              </a:ln>
              <a:effectLst/>
              <a:sp3d contourW="25400">
                <a:contourClr>
                  <a:schemeClr val="lt1"/>
                </a:contourClr>
              </a:sp3d>
            </c:spPr>
          </c:dPt>
          <c:val>
            <c:numRef>
              <c:f>Sheet1!$B$5:$B$7</c:f>
              <c:numCache>
                <c:formatCode>General</c:formatCode>
                <c:ptCount val="3"/>
                <c:pt idx="0">
                  <c:v>33</c:v>
                </c:pt>
                <c:pt idx="1">
                  <c:v>33</c:v>
                </c:pt>
                <c:pt idx="2">
                  <c:v>33</c:v>
                </c:pt>
              </c:numCache>
            </c:numRef>
          </c:val>
        </c:ser>
        <c:dLbls>
          <c:showLegendKey val="0"/>
          <c:showVal val="0"/>
          <c:showCatName val="0"/>
          <c:showSerName val="0"/>
          <c:showPercent val="0"/>
          <c:showBubbleSize val="0"/>
          <c:showLeaderLines val="1"/>
        </c:dLbls>
      </c:pie3D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07FA70E-A2EB-4A3B-9CAC-024196AFEB25}" type="datetimeFigureOut">
              <a:rPr lang="en-GB" smtClean="0"/>
              <a:t>28/05/2017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464D447-3AC5-4655-8577-50910B2BD2B4}" type="slidenum">
              <a:rPr lang="en-GB" smtClean="0"/>
              <a:t>‹#›</a:t>
            </a:fld>
            <a:endParaRPr lang="en-GB"/>
          </a:p>
        </p:txBody>
      </p:sp>
    </p:spTree>
    <p:extLst>
      <p:ext uri="{BB962C8B-B14F-4D97-AF65-F5344CB8AC3E}">
        <p14:creationId xmlns:p14="http://schemas.microsoft.com/office/powerpoint/2010/main" val="354699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464D447-3AC5-4655-8577-50910B2BD2B4}" type="slidenum">
              <a:rPr lang="en-GB" smtClean="0"/>
              <a:t>1</a:t>
            </a:fld>
            <a:endParaRPr lang="en-GB"/>
          </a:p>
        </p:txBody>
      </p:sp>
    </p:spTree>
    <p:extLst>
      <p:ext uri="{BB962C8B-B14F-4D97-AF65-F5344CB8AC3E}">
        <p14:creationId xmlns:p14="http://schemas.microsoft.com/office/powerpoint/2010/main" val="9079840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464D447-3AC5-4655-8577-50910B2BD2B4}" type="slidenum">
              <a:rPr lang="en-GB" smtClean="0"/>
              <a:t>2</a:t>
            </a:fld>
            <a:endParaRPr lang="en-GB"/>
          </a:p>
        </p:txBody>
      </p:sp>
    </p:spTree>
    <p:extLst>
      <p:ext uri="{BB962C8B-B14F-4D97-AF65-F5344CB8AC3E}">
        <p14:creationId xmlns:p14="http://schemas.microsoft.com/office/powerpoint/2010/main" val="28096656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464D447-3AC5-4655-8577-50910B2BD2B4}" type="slidenum">
              <a:rPr lang="en-GB" smtClean="0"/>
              <a:t>7</a:t>
            </a:fld>
            <a:endParaRPr lang="en-GB"/>
          </a:p>
        </p:txBody>
      </p:sp>
    </p:spTree>
    <p:extLst>
      <p:ext uri="{BB962C8B-B14F-4D97-AF65-F5344CB8AC3E}">
        <p14:creationId xmlns:p14="http://schemas.microsoft.com/office/powerpoint/2010/main" val="27703915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464D447-3AC5-4655-8577-50910B2BD2B4}" type="slidenum">
              <a:rPr lang="en-GB" smtClean="0"/>
              <a:t>9</a:t>
            </a:fld>
            <a:endParaRPr lang="en-GB"/>
          </a:p>
        </p:txBody>
      </p:sp>
    </p:spTree>
    <p:extLst>
      <p:ext uri="{BB962C8B-B14F-4D97-AF65-F5344CB8AC3E}">
        <p14:creationId xmlns:p14="http://schemas.microsoft.com/office/powerpoint/2010/main" val="42708548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464D447-3AC5-4655-8577-50910B2BD2B4}" type="slidenum">
              <a:rPr lang="en-GB" smtClean="0"/>
              <a:t>10</a:t>
            </a:fld>
            <a:endParaRPr lang="en-GB"/>
          </a:p>
        </p:txBody>
      </p:sp>
    </p:spTree>
    <p:extLst>
      <p:ext uri="{BB962C8B-B14F-4D97-AF65-F5344CB8AC3E}">
        <p14:creationId xmlns:p14="http://schemas.microsoft.com/office/powerpoint/2010/main" val="14621550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464D447-3AC5-4655-8577-50910B2BD2B4}" type="slidenum">
              <a:rPr lang="en-GB" smtClean="0"/>
              <a:t>11</a:t>
            </a:fld>
            <a:endParaRPr lang="en-GB"/>
          </a:p>
        </p:txBody>
      </p:sp>
    </p:spTree>
    <p:extLst>
      <p:ext uri="{BB962C8B-B14F-4D97-AF65-F5344CB8AC3E}">
        <p14:creationId xmlns:p14="http://schemas.microsoft.com/office/powerpoint/2010/main" val="3511747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464D447-3AC5-4655-8577-50910B2BD2B4}" type="slidenum">
              <a:rPr lang="en-GB" smtClean="0"/>
              <a:t>12</a:t>
            </a:fld>
            <a:endParaRPr lang="en-GB"/>
          </a:p>
        </p:txBody>
      </p:sp>
    </p:spTree>
    <p:extLst>
      <p:ext uri="{BB962C8B-B14F-4D97-AF65-F5344CB8AC3E}">
        <p14:creationId xmlns:p14="http://schemas.microsoft.com/office/powerpoint/2010/main" val="39266506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464D447-3AC5-4655-8577-50910B2BD2B4}" type="slidenum">
              <a:rPr lang="en-GB" smtClean="0"/>
              <a:t>13</a:t>
            </a:fld>
            <a:endParaRPr lang="en-GB"/>
          </a:p>
        </p:txBody>
      </p:sp>
    </p:spTree>
    <p:extLst>
      <p:ext uri="{BB962C8B-B14F-4D97-AF65-F5344CB8AC3E}">
        <p14:creationId xmlns:p14="http://schemas.microsoft.com/office/powerpoint/2010/main" val="15361171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464D447-3AC5-4655-8577-50910B2BD2B4}" type="slidenum">
              <a:rPr lang="en-GB" smtClean="0"/>
              <a:t>14</a:t>
            </a:fld>
            <a:endParaRPr lang="en-GB"/>
          </a:p>
        </p:txBody>
      </p:sp>
    </p:spTree>
    <p:extLst>
      <p:ext uri="{BB962C8B-B14F-4D97-AF65-F5344CB8AC3E}">
        <p14:creationId xmlns:p14="http://schemas.microsoft.com/office/powerpoint/2010/main" val="39356595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464D447-3AC5-4655-8577-50910B2BD2B4}" type="slidenum">
              <a:rPr lang="en-GB" smtClean="0"/>
              <a:t>16</a:t>
            </a:fld>
            <a:endParaRPr lang="en-GB"/>
          </a:p>
        </p:txBody>
      </p:sp>
    </p:spTree>
    <p:extLst>
      <p:ext uri="{BB962C8B-B14F-4D97-AF65-F5344CB8AC3E}">
        <p14:creationId xmlns:p14="http://schemas.microsoft.com/office/powerpoint/2010/main" val="35399893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464D447-3AC5-4655-8577-50910B2BD2B4}" type="slidenum">
              <a:rPr lang="en-GB" smtClean="0"/>
              <a:t>17</a:t>
            </a:fld>
            <a:endParaRPr lang="en-GB"/>
          </a:p>
        </p:txBody>
      </p:sp>
    </p:spTree>
    <p:extLst>
      <p:ext uri="{BB962C8B-B14F-4D97-AF65-F5344CB8AC3E}">
        <p14:creationId xmlns:p14="http://schemas.microsoft.com/office/powerpoint/2010/main" val="8095365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464D447-3AC5-4655-8577-50910B2BD2B4}" type="slidenum">
              <a:rPr lang="en-GB" smtClean="0"/>
              <a:t>18</a:t>
            </a:fld>
            <a:endParaRPr lang="en-GB"/>
          </a:p>
        </p:txBody>
      </p:sp>
    </p:spTree>
    <p:extLst>
      <p:ext uri="{BB962C8B-B14F-4D97-AF65-F5344CB8AC3E}">
        <p14:creationId xmlns:p14="http://schemas.microsoft.com/office/powerpoint/2010/main" val="36371022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464D447-3AC5-4655-8577-50910B2BD2B4}" type="slidenum">
              <a:rPr lang="en-GB" smtClean="0"/>
              <a:t>26</a:t>
            </a:fld>
            <a:endParaRPr lang="en-GB"/>
          </a:p>
        </p:txBody>
      </p:sp>
    </p:spTree>
    <p:extLst>
      <p:ext uri="{BB962C8B-B14F-4D97-AF65-F5344CB8AC3E}">
        <p14:creationId xmlns:p14="http://schemas.microsoft.com/office/powerpoint/2010/main" val="39155839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464D447-3AC5-4655-8577-50910B2BD2B4}" type="slidenum">
              <a:rPr lang="en-GB" smtClean="0"/>
              <a:t>27</a:t>
            </a:fld>
            <a:endParaRPr lang="en-GB"/>
          </a:p>
        </p:txBody>
      </p:sp>
    </p:spTree>
    <p:extLst>
      <p:ext uri="{BB962C8B-B14F-4D97-AF65-F5344CB8AC3E}">
        <p14:creationId xmlns:p14="http://schemas.microsoft.com/office/powerpoint/2010/main" val="30049988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2782CEAA-8740-4D14-BB4C-49E2DD35C90F}" type="datetimeFigureOut">
              <a:rPr lang="en-GB" smtClean="0"/>
              <a:t>28/05/2017</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2E0B743D-3556-4119-99E6-913CAADA1408}"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782CEAA-8740-4D14-BB4C-49E2DD35C90F}" type="datetimeFigureOut">
              <a:rPr lang="en-GB" smtClean="0"/>
              <a:t>28/05/2017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0B743D-3556-4119-99E6-913CAADA140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2782CEAA-8740-4D14-BB4C-49E2DD35C90F}" type="datetimeFigureOut">
              <a:rPr lang="en-GB" smtClean="0"/>
              <a:t>28/05/2017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0B743D-3556-4119-99E6-913CAADA1408}"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782CEAA-8740-4D14-BB4C-49E2DD35C90F}" type="datetimeFigureOut">
              <a:rPr lang="en-GB" smtClean="0"/>
              <a:t>28/05/2017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0B743D-3556-4119-99E6-913CAADA1408}"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2782CEAA-8740-4D14-BB4C-49E2DD35C90F}" type="datetimeFigureOut">
              <a:rPr lang="en-GB" smtClean="0"/>
              <a:t>28/05/2017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0B743D-3556-4119-99E6-913CAADA1408}"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2782CEAA-8740-4D14-BB4C-49E2DD35C90F}" type="datetimeFigureOut">
              <a:rPr lang="en-GB" smtClean="0"/>
              <a:t>28/05/2017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0B743D-3556-4119-99E6-913CAADA140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2CEAA-8740-4D14-BB4C-49E2DD35C90F}" type="datetimeFigureOut">
              <a:rPr lang="en-GB" smtClean="0"/>
              <a:t>28/05/2017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0B743D-3556-4119-99E6-913CAADA140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782CEAA-8740-4D14-BB4C-49E2DD35C90F}" type="datetimeFigureOut">
              <a:rPr lang="en-GB" smtClean="0"/>
              <a:t>28/05/2017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0B743D-3556-4119-99E6-913CAADA1408}"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2782CEAA-8740-4D14-BB4C-49E2DD35C90F}" type="datetimeFigureOut">
              <a:rPr lang="en-GB" smtClean="0"/>
              <a:t>28/05/2017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2E0B743D-3556-4119-99E6-913CAADA1408}"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782CEAA-8740-4D14-BB4C-49E2DD35C90F}" type="datetimeFigureOut">
              <a:rPr lang="en-GB" smtClean="0"/>
              <a:t>28/05/2017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0B743D-3556-4119-99E6-913CAADA140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782CEAA-8740-4D14-BB4C-49E2DD35C90F}" type="datetimeFigureOut">
              <a:rPr lang="en-GB" smtClean="0"/>
              <a:t>28/05/2017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0B743D-3556-4119-99E6-913CAADA140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2782CEAA-8740-4D14-BB4C-49E2DD35C90F}" type="datetimeFigureOut">
              <a:rPr lang="en-GB" smtClean="0"/>
              <a:t>28/05/2017</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2E0B743D-3556-4119-99E6-913CAADA1408}"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jpe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5.jpeg"/><Relationship Id="rId4" Type="http://schemas.openxmlformats.org/officeDocument/2006/relationships/image" Target="../media/image14.jpeg"/><Relationship Id="rId9" Type="http://schemas.openxmlformats.org/officeDocument/2006/relationships/image" Target="../media/image19.jpeg"/></Relationships>
</file>

<file path=ppt/slides/_rels/slide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xml"/><Relationship Id="rId4" Type="http://schemas.openxmlformats.org/officeDocument/2006/relationships/image" Target="../media/image22.png"/></Relationships>
</file>

<file path=ppt/slides/_rels/slide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25.png"/></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30.png"/></Relationships>
</file>

<file path=ppt/slides/_rels/slide11.xml.rels><?xml version="1.0" encoding="UTF-8" standalone="yes"?>
<Relationships xmlns="http://schemas.openxmlformats.org/package/2006/relationships"><Relationship Id="rId3" Type="http://schemas.openxmlformats.org/officeDocument/2006/relationships/hyperlink" Target="http://www.cipd.co.uk/subjects/hrpract/flexibleworkingpractices/telework.htm" TargetMode="External"/><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leapingfrogpublications.co.uk/housing-society/building-obsolescence/" TargetMode="External"/><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hyperlink" Target="http://www.tandfonline.com/doi/citedby/10.3846/1648-715X.2008.12.53-68?scroll=top&amp;needAccess=true" TargetMode="External"/><Relationship Id="rId4" Type="http://schemas.openxmlformats.org/officeDocument/2006/relationships/hyperlink" Target="https://www.ukessays.co.uk/essays/property/a-study-of-bulding-obsolescence.php"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www.sciencedirect.com/science/journal/02724944" TargetMode="External"/><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hyperlink" Target="https://www.wsj.com/articles/open-offices-are-losing-some-of-their-openness-1475460662" TargetMode="External"/><Relationship Id="rId5" Type="http://schemas.openxmlformats.org/officeDocument/2006/relationships/hyperlink" Target="https://www.projecttimes.com/lisa-anderson/project-success-is-all-about-the-people.html" TargetMode="External"/><Relationship Id="rId4" Type="http://schemas.openxmlformats.org/officeDocument/2006/relationships/hyperlink" Target="http://www.sciencedirect.com/science/journal/02724944/36/supp/C"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www.sustel.org/" TargetMode="External"/><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hyperlink" Target="https://www.knoll.com/media/878/738/OpenClosed_Offices_wp.pdf" TargetMode="External"/><Relationship Id="rId4" Type="http://schemas.openxmlformats.org/officeDocument/2006/relationships/chart" Target="../charts/char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32.emf"/></Relationships>
</file>

<file path=ppt/slides/_rels/slide18.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34.emf"/></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gif"/><Relationship Id="rId1" Type="http://schemas.openxmlformats.org/officeDocument/2006/relationships/slideLayout" Target="../slideLayouts/slideLayout1.xml"/><Relationship Id="rId6" Type="http://schemas.openxmlformats.org/officeDocument/2006/relationships/image" Target="../media/image39.gif"/><Relationship Id="rId5" Type="http://schemas.openxmlformats.org/officeDocument/2006/relationships/image" Target="../media/image38.png"/><Relationship Id="rId4" Type="http://schemas.openxmlformats.org/officeDocument/2006/relationships/image" Target="../media/image37.png"/></Relationships>
</file>

<file path=ppt/slides/_rels/slide20.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image" Target="../media/image45.gif"/><Relationship Id="rId2" Type="http://schemas.openxmlformats.org/officeDocument/2006/relationships/image" Target="../media/image40.png"/><Relationship Id="rId1" Type="http://schemas.openxmlformats.org/officeDocument/2006/relationships/slideLayout" Target="../slideLayouts/slideLayout1.xml"/><Relationship Id="rId6" Type="http://schemas.openxmlformats.org/officeDocument/2006/relationships/image" Target="../media/image44.gif"/><Relationship Id="rId5" Type="http://schemas.openxmlformats.org/officeDocument/2006/relationships/image" Target="../media/image43.png"/><Relationship Id="rId4" Type="http://schemas.openxmlformats.org/officeDocument/2006/relationships/image" Target="../media/image42.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1.xml"/><Relationship Id="rId5" Type="http://schemas.openxmlformats.org/officeDocument/2006/relationships/image" Target="../media/image50.png"/><Relationship Id="rId4" Type="http://schemas.openxmlformats.org/officeDocument/2006/relationships/image" Target="../media/image49.jpeg"/></Relationships>
</file>

<file path=ppt/slides/_rels/slide24.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1.xml"/><Relationship Id="rId5" Type="http://schemas.openxmlformats.org/officeDocument/2006/relationships/image" Target="../media/image54.jpeg"/><Relationship Id="rId4" Type="http://schemas.openxmlformats.org/officeDocument/2006/relationships/image" Target="../media/image53.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58.jpg"/><Relationship Id="rId5" Type="http://schemas.openxmlformats.org/officeDocument/2006/relationships/image" Target="../media/image57.png"/><Relationship Id="rId4" Type="http://schemas.openxmlformats.org/officeDocument/2006/relationships/image" Target="../media/image56.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Group 66"/>
          <p:cNvGrpSpPr>
            <a:grpSpLocks/>
          </p:cNvGrpSpPr>
          <p:nvPr/>
        </p:nvGrpSpPr>
        <p:grpSpPr bwMode="auto">
          <a:xfrm>
            <a:off x="0" y="-44311"/>
            <a:ext cx="9201150" cy="6911976"/>
            <a:chOff x="0" y="-17"/>
            <a:chExt cx="5796" cy="4354"/>
          </a:xfrm>
        </p:grpSpPr>
        <p:sp>
          <p:nvSpPr>
            <p:cNvPr id="23" name="Rectangle 24"/>
            <p:cNvSpPr>
              <a:spLocks noChangeArrowheads="1"/>
            </p:cNvSpPr>
            <p:nvPr/>
          </p:nvSpPr>
          <p:spPr bwMode="auto">
            <a:xfrm>
              <a:off x="0" y="0"/>
              <a:ext cx="975" cy="1117"/>
            </a:xfrm>
            <a:prstGeom prst="rect">
              <a:avLst/>
            </a:prstGeom>
            <a:solidFill>
              <a:srgbClr val="3333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accent2"/>
                  </a:solidFill>
                  <a:latin typeface="Verdana" pitchFamily="34" charset="0"/>
                </a:defRPr>
              </a:lvl1pPr>
              <a:lvl2pPr marL="742950" indent="-285750">
                <a:spcBef>
                  <a:spcPct val="20000"/>
                </a:spcBef>
                <a:buChar char="–"/>
                <a:defRPr sz="2800">
                  <a:solidFill>
                    <a:schemeClr val="accent2"/>
                  </a:solidFill>
                  <a:latin typeface="Verdana" pitchFamily="34" charset="0"/>
                </a:defRPr>
              </a:lvl2pPr>
              <a:lvl3pPr marL="1143000" indent="-228600">
                <a:spcBef>
                  <a:spcPct val="20000"/>
                </a:spcBef>
                <a:buChar char="•"/>
                <a:defRPr sz="2400">
                  <a:solidFill>
                    <a:schemeClr val="accent2"/>
                  </a:solidFill>
                  <a:latin typeface="Verdana" pitchFamily="34" charset="0"/>
                </a:defRPr>
              </a:lvl3pPr>
              <a:lvl4pPr marL="1600200" indent="-228600">
                <a:spcBef>
                  <a:spcPct val="20000"/>
                </a:spcBef>
                <a:buChar char="–"/>
                <a:defRPr sz="2000">
                  <a:solidFill>
                    <a:schemeClr val="accent2"/>
                  </a:solidFill>
                  <a:latin typeface="Verdana" pitchFamily="34" charset="0"/>
                </a:defRPr>
              </a:lvl4pPr>
              <a:lvl5pPr marL="2057400" indent="-228600">
                <a:spcBef>
                  <a:spcPct val="20000"/>
                </a:spcBef>
                <a:buChar char="»"/>
                <a:defRPr sz="2000">
                  <a:solidFill>
                    <a:schemeClr val="accent2"/>
                  </a:solidFill>
                  <a:latin typeface="Verdana" pitchFamily="34" charset="0"/>
                </a:defRPr>
              </a:lvl5pPr>
              <a:lvl6pPr marL="2514600" indent="-228600" eaLnBrk="0" fontAlgn="base" hangingPunct="0">
                <a:spcBef>
                  <a:spcPct val="20000"/>
                </a:spcBef>
                <a:spcAft>
                  <a:spcPct val="0"/>
                </a:spcAft>
                <a:buChar char="»"/>
                <a:defRPr sz="2000">
                  <a:solidFill>
                    <a:schemeClr val="accent2"/>
                  </a:solidFill>
                  <a:latin typeface="Verdana" pitchFamily="34" charset="0"/>
                </a:defRPr>
              </a:lvl6pPr>
              <a:lvl7pPr marL="2971800" indent="-228600" eaLnBrk="0" fontAlgn="base" hangingPunct="0">
                <a:spcBef>
                  <a:spcPct val="20000"/>
                </a:spcBef>
                <a:spcAft>
                  <a:spcPct val="0"/>
                </a:spcAft>
                <a:buChar char="»"/>
                <a:defRPr sz="2000">
                  <a:solidFill>
                    <a:schemeClr val="accent2"/>
                  </a:solidFill>
                  <a:latin typeface="Verdana" pitchFamily="34" charset="0"/>
                </a:defRPr>
              </a:lvl7pPr>
              <a:lvl8pPr marL="3429000" indent="-228600" eaLnBrk="0" fontAlgn="base" hangingPunct="0">
                <a:spcBef>
                  <a:spcPct val="20000"/>
                </a:spcBef>
                <a:spcAft>
                  <a:spcPct val="0"/>
                </a:spcAft>
                <a:buChar char="»"/>
                <a:defRPr sz="2000">
                  <a:solidFill>
                    <a:schemeClr val="accent2"/>
                  </a:solidFill>
                  <a:latin typeface="Verdana" pitchFamily="34" charset="0"/>
                </a:defRPr>
              </a:lvl8pPr>
              <a:lvl9pPr marL="3886200" indent="-228600" eaLnBrk="0" fontAlgn="base" hangingPunct="0">
                <a:spcBef>
                  <a:spcPct val="20000"/>
                </a:spcBef>
                <a:spcAft>
                  <a:spcPct val="0"/>
                </a:spcAft>
                <a:buChar char="»"/>
                <a:defRPr sz="2000">
                  <a:solidFill>
                    <a:schemeClr val="accent2"/>
                  </a:solidFill>
                  <a:latin typeface="Verdana" pitchFamily="34" charset="0"/>
                </a:defRPr>
              </a:lvl9pPr>
            </a:lstStyle>
            <a:p>
              <a:pPr algn="ctr" eaLnBrk="1" hangingPunct="1">
                <a:spcBef>
                  <a:spcPct val="0"/>
                </a:spcBef>
                <a:buFontTx/>
                <a:buNone/>
              </a:pPr>
              <a:endParaRPr lang="en-US" altLang="en-US" sz="1800">
                <a:solidFill>
                  <a:schemeClr val="tx1"/>
                </a:solidFill>
                <a:latin typeface="Arial" charset="0"/>
              </a:endParaRPr>
            </a:p>
          </p:txBody>
        </p:sp>
        <p:sp>
          <p:nvSpPr>
            <p:cNvPr id="24" name="Rectangle 25"/>
            <p:cNvSpPr>
              <a:spLocks noChangeArrowheads="1"/>
            </p:cNvSpPr>
            <p:nvPr/>
          </p:nvSpPr>
          <p:spPr bwMode="auto">
            <a:xfrm>
              <a:off x="0" y="1088"/>
              <a:ext cx="975" cy="1117"/>
            </a:xfrm>
            <a:prstGeom prst="rect">
              <a:avLst/>
            </a:prstGeom>
            <a:solidFill>
              <a:srgbClr val="0000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accent2"/>
                  </a:solidFill>
                  <a:latin typeface="Verdana" pitchFamily="34" charset="0"/>
                </a:defRPr>
              </a:lvl1pPr>
              <a:lvl2pPr marL="742950" indent="-285750">
                <a:spcBef>
                  <a:spcPct val="20000"/>
                </a:spcBef>
                <a:buChar char="–"/>
                <a:defRPr sz="2800">
                  <a:solidFill>
                    <a:schemeClr val="accent2"/>
                  </a:solidFill>
                  <a:latin typeface="Verdana" pitchFamily="34" charset="0"/>
                </a:defRPr>
              </a:lvl2pPr>
              <a:lvl3pPr marL="1143000" indent="-228600">
                <a:spcBef>
                  <a:spcPct val="20000"/>
                </a:spcBef>
                <a:buChar char="•"/>
                <a:defRPr sz="2400">
                  <a:solidFill>
                    <a:schemeClr val="accent2"/>
                  </a:solidFill>
                  <a:latin typeface="Verdana" pitchFamily="34" charset="0"/>
                </a:defRPr>
              </a:lvl3pPr>
              <a:lvl4pPr marL="1600200" indent="-228600">
                <a:spcBef>
                  <a:spcPct val="20000"/>
                </a:spcBef>
                <a:buChar char="–"/>
                <a:defRPr sz="2000">
                  <a:solidFill>
                    <a:schemeClr val="accent2"/>
                  </a:solidFill>
                  <a:latin typeface="Verdana" pitchFamily="34" charset="0"/>
                </a:defRPr>
              </a:lvl4pPr>
              <a:lvl5pPr marL="2057400" indent="-228600">
                <a:spcBef>
                  <a:spcPct val="20000"/>
                </a:spcBef>
                <a:buChar char="»"/>
                <a:defRPr sz="2000">
                  <a:solidFill>
                    <a:schemeClr val="accent2"/>
                  </a:solidFill>
                  <a:latin typeface="Verdana" pitchFamily="34" charset="0"/>
                </a:defRPr>
              </a:lvl5pPr>
              <a:lvl6pPr marL="2514600" indent="-228600" eaLnBrk="0" fontAlgn="base" hangingPunct="0">
                <a:spcBef>
                  <a:spcPct val="20000"/>
                </a:spcBef>
                <a:spcAft>
                  <a:spcPct val="0"/>
                </a:spcAft>
                <a:buChar char="»"/>
                <a:defRPr sz="2000">
                  <a:solidFill>
                    <a:schemeClr val="accent2"/>
                  </a:solidFill>
                  <a:latin typeface="Verdana" pitchFamily="34" charset="0"/>
                </a:defRPr>
              </a:lvl6pPr>
              <a:lvl7pPr marL="2971800" indent="-228600" eaLnBrk="0" fontAlgn="base" hangingPunct="0">
                <a:spcBef>
                  <a:spcPct val="20000"/>
                </a:spcBef>
                <a:spcAft>
                  <a:spcPct val="0"/>
                </a:spcAft>
                <a:buChar char="»"/>
                <a:defRPr sz="2000">
                  <a:solidFill>
                    <a:schemeClr val="accent2"/>
                  </a:solidFill>
                  <a:latin typeface="Verdana" pitchFamily="34" charset="0"/>
                </a:defRPr>
              </a:lvl7pPr>
              <a:lvl8pPr marL="3429000" indent="-228600" eaLnBrk="0" fontAlgn="base" hangingPunct="0">
                <a:spcBef>
                  <a:spcPct val="20000"/>
                </a:spcBef>
                <a:spcAft>
                  <a:spcPct val="0"/>
                </a:spcAft>
                <a:buChar char="»"/>
                <a:defRPr sz="2000">
                  <a:solidFill>
                    <a:schemeClr val="accent2"/>
                  </a:solidFill>
                  <a:latin typeface="Verdana" pitchFamily="34" charset="0"/>
                </a:defRPr>
              </a:lvl8pPr>
              <a:lvl9pPr marL="3886200" indent="-228600" eaLnBrk="0" fontAlgn="base" hangingPunct="0">
                <a:spcBef>
                  <a:spcPct val="20000"/>
                </a:spcBef>
                <a:spcAft>
                  <a:spcPct val="0"/>
                </a:spcAft>
                <a:buChar char="»"/>
                <a:defRPr sz="2000">
                  <a:solidFill>
                    <a:schemeClr val="accent2"/>
                  </a:solidFill>
                  <a:latin typeface="Verdana" pitchFamily="34" charset="0"/>
                </a:defRPr>
              </a:lvl9pPr>
            </a:lstStyle>
            <a:p>
              <a:pPr algn="ctr" eaLnBrk="1" hangingPunct="1">
                <a:spcBef>
                  <a:spcPct val="0"/>
                </a:spcBef>
                <a:buFontTx/>
                <a:buNone/>
              </a:pPr>
              <a:endParaRPr lang="en-US" altLang="en-US" sz="1800">
                <a:solidFill>
                  <a:schemeClr val="tx1"/>
                </a:solidFill>
                <a:latin typeface="Arial" charset="0"/>
              </a:endParaRPr>
            </a:p>
          </p:txBody>
        </p:sp>
        <p:sp>
          <p:nvSpPr>
            <p:cNvPr id="25" name="Rectangle 26"/>
            <p:cNvSpPr>
              <a:spLocks noChangeArrowheads="1"/>
            </p:cNvSpPr>
            <p:nvPr/>
          </p:nvSpPr>
          <p:spPr bwMode="auto">
            <a:xfrm>
              <a:off x="0" y="2177"/>
              <a:ext cx="975" cy="1117"/>
            </a:xfrm>
            <a:prstGeom prst="rect">
              <a:avLst/>
            </a:prstGeom>
            <a:solidFill>
              <a:srgbClr val="3333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accent2"/>
                  </a:solidFill>
                  <a:latin typeface="Verdana" pitchFamily="34" charset="0"/>
                </a:defRPr>
              </a:lvl1pPr>
              <a:lvl2pPr marL="742950" indent="-285750">
                <a:spcBef>
                  <a:spcPct val="20000"/>
                </a:spcBef>
                <a:buChar char="–"/>
                <a:defRPr sz="2800">
                  <a:solidFill>
                    <a:schemeClr val="accent2"/>
                  </a:solidFill>
                  <a:latin typeface="Verdana" pitchFamily="34" charset="0"/>
                </a:defRPr>
              </a:lvl2pPr>
              <a:lvl3pPr marL="1143000" indent="-228600">
                <a:spcBef>
                  <a:spcPct val="20000"/>
                </a:spcBef>
                <a:buChar char="•"/>
                <a:defRPr sz="2400">
                  <a:solidFill>
                    <a:schemeClr val="accent2"/>
                  </a:solidFill>
                  <a:latin typeface="Verdana" pitchFamily="34" charset="0"/>
                </a:defRPr>
              </a:lvl3pPr>
              <a:lvl4pPr marL="1600200" indent="-228600">
                <a:spcBef>
                  <a:spcPct val="20000"/>
                </a:spcBef>
                <a:buChar char="–"/>
                <a:defRPr sz="2000">
                  <a:solidFill>
                    <a:schemeClr val="accent2"/>
                  </a:solidFill>
                  <a:latin typeface="Verdana" pitchFamily="34" charset="0"/>
                </a:defRPr>
              </a:lvl4pPr>
              <a:lvl5pPr marL="2057400" indent="-228600">
                <a:spcBef>
                  <a:spcPct val="20000"/>
                </a:spcBef>
                <a:buChar char="»"/>
                <a:defRPr sz="2000">
                  <a:solidFill>
                    <a:schemeClr val="accent2"/>
                  </a:solidFill>
                  <a:latin typeface="Verdana" pitchFamily="34" charset="0"/>
                </a:defRPr>
              </a:lvl5pPr>
              <a:lvl6pPr marL="2514600" indent="-228600" eaLnBrk="0" fontAlgn="base" hangingPunct="0">
                <a:spcBef>
                  <a:spcPct val="20000"/>
                </a:spcBef>
                <a:spcAft>
                  <a:spcPct val="0"/>
                </a:spcAft>
                <a:buChar char="»"/>
                <a:defRPr sz="2000">
                  <a:solidFill>
                    <a:schemeClr val="accent2"/>
                  </a:solidFill>
                  <a:latin typeface="Verdana" pitchFamily="34" charset="0"/>
                </a:defRPr>
              </a:lvl6pPr>
              <a:lvl7pPr marL="2971800" indent="-228600" eaLnBrk="0" fontAlgn="base" hangingPunct="0">
                <a:spcBef>
                  <a:spcPct val="20000"/>
                </a:spcBef>
                <a:spcAft>
                  <a:spcPct val="0"/>
                </a:spcAft>
                <a:buChar char="»"/>
                <a:defRPr sz="2000">
                  <a:solidFill>
                    <a:schemeClr val="accent2"/>
                  </a:solidFill>
                  <a:latin typeface="Verdana" pitchFamily="34" charset="0"/>
                </a:defRPr>
              </a:lvl7pPr>
              <a:lvl8pPr marL="3429000" indent="-228600" eaLnBrk="0" fontAlgn="base" hangingPunct="0">
                <a:spcBef>
                  <a:spcPct val="20000"/>
                </a:spcBef>
                <a:spcAft>
                  <a:spcPct val="0"/>
                </a:spcAft>
                <a:buChar char="»"/>
                <a:defRPr sz="2000">
                  <a:solidFill>
                    <a:schemeClr val="accent2"/>
                  </a:solidFill>
                  <a:latin typeface="Verdana" pitchFamily="34" charset="0"/>
                </a:defRPr>
              </a:lvl8pPr>
              <a:lvl9pPr marL="3886200" indent="-228600" eaLnBrk="0" fontAlgn="base" hangingPunct="0">
                <a:spcBef>
                  <a:spcPct val="20000"/>
                </a:spcBef>
                <a:spcAft>
                  <a:spcPct val="0"/>
                </a:spcAft>
                <a:buChar char="»"/>
                <a:defRPr sz="2000">
                  <a:solidFill>
                    <a:schemeClr val="accent2"/>
                  </a:solidFill>
                  <a:latin typeface="Verdana" pitchFamily="34" charset="0"/>
                </a:defRPr>
              </a:lvl9pPr>
            </a:lstStyle>
            <a:p>
              <a:pPr algn="ctr" eaLnBrk="1" hangingPunct="1">
                <a:spcBef>
                  <a:spcPct val="0"/>
                </a:spcBef>
                <a:buFontTx/>
                <a:buNone/>
              </a:pPr>
              <a:endParaRPr lang="en-US" altLang="en-US" sz="1800">
                <a:solidFill>
                  <a:schemeClr val="tx1"/>
                </a:solidFill>
                <a:latin typeface="Arial" charset="0"/>
              </a:endParaRPr>
            </a:p>
          </p:txBody>
        </p:sp>
        <p:sp>
          <p:nvSpPr>
            <p:cNvPr id="26" name="Rectangle 27"/>
            <p:cNvSpPr>
              <a:spLocks noChangeArrowheads="1"/>
            </p:cNvSpPr>
            <p:nvPr/>
          </p:nvSpPr>
          <p:spPr bwMode="auto">
            <a:xfrm>
              <a:off x="0" y="3249"/>
              <a:ext cx="975" cy="1088"/>
            </a:xfrm>
            <a:prstGeom prst="rect">
              <a:avLst/>
            </a:prstGeom>
            <a:solidFill>
              <a:srgbClr val="0000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accent2"/>
                  </a:solidFill>
                  <a:latin typeface="Verdana" pitchFamily="34" charset="0"/>
                </a:defRPr>
              </a:lvl1pPr>
              <a:lvl2pPr marL="742950" indent="-285750">
                <a:spcBef>
                  <a:spcPct val="20000"/>
                </a:spcBef>
                <a:buChar char="–"/>
                <a:defRPr sz="2800">
                  <a:solidFill>
                    <a:schemeClr val="accent2"/>
                  </a:solidFill>
                  <a:latin typeface="Verdana" pitchFamily="34" charset="0"/>
                </a:defRPr>
              </a:lvl2pPr>
              <a:lvl3pPr marL="1143000" indent="-228600">
                <a:spcBef>
                  <a:spcPct val="20000"/>
                </a:spcBef>
                <a:buChar char="•"/>
                <a:defRPr sz="2400">
                  <a:solidFill>
                    <a:schemeClr val="accent2"/>
                  </a:solidFill>
                  <a:latin typeface="Verdana" pitchFamily="34" charset="0"/>
                </a:defRPr>
              </a:lvl3pPr>
              <a:lvl4pPr marL="1600200" indent="-228600">
                <a:spcBef>
                  <a:spcPct val="20000"/>
                </a:spcBef>
                <a:buChar char="–"/>
                <a:defRPr sz="2000">
                  <a:solidFill>
                    <a:schemeClr val="accent2"/>
                  </a:solidFill>
                  <a:latin typeface="Verdana" pitchFamily="34" charset="0"/>
                </a:defRPr>
              </a:lvl4pPr>
              <a:lvl5pPr marL="2057400" indent="-228600">
                <a:spcBef>
                  <a:spcPct val="20000"/>
                </a:spcBef>
                <a:buChar char="»"/>
                <a:defRPr sz="2000">
                  <a:solidFill>
                    <a:schemeClr val="accent2"/>
                  </a:solidFill>
                  <a:latin typeface="Verdana" pitchFamily="34" charset="0"/>
                </a:defRPr>
              </a:lvl5pPr>
              <a:lvl6pPr marL="2514600" indent="-228600" eaLnBrk="0" fontAlgn="base" hangingPunct="0">
                <a:spcBef>
                  <a:spcPct val="20000"/>
                </a:spcBef>
                <a:spcAft>
                  <a:spcPct val="0"/>
                </a:spcAft>
                <a:buChar char="»"/>
                <a:defRPr sz="2000">
                  <a:solidFill>
                    <a:schemeClr val="accent2"/>
                  </a:solidFill>
                  <a:latin typeface="Verdana" pitchFamily="34" charset="0"/>
                </a:defRPr>
              </a:lvl6pPr>
              <a:lvl7pPr marL="2971800" indent="-228600" eaLnBrk="0" fontAlgn="base" hangingPunct="0">
                <a:spcBef>
                  <a:spcPct val="20000"/>
                </a:spcBef>
                <a:spcAft>
                  <a:spcPct val="0"/>
                </a:spcAft>
                <a:buChar char="»"/>
                <a:defRPr sz="2000">
                  <a:solidFill>
                    <a:schemeClr val="accent2"/>
                  </a:solidFill>
                  <a:latin typeface="Verdana" pitchFamily="34" charset="0"/>
                </a:defRPr>
              </a:lvl7pPr>
              <a:lvl8pPr marL="3429000" indent="-228600" eaLnBrk="0" fontAlgn="base" hangingPunct="0">
                <a:spcBef>
                  <a:spcPct val="20000"/>
                </a:spcBef>
                <a:spcAft>
                  <a:spcPct val="0"/>
                </a:spcAft>
                <a:buChar char="»"/>
                <a:defRPr sz="2000">
                  <a:solidFill>
                    <a:schemeClr val="accent2"/>
                  </a:solidFill>
                  <a:latin typeface="Verdana" pitchFamily="34" charset="0"/>
                </a:defRPr>
              </a:lvl8pPr>
              <a:lvl9pPr marL="3886200" indent="-228600" eaLnBrk="0" fontAlgn="base" hangingPunct="0">
                <a:spcBef>
                  <a:spcPct val="20000"/>
                </a:spcBef>
                <a:spcAft>
                  <a:spcPct val="0"/>
                </a:spcAft>
                <a:buChar char="»"/>
                <a:defRPr sz="2000">
                  <a:solidFill>
                    <a:schemeClr val="accent2"/>
                  </a:solidFill>
                  <a:latin typeface="Verdana" pitchFamily="34" charset="0"/>
                </a:defRPr>
              </a:lvl9pPr>
            </a:lstStyle>
            <a:p>
              <a:pPr algn="ctr" eaLnBrk="1" hangingPunct="1">
                <a:spcBef>
                  <a:spcPct val="0"/>
                </a:spcBef>
                <a:buFontTx/>
                <a:buNone/>
              </a:pPr>
              <a:endParaRPr lang="en-US" altLang="en-US" sz="1800">
                <a:solidFill>
                  <a:schemeClr val="tx1"/>
                </a:solidFill>
                <a:latin typeface="Arial" charset="0"/>
              </a:endParaRPr>
            </a:p>
          </p:txBody>
        </p:sp>
        <p:sp>
          <p:nvSpPr>
            <p:cNvPr id="27" name="Rectangle 29"/>
            <p:cNvSpPr>
              <a:spLocks noChangeArrowheads="1"/>
            </p:cNvSpPr>
            <p:nvPr/>
          </p:nvSpPr>
          <p:spPr bwMode="auto">
            <a:xfrm>
              <a:off x="975" y="-17"/>
              <a:ext cx="975" cy="1117"/>
            </a:xfrm>
            <a:prstGeom prst="rect">
              <a:avLst/>
            </a:prstGeom>
            <a:solidFill>
              <a:srgbClr val="0000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accent2"/>
                  </a:solidFill>
                  <a:latin typeface="Verdana" pitchFamily="34" charset="0"/>
                </a:defRPr>
              </a:lvl1pPr>
              <a:lvl2pPr marL="742950" indent="-285750">
                <a:spcBef>
                  <a:spcPct val="20000"/>
                </a:spcBef>
                <a:buChar char="–"/>
                <a:defRPr sz="2800">
                  <a:solidFill>
                    <a:schemeClr val="accent2"/>
                  </a:solidFill>
                  <a:latin typeface="Verdana" pitchFamily="34" charset="0"/>
                </a:defRPr>
              </a:lvl2pPr>
              <a:lvl3pPr marL="1143000" indent="-228600">
                <a:spcBef>
                  <a:spcPct val="20000"/>
                </a:spcBef>
                <a:buChar char="•"/>
                <a:defRPr sz="2400">
                  <a:solidFill>
                    <a:schemeClr val="accent2"/>
                  </a:solidFill>
                  <a:latin typeface="Verdana" pitchFamily="34" charset="0"/>
                </a:defRPr>
              </a:lvl3pPr>
              <a:lvl4pPr marL="1600200" indent="-228600">
                <a:spcBef>
                  <a:spcPct val="20000"/>
                </a:spcBef>
                <a:buChar char="–"/>
                <a:defRPr sz="2000">
                  <a:solidFill>
                    <a:schemeClr val="accent2"/>
                  </a:solidFill>
                  <a:latin typeface="Verdana" pitchFamily="34" charset="0"/>
                </a:defRPr>
              </a:lvl4pPr>
              <a:lvl5pPr marL="2057400" indent="-228600">
                <a:spcBef>
                  <a:spcPct val="20000"/>
                </a:spcBef>
                <a:buChar char="»"/>
                <a:defRPr sz="2000">
                  <a:solidFill>
                    <a:schemeClr val="accent2"/>
                  </a:solidFill>
                  <a:latin typeface="Verdana" pitchFamily="34" charset="0"/>
                </a:defRPr>
              </a:lvl5pPr>
              <a:lvl6pPr marL="2514600" indent="-228600" eaLnBrk="0" fontAlgn="base" hangingPunct="0">
                <a:spcBef>
                  <a:spcPct val="20000"/>
                </a:spcBef>
                <a:spcAft>
                  <a:spcPct val="0"/>
                </a:spcAft>
                <a:buChar char="»"/>
                <a:defRPr sz="2000">
                  <a:solidFill>
                    <a:schemeClr val="accent2"/>
                  </a:solidFill>
                  <a:latin typeface="Verdana" pitchFamily="34" charset="0"/>
                </a:defRPr>
              </a:lvl6pPr>
              <a:lvl7pPr marL="2971800" indent="-228600" eaLnBrk="0" fontAlgn="base" hangingPunct="0">
                <a:spcBef>
                  <a:spcPct val="20000"/>
                </a:spcBef>
                <a:spcAft>
                  <a:spcPct val="0"/>
                </a:spcAft>
                <a:buChar char="»"/>
                <a:defRPr sz="2000">
                  <a:solidFill>
                    <a:schemeClr val="accent2"/>
                  </a:solidFill>
                  <a:latin typeface="Verdana" pitchFamily="34" charset="0"/>
                </a:defRPr>
              </a:lvl7pPr>
              <a:lvl8pPr marL="3429000" indent="-228600" eaLnBrk="0" fontAlgn="base" hangingPunct="0">
                <a:spcBef>
                  <a:spcPct val="20000"/>
                </a:spcBef>
                <a:spcAft>
                  <a:spcPct val="0"/>
                </a:spcAft>
                <a:buChar char="»"/>
                <a:defRPr sz="2000">
                  <a:solidFill>
                    <a:schemeClr val="accent2"/>
                  </a:solidFill>
                  <a:latin typeface="Verdana" pitchFamily="34" charset="0"/>
                </a:defRPr>
              </a:lvl8pPr>
              <a:lvl9pPr marL="3886200" indent="-228600" eaLnBrk="0" fontAlgn="base" hangingPunct="0">
                <a:spcBef>
                  <a:spcPct val="20000"/>
                </a:spcBef>
                <a:spcAft>
                  <a:spcPct val="0"/>
                </a:spcAft>
                <a:buChar char="»"/>
                <a:defRPr sz="2000">
                  <a:solidFill>
                    <a:schemeClr val="accent2"/>
                  </a:solidFill>
                  <a:latin typeface="Verdana" pitchFamily="34" charset="0"/>
                </a:defRPr>
              </a:lvl9pPr>
            </a:lstStyle>
            <a:p>
              <a:pPr algn="ctr" eaLnBrk="1" hangingPunct="1">
                <a:spcBef>
                  <a:spcPct val="0"/>
                </a:spcBef>
                <a:buFontTx/>
                <a:buNone/>
              </a:pPr>
              <a:endParaRPr lang="en-US" altLang="en-US" sz="1800">
                <a:solidFill>
                  <a:schemeClr val="tx1"/>
                </a:solidFill>
                <a:latin typeface="Arial" charset="0"/>
              </a:endParaRPr>
            </a:p>
          </p:txBody>
        </p:sp>
        <p:sp>
          <p:nvSpPr>
            <p:cNvPr id="28" name="Rectangle 30"/>
            <p:cNvSpPr>
              <a:spLocks noChangeArrowheads="1"/>
            </p:cNvSpPr>
            <p:nvPr/>
          </p:nvSpPr>
          <p:spPr bwMode="auto">
            <a:xfrm>
              <a:off x="975" y="1088"/>
              <a:ext cx="975" cy="1117"/>
            </a:xfrm>
            <a:prstGeom prst="rect">
              <a:avLst/>
            </a:prstGeom>
            <a:solidFill>
              <a:srgbClr val="3333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accent2"/>
                  </a:solidFill>
                  <a:latin typeface="Verdana" pitchFamily="34" charset="0"/>
                </a:defRPr>
              </a:lvl1pPr>
              <a:lvl2pPr marL="742950" indent="-285750">
                <a:spcBef>
                  <a:spcPct val="20000"/>
                </a:spcBef>
                <a:buChar char="–"/>
                <a:defRPr sz="2800">
                  <a:solidFill>
                    <a:schemeClr val="accent2"/>
                  </a:solidFill>
                  <a:latin typeface="Verdana" pitchFamily="34" charset="0"/>
                </a:defRPr>
              </a:lvl2pPr>
              <a:lvl3pPr marL="1143000" indent="-228600">
                <a:spcBef>
                  <a:spcPct val="20000"/>
                </a:spcBef>
                <a:buChar char="•"/>
                <a:defRPr sz="2400">
                  <a:solidFill>
                    <a:schemeClr val="accent2"/>
                  </a:solidFill>
                  <a:latin typeface="Verdana" pitchFamily="34" charset="0"/>
                </a:defRPr>
              </a:lvl3pPr>
              <a:lvl4pPr marL="1600200" indent="-228600">
                <a:spcBef>
                  <a:spcPct val="20000"/>
                </a:spcBef>
                <a:buChar char="–"/>
                <a:defRPr sz="2000">
                  <a:solidFill>
                    <a:schemeClr val="accent2"/>
                  </a:solidFill>
                  <a:latin typeface="Verdana" pitchFamily="34" charset="0"/>
                </a:defRPr>
              </a:lvl4pPr>
              <a:lvl5pPr marL="2057400" indent="-228600">
                <a:spcBef>
                  <a:spcPct val="20000"/>
                </a:spcBef>
                <a:buChar char="»"/>
                <a:defRPr sz="2000">
                  <a:solidFill>
                    <a:schemeClr val="accent2"/>
                  </a:solidFill>
                  <a:latin typeface="Verdana" pitchFamily="34" charset="0"/>
                </a:defRPr>
              </a:lvl5pPr>
              <a:lvl6pPr marL="2514600" indent="-228600" eaLnBrk="0" fontAlgn="base" hangingPunct="0">
                <a:spcBef>
                  <a:spcPct val="20000"/>
                </a:spcBef>
                <a:spcAft>
                  <a:spcPct val="0"/>
                </a:spcAft>
                <a:buChar char="»"/>
                <a:defRPr sz="2000">
                  <a:solidFill>
                    <a:schemeClr val="accent2"/>
                  </a:solidFill>
                  <a:latin typeface="Verdana" pitchFamily="34" charset="0"/>
                </a:defRPr>
              </a:lvl6pPr>
              <a:lvl7pPr marL="2971800" indent="-228600" eaLnBrk="0" fontAlgn="base" hangingPunct="0">
                <a:spcBef>
                  <a:spcPct val="20000"/>
                </a:spcBef>
                <a:spcAft>
                  <a:spcPct val="0"/>
                </a:spcAft>
                <a:buChar char="»"/>
                <a:defRPr sz="2000">
                  <a:solidFill>
                    <a:schemeClr val="accent2"/>
                  </a:solidFill>
                  <a:latin typeface="Verdana" pitchFamily="34" charset="0"/>
                </a:defRPr>
              </a:lvl7pPr>
              <a:lvl8pPr marL="3429000" indent="-228600" eaLnBrk="0" fontAlgn="base" hangingPunct="0">
                <a:spcBef>
                  <a:spcPct val="20000"/>
                </a:spcBef>
                <a:spcAft>
                  <a:spcPct val="0"/>
                </a:spcAft>
                <a:buChar char="»"/>
                <a:defRPr sz="2000">
                  <a:solidFill>
                    <a:schemeClr val="accent2"/>
                  </a:solidFill>
                  <a:latin typeface="Verdana" pitchFamily="34" charset="0"/>
                </a:defRPr>
              </a:lvl8pPr>
              <a:lvl9pPr marL="3886200" indent="-228600" eaLnBrk="0" fontAlgn="base" hangingPunct="0">
                <a:spcBef>
                  <a:spcPct val="20000"/>
                </a:spcBef>
                <a:spcAft>
                  <a:spcPct val="0"/>
                </a:spcAft>
                <a:buChar char="»"/>
                <a:defRPr sz="2000">
                  <a:solidFill>
                    <a:schemeClr val="accent2"/>
                  </a:solidFill>
                  <a:latin typeface="Verdana" pitchFamily="34" charset="0"/>
                </a:defRPr>
              </a:lvl9pPr>
            </a:lstStyle>
            <a:p>
              <a:pPr algn="ctr" eaLnBrk="1" hangingPunct="1">
                <a:spcBef>
                  <a:spcPct val="0"/>
                </a:spcBef>
                <a:buFontTx/>
                <a:buNone/>
              </a:pPr>
              <a:endParaRPr lang="en-US" altLang="en-US" sz="1800">
                <a:solidFill>
                  <a:schemeClr val="tx1"/>
                </a:solidFill>
                <a:latin typeface="Arial" charset="0"/>
              </a:endParaRPr>
            </a:p>
          </p:txBody>
        </p:sp>
        <p:sp>
          <p:nvSpPr>
            <p:cNvPr id="29" name="Rectangle 31"/>
            <p:cNvSpPr>
              <a:spLocks noChangeArrowheads="1"/>
            </p:cNvSpPr>
            <p:nvPr/>
          </p:nvSpPr>
          <p:spPr bwMode="auto">
            <a:xfrm>
              <a:off x="975" y="2177"/>
              <a:ext cx="975" cy="1117"/>
            </a:xfrm>
            <a:prstGeom prst="rect">
              <a:avLst/>
            </a:prstGeom>
            <a:solidFill>
              <a:srgbClr val="0000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accent2"/>
                  </a:solidFill>
                  <a:latin typeface="Verdana" pitchFamily="34" charset="0"/>
                </a:defRPr>
              </a:lvl1pPr>
              <a:lvl2pPr marL="742950" indent="-285750">
                <a:spcBef>
                  <a:spcPct val="20000"/>
                </a:spcBef>
                <a:buChar char="–"/>
                <a:defRPr sz="2800">
                  <a:solidFill>
                    <a:schemeClr val="accent2"/>
                  </a:solidFill>
                  <a:latin typeface="Verdana" pitchFamily="34" charset="0"/>
                </a:defRPr>
              </a:lvl2pPr>
              <a:lvl3pPr marL="1143000" indent="-228600">
                <a:spcBef>
                  <a:spcPct val="20000"/>
                </a:spcBef>
                <a:buChar char="•"/>
                <a:defRPr sz="2400">
                  <a:solidFill>
                    <a:schemeClr val="accent2"/>
                  </a:solidFill>
                  <a:latin typeface="Verdana" pitchFamily="34" charset="0"/>
                </a:defRPr>
              </a:lvl3pPr>
              <a:lvl4pPr marL="1600200" indent="-228600">
                <a:spcBef>
                  <a:spcPct val="20000"/>
                </a:spcBef>
                <a:buChar char="–"/>
                <a:defRPr sz="2000">
                  <a:solidFill>
                    <a:schemeClr val="accent2"/>
                  </a:solidFill>
                  <a:latin typeface="Verdana" pitchFamily="34" charset="0"/>
                </a:defRPr>
              </a:lvl4pPr>
              <a:lvl5pPr marL="2057400" indent="-228600">
                <a:spcBef>
                  <a:spcPct val="20000"/>
                </a:spcBef>
                <a:buChar char="»"/>
                <a:defRPr sz="2000">
                  <a:solidFill>
                    <a:schemeClr val="accent2"/>
                  </a:solidFill>
                  <a:latin typeface="Verdana" pitchFamily="34" charset="0"/>
                </a:defRPr>
              </a:lvl5pPr>
              <a:lvl6pPr marL="2514600" indent="-228600" eaLnBrk="0" fontAlgn="base" hangingPunct="0">
                <a:spcBef>
                  <a:spcPct val="20000"/>
                </a:spcBef>
                <a:spcAft>
                  <a:spcPct val="0"/>
                </a:spcAft>
                <a:buChar char="»"/>
                <a:defRPr sz="2000">
                  <a:solidFill>
                    <a:schemeClr val="accent2"/>
                  </a:solidFill>
                  <a:latin typeface="Verdana" pitchFamily="34" charset="0"/>
                </a:defRPr>
              </a:lvl6pPr>
              <a:lvl7pPr marL="2971800" indent="-228600" eaLnBrk="0" fontAlgn="base" hangingPunct="0">
                <a:spcBef>
                  <a:spcPct val="20000"/>
                </a:spcBef>
                <a:spcAft>
                  <a:spcPct val="0"/>
                </a:spcAft>
                <a:buChar char="»"/>
                <a:defRPr sz="2000">
                  <a:solidFill>
                    <a:schemeClr val="accent2"/>
                  </a:solidFill>
                  <a:latin typeface="Verdana" pitchFamily="34" charset="0"/>
                </a:defRPr>
              </a:lvl7pPr>
              <a:lvl8pPr marL="3429000" indent="-228600" eaLnBrk="0" fontAlgn="base" hangingPunct="0">
                <a:spcBef>
                  <a:spcPct val="20000"/>
                </a:spcBef>
                <a:spcAft>
                  <a:spcPct val="0"/>
                </a:spcAft>
                <a:buChar char="»"/>
                <a:defRPr sz="2000">
                  <a:solidFill>
                    <a:schemeClr val="accent2"/>
                  </a:solidFill>
                  <a:latin typeface="Verdana" pitchFamily="34" charset="0"/>
                </a:defRPr>
              </a:lvl8pPr>
              <a:lvl9pPr marL="3886200" indent="-228600" eaLnBrk="0" fontAlgn="base" hangingPunct="0">
                <a:spcBef>
                  <a:spcPct val="20000"/>
                </a:spcBef>
                <a:spcAft>
                  <a:spcPct val="0"/>
                </a:spcAft>
                <a:buChar char="»"/>
                <a:defRPr sz="2000">
                  <a:solidFill>
                    <a:schemeClr val="accent2"/>
                  </a:solidFill>
                  <a:latin typeface="Verdana" pitchFamily="34" charset="0"/>
                </a:defRPr>
              </a:lvl9pPr>
            </a:lstStyle>
            <a:p>
              <a:pPr algn="ctr" eaLnBrk="1" hangingPunct="1">
                <a:spcBef>
                  <a:spcPct val="0"/>
                </a:spcBef>
                <a:buFontTx/>
                <a:buNone/>
              </a:pPr>
              <a:endParaRPr lang="en-US" altLang="en-US" sz="1800">
                <a:solidFill>
                  <a:schemeClr val="tx1"/>
                </a:solidFill>
                <a:latin typeface="Arial" charset="0"/>
              </a:endParaRPr>
            </a:p>
          </p:txBody>
        </p:sp>
        <p:sp>
          <p:nvSpPr>
            <p:cNvPr id="30" name="Rectangle 32"/>
            <p:cNvSpPr>
              <a:spLocks noChangeArrowheads="1"/>
            </p:cNvSpPr>
            <p:nvPr/>
          </p:nvSpPr>
          <p:spPr bwMode="auto">
            <a:xfrm>
              <a:off x="975" y="3249"/>
              <a:ext cx="975" cy="1088"/>
            </a:xfrm>
            <a:prstGeom prst="rect">
              <a:avLst/>
            </a:prstGeom>
            <a:solidFill>
              <a:srgbClr val="3333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accent2"/>
                  </a:solidFill>
                  <a:latin typeface="Verdana" pitchFamily="34" charset="0"/>
                </a:defRPr>
              </a:lvl1pPr>
              <a:lvl2pPr marL="742950" indent="-285750">
                <a:spcBef>
                  <a:spcPct val="20000"/>
                </a:spcBef>
                <a:buChar char="–"/>
                <a:defRPr sz="2800">
                  <a:solidFill>
                    <a:schemeClr val="accent2"/>
                  </a:solidFill>
                  <a:latin typeface="Verdana" pitchFamily="34" charset="0"/>
                </a:defRPr>
              </a:lvl2pPr>
              <a:lvl3pPr marL="1143000" indent="-228600">
                <a:spcBef>
                  <a:spcPct val="20000"/>
                </a:spcBef>
                <a:buChar char="•"/>
                <a:defRPr sz="2400">
                  <a:solidFill>
                    <a:schemeClr val="accent2"/>
                  </a:solidFill>
                  <a:latin typeface="Verdana" pitchFamily="34" charset="0"/>
                </a:defRPr>
              </a:lvl3pPr>
              <a:lvl4pPr marL="1600200" indent="-228600">
                <a:spcBef>
                  <a:spcPct val="20000"/>
                </a:spcBef>
                <a:buChar char="–"/>
                <a:defRPr sz="2000">
                  <a:solidFill>
                    <a:schemeClr val="accent2"/>
                  </a:solidFill>
                  <a:latin typeface="Verdana" pitchFamily="34" charset="0"/>
                </a:defRPr>
              </a:lvl4pPr>
              <a:lvl5pPr marL="2057400" indent="-228600">
                <a:spcBef>
                  <a:spcPct val="20000"/>
                </a:spcBef>
                <a:buChar char="»"/>
                <a:defRPr sz="2000">
                  <a:solidFill>
                    <a:schemeClr val="accent2"/>
                  </a:solidFill>
                  <a:latin typeface="Verdana" pitchFamily="34" charset="0"/>
                </a:defRPr>
              </a:lvl5pPr>
              <a:lvl6pPr marL="2514600" indent="-228600" eaLnBrk="0" fontAlgn="base" hangingPunct="0">
                <a:spcBef>
                  <a:spcPct val="20000"/>
                </a:spcBef>
                <a:spcAft>
                  <a:spcPct val="0"/>
                </a:spcAft>
                <a:buChar char="»"/>
                <a:defRPr sz="2000">
                  <a:solidFill>
                    <a:schemeClr val="accent2"/>
                  </a:solidFill>
                  <a:latin typeface="Verdana" pitchFamily="34" charset="0"/>
                </a:defRPr>
              </a:lvl6pPr>
              <a:lvl7pPr marL="2971800" indent="-228600" eaLnBrk="0" fontAlgn="base" hangingPunct="0">
                <a:spcBef>
                  <a:spcPct val="20000"/>
                </a:spcBef>
                <a:spcAft>
                  <a:spcPct val="0"/>
                </a:spcAft>
                <a:buChar char="»"/>
                <a:defRPr sz="2000">
                  <a:solidFill>
                    <a:schemeClr val="accent2"/>
                  </a:solidFill>
                  <a:latin typeface="Verdana" pitchFamily="34" charset="0"/>
                </a:defRPr>
              </a:lvl7pPr>
              <a:lvl8pPr marL="3429000" indent="-228600" eaLnBrk="0" fontAlgn="base" hangingPunct="0">
                <a:spcBef>
                  <a:spcPct val="20000"/>
                </a:spcBef>
                <a:spcAft>
                  <a:spcPct val="0"/>
                </a:spcAft>
                <a:buChar char="»"/>
                <a:defRPr sz="2000">
                  <a:solidFill>
                    <a:schemeClr val="accent2"/>
                  </a:solidFill>
                  <a:latin typeface="Verdana" pitchFamily="34" charset="0"/>
                </a:defRPr>
              </a:lvl8pPr>
              <a:lvl9pPr marL="3886200" indent="-228600" eaLnBrk="0" fontAlgn="base" hangingPunct="0">
                <a:spcBef>
                  <a:spcPct val="20000"/>
                </a:spcBef>
                <a:spcAft>
                  <a:spcPct val="0"/>
                </a:spcAft>
                <a:buChar char="»"/>
                <a:defRPr sz="2000">
                  <a:solidFill>
                    <a:schemeClr val="accent2"/>
                  </a:solidFill>
                  <a:latin typeface="Verdana" pitchFamily="34" charset="0"/>
                </a:defRPr>
              </a:lvl9pPr>
            </a:lstStyle>
            <a:p>
              <a:pPr algn="ctr" eaLnBrk="1" hangingPunct="1">
                <a:spcBef>
                  <a:spcPct val="0"/>
                </a:spcBef>
                <a:buFontTx/>
                <a:buNone/>
              </a:pPr>
              <a:endParaRPr lang="en-US" altLang="en-US" sz="1800">
                <a:solidFill>
                  <a:schemeClr val="tx1"/>
                </a:solidFill>
                <a:latin typeface="Arial" charset="0"/>
              </a:endParaRPr>
            </a:p>
          </p:txBody>
        </p:sp>
        <p:sp>
          <p:nvSpPr>
            <p:cNvPr id="31" name="Rectangle 33"/>
            <p:cNvSpPr>
              <a:spLocks noChangeArrowheads="1"/>
            </p:cNvSpPr>
            <p:nvPr/>
          </p:nvSpPr>
          <p:spPr bwMode="auto">
            <a:xfrm>
              <a:off x="1927" y="0"/>
              <a:ext cx="975" cy="1117"/>
            </a:xfrm>
            <a:prstGeom prst="rect">
              <a:avLst/>
            </a:prstGeom>
            <a:solidFill>
              <a:srgbClr val="3333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accent2"/>
                  </a:solidFill>
                  <a:latin typeface="Verdana" pitchFamily="34" charset="0"/>
                </a:defRPr>
              </a:lvl1pPr>
              <a:lvl2pPr marL="742950" indent="-285750">
                <a:spcBef>
                  <a:spcPct val="20000"/>
                </a:spcBef>
                <a:buChar char="–"/>
                <a:defRPr sz="2800">
                  <a:solidFill>
                    <a:schemeClr val="accent2"/>
                  </a:solidFill>
                  <a:latin typeface="Verdana" pitchFamily="34" charset="0"/>
                </a:defRPr>
              </a:lvl2pPr>
              <a:lvl3pPr marL="1143000" indent="-228600">
                <a:spcBef>
                  <a:spcPct val="20000"/>
                </a:spcBef>
                <a:buChar char="•"/>
                <a:defRPr sz="2400">
                  <a:solidFill>
                    <a:schemeClr val="accent2"/>
                  </a:solidFill>
                  <a:latin typeface="Verdana" pitchFamily="34" charset="0"/>
                </a:defRPr>
              </a:lvl3pPr>
              <a:lvl4pPr marL="1600200" indent="-228600">
                <a:spcBef>
                  <a:spcPct val="20000"/>
                </a:spcBef>
                <a:buChar char="–"/>
                <a:defRPr sz="2000">
                  <a:solidFill>
                    <a:schemeClr val="accent2"/>
                  </a:solidFill>
                  <a:latin typeface="Verdana" pitchFamily="34" charset="0"/>
                </a:defRPr>
              </a:lvl4pPr>
              <a:lvl5pPr marL="2057400" indent="-228600">
                <a:spcBef>
                  <a:spcPct val="20000"/>
                </a:spcBef>
                <a:buChar char="»"/>
                <a:defRPr sz="2000">
                  <a:solidFill>
                    <a:schemeClr val="accent2"/>
                  </a:solidFill>
                  <a:latin typeface="Verdana" pitchFamily="34" charset="0"/>
                </a:defRPr>
              </a:lvl5pPr>
              <a:lvl6pPr marL="2514600" indent="-228600" eaLnBrk="0" fontAlgn="base" hangingPunct="0">
                <a:spcBef>
                  <a:spcPct val="20000"/>
                </a:spcBef>
                <a:spcAft>
                  <a:spcPct val="0"/>
                </a:spcAft>
                <a:buChar char="»"/>
                <a:defRPr sz="2000">
                  <a:solidFill>
                    <a:schemeClr val="accent2"/>
                  </a:solidFill>
                  <a:latin typeface="Verdana" pitchFamily="34" charset="0"/>
                </a:defRPr>
              </a:lvl6pPr>
              <a:lvl7pPr marL="2971800" indent="-228600" eaLnBrk="0" fontAlgn="base" hangingPunct="0">
                <a:spcBef>
                  <a:spcPct val="20000"/>
                </a:spcBef>
                <a:spcAft>
                  <a:spcPct val="0"/>
                </a:spcAft>
                <a:buChar char="»"/>
                <a:defRPr sz="2000">
                  <a:solidFill>
                    <a:schemeClr val="accent2"/>
                  </a:solidFill>
                  <a:latin typeface="Verdana" pitchFamily="34" charset="0"/>
                </a:defRPr>
              </a:lvl7pPr>
              <a:lvl8pPr marL="3429000" indent="-228600" eaLnBrk="0" fontAlgn="base" hangingPunct="0">
                <a:spcBef>
                  <a:spcPct val="20000"/>
                </a:spcBef>
                <a:spcAft>
                  <a:spcPct val="0"/>
                </a:spcAft>
                <a:buChar char="»"/>
                <a:defRPr sz="2000">
                  <a:solidFill>
                    <a:schemeClr val="accent2"/>
                  </a:solidFill>
                  <a:latin typeface="Verdana" pitchFamily="34" charset="0"/>
                </a:defRPr>
              </a:lvl8pPr>
              <a:lvl9pPr marL="3886200" indent="-228600" eaLnBrk="0" fontAlgn="base" hangingPunct="0">
                <a:spcBef>
                  <a:spcPct val="20000"/>
                </a:spcBef>
                <a:spcAft>
                  <a:spcPct val="0"/>
                </a:spcAft>
                <a:buChar char="»"/>
                <a:defRPr sz="2000">
                  <a:solidFill>
                    <a:schemeClr val="accent2"/>
                  </a:solidFill>
                  <a:latin typeface="Verdana" pitchFamily="34" charset="0"/>
                </a:defRPr>
              </a:lvl9pPr>
            </a:lstStyle>
            <a:p>
              <a:pPr algn="ctr" eaLnBrk="1" hangingPunct="1">
                <a:spcBef>
                  <a:spcPct val="0"/>
                </a:spcBef>
                <a:buFontTx/>
                <a:buNone/>
              </a:pPr>
              <a:endParaRPr lang="en-US" altLang="en-US" sz="1800">
                <a:solidFill>
                  <a:schemeClr val="tx1"/>
                </a:solidFill>
                <a:latin typeface="Arial" charset="0"/>
              </a:endParaRPr>
            </a:p>
          </p:txBody>
        </p:sp>
        <p:sp>
          <p:nvSpPr>
            <p:cNvPr id="32" name="Rectangle 34"/>
            <p:cNvSpPr>
              <a:spLocks noChangeArrowheads="1"/>
            </p:cNvSpPr>
            <p:nvPr/>
          </p:nvSpPr>
          <p:spPr bwMode="auto">
            <a:xfrm>
              <a:off x="1927" y="1088"/>
              <a:ext cx="975" cy="1117"/>
            </a:xfrm>
            <a:prstGeom prst="rect">
              <a:avLst/>
            </a:prstGeom>
            <a:solidFill>
              <a:srgbClr val="0000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accent2"/>
                  </a:solidFill>
                  <a:latin typeface="Verdana" pitchFamily="34" charset="0"/>
                </a:defRPr>
              </a:lvl1pPr>
              <a:lvl2pPr marL="742950" indent="-285750">
                <a:spcBef>
                  <a:spcPct val="20000"/>
                </a:spcBef>
                <a:buChar char="–"/>
                <a:defRPr sz="2800">
                  <a:solidFill>
                    <a:schemeClr val="accent2"/>
                  </a:solidFill>
                  <a:latin typeface="Verdana" pitchFamily="34" charset="0"/>
                </a:defRPr>
              </a:lvl2pPr>
              <a:lvl3pPr marL="1143000" indent="-228600">
                <a:spcBef>
                  <a:spcPct val="20000"/>
                </a:spcBef>
                <a:buChar char="•"/>
                <a:defRPr sz="2400">
                  <a:solidFill>
                    <a:schemeClr val="accent2"/>
                  </a:solidFill>
                  <a:latin typeface="Verdana" pitchFamily="34" charset="0"/>
                </a:defRPr>
              </a:lvl3pPr>
              <a:lvl4pPr marL="1600200" indent="-228600">
                <a:spcBef>
                  <a:spcPct val="20000"/>
                </a:spcBef>
                <a:buChar char="–"/>
                <a:defRPr sz="2000">
                  <a:solidFill>
                    <a:schemeClr val="accent2"/>
                  </a:solidFill>
                  <a:latin typeface="Verdana" pitchFamily="34" charset="0"/>
                </a:defRPr>
              </a:lvl4pPr>
              <a:lvl5pPr marL="2057400" indent="-228600">
                <a:spcBef>
                  <a:spcPct val="20000"/>
                </a:spcBef>
                <a:buChar char="»"/>
                <a:defRPr sz="2000">
                  <a:solidFill>
                    <a:schemeClr val="accent2"/>
                  </a:solidFill>
                  <a:latin typeface="Verdana" pitchFamily="34" charset="0"/>
                </a:defRPr>
              </a:lvl5pPr>
              <a:lvl6pPr marL="2514600" indent="-228600" eaLnBrk="0" fontAlgn="base" hangingPunct="0">
                <a:spcBef>
                  <a:spcPct val="20000"/>
                </a:spcBef>
                <a:spcAft>
                  <a:spcPct val="0"/>
                </a:spcAft>
                <a:buChar char="»"/>
                <a:defRPr sz="2000">
                  <a:solidFill>
                    <a:schemeClr val="accent2"/>
                  </a:solidFill>
                  <a:latin typeface="Verdana" pitchFamily="34" charset="0"/>
                </a:defRPr>
              </a:lvl6pPr>
              <a:lvl7pPr marL="2971800" indent="-228600" eaLnBrk="0" fontAlgn="base" hangingPunct="0">
                <a:spcBef>
                  <a:spcPct val="20000"/>
                </a:spcBef>
                <a:spcAft>
                  <a:spcPct val="0"/>
                </a:spcAft>
                <a:buChar char="»"/>
                <a:defRPr sz="2000">
                  <a:solidFill>
                    <a:schemeClr val="accent2"/>
                  </a:solidFill>
                  <a:latin typeface="Verdana" pitchFamily="34" charset="0"/>
                </a:defRPr>
              </a:lvl7pPr>
              <a:lvl8pPr marL="3429000" indent="-228600" eaLnBrk="0" fontAlgn="base" hangingPunct="0">
                <a:spcBef>
                  <a:spcPct val="20000"/>
                </a:spcBef>
                <a:spcAft>
                  <a:spcPct val="0"/>
                </a:spcAft>
                <a:buChar char="»"/>
                <a:defRPr sz="2000">
                  <a:solidFill>
                    <a:schemeClr val="accent2"/>
                  </a:solidFill>
                  <a:latin typeface="Verdana" pitchFamily="34" charset="0"/>
                </a:defRPr>
              </a:lvl8pPr>
              <a:lvl9pPr marL="3886200" indent="-228600" eaLnBrk="0" fontAlgn="base" hangingPunct="0">
                <a:spcBef>
                  <a:spcPct val="20000"/>
                </a:spcBef>
                <a:spcAft>
                  <a:spcPct val="0"/>
                </a:spcAft>
                <a:buChar char="»"/>
                <a:defRPr sz="2000">
                  <a:solidFill>
                    <a:schemeClr val="accent2"/>
                  </a:solidFill>
                  <a:latin typeface="Verdana" pitchFamily="34" charset="0"/>
                </a:defRPr>
              </a:lvl9pPr>
            </a:lstStyle>
            <a:p>
              <a:pPr algn="ctr" eaLnBrk="1" hangingPunct="1">
                <a:spcBef>
                  <a:spcPct val="0"/>
                </a:spcBef>
                <a:buFontTx/>
                <a:buNone/>
              </a:pPr>
              <a:endParaRPr lang="en-US" altLang="en-US" sz="1800">
                <a:solidFill>
                  <a:schemeClr val="tx1"/>
                </a:solidFill>
                <a:latin typeface="Arial" charset="0"/>
              </a:endParaRPr>
            </a:p>
          </p:txBody>
        </p:sp>
        <p:sp>
          <p:nvSpPr>
            <p:cNvPr id="33" name="Rectangle 35"/>
            <p:cNvSpPr>
              <a:spLocks noChangeArrowheads="1"/>
            </p:cNvSpPr>
            <p:nvPr/>
          </p:nvSpPr>
          <p:spPr bwMode="auto">
            <a:xfrm>
              <a:off x="1927" y="2177"/>
              <a:ext cx="975" cy="1117"/>
            </a:xfrm>
            <a:prstGeom prst="rect">
              <a:avLst/>
            </a:prstGeom>
            <a:solidFill>
              <a:srgbClr val="3333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accent2"/>
                  </a:solidFill>
                  <a:latin typeface="Verdana" pitchFamily="34" charset="0"/>
                </a:defRPr>
              </a:lvl1pPr>
              <a:lvl2pPr marL="742950" indent="-285750">
                <a:spcBef>
                  <a:spcPct val="20000"/>
                </a:spcBef>
                <a:buChar char="–"/>
                <a:defRPr sz="2800">
                  <a:solidFill>
                    <a:schemeClr val="accent2"/>
                  </a:solidFill>
                  <a:latin typeface="Verdana" pitchFamily="34" charset="0"/>
                </a:defRPr>
              </a:lvl2pPr>
              <a:lvl3pPr marL="1143000" indent="-228600">
                <a:spcBef>
                  <a:spcPct val="20000"/>
                </a:spcBef>
                <a:buChar char="•"/>
                <a:defRPr sz="2400">
                  <a:solidFill>
                    <a:schemeClr val="accent2"/>
                  </a:solidFill>
                  <a:latin typeface="Verdana" pitchFamily="34" charset="0"/>
                </a:defRPr>
              </a:lvl3pPr>
              <a:lvl4pPr marL="1600200" indent="-228600">
                <a:spcBef>
                  <a:spcPct val="20000"/>
                </a:spcBef>
                <a:buChar char="–"/>
                <a:defRPr sz="2000">
                  <a:solidFill>
                    <a:schemeClr val="accent2"/>
                  </a:solidFill>
                  <a:latin typeface="Verdana" pitchFamily="34" charset="0"/>
                </a:defRPr>
              </a:lvl4pPr>
              <a:lvl5pPr marL="2057400" indent="-228600">
                <a:spcBef>
                  <a:spcPct val="20000"/>
                </a:spcBef>
                <a:buChar char="»"/>
                <a:defRPr sz="2000">
                  <a:solidFill>
                    <a:schemeClr val="accent2"/>
                  </a:solidFill>
                  <a:latin typeface="Verdana" pitchFamily="34" charset="0"/>
                </a:defRPr>
              </a:lvl5pPr>
              <a:lvl6pPr marL="2514600" indent="-228600" eaLnBrk="0" fontAlgn="base" hangingPunct="0">
                <a:spcBef>
                  <a:spcPct val="20000"/>
                </a:spcBef>
                <a:spcAft>
                  <a:spcPct val="0"/>
                </a:spcAft>
                <a:buChar char="»"/>
                <a:defRPr sz="2000">
                  <a:solidFill>
                    <a:schemeClr val="accent2"/>
                  </a:solidFill>
                  <a:latin typeface="Verdana" pitchFamily="34" charset="0"/>
                </a:defRPr>
              </a:lvl6pPr>
              <a:lvl7pPr marL="2971800" indent="-228600" eaLnBrk="0" fontAlgn="base" hangingPunct="0">
                <a:spcBef>
                  <a:spcPct val="20000"/>
                </a:spcBef>
                <a:spcAft>
                  <a:spcPct val="0"/>
                </a:spcAft>
                <a:buChar char="»"/>
                <a:defRPr sz="2000">
                  <a:solidFill>
                    <a:schemeClr val="accent2"/>
                  </a:solidFill>
                  <a:latin typeface="Verdana" pitchFamily="34" charset="0"/>
                </a:defRPr>
              </a:lvl7pPr>
              <a:lvl8pPr marL="3429000" indent="-228600" eaLnBrk="0" fontAlgn="base" hangingPunct="0">
                <a:spcBef>
                  <a:spcPct val="20000"/>
                </a:spcBef>
                <a:spcAft>
                  <a:spcPct val="0"/>
                </a:spcAft>
                <a:buChar char="»"/>
                <a:defRPr sz="2000">
                  <a:solidFill>
                    <a:schemeClr val="accent2"/>
                  </a:solidFill>
                  <a:latin typeface="Verdana" pitchFamily="34" charset="0"/>
                </a:defRPr>
              </a:lvl8pPr>
              <a:lvl9pPr marL="3886200" indent="-228600" eaLnBrk="0" fontAlgn="base" hangingPunct="0">
                <a:spcBef>
                  <a:spcPct val="20000"/>
                </a:spcBef>
                <a:spcAft>
                  <a:spcPct val="0"/>
                </a:spcAft>
                <a:buChar char="»"/>
                <a:defRPr sz="2000">
                  <a:solidFill>
                    <a:schemeClr val="accent2"/>
                  </a:solidFill>
                  <a:latin typeface="Verdana" pitchFamily="34" charset="0"/>
                </a:defRPr>
              </a:lvl9pPr>
            </a:lstStyle>
            <a:p>
              <a:pPr algn="ctr" eaLnBrk="1" hangingPunct="1">
                <a:spcBef>
                  <a:spcPct val="0"/>
                </a:spcBef>
                <a:buFontTx/>
                <a:buNone/>
              </a:pPr>
              <a:endParaRPr lang="en-US" altLang="en-US" sz="1800">
                <a:solidFill>
                  <a:schemeClr val="tx1"/>
                </a:solidFill>
                <a:latin typeface="Arial" charset="0"/>
              </a:endParaRPr>
            </a:p>
          </p:txBody>
        </p:sp>
        <p:sp>
          <p:nvSpPr>
            <p:cNvPr id="34" name="Rectangle 36"/>
            <p:cNvSpPr>
              <a:spLocks noChangeArrowheads="1"/>
            </p:cNvSpPr>
            <p:nvPr/>
          </p:nvSpPr>
          <p:spPr bwMode="auto">
            <a:xfrm>
              <a:off x="1927" y="3249"/>
              <a:ext cx="975" cy="1088"/>
            </a:xfrm>
            <a:prstGeom prst="rect">
              <a:avLst/>
            </a:prstGeom>
            <a:solidFill>
              <a:srgbClr val="0000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accent2"/>
                  </a:solidFill>
                  <a:latin typeface="Verdana" pitchFamily="34" charset="0"/>
                </a:defRPr>
              </a:lvl1pPr>
              <a:lvl2pPr marL="742950" indent="-285750">
                <a:spcBef>
                  <a:spcPct val="20000"/>
                </a:spcBef>
                <a:buChar char="–"/>
                <a:defRPr sz="2800">
                  <a:solidFill>
                    <a:schemeClr val="accent2"/>
                  </a:solidFill>
                  <a:latin typeface="Verdana" pitchFamily="34" charset="0"/>
                </a:defRPr>
              </a:lvl2pPr>
              <a:lvl3pPr marL="1143000" indent="-228600">
                <a:spcBef>
                  <a:spcPct val="20000"/>
                </a:spcBef>
                <a:buChar char="•"/>
                <a:defRPr sz="2400">
                  <a:solidFill>
                    <a:schemeClr val="accent2"/>
                  </a:solidFill>
                  <a:latin typeface="Verdana" pitchFamily="34" charset="0"/>
                </a:defRPr>
              </a:lvl3pPr>
              <a:lvl4pPr marL="1600200" indent="-228600">
                <a:spcBef>
                  <a:spcPct val="20000"/>
                </a:spcBef>
                <a:buChar char="–"/>
                <a:defRPr sz="2000">
                  <a:solidFill>
                    <a:schemeClr val="accent2"/>
                  </a:solidFill>
                  <a:latin typeface="Verdana" pitchFamily="34" charset="0"/>
                </a:defRPr>
              </a:lvl4pPr>
              <a:lvl5pPr marL="2057400" indent="-228600">
                <a:spcBef>
                  <a:spcPct val="20000"/>
                </a:spcBef>
                <a:buChar char="»"/>
                <a:defRPr sz="2000">
                  <a:solidFill>
                    <a:schemeClr val="accent2"/>
                  </a:solidFill>
                  <a:latin typeface="Verdana" pitchFamily="34" charset="0"/>
                </a:defRPr>
              </a:lvl5pPr>
              <a:lvl6pPr marL="2514600" indent="-228600" eaLnBrk="0" fontAlgn="base" hangingPunct="0">
                <a:spcBef>
                  <a:spcPct val="20000"/>
                </a:spcBef>
                <a:spcAft>
                  <a:spcPct val="0"/>
                </a:spcAft>
                <a:buChar char="»"/>
                <a:defRPr sz="2000">
                  <a:solidFill>
                    <a:schemeClr val="accent2"/>
                  </a:solidFill>
                  <a:latin typeface="Verdana" pitchFamily="34" charset="0"/>
                </a:defRPr>
              </a:lvl6pPr>
              <a:lvl7pPr marL="2971800" indent="-228600" eaLnBrk="0" fontAlgn="base" hangingPunct="0">
                <a:spcBef>
                  <a:spcPct val="20000"/>
                </a:spcBef>
                <a:spcAft>
                  <a:spcPct val="0"/>
                </a:spcAft>
                <a:buChar char="»"/>
                <a:defRPr sz="2000">
                  <a:solidFill>
                    <a:schemeClr val="accent2"/>
                  </a:solidFill>
                  <a:latin typeface="Verdana" pitchFamily="34" charset="0"/>
                </a:defRPr>
              </a:lvl7pPr>
              <a:lvl8pPr marL="3429000" indent="-228600" eaLnBrk="0" fontAlgn="base" hangingPunct="0">
                <a:spcBef>
                  <a:spcPct val="20000"/>
                </a:spcBef>
                <a:spcAft>
                  <a:spcPct val="0"/>
                </a:spcAft>
                <a:buChar char="»"/>
                <a:defRPr sz="2000">
                  <a:solidFill>
                    <a:schemeClr val="accent2"/>
                  </a:solidFill>
                  <a:latin typeface="Verdana" pitchFamily="34" charset="0"/>
                </a:defRPr>
              </a:lvl8pPr>
              <a:lvl9pPr marL="3886200" indent="-228600" eaLnBrk="0" fontAlgn="base" hangingPunct="0">
                <a:spcBef>
                  <a:spcPct val="20000"/>
                </a:spcBef>
                <a:spcAft>
                  <a:spcPct val="0"/>
                </a:spcAft>
                <a:buChar char="»"/>
                <a:defRPr sz="2000">
                  <a:solidFill>
                    <a:schemeClr val="accent2"/>
                  </a:solidFill>
                  <a:latin typeface="Verdana" pitchFamily="34" charset="0"/>
                </a:defRPr>
              </a:lvl9pPr>
            </a:lstStyle>
            <a:p>
              <a:pPr algn="ctr" eaLnBrk="1" hangingPunct="1">
                <a:spcBef>
                  <a:spcPct val="0"/>
                </a:spcBef>
                <a:buFontTx/>
                <a:buNone/>
              </a:pPr>
              <a:endParaRPr lang="en-US" altLang="en-US" sz="1800">
                <a:solidFill>
                  <a:schemeClr val="tx1"/>
                </a:solidFill>
                <a:latin typeface="Arial" charset="0"/>
              </a:endParaRPr>
            </a:p>
          </p:txBody>
        </p:sp>
        <p:sp>
          <p:nvSpPr>
            <p:cNvPr id="35" name="Rectangle 37"/>
            <p:cNvSpPr>
              <a:spLocks noChangeArrowheads="1"/>
            </p:cNvSpPr>
            <p:nvPr/>
          </p:nvSpPr>
          <p:spPr bwMode="auto">
            <a:xfrm>
              <a:off x="2902" y="-17"/>
              <a:ext cx="975" cy="1117"/>
            </a:xfrm>
            <a:prstGeom prst="rect">
              <a:avLst/>
            </a:prstGeom>
            <a:solidFill>
              <a:srgbClr val="0000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accent2"/>
                  </a:solidFill>
                  <a:latin typeface="Verdana" pitchFamily="34" charset="0"/>
                </a:defRPr>
              </a:lvl1pPr>
              <a:lvl2pPr marL="742950" indent="-285750">
                <a:spcBef>
                  <a:spcPct val="20000"/>
                </a:spcBef>
                <a:buChar char="–"/>
                <a:defRPr sz="2800">
                  <a:solidFill>
                    <a:schemeClr val="accent2"/>
                  </a:solidFill>
                  <a:latin typeface="Verdana" pitchFamily="34" charset="0"/>
                </a:defRPr>
              </a:lvl2pPr>
              <a:lvl3pPr marL="1143000" indent="-228600">
                <a:spcBef>
                  <a:spcPct val="20000"/>
                </a:spcBef>
                <a:buChar char="•"/>
                <a:defRPr sz="2400">
                  <a:solidFill>
                    <a:schemeClr val="accent2"/>
                  </a:solidFill>
                  <a:latin typeface="Verdana" pitchFamily="34" charset="0"/>
                </a:defRPr>
              </a:lvl3pPr>
              <a:lvl4pPr marL="1600200" indent="-228600">
                <a:spcBef>
                  <a:spcPct val="20000"/>
                </a:spcBef>
                <a:buChar char="–"/>
                <a:defRPr sz="2000">
                  <a:solidFill>
                    <a:schemeClr val="accent2"/>
                  </a:solidFill>
                  <a:latin typeface="Verdana" pitchFamily="34" charset="0"/>
                </a:defRPr>
              </a:lvl4pPr>
              <a:lvl5pPr marL="2057400" indent="-228600">
                <a:spcBef>
                  <a:spcPct val="20000"/>
                </a:spcBef>
                <a:buChar char="»"/>
                <a:defRPr sz="2000">
                  <a:solidFill>
                    <a:schemeClr val="accent2"/>
                  </a:solidFill>
                  <a:latin typeface="Verdana" pitchFamily="34" charset="0"/>
                </a:defRPr>
              </a:lvl5pPr>
              <a:lvl6pPr marL="2514600" indent="-228600" eaLnBrk="0" fontAlgn="base" hangingPunct="0">
                <a:spcBef>
                  <a:spcPct val="20000"/>
                </a:spcBef>
                <a:spcAft>
                  <a:spcPct val="0"/>
                </a:spcAft>
                <a:buChar char="»"/>
                <a:defRPr sz="2000">
                  <a:solidFill>
                    <a:schemeClr val="accent2"/>
                  </a:solidFill>
                  <a:latin typeface="Verdana" pitchFamily="34" charset="0"/>
                </a:defRPr>
              </a:lvl6pPr>
              <a:lvl7pPr marL="2971800" indent="-228600" eaLnBrk="0" fontAlgn="base" hangingPunct="0">
                <a:spcBef>
                  <a:spcPct val="20000"/>
                </a:spcBef>
                <a:spcAft>
                  <a:spcPct val="0"/>
                </a:spcAft>
                <a:buChar char="»"/>
                <a:defRPr sz="2000">
                  <a:solidFill>
                    <a:schemeClr val="accent2"/>
                  </a:solidFill>
                  <a:latin typeface="Verdana" pitchFamily="34" charset="0"/>
                </a:defRPr>
              </a:lvl7pPr>
              <a:lvl8pPr marL="3429000" indent="-228600" eaLnBrk="0" fontAlgn="base" hangingPunct="0">
                <a:spcBef>
                  <a:spcPct val="20000"/>
                </a:spcBef>
                <a:spcAft>
                  <a:spcPct val="0"/>
                </a:spcAft>
                <a:buChar char="»"/>
                <a:defRPr sz="2000">
                  <a:solidFill>
                    <a:schemeClr val="accent2"/>
                  </a:solidFill>
                  <a:latin typeface="Verdana" pitchFamily="34" charset="0"/>
                </a:defRPr>
              </a:lvl8pPr>
              <a:lvl9pPr marL="3886200" indent="-228600" eaLnBrk="0" fontAlgn="base" hangingPunct="0">
                <a:spcBef>
                  <a:spcPct val="20000"/>
                </a:spcBef>
                <a:spcAft>
                  <a:spcPct val="0"/>
                </a:spcAft>
                <a:buChar char="»"/>
                <a:defRPr sz="2000">
                  <a:solidFill>
                    <a:schemeClr val="accent2"/>
                  </a:solidFill>
                  <a:latin typeface="Verdana" pitchFamily="34" charset="0"/>
                </a:defRPr>
              </a:lvl9pPr>
            </a:lstStyle>
            <a:p>
              <a:pPr algn="ctr" eaLnBrk="1" hangingPunct="1">
                <a:spcBef>
                  <a:spcPct val="0"/>
                </a:spcBef>
                <a:buFontTx/>
                <a:buNone/>
              </a:pPr>
              <a:endParaRPr lang="en-US" altLang="en-US" sz="1800">
                <a:solidFill>
                  <a:schemeClr val="tx1"/>
                </a:solidFill>
                <a:latin typeface="Arial" charset="0"/>
              </a:endParaRPr>
            </a:p>
          </p:txBody>
        </p:sp>
        <p:sp>
          <p:nvSpPr>
            <p:cNvPr id="36" name="Rectangle 38"/>
            <p:cNvSpPr>
              <a:spLocks noChangeArrowheads="1"/>
            </p:cNvSpPr>
            <p:nvPr/>
          </p:nvSpPr>
          <p:spPr bwMode="auto">
            <a:xfrm>
              <a:off x="2902" y="1088"/>
              <a:ext cx="975" cy="1117"/>
            </a:xfrm>
            <a:prstGeom prst="rect">
              <a:avLst/>
            </a:prstGeom>
            <a:solidFill>
              <a:srgbClr val="3333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accent2"/>
                  </a:solidFill>
                  <a:latin typeface="Verdana" pitchFamily="34" charset="0"/>
                </a:defRPr>
              </a:lvl1pPr>
              <a:lvl2pPr marL="742950" indent="-285750">
                <a:spcBef>
                  <a:spcPct val="20000"/>
                </a:spcBef>
                <a:buChar char="–"/>
                <a:defRPr sz="2800">
                  <a:solidFill>
                    <a:schemeClr val="accent2"/>
                  </a:solidFill>
                  <a:latin typeface="Verdana" pitchFamily="34" charset="0"/>
                </a:defRPr>
              </a:lvl2pPr>
              <a:lvl3pPr marL="1143000" indent="-228600">
                <a:spcBef>
                  <a:spcPct val="20000"/>
                </a:spcBef>
                <a:buChar char="•"/>
                <a:defRPr sz="2400">
                  <a:solidFill>
                    <a:schemeClr val="accent2"/>
                  </a:solidFill>
                  <a:latin typeface="Verdana" pitchFamily="34" charset="0"/>
                </a:defRPr>
              </a:lvl3pPr>
              <a:lvl4pPr marL="1600200" indent="-228600">
                <a:spcBef>
                  <a:spcPct val="20000"/>
                </a:spcBef>
                <a:buChar char="–"/>
                <a:defRPr sz="2000">
                  <a:solidFill>
                    <a:schemeClr val="accent2"/>
                  </a:solidFill>
                  <a:latin typeface="Verdana" pitchFamily="34" charset="0"/>
                </a:defRPr>
              </a:lvl4pPr>
              <a:lvl5pPr marL="2057400" indent="-228600">
                <a:spcBef>
                  <a:spcPct val="20000"/>
                </a:spcBef>
                <a:buChar char="»"/>
                <a:defRPr sz="2000">
                  <a:solidFill>
                    <a:schemeClr val="accent2"/>
                  </a:solidFill>
                  <a:latin typeface="Verdana" pitchFamily="34" charset="0"/>
                </a:defRPr>
              </a:lvl5pPr>
              <a:lvl6pPr marL="2514600" indent="-228600" eaLnBrk="0" fontAlgn="base" hangingPunct="0">
                <a:spcBef>
                  <a:spcPct val="20000"/>
                </a:spcBef>
                <a:spcAft>
                  <a:spcPct val="0"/>
                </a:spcAft>
                <a:buChar char="»"/>
                <a:defRPr sz="2000">
                  <a:solidFill>
                    <a:schemeClr val="accent2"/>
                  </a:solidFill>
                  <a:latin typeface="Verdana" pitchFamily="34" charset="0"/>
                </a:defRPr>
              </a:lvl6pPr>
              <a:lvl7pPr marL="2971800" indent="-228600" eaLnBrk="0" fontAlgn="base" hangingPunct="0">
                <a:spcBef>
                  <a:spcPct val="20000"/>
                </a:spcBef>
                <a:spcAft>
                  <a:spcPct val="0"/>
                </a:spcAft>
                <a:buChar char="»"/>
                <a:defRPr sz="2000">
                  <a:solidFill>
                    <a:schemeClr val="accent2"/>
                  </a:solidFill>
                  <a:latin typeface="Verdana" pitchFamily="34" charset="0"/>
                </a:defRPr>
              </a:lvl7pPr>
              <a:lvl8pPr marL="3429000" indent="-228600" eaLnBrk="0" fontAlgn="base" hangingPunct="0">
                <a:spcBef>
                  <a:spcPct val="20000"/>
                </a:spcBef>
                <a:spcAft>
                  <a:spcPct val="0"/>
                </a:spcAft>
                <a:buChar char="»"/>
                <a:defRPr sz="2000">
                  <a:solidFill>
                    <a:schemeClr val="accent2"/>
                  </a:solidFill>
                  <a:latin typeface="Verdana" pitchFamily="34" charset="0"/>
                </a:defRPr>
              </a:lvl8pPr>
              <a:lvl9pPr marL="3886200" indent="-228600" eaLnBrk="0" fontAlgn="base" hangingPunct="0">
                <a:spcBef>
                  <a:spcPct val="20000"/>
                </a:spcBef>
                <a:spcAft>
                  <a:spcPct val="0"/>
                </a:spcAft>
                <a:buChar char="»"/>
                <a:defRPr sz="2000">
                  <a:solidFill>
                    <a:schemeClr val="accent2"/>
                  </a:solidFill>
                  <a:latin typeface="Verdana" pitchFamily="34" charset="0"/>
                </a:defRPr>
              </a:lvl9pPr>
            </a:lstStyle>
            <a:p>
              <a:pPr algn="ctr" eaLnBrk="1" hangingPunct="1">
                <a:spcBef>
                  <a:spcPct val="0"/>
                </a:spcBef>
                <a:buFontTx/>
                <a:buNone/>
              </a:pPr>
              <a:endParaRPr lang="en-US" altLang="en-US" sz="1800">
                <a:solidFill>
                  <a:schemeClr val="tx1"/>
                </a:solidFill>
                <a:latin typeface="Arial" charset="0"/>
              </a:endParaRPr>
            </a:p>
          </p:txBody>
        </p:sp>
        <p:sp>
          <p:nvSpPr>
            <p:cNvPr id="37" name="Rectangle 39"/>
            <p:cNvSpPr>
              <a:spLocks noChangeArrowheads="1"/>
            </p:cNvSpPr>
            <p:nvPr/>
          </p:nvSpPr>
          <p:spPr bwMode="auto">
            <a:xfrm>
              <a:off x="2902" y="2177"/>
              <a:ext cx="975" cy="1117"/>
            </a:xfrm>
            <a:prstGeom prst="rect">
              <a:avLst/>
            </a:prstGeom>
            <a:solidFill>
              <a:srgbClr val="0000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accent2"/>
                  </a:solidFill>
                  <a:latin typeface="Verdana" pitchFamily="34" charset="0"/>
                </a:defRPr>
              </a:lvl1pPr>
              <a:lvl2pPr marL="742950" indent="-285750">
                <a:spcBef>
                  <a:spcPct val="20000"/>
                </a:spcBef>
                <a:buChar char="–"/>
                <a:defRPr sz="2800">
                  <a:solidFill>
                    <a:schemeClr val="accent2"/>
                  </a:solidFill>
                  <a:latin typeface="Verdana" pitchFamily="34" charset="0"/>
                </a:defRPr>
              </a:lvl2pPr>
              <a:lvl3pPr marL="1143000" indent="-228600">
                <a:spcBef>
                  <a:spcPct val="20000"/>
                </a:spcBef>
                <a:buChar char="•"/>
                <a:defRPr sz="2400">
                  <a:solidFill>
                    <a:schemeClr val="accent2"/>
                  </a:solidFill>
                  <a:latin typeface="Verdana" pitchFamily="34" charset="0"/>
                </a:defRPr>
              </a:lvl3pPr>
              <a:lvl4pPr marL="1600200" indent="-228600">
                <a:spcBef>
                  <a:spcPct val="20000"/>
                </a:spcBef>
                <a:buChar char="–"/>
                <a:defRPr sz="2000">
                  <a:solidFill>
                    <a:schemeClr val="accent2"/>
                  </a:solidFill>
                  <a:latin typeface="Verdana" pitchFamily="34" charset="0"/>
                </a:defRPr>
              </a:lvl4pPr>
              <a:lvl5pPr marL="2057400" indent="-228600">
                <a:spcBef>
                  <a:spcPct val="20000"/>
                </a:spcBef>
                <a:buChar char="»"/>
                <a:defRPr sz="2000">
                  <a:solidFill>
                    <a:schemeClr val="accent2"/>
                  </a:solidFill>
                  <a:latin typeface="Verdana" pitchFamily="34" charset="0"/>
                </a:defRPr>
              </a:lvl5pPr>
              <a:lvl6pPr marL="2514600" indent="-228600" eaLnBrk="0" fontAlgn="base" hangingPunct="0">
                <a:spcBef>
                  <a:spcPct val="20000"/>
                </a:spcBef>
                <a:spcAft>
                  <a:spcPct val="0"/>
                </a:spcAft>
                <a:buChar char="»"/>
                <a:defRPr sz="2000">
                  <a:solidFill>
                    <a:schemeClr val="accent2"/>
                  </a:solidFill>
                  <a:latin typeface="Verdana" pitchFamily="34" charset="0"/>
                </a:defRPr>
              </a:lvl6pPr>
              <a:lvl7pPr marL="2971800" indent="-228600" eaLnBrk="0" fontAlgn="base" hangingPunct="0">
                <a:spcBef>
                  <a:spcPct val="20000"/>
                </a:spcBef>
                <a:spcAft>
                  <a:spcPct val="0"/>
                </a:spcAft>
                <a:buChar char="»"/>
                <a:defRPr sz="2000">
                  <a:solidFill>
                    <a:schemeClr val="accent2"/>
                  </a:solidFill>
                  <a:latin typeface="Verdana" pitchFamily="34" charset="0"/>
                </a:defRPr>
              </a:lvl7pPr>
              <a:lvl8pPr marL="3429000" indent="-228600" eaLnBrk="0" fontAlgn="base" hangingPunct="0">
                <a:spcBef>
                  <a:spcPct val="20000"/>
                </a:spcBef>
                <a:spcAft>
                  <a:spcPct val="0"/>
                </a:spcAft>
                <a:buChar char="»"/>
                <a:defRPr sz="2000">
                  <a:solidFill>
                    <a:schemeClr val="accent2"/>
                  </a:solidFill>
                  <a:latin typeface="Verdana" pitchFamily="34" charset="0"/>
                </a:defRPr>
              </a:lvl8pPr>
              <a:lvl9pPr marL="3886200" indent="-228600" eaLnBrk="0" fontAlgn="base" hangingPunct="0">
                <a:spcBef>
                  <a:spcPct val="20000"/>
                </a:spcBef>
                <a:spcAft>
                  <a:spcPct val="0"/>
                </a:spcAft>
                <a:buChar char="»"/>
                <a:defRPr sz="2000">
                  <a:solidFill>
                    <a:schemeClr val="accent2"/>
                  </a:solidFill>
                  <a:latin typeface="Verdana" pitchFamily="34" charset="0"/>
                </a:defRPr>
              </a:lvl9pPr>
            </a:lstStyle>
            <a:p>
              <a:pPr algn="ctr" eaLnBrk="1" hangingPunct="1">
                <a:spcBef>
                  <a:spcPct val="0"/>
                </a:spcBef>
                <a:buFontTx/>
                <a:buNone/>
              </a:pPr>
              <a:endParaRPr lang="en-US" altLang="en-US" sz="1800">
                <a:solidFill>
                  <a:schemeClr val="tx1"/>
                </a:solidFill>
                <a:latin typeface="Arial" charset="0"/>
              </a:endParaRPr>
            </a:p>
          </p:txBody>
        </p:sp>
        <p:sp>
          <p:nvSpPr>
            <p:cNvPr id="38" name="Rectangle 40"/>
            <p:cNvSpPr>
              <a:spLocks noChangeArrowheads="1"/>
            </p:cNvSpPr>
            <p:nvPr/>
          </p:nvSpPr>
          <p:spPr bwMode="auto">
            <a:xfrm>
              <a:off x="2902" y="3249"/>
              <a:ext cx="975" cy="1088"/>
            </a:xfrm>
            <a:prstGeom prst="rect">
              <a:avLst/>
            </a:prstGeom>
            <a:solidFill>
              <a:srgbClr val="3333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accent2"/>
                  </a:solidFill>
                  <a:latin typeface="Verdana" pitchFamily="34" charset="0"/>
                </a:defRPr>
              </a:lvl1pPr>
              <a:lvl2pPr marL="742950" indent="-285750">
                <a:spcBef>
                  <a:spcPct val="20000"/>
                </a:spcBef>
                <a:buChar char="–"/>
                <a:defRPr sz="2800">
                  <a:solidFill>
                    <a:schemeClr val="accent2"/>
                  </a:solidFill>
                  <a:latin typeface="Verdana" pitchFamily="34" charset="0"/>
                </a:defRPr>
              </a:lvl2pPr>
              <a:lvl3pPr marL="1143000" indent="-228600">
                <a:spcBef>
                  <a:spcPct val="20000"/>
                </a:spcBef>
                <a:buChar char="•"/>
                <a:defRPr sz="2400">
                  <a:solidFill>
                    <a:schemeClr val="accent2"/>
                  </a:solidFill>
                  <a:latin typeface="Verdana" pitchFamily="34" charset="0"/>
                </a:defRPr>
              </a:lvl3pPr>
              <a:lvl4pPr marL="1600200" indent="-228600">
                <a:spcBef>
                  <a:spcPct val="20000"/>
                </a:spcBef>
                <a:buChar char="–"/>
                <a:defRPr sz="2000">
                  <a:solidFill>
                    <a:schemeClr val="accent2"/>
                  </a:solidFill>
                  <a:latin typeface="Verdana" pitchFamily="34" charset="0"/>
                </a:defRPr>
              </a:lvl4pPr>
              <a:lvl5pPr marL="2057400" indent="-228600">
                <a:spcBef>
                  <a:spcPct val="20000"/>
                </a:spcBef>
                <a:buChar char="»"/>
                <a:defRPr sz="2000">
                  <a:solidFill>
                    <a:schemeClr val="accent2"/>
                  </a:solidFill>
                  <a:latin typeface="Verdana" pitchFamily="34" charset="0"/>
                </a:defRPr>
              </a:lvl5pPr>
              <a:lvl6pPr marL="2514600" indent="-228600" eaLnBrk="0" fontAlgn="base" hangingPunct="0">
                <a:spcBef>
                  <a:spcPct val="20000"/>
                </a:spcBef>
                <a:spcAft>
                  <a:spcPct val="0"/>
                </a:spcAft>
                <a:buChar char="»"/>
                <a:defRPr sz="2000">
                  <a:solidFill>
                    <a:schemeClr val="accent2"/>
                  </a:solidFill>
                  <a:latin typeface="Verdana" pitchFamily="34" charset="0"/>
                </a:defRPr>
              </a:lvl6pPr>
              <a:lvl7pPr marL="2971800" indent="-228600" eaLnBrk="0" fontAlgn="base" hangingPunct="0">
                <a:spcBef>
                  <a:spcPct val="20000"/>
                </a:spcBef>
                <a:spcAft>
                  <a:spcPct val="0"/>
                </a:spcAft>
                <a:buChar char="»"/>
                <a:defRPr sz="2000">
                  <a:solidFill>
                    <a:schemeClr val="accent2"/>
                  </a:solidFill>
                  <a:latin typeface="Verdana" pitchFamily="34" charset="0"/>
                </a:defRPr>
              </a:lvl7pPr>
              <a:lvl8pPr marL="3429000" indent="-228600" eaLnBrk="0" fontAlgn="base" hangingPunct="0">
                <a:spcBef>
                  <a:spcPct val="20000"/>
                </a:spcBef>
                <a:spcAft>
                  <a:spcPct val="0"/>
                </a:spcAft>
                <a:buChar char="»"/>
                <a:defRPr sz="2000">
                  <a:solidFill>
                    <a:schemeClr val="accent2"/>
                  </a:solidFill>
                  <a:latin typeface="Verdana" pitchFamily="34" charset="0"/>
                </a:defRPr>
              </a:lvl8pPr>
              <a:lvl9pPr marL="3886200" indent="-228600" eaLnBrk="0" fontAlgn="base" hangingPunct="0">
                <a:spcBef>
                  <a:spcPct val="20000"/>
                </a:spcBef>
                <a:spcAft>
                  <a:spcPct val="0"/>
                </a:spcAft>
                <a:buChar char="»"/>
                <a:defRPr sz="2000">
                  <a:solidFill>
                    <a:schemeClr val="accent2"/>
                  </a:solidFill>
                  <a:latin typeface="Verdana" pitchFamily="34" charset="0"/>
                </a:defRPr>
              </a:lvl9pPr>
            </a:lstStyle>
            <a:p>
              <a:pPr algn="ctr" eaLnBrk="1" hangingPunct="1">
                <a:spcBef>
                  <a:spcPct val="0"/>
                </a:spcBef>
                <a:buFontTx/>
                <a:buNone/>
              </a:pPr>
              <a:endParaRPr lang="en-US" altLang="en-US" sz="1800">
                <a:solidFill>
                  <a:schemeClr val="tx1"/>
                </a:solidFill>
                <a:latin typeface="Arial" charset="0"/>
              </a:endParaRPr>
            </a:p>
          </p:txBody>
        </p:sp>
        <p:sp>
          <p:nvSpPr>
            <p:cNvPr id="39" name="Rectangle 41"/>
            <p:cNvSpPr>
              <a:spLocks noChangeArrowheads="1"/>
            </p:cNvSpPr>
            <p:nvPr/>
          </p:nvSpPr>
          <p:spPr bwMode="auto">
            <a:xfrm>
              <a:off x="3833" y="0"/>
              <a:ext cx="975" cy="1117"/>
            </a:xfrm>
            <a:prstGeom prst="rect">
              <a:avLst/>
            </a:prstGeom>
            <a:solidFill>
              <a:srgbClr val="3333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accent2"/>
                  </a:solidFill>
                  <a:latin typeface="Verdana" pitchFamily="34" charset="0"/>
                </a:defRPr>
              </a:lvl1pPr>
              <a:lvl2pPr marL="742950" indent="-285750">
                <a:spcBef>
                  <a:spcPct val="20000"/>
                </a:spcBef>
                <a:buChar char="–"/>
                <a:defRPr sz="2800">
                  <a:solidFill>
                    <a:schemeClr val="accent2"/>
                  </a:solidFill>
                  <a:latin typeface="Verdana" pitchFamily="34" charset="0"/>
                </a:defRPr>
              </a:lvl2pPr>
              <a:lvl3pPr marL="1143000" indent="-228600">
                <a:spcBef>
                  <a:spcPct val="20000"/>
                </a:spcBef>
                <a:buChar char="•"/>
                <a:defRPr sz="2400">
                  <a:solidFill>
                    <a:schemeClr val="accent2"/>
                  </a:solidFill>
                  <a:latin typeface="Verdana" pitchFamily="34" charset="0"/>
                </a:defRPr>
              </a:lvl3pPr>
              <a:lvl4pPr marL="1600200" indent="-228600">
                <a:spcBef>
                  <a:spcPct val="20000"/>
                </a:spcBef>
                <a:buChar char="–"/>
                <a:defRPr sz="2000">
                  <a:solidFill>
                    <a:schemeClr val="accent2"/>
                  </a:solidFill>
                  <a:latin typeface="Verdana" pitchFamily="34" charset="0"/>
                </a:defRPr>
              </a:lvl4pPr>
              <a:lvl5pPr marL="2057400" indent="-228600">
                <a:spcBef>
                  <a:spcPct val="20000"/>
                </a:spcBef>
                <a:buChar char="»"/>
                <a:defRPr sz="2000">
                  <a:solidFill>
                    <a:schemeClr val="accent2"/>
                  </a:solidFill>
                  <a:latin typeface="Verdana" pitchFamily="34" charset="0"/>
                </a:defRPr>
              </a:lvl5pPr>
              <a:lvl6pPr marL="2514600" indent="-228600" eaLnBrk="0" fontAlgn="base" hangingPunct="0">
                <a:spcBef>
                  <a:spcPct val="20000"/>
                </a:spcBef>
                <a:spcAft>
                  <a:spcPct val="0"/>
                </a:spcAft>
                <a:buChar char="»"/>
                <a:defRPr sz="2000">
                  <a:solidFill>
                    <a:schemeClr val="accent2"/>
                  </a:solidFill>
                  <a:latin typeface="Verdana" pitchFamily="34" charset="0"/>
                </a:defRPr>
              </a:lvl6pPr>
              <a:lvl7pPr marL="2971800" indent="-228600" eaLnBrk="0" fontAlgn="base" hangingPunct="0">
                <a:spcBef>
                  <a:spcPct val="20000"/>
                </a:spcBef>
                <a:spcAft>
                  <a:spcPct val="0"/>
                </a:spcAft>
                <a:buChar char="»"/>
                <a:defRPr sz="2000">
                  <a:solidFill>
                    <a:schemeClr val="accent2"/>
                  </a:solidFill>
                  <a:latin typeface="Verdana" pitchFamily="34" charset="0"/>
                </a:defRPr>
              </a:lvl7pPr>
              <a:lvl8pPr marL="3429000" indent="-228600" eaLnBrk="0" fontAlgn="base" hangingPunct="0">
                <a:spcBef>
                  <a:spcPct val="20000"/>
                </a:spcBef>
                <a:spcAft>
                  <a:spcPct val="0"/>
                </a:spcAft>
                <a:buChar char="»"/>
                <a:defRPr sz="2000">
                  <a:solidFill>
                    <a:schemeClr val="accent2"/>
                  </a:solidFill>
                  <a:latin typeface="Verdana" pitchFamily="34" charset="0"/>
                </a:defRPr>
              </a:lvl8pPr>
              <a:lvl9pPr marL="3886200" indent="-228600" eaLnBrk="0" fontAlgn="base" hangingPunct="0">
                <a:spcBef>
                  <a:spcPct val="20000"/>
                </a:spcBef>
                <a:spcAft>
                  <a:spcPct val="0"/>
                </a:spcAft>
                <a:buChar char="»"/>
                <a:defRPr sz="2000">
                  <a:solidFill>
                    <a:schemeClr val="accent2"/>
                  </a:solidFill>
                  <a:latin typeface="Verdana" pitchFamily="34" charset="0"/>
                </a:defRPr>
              </a:lvl9pPr>
            </a:lstStyle>
            <a:p>
              <a:pPr algn="ctr" eaLnBrk="1" hangingPunct="1">
                <a:spcBef>
                  <a:spcPct val="0"/>
                </a:spcBef>
                <a:buFontTx/>
                <a:buNone/>
              </a:pPr>
              <a:endParaRPr lang="en-US" altLang="en-US" sz="1800">
                <a:solidFill>
                  <a:schemeClr val="tx1"/>
                </a:solidFill>
                <a:latin typeface="Arial" charset="0"/>
              </a:endParaRPr>
            </a:p>
          </p:txBody>
        </p:sp>
        <p:sp>
          <p:nvSpPr>
            <p:cNvPr id="40" name="Rectangle 42"/>
            <p:cNvSpPr>
              <a:spLocks noChangeArrowheads="1"/>
            </p:cNvSpPr>
            <p:nvPr/>
          </p:nvSpPr>
          <p:spPr bwMode="auto">
            <a:xfrm>
              <a:off x="3833" y="1088"/>
              <a:ext cx="975" cy="1117"/>
            </a:xfrm>
            <a:prstGeom prst="rect">
              <a:avLst/>
            </a:prstGeom>
            <a:solidFill>
              <a:srgbClr val="0000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accent2"/>
                  </a:solidFill>
                  <a:latin typeface="Verdana" pitchFamily="34" charset="0"/>
                </a:defRPr>
              </a:lvl1pPr>
              <a:lvl2pPr marL="742950" indent="-285750">
                <a:spcBef>
                  <a:spcPct val="20000"/>
                </a:spcBef>
                <a:buChar char="–"/>
                <a:defRPr sz="2800">
                  <a:solidFill>
                    <a:schemeClr val="accent2"/>
                  </a:solidFill>
                  <a:latin typeface="Verdana" pitchFamily="34" charset="0"/>
                </a:defRPr>
              </a:lvl2pPr>
              <a:lvl3pPr marL="1143000" indent="-228600">
                <a:spcBef>
                  <a:spcPct val="20000"/>
                </a:spcBef>
                <a:buChar char="•"/>
                <a:defRPr sz="2400">
                  <a:solidFill>
                    <a:schemeClr val="accent2"/>
                  </a:solidFill>
                  <a:latin typeface="Verdana" pitchFamily="34" charset="0"/>
                </a:defRPr>
              </a:lvl3pPr>
              <a:lvl4pPr marL="1600200" indent="-228600">
                <a:spcBef>
                  <a:spcPct val="20000"/>
                </a:spcBef>
                <a:buChar char="–"/>
                <a:defRPr sz="2000">
                  <a:solidFill>
                    <a:schemeClr val="accent2"/>
                  </a:solidFill>
                  <a:latin typeface="Verdana" pitchFamily="34" charset="0"/>
                </a:defRPr>
              </a:lvl4pPr>
              <a:lvl5pPr marL="2057400" indent="-228600">
                <a:spcBef>
                  <a:spcPct val="20000"/>
                </a:spcBef>
                <a:buChar char="»"/>
                <a:defRPr sz="2000">
                  <a:solidFill>
                    <a:schemeClr val="accent2"/>
                  </a:solidFill>
                  <a:latin typeface="Verdana" pitchFamily="34" charset="0"/>
                </a:defRPr>
              </a:lvl5pPr>
              <a:lvl6pPr marL="2514600" indent="-228600" eaLnBrk="0" fontAlgn="base" hangingPunct="0">
                <a:spcBef>
                  <a:spcPct val="20000"/>
                </a:spcBef>
                <a:spcAft>
                  <a:spcPct val="0"/>
                </a:spcAft>
                <a:buChar char="»"/>
                <a:defRPr sz="2000">
                  <a:solidFill>
                    <a:schemeClr val="accent2"/>
                  </a:solidFill>
                  <a:latin typeface="Verdana" pitchFamily="34" charset="0"/>
                </a:defRPr>
              </a:lvl6pPr>
              <a:lvl7pPr marL="2971800" indent="-228600" eaLnBrk="0" fontAlgn="base" hangingPunct="0">
                <a:spcBef>
                  <a:spcPct val="20000"/>
                </a:spcBef>
                <a:spcAft>
                  <a:spcPct val="0"/>
                </a:spcAft>
                <a:buChar char="»"/>
                <a:defRPr sz="2000">
                  <a:solidFill>
                    <a:schemeClr val="accent2"/>
                  </a:solidFill>
                  <a:latin typeface="Verdana" pitchFamily="34" charset="0"/>
                </a:defRPr>
              </a:lvl7pPr>
              <a:lvl8pPr marL="3429000" indent="-228600" eaLnBrk="0" fontAlgn="base" hangingPunct="0">
                <a:spcBef>
                  <a:spcPct val="20000"/>
                </a:spcBef>
                <a:spcAft>
                  <a:spcPct val="0"/>
                </a:spcAft>
                <a:buChar char="»"/>
                <a:defRPr sz="2000">
                  <a:solidFill>
                    <a:schemeClr val="accent2"/>
                  </a:solidFill>
                  <a:latin typeface="Verdana" pitchFamily="34" charset="0"/>
                </a:defRPr>
              </a:lvl8pPr>
              <a:lvl9pPr marL="3886200" indent="-228600" eaLnBrk="0" fontAlgn="base" hangingPunct="0">
                <a:spcBef>
                  <a:spcPct val="20000"/>
                </a:spcBef>
                <a:spcAft>
                  <a:spcPct val="0"/>
                </a:spcAft>
                <a:buChar char="»"/>
                <a:defRPr sz="2000">
                  <a:solidFill>
                    <a:schemeClr val="accent2"/>
                  </a:solidFill>
                  <a:latin typeface="Verdana" pitchFamily="34" charset="0"/>
                </a:defRPr>
              </a:lvl9pPr>
            </a:lstStyle>
            <a:p>
              <a:pPr algn="ctr" eaLnBrk="1" hangingPunct="1">
                <a:spcBef>
                  <a:spcPct val="0"/>
                </a:spcBef>
                <a:buFontTx/>
                <a:buNone/>
              </a:pPr>
              <a:endParaRPr lang="en-US" altLang="en-US" sz="1800">
                <a:solidFill>
                  <a:schemeClr val="tx1"/>
                </a:solidFill>
                <a:latin typeface="Arial" charset="0"/>
              </a:endParaRPr>
            </a:p>
          </p:txBody>
        </p:sp>
        <p:sp>
          <p:nvSpPr>
            <p:cNvPr id="41" name="Rectangle 43"/>
            <p:cNvSpPr>
              <a:spLocks noChangeArrowheads="1"/>
            </p:cNvSpPr>
            <p:nvPr/>
          </p:nvSpPr>
          <p:spPr bwMode="auto">
            <a:xfrm>
              <a:off x="3833" y="2177"/>
              <a:ext cx="975" cy="1117"/>
            </a:xfrm>
            <a:prstGeom prst="rect">
              <a:avLst/>
            </a:prstGeom>
            <a:solidFill>
              <a:srgbClr val="3333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accent2"/>
                  </a:solidFill>
                  <a:latin typeface="Verdana" pitchFamily="34" charset="0"/>
                </a:defRPr>
              </a:lvl1pPr>
              <a:lvl2pPr marL="742950" indent="-285750">
                <a:spcBef>
                  <a:spcPct val="20000"/>
                </a:spcBef>
                <a:buChar char="–"/>
                <a:defRPr sz="2800">
                  <a:solidFill>
                    <a:schemeClr val="accent2"/>
                  </a:solidFill>
                  <a:latin typeface="Verdana" pitchFamily="34" charset="0"/>
                </a:defRPr>
              </a:lvl2pPr>
              <a:lvl3pPr marL="1143000" indent="-228600">
                <a:spcBef>
                  <a:spcPct val="20000"/>
                </a:spcBef>
                <a:buChar char="•"/>
                <a:defRPr sz="2400">
                  <a:solidFill>
                    <a:schemeClr val="accent2"/>
                  </a:solidFill>
                  <a:latin typeface="Verdana" pitchFamily="34" charset="0"/>
                </a:defRPr>
              </a:lvl3pPr>
              <a:lvl4pPr marL="1600200" indent="-228600">
                <a:spcBef>
                  <a:spcPct val="20000"/>
                </a:spcBef>
                <a:buChar char="–"/>
                <a:defRPr sz="2000">
                  <a:solidFill>
                    <a:schemeClr val="accent2"/>
                  </a:solidFill>
                  <a:latin typeface="Verdana" pitchFamily="34" charset="0"/>
                </a:defRPr>
              </a:lvl4pPr>
              <a:lvl5pPr marL="2057400" indent="-228600">
                <a:spcBef>
                  <a:spcPct val="20000"/>
                </a:spcBef>
                <a:buChar char="»"/>
                <a:defRPr sz="2000">
                  <a:solidFill>
                    <a:schemeClr val="accent2"/>
                  </a:solidFill>
                  <a:latin typeface="Verdana" pitchFamily="34" charset="0"/>
                </a:defRPr>
              </a:lvl5pPr>
              <a:lvl6pPr marL="2514600" indent="-228600" eaLnBrk="0" fontAlgn="base" hangingPunct="0">
                <a:spcBef>
                  <a:spcPct val="20000"/>
                </a:spcBef>
                <a:spcAft>
                  <a:spcPct val="0"/>
                </a:spcAft>
                <a:buChar char="»"/>
                <a:defRPr sz="2000">
                  <a:solidFill>
                    <a:schemeClr val="accent2"/>
                  </a:solidFill>
                  <a:latin typeface="Verdana" pitchFamily="34" charset="0"/>
                </a:defRPr>
              </a:lvl6pPr>
              <a:lvl7pPr marL="2971800" indent="-228600" eaLnBrk="0" fontAlgn="base" hangingPunct="0">
                <a:spcBef>
                  <a:spcPct val="20000"/>
                </a:spcBef>
                <a:spcAft>
                  <a:spcPct val="0"/>
                </a:spcAft>
                <a:buChar char="»"/>
                <a:defRPr sz="2000">
                  <a:solidFill>
                    <a:schemeClr val="accent2"/>
                  </a:solidFill>
                  <a:latin typeface="Verdana" pitchFamily="34" charset="0"/>
                </a:defRPr>
              </a:lvl7pPr>
              <a:lvl8pPr marL="3429000" indent="-228600" eaLnBrk="0" fontAlgn="base" hangingPunct="0">
                <a:spcBef>
                  <a:spcPct val="20000"/>
                </a:spcBef>
                <a:spcAft>
                  <a:spcPct val="0"/>
                </a:spcAft>
                <a:buChar char="»"/>
                <a:defRPr sz="2000">
                  <a:solidFill>
                    <a:schemeClr val="accent2"/>
                  </a:solidFill>
                  <a:latin typeface="Verdana" pitchFamily="34" charset="0"/>
                </a:defRPr>
              </a:lvl8pPr>
              <a:lvl9pPr marL="3886200" indent="-228600" eaLnBrk="0" fontAlgn="base" hangingPunct="0">
                <a:spcBef>
                  <a:spcPct val="20000"/>
                </a:spcBef>
                <a:spcAft>
                  <a:spcPct val="0"/>
                </a:spcAft>
                <a:buChar char="»"/>
                <a:defRPr sz="2000">
                  <a:solidFill>
                    <a:schemeClr val="accent2"/>
                  </a:solidFill>
                  <a:latin typeface="Verdana" pitchFamily="34" charset="0"/>
                </a:defRPr>
              </a:lvl9pPr>
            </a:lstStyle>
            <a:p>
              <a:pPr algn="ctr" eaLnBrk="1" hangingPunct="1">
                <a:spcBef>
                  <a:spcPct val="0"/>
                </a:spcBef>
                <a:buFontTx/>
                <a:buNone/>
              </a:pPr>
              <a:endParaRPr lang="en-US" altLang="en-US" sz="1800">
                <a:solidFill>
                  <a:schemeClr val="tx1"/>
                </a:solidFill>
                <a:latin typeface="Arial" charset="0"/>
              </a:endParaRPr>
            </a:p>
          </p:txBody>
        </p:sp>
        <p:sp>
          <p:nvSpPr>
            <p:cNvPr id="42" name="Rectangle 44"/>
            <p:cNvSpPr>
              <a:spLocks noChangeArrowheads="1"/>
            </p:cNvSpPr>
            <p:nvPr/>
          </p:nvSpPr>
          <p:spPr bwMode="auto">
            <a:xfrm>
              <a:off x="3833" y="3249"/>
              <a:ext cx="975" cy="1088"/>
            </a:xfrm>
            <a:prstGeom prst="rect">
              <a:avLst/>
            </a:prstGeom>
            <a:solidFill>
              <a:srgbClr val="0000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accent2"/>
                  </a:solidFill>
                  <a:latin typeface="Verdana" pitchFamily="34" charset="0"/>
                </a:defRPr>
              </a:lvl1pPr>
              <a:lvl2pPr marL="742950" indent="-285750">
                <a:spcBef>
                  <a:spcPct val="20000"/>
                </a:spcBef>
                <a:buChar char="–"/>
                <a:defRPr sz="2800">
                  <a:solidFill>
                    <a:schemeClr val="accent2"/>
                  </a:solidFill>
                  <a:latin typeface="Verdana" pitchFamily="34" charset="0"/>
                </a:defRPr>
              </a:lvl2pPr>
              <a:lvl3pPr marL="1143000" indent="-228600">
                <a:spcBef>
                  <a:spcPct val="20000"/>
                </a:spcBef>
                <a:buChar char="•"/>
                <a:defRPr sz="2400">
                  <a:solidFill>
                    <a:schemeClr val="accent2"/>
                  </a:solidFill>
                  <a:latin typeface="Verdana" pitchFamily="34" charset="0"/>
                </a:defRPr>
              </a:lvl3pPr>
              <a:lvl4pPr marL="1600200" indent="-228600">
                <a:spcBef>
                  <a:spcPct val="20000"/>
                </a:spcBef>
                <a:buChar char="–"/>
                <a:defRPr sz="2000">
                  <a:solidFill>
                    <a:schemeClr val="accent2"/>
                  </a:solidFill>
                  <a:latin typeface="Verdana" pitchFamily="34" charset="0"/>
                </a:defRPr>
              </a:lvl4pPr>
              <a:lvl5pPr marL="2057400" indent="-228600">
                <a:spcBef>
                  <a:spcPct val="20000"/>
                </a:spcBef>
                <a:buChar char="»"/>
                <a:defRPr sz="2000">
                  <a:solidFill>
                    <a:schemeClr val="accent2"/>
                  </a:solidFill>
                  <a:latin typeface="Verdana" pitchFamily="34" charset="0"/>
                </a:defRPr>
              </a:lvl5pPr>
              <a:lvl6pPr marL="2514600" indent="-228600" eaLnBrk="0" fontAlgn="base" hangingPunct="0">
                <a:spcBef>
                  <a:spcPct val="20000"/>
                </a:spcBef>
                <a:spcAft>
                  <a:spcPct val="0"/>
                </a:spcAft>
                <a:buChar char="»"/>
                <a:defRPr sz="2000">
                  <a:solidFill>
                    <a:schemeClr val="accent2"/>
                  </a:solidFill>
                  <a:latin typeface="Verdana" pitchFamily="34" charset="0"/>
                </a:defRPr>
              </a:lvl6pPr>
              <a:lvl7pPr marL="2971800" indent="-228600" eaLnBrk="0" fontAlgn="base" hangingPunct="0">
                <a:spcBef>
                  <a:spcPct val="20000"/>
                </a:spcBef>
                <a:spcAft>
                  <a:spcPct val="0"/>
                </a:spcAft>
                <a:buChar char="»"/>
                <a:defRPr sz="2000">
                  <a:solidFill>
                    <a:schemeClr val="accent2"/>
                  </a:solidFill>
                  <a:latin typeface="Verdana" pitchFamily="34" charset="0"/>
                </a:defRPr>
              </a:lvl7pPr>
              <a:lvl8pPr marL="3429000" indent="-228600" eaLnBrk="0" fontAlgn="base" hangingPunct="0">
                <a:spcBef>
                  <a:spcPct val="20000"/>
                </a:spcBef>
                <a:spcAft>
                  <a:spcPct val="0"/>
                </a:spcAft>
                <a:buChar char="»"/>
                <a:defRPr sz="2000">
                  <a:solidFill>
                    <a:schemeClr val="accent2"/>
                  </a:solidFill>
                  <a:latin typeface="Verdana" pitchFamily="34" charset="0"/>
                </a:defRPr>
              </a:lvl8pPr>
              <a:lvl9pPr marL="3886200" indent="-228600" eaLnBrk="0" fontAlgn="base" hangingPunct="0">
                <a:spcBef>
                  <a:spcPct val="20000"/>
                </a:spcBef>
                <a:spcAft>
                  <a:spcPct val="0"/>
                </a:spcAft>
                <a:buChar char="»"/>
                <a:defRPr sz="2000">
                  <a:solidFill>
                    <a:schemeClr val="accent2"/>
                  </a:solidFill>
                  <a:latin typeface="Verdana" pitchFamily="34" charset="0"/>
                </a:defRPr>
              </a:lvl9pPr>
            </a:lstStyle>
            <a:p>
              <a:pPr algn="ctr" eaLnBrk="1" hangingPunct="1">
                <a:spcBef>
                  <a:spcPct val="0"/>
                </a:spcBef>
                <a:buFontTx/>
                <a:buNone/>
              </a:pPr>
              <a:endParaRPr lang="en-US" altLang="en-US" sz="1800">
                <a:solidFill>
                  <a:schemeClr val="tx1"/>
                </a:solidFill>
                <a:latin typeface="Arial" charset="0"/>
              </a:endParaRPr>
            </a:p>
          </p:txBody>
        </p:sp>
        <p:sp>
          <p:nvSpPr>
            <p:cNvPr id="43" name="Rectangle 45"/>
            <p:cNvSpPr>
              <a:spLocks noChangeArrowheads="1"/>
            </p:cNvSpPr>
            <p:nvPr/>
          </p:nvSpPr>
          <p:spPr bwMode="auto">
            <a:xfrm>
              <a:off x="4808" y="-17"/>
              <a:ext cx="975" cy="1117"/>
            </a:xfrm>
            <a:prstGeom prst="rect">
              <a:avLst/>
            </a:prstGeom>
            <a:solidFill>
              <a:srgbClr val="0000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accent2"/>
                  </a:solidFill>
                  <a:latin typeface="Verdana" pitchFamily="34" charset="0"/>
                </a:defRPr>
              </a:lvl1pPr>
              <a:lvl2pPr marL="742950" indent="-285750">
                <a:spcBef>
                  <a:spcPct val="20000"/>
                </a:spcBef>
                <a:buChar char="–"/>
                <a:defRPr sz="2800">
                  <a:solidFill>
                    <a:schemeClr val="accent2"/>
                  </a:solidFill>
                  <a:latin typeface="Verdana" pitchFamily="34" charset="0"/>
                </a:defRPr>
              </a:lvl2pPr>
              <a:lvl3pPr marL="1143000" indent="-228600">
                <a:spcBef>
                  <a:spcPct val="20000"/>
                </a:spcBef>
                <a:buChar char="•"/>
                <a:defRPr sz="2400">
                  <a:solidFill>
                    <a:schemeClr val="accent2"/>
                  </a:solidFill>
                  <a:latin typeface="Verdana" pitchFamily="34" charset="0"/>
                </a:defRPr>
              </a:lvl3pPr>
              <a:lvl4pPr marL="1600200" indent="-228600">
                <a:spcBef>
                  <a:spcPct val="20000"/>
                </a:spcBef>
                <a:buChar char="–"/>
                <a:defRPr sz="2000">
                  <a:solidFill>
                    <a:schemeClr val="accent2"/>
                  </a:solidFill>
                  <a:latin typeface="Verdana" pitchFamily="34" charset="0"/>
                </a:defRPr>
              </a:lvl4pPr>
              <a:lvl5pPr marL="2057400" indent="-228600">
                <a:spcBef>
                  <a:spcPct val="20000"/>
                </a:spcBef>
                <a:buChar char="»"/>
                <a:defRPr sz="2000">
                  <a:solidFill>
                    <a:schemeClr val="accent2"/>
                  </a:solidFill>
                  <a:latin typeface="Verdana" pitchFamily="34" charset="0"/>
                </a:defRPr>
              </a:lvl5pPr>
              <a:lvl6pPr marL="2514600" indent="-228600" eaLnBrk="0" fontAlgn="base" hangingPunct="0">
                <a:spcBef>
                  <a:spcPct val="20000"/>
                </a:spcBef>
                <a:spcAft>
                  <a:spcPct val="0"/>
                </a:spcAft>
                <a:buChar char="»"/>
                <a:defRPr sz="2000">
                  <a:solidFill>
                    <a:schemeClr val="accent2"/>
                  </a:solidFill>
                  <a:latin typeface="Verdana" pitchFamily="34" charset="0"/>
                </a:defRPr>
              </a:lvl6pPr>
              <a:lvl7pPr marL="2971800" indent="-228600" eaLnBrk="0" fontAlgn="base" hangingPunct="0">
                <a:spcBef>
                  <a:spcPct val="20000"/>
                </a:spcBef>
                <a:spcAft>
                  <a:spcPct val="0"/>
                </a:spcAft>
                <a:buChar char="»"/>
                <a:defRPr sz="2000">
                  <a:solidFill>
                    <a:schemeClr val="accent2"/>
                  </a:solidFill>
                  <a:latin typeface="Verdana" pitchFamily="34" charset="0"/>
                </a:defRPr>
              </a:lvl7pPr>
              <a:lvl8pPr marL="3429000" indent="-228600" eaLnBrk="0" fontAlgn="base" hangingPunct="0">
                <a:spcBef>
                  <a:spcPct val="20000"/>
                </a:spcBef>
                <a:spcAft>
                  <a:spcPct val="0"/>
                </a:spcAft>
                <a:buChar char="»"/>
                <a:defRPr sz="2000">
                  <a:solidFill>
                    <a:schemeClr val="accent2"/>
                  </a:solidFill>
                  <a:latin typeface="Verdana" pitchFamily="34" charset="0"/>
                </a:defRPr>
              </a:lvl8pPr>
              <a:lvl9pPr marL="3886200" indent="-228600" eaLnBrk="0" fontAlgn="base" hangingPunct="0">
                <a:spcBef>
                  <a:spcPct val="20000"/>
                </a:spcBef>
                <a:spcAft>
                  <a:spcPct val="0"/>
                </a:spcAft>
                <a:buChar char="»"/>
                <a:defRPr sz="2000">
                  <a:solidFill>
                    <a:schemeClr val="accent2"/>
                  </a:solidFill>
                  <a:latin typeface="Verdana" pitchFamily="34" charset="0"/>
                </a:defRPr>
              </a:lvl9pPr>
            </a:lstStyle>
            <a:p>
              <a:pPr algn="ctr" eaLnBrk="1" hangingPunct="1">
                <a:spcBef>
                  <a:spcPct val="0"/>
                </a:spcBef>
                <a:buFontTx/>
                <a:buNone/>
              </a:pPr>
              <a:endParaRPr lang="en-US" altLang="en-US" sz="1800">
                <a:solidFill>
                  <a:schemeClr val="tx1"/>
                </a:solidFill>
                <a:latin typeface="Arial" charset="0"/>
              </a:endParaRPr>
            </a:p>
          </p:txBody>
        </p:sp>
        <p:sp>
          <p:nvSpPr>
            <p:cNvPr id="44" name="Rectangle 46"/>
            <p:cNvSpPr>
              <a:spLocks noChangeArrowheads="1"/>
            </p:cNvSpPr>
            <p:nvPr/>
          </p:nvSpPr>
          <p:spPr bwMode="auto">
            <a:xfrm>
              <a:off x="4808" y="1088"/>
              <a:ext cx="975" cy="1117"/>
            </a:xfrm>
            <a:prstGeom prst="rect">
              <a:avLst/>
            </a:prstGeom>
            <a:solidFill>
              <a:srgbClr val="3333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accent2"/>
                  </a:solidFill>
                  <a:latin typeface="Verdana" pitchFamily="34" charset="0"/>
                </a:defRPr>
              </a:lvl1pPr>
              <a:lvl2pPr marL="742950" indent="-285750">
                <a:spcBef>
                  <a:spcPct val="20000"/>
                </a:spcBef>
                <a:buChar char="–"/>
                <a:defRPr sz="2800">
                  <a:solidFill>
                    <a:schemeClr val="accent2"/>
                  </a:solidFill>
                  <a:latin typeface="Verdana" pitchFamily="34" charset="0"/>
                </a:defRPr>
              </a:lvl2pPr>
              <a:lvl3pPr marL="1143000" indent="-228600">
                <a:spcBef>
                  <a:spcPct val="20000"/>
                </a:spcBef>
                <a:buChar char="•"/>
                <a:defRPr sz="2400">
                  <a:solidFill>
                    <a:schemeClr val="accent2"/>
                  </a:solidFill>
                  <a:latin typeface="Verdana" pitchFamily="34" charset="0"/>
                </a:defRPr>
              </a:lvl3pPr>
              <a:lvl4pPr marL="1600200" indent="-228600">
                <a:spcBef>
                  <a:spcPct val="20000"/>
                </a:spcBef>
                <a:buChar char="–"/>
                <a:defRPr sz="2000">
                  <a:solidFill>
                    <a:schemeClr val="accent2"/>
                  </a:solidFill>
                  <a:latin typeface="Verdana" pitchFamily="34" charset="0"/>
                </a:defRPr>
              </a:lvl4pPr>
              <a:lvl5pPr marL="2057400" indent="-228600">
                <a:spcBef>
                  <a:spcPct val="20000"/>
                </a:spcBef>
                <a:buChar char="»"/>
                <a:defRPr sz="2000">
                  <a:solidFill>
                    <a:schemeClr val="accent2"/>
                  </a:solidFill>
                  <a:latin typeface="Verdana" pitchFamily="34" charset="0"/>
                </a:defRPr>
              </a:lvl5pPr>
              <a:lvl6pPr marL="2514600" indent="-228600" eaLnBrk="0" fontAlgn="base" hangingPunct="0">
                <a:spcBef>
                  <a:spcPct val="20000"/>
                </a:spcBef>
                <a:spcAft>
                  <a:spcPct val="0"/>
                </a:spcAft>
                <a:buChar char="»"/>
                <a:defRPr sz="2000">
                  <a:solidFill>
                    <a:schemeClr val="accent2"/>
                  </a:solidFill>
                  <a:latin typeface="Verdana" pitchFamily="34" charset="0"/>
                </a:defRPr>
              </a:lvl6pPr>
              <a:lvl7pPr marL="2971800" indent="-228600" eaLnBrk="0" fontAlgn="base" hangingPunct="0">
                <a:spcBef>
                  <a:spcPct val="20000"/>
                </a:spcBef>
                <a:spcAft>
                  <a:spcPct val="0"/>
                </a:spcAft>
                <a:buChar char="»"/>
                <a:defRPr sz="2000">
                  <a:solidFill>
                    <a:schemeClr val="accent2"/>
                  </a:solidFill>
                  <a:latin typeface="Verdana" pitchFamily="34" charset="0"/>
                </a:defRPr>
              </a:lvl7pPr>
              <a:lvl8pPr marL="3429000" indent="-228600" eaLnBrk="0" fontAlgn="base" hangingPunct="0">
                <a:spcBef>
                  <a:spcPct val="20000"/>
                </a:spcBef>
                <a:spcAft>
                  <a:spcPct val="0"/>
                </a:spcAft>
                <a:buChar char="»"/>
                <a:defRPr sz="2000">
                  <a:solidFill>
                    <a:schemeClr val="accent2"/>
                  </a:solidFill>
                  <a:latin typeface="Verdana" pitchFamily="34" charset="0"/>
                </a:defRPr>
              </a:lvl8pPr>
              <a:lvl9pPr marL="3886200" indent="-228600" eaLnBrk="0" fontAlgn="base" hangingPunct="0">
                <a:spcBef>
                  <a:spcPct val="20000"/>
                </a:spcBef>
                <a:spcAft>
                  <a:spcPct val="0"/>
                </a:spcAft>
                <a:buChar char="»"/>
                <a:defRPr sz="2000">
                  <a:solidFill>
                    <a:schemeClr val="accent2"/>
                  </a:solidFill>
                  <a:latin typeface="Verdana" pitchFamily="34" charset="0"/>
                </a:defRPr>
              </a:lvl9pPr>
            </a:lstStyle>
            <a:p>
              <a:pPr algn="ctr" eaLnBrk="1" hangingPunct="1">
                <a:spcBef>
                  <a:spcPct val="0"/>
                </a:spcBef>
                <a:buFontTx/>
                <a:buNone/>
              </a:pPr>
              <a:endParaRPr lang="en-US" altLang="en-US" sz="1800">
                <a:solidFill>
                  <a:schemeClr val="tx1"/>
                </a:solidFill>
                <a:latin typeface="Arial" charset="0"/>
              </a:endParaRPr>
            </a:p>
          </p:txBody>
        </p:sp>
        <p:sp>
          <p:nvSpPr>
            <p:cNvPr id="45" name="Rectangle 47"/>
            <p:cNvSpPr>
              <a:spLocks noChangeArrowheads="1"/>
            </p:cNvSpPr>
            <p:nvPr/>
          </p:nvSpPr>
          <p:spPr bwMode="auto">
            <a:xfrm>
              <a:off x="4808" y="2177"/>
              <a:ext cx="975" cy="1117"/>
            </a:xfrm>
            <a:prstGeom prst="rect">
              <a:avLst/>
            </a:prstGeom>
            <a:solidFill>
              <a:srgbClr val="0000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accent2"/>
                  </a:solidFill>
                  <a:latin typeface="Verdana" pitchFamily="34" charset="0"/>
                </a:defRPr>
              </a:lvl1pPr>
              <a:lvl2pPr marL="742950" indent="-285750">
                <a:spcBef>
                  <a:spcPct val="20000"/>
                </a:spcBef>
                <a:buChar char="–"/>
                <a:defRPr sz="2800">
                  <a:solidFill>
                    <a:schemeClr val="accent2"/>
                  </a:solidFill>
                  <a:latin typeface="Verdana" pitchFamily="34" charset="0"/>
                </a:defRPr>
              </a:lvl2pPr>
              <a:lvl3pPr marL="1143000" indent="-228600">
                <a:spcBef>
                  <a:spcPct val="20000"/>
                </a:spcBef>
                <a:buChar char="•"/>
                <a:defRPr sz="2400">
                  <a:solidFill>
                    <a:schemeClr val="accent2"/>
                  </a:solidFill>
                  <a:latin typeface="Verdana" pitchFamily="34" charset="0"/>
                </a:defRPr>
              </a:lvl3pPr>
              <a:lvl4pPr marL="1600200" indent="-228600">
                <a:spcBef>
                  <a:spcPct val="20000"/>
                </a:spcBef>
                <a:buChar char="–"/>
                <a:defRPr sz="2000">
                  <a:solidFill>
                    <a:schemeClr val="accent2"/>
                  </a:solidFill>
                  <a:latin typeface="Verdana" pitchFamily="34" charset="0"/>
                </a:defRPr>
              </a:lvl4pPr>
              <a:lvl5pPr marL="2057400" indent="-228600">
                <a:spcBef>
                  <a:spcPct val="20000"/>
                </a:spcBef>
                <a:buChar char="»"/>
                <a:defRPr sz="2000">
                  <a:solidFill>
                    <a:schemeClr val="accent2"/>
                  </a:solidFill>
                  <a:latin typeface="Verdana" pitchFamily="34" charset="0"/>
                </a:defRPr>
              </a:lvl5pPr>
              <a:lvl6pPr marL="2514600" indent="-228600" eaLnBrk="0" fontAlgn="base" hangingPunct="0">
                <a:spcBef>
                  <a:spcPct val="20000"/>
                </a:spcBef>
                <a:spcAft>
                  <a:spcPct val="0"/>
                </a:spcAft>
                <a:buChar char="»"/>
                <a:defRPr sz="2000">
                  <a:solidFill>
                    <a:schemeClr val="accent2"/>
                  </a:solidFill>
                  <a:latin typeface="Verdana" pitchFamily="34" charset="0"/>
                </a:defRPr>
              </a:lvl6pPr>
              <a:lvl7pPr marL="2971800" indent="-228600" eaLnBrk="0" fontAlgn="base" hangingPunct="0">
                <a:spcBef>
                  <a:spcPct val="20000"/>
                </a:spcBef>
                <a:spcAft>
                  <a:spcPct val="0"/>
                </a:spcAft>
                <a:buChar char="»"/>
                <a:defRPr sz="2000">
                  <a:solidFill>
                    <a:schemeClr val="accent2"/>
                  </a:solidFill>
                  <a:latin typeface="Verdana" pitchFamily="34" charset="0"/>
                </a:defRPr>
              </a:lvl7pPr>
              <a:lvl8pPr marL="3429000" indent="-228600" eaLnBrk="0" fontAlgn="base" hangingPunct="0">
                <a:spcBef>
                  <a:spcPct val="20000"/>
                </a:spcBef>
                <a:spcAft>
                  <a:spcPct val="0"/>
                </a:spcAft>
                <a:buChar char="»"/>
                <a:defRPr sz="2000">
                  <a:solidFill>
                    <a:schemeClr val="accent2"/>
                  </a:solidFill>
                  <a:latin typeface="Verdana" pitchFamily="34" charset="0"/>
                </a:defRPr>
              </a:lvl8pPr>
              <a:lvl9pPr marL="3886200" indent="-228600" eaLnBrk="0" fontAlgn="base" hangingPunct="0">
                <a:spcBef>
                  <a:spcPct val="20000"/>
                </a:spcBef>
                <a:spcAft>
                  <a:spcPct val="0"/>
                </a:spcAft>
                <a:buChar char="»"/>
                <a:defRPr sz="2000">
                  <a:solidFill>
                    <a:schemeClr val="accent2"/>
                  </a:solidFill>
                  <a:latin typeface="Verdana" pitchFamily="34" charset="0"/>
                </a:defRPr>
              </a:lvl9pPr>
            </a:lstStyle>
            <a:p>
              <a:pPr algn="ctr" eaLnBrk="1" hangingPunct="1">
                <a:spcBef>
                  <a:spcPct val="0"/>
                </a:spcBef>
                <a:buFontTx/>
                <a:buNone/>
              </a:pPr>
              <a:endParaRPr lang="en-US" altLang="en-US" sz="1800">
                <a:solidFill>
                  <a:schemeClr val="tx1"/>
                </a:solidFill>
                <a:latin typeface="Arial" charset="0"/>
              </a:endParaRPr>
            </a:p>
          </p:txBody>
        </p:sp>
        <p:sp>
          <p:nvSpPr>
            <p:cNvPr id="46" name="Rectangle 48"/>
            <p:cNvSpPr>
              <a:spLocks noChangeArrowheads="1"/>
            </p:cNvSpPr>
            <p:nvPr/>
          </p:nvSpPr>
          <p:spPr bwMode="auto">
            <a:xfrm>
              <a:off x="4808" y="3249"/>
              <a:ext cx="975" cy="1088"/>
            </a:xfrm>
            <a:prstGeom prst="rect">
              <a:avLst/>
            </a:prstGeom>
            <a:solidFill>
              <a:srgbClr val="3333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accent2"/>
                  </a:solidFill>
                  <a:latin typeface="Verdana" pitchFamily="34" charset="0"/>
                </a:defRPr>
              </a:lvl1pPr>
              <a:lvl2pPr marL="742950" indent="-285750">
                <a:spcBef>
                  <a:spcPct val="20000"/>
                </a:spcBef>
                <a:buChar char="–"/>
                <a:defRPr sz="2800">
                  <a:solidFill>
                    <a:schemeClr val="accent2"/>
                  </a:solidFill>
                  <a:latin typeface="Verdana" pitchFamily="34" charset="0"/>
                </a:defRPr>
              </a:lvl2pPr>
              <a:lvl3pPr marL="1143000" indent="-228600">
                <a:spcBef>
                  <a:spcPct val="20000"/>
                </a:spcBef>
                <a:buChar char="•"/>
                <a:defRPr sz="2400">
                  <a:solidFill>
                    <a:schemeClr val="accent2"/>
                  </a:solidFill>
                  <a:latin typeface="Verdana" pitchFamily="34" charset="0"/>
                </a:defRPr>
              </a:lvl3pPr>
              <a:lvl4pPr marL="1600200" indent="-228600">
                <a:spcBef>
                  <a:spcPct val="20000"/>
                </a:spcBef>
                <a:buChar char="–"/>
                <a:defRPr sz="2000">
                  <a:solidFill>
                    <a:schemeClr val="accent2"/>
                  </a:solidFill>
                  <a:latin typeface="Verdana" pitchFamily="34" charset="0"/>
                </a:defRPr>
              </a:lvl4pPr>
              <a:lvl5pPr marL="2057400" indent="-228600">
                <a:spcBef>
                  <a:spcPct val="20000"/>
                </a:spcBef>
                <a:buChar char="»"/>
                <a:defRPr sz="2000">
                  <a:solidFill>
                    <a:schemeClr val="accent2"/>
                  </a:solidFill>
                  <a:latin typeface="Verdana" pitchFamily="34" charset="0"/>
                </a:defRPr>
              </a:lvl5pPr>
              <a:lvl6pPr marL="2514600" indent="-228600" eaLnBrk="0" fontAlgn="base" hangingPunct="0">
                <a:spcBef>
                  <a:spcPct val="20000"/>
                </a:spcBef>
                <a:spcAft>
                  <a:spcPct val="0"/>
                </a:spcAft>
                <a:buChar char="»"/>
                <a:defRPr sz="2000">
                  <a:solidFill>
                    <a:schemeClr val="accent2"/>
                  </a:solidFill>
                  <a:latin typeface="Verdana" pitchFamily="34" charset="0"/>
                </a:defRPr>
              </a:lvl6pPr>
              <a:lvl7pPr marL="2971800" indent="-228600" eaLnBrk="0" fontAlgn="base" hangingPunct="0">
                <a:spcBef>
                  <a:spcPct val="20000"/>
                </a:spcBef>
                <a:spcAft>
                  <a:spcPct val="0"/>
                </a:spcAft>
                <a:buChar char="»"/>
                <a:defRPr sz="2000">
                  <a:solidFill>
                    <a:schemeClr val="accent2"/>
                  </a:solidFill>
                  <a:latin typeface="Verdana" pitchFamily="34" charset="0"/>
                </a:defRPr>
              </a:lvl7pPr>
              <a:lvl8pPr marL="3429000" indent="-228600" eaLnBrk="0" fontAlgn="base" hangingPunct="0">
                <a:spcBef>
                  <a:spcPct val="20000"/>
                </a:spcBef>
                <a:spcAft>
                  <a:spcPct val="0"/>
                </a:spcAft>
                <a:buChar char="»"/>
                <a:defRPr sz="2000">
                  <a:solidFill>
                    <a:schemeClr val="accent2"/>
                  </a:solidFill>
                  <a:latin typeface="Verdana" pitchFamily="34" charset="0"/>
                </a:defRPr>
              </a:lvl8pPr>
              <a:lvl9pPr marL="3886200" indent="-228600" eaLnBrk="0" fontAlgn="base" hangingPunct="0">
                <a:spcBef>
                  <a:spcPct val="20000"/>
                </a:spcBef>
                <a:spcAft>
                  <a:spcPct val="0"/>
                </a:spcAft>
                <a:buChar char="»"/>
                <a:defRPr sz="2000">
                  <a:solidFill>
                    <a:schemeClr val="accent2"/>
                  </a:solidFill>
                  <a:latin typeface="Verdana" pitchFamily="34" charset="0"/>
                </a:defRPr>
              </a:lvl9pPr>
            </a:lstStyle>
            <a:p>
              <a:pPr algn="ctr" eaLnBrk="1" hangingPunct="1">
                <a:spcBef>
                  <a:spcPct val="0"/>
                </a:spcBef>
                <a:buFontTx/>
                <a:buNone/>
              </a:pPr>
              <a:endParaRPr lang="en-US" altLang="en-US" sz="1800">
                <a:solidFill>
                  <a:schemeClr val="tx1"/>
                </a:solidFill>
                <a:latin typeface="Arial" charset="0"/>
              </a:endParaRPr>
            </a:p>
          </p:txBody>
        </p:sp>
        <p:sp>
          <p:nvSpPr>
            <p:cNvPr id="47" name="Rectangle 49"/>
            <p:cNvSpPr>
              <a:spLocks noChangeArrowheads="1"/>
            </p:cNvSpPr>
            <p:nvPr/>
          </p:nvSpPr>
          <p:spPr bwMode="auto">
            <a:xfrm>
              <a:off x="975" y="3566"/>
              <a:ext cx="3833" cy="6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accent2"/>
                  </a:solidFill>
                  <a:latin typeface="Verdana" pitchFamily="34" charset="0"/>
                </a:defRPr>
              </a:lvl1pPr>
              <a:lvl2pPr marL="742950" indent="-285750">
                <a:spcBef>
                  <a:spcPct val="20000"/>
                </a:spcBef>
                <a:buChar char="–"/>
                <a:defRPr sz="2800">
                  <a:solidFill>
                    <a:schemeClr val="accent2"/>
                  </a:solidFill>
                  <a:latin typeface="Verdana" pitchFamily="34" charset="0"/>
                </a:defRPr>
              </a:lvl2pPr>
              <a:lvl3pPr marL="1143000" indent="-228600">
                <a:spcBef>
                  <a:spcPct val="20000"/>
                </a:spcBef>
                <a:buChar char="•"/>
                <a:defRPr sz="2400">
                  <a:solidFill>
                    <a:schemeClr val="accent2"/>
                  </a:solidFill>
                  <a:latin typeface="Verdana" pitchFamily="34" charset="0"/>
                </a:defRPr>
              </a:lvl3pPr>
              <a:lvl4pPr marL="1600200" indent="-228600">
                <a:spcBef>
                  <a:spcPct val="20000"/>
                </a:spcBef>
                <a:buChar char="–"/>
                <a:defRPr sz="2000">
                  <a:solidFill>
                    <a:schemeClr val="accent2"/>
                  </a:solidFill>
                  <a:latin typeface="Verdana" pitchFamily="34" charset="0"/>
                </a:defRPr>
              </a:lvl4pPr>
              <a:lvl5pPr marL="2057400" indent="-228600">
                <a:spcBef>
                  <a:spcPct val="20000"/>
                </a:spcBef>
                <a:buChar char="»"/>
                <a:defRPr sz="2000">
                  <a:solidFill>
                    <a:schemeClr val="accent2"/>
                  </a:solidFill>
                  <a:latin typeface="Verdana" pitchFamily="34" charset="0"/>
                </a:defRPr>
              </a:lvl5pPr>
              <a:lvl6pPr marL="2514600" indent="-228600" eaLnBrk="0" fontAlgn="base" hangingPunct="0">
                <a:spcBef>
                  <a:spcPct val="20000"/>
                </a:spcBef>
                <a:spcAft>
                  <a:spcPct val="0"/>
                </a:spcAft>
                <a:buChar char="»"/>
                <a:defRPr sz="2000">
                  <a:solidFill>
                    <a:schemeClr val="accent2"/>
                  </a:solidFill>
                  <a:latin typeface="Verdana" pitchFamily="34" charset="0"/>
                </a:defRPr>
              </a:lvl6pPr>
              <a:lvl7pPr marL="2971800" indent="-228600" eaLnBrk="0" fontAlgn="base" hangingPunct="0">
                <a:spcBef>
                  <a:spcPct val="20000"/>
                </a:spcBef>
                <a:spcAft>
                  <a:spcPct val="0"/>
                </a:spcAft>
                <a:buChar char="»"/>
                <a:defRPr sz="2000">
                  <a:solidFill>
                    <a:schemeClr val="accent2"/>
                  </a:solidFill>
                  <a:latin typeface="Verdana" pitchFamily="34" charset="0"/>
                </a:defRPr>
              </a:lvl7pPr>
              <a:lvl8pPr marL="3429000" indent="-228600" eaLnBrk="0" fontAlgn="base" hangingPunct="0">
                <a:spcBef>
                  <a:spcPct val="20000"/>
                </a:spcBef>
                <a:spcAft>
                  <a:spcPct val="0"/>
                </a:spcAft>
                <a:buChar char="»"/>
                <a:defRPr sz="2000">
                  <a:solidFill>
                    <a:schemeClr val="accent2"/>
                  </a:solidFill>
                  <a:latin typeface="Verdana" pitchFamily="34" charset="0"/>
                </a:defRPr>
              </a:lvl8pPr>
              <a:lvl9pPr marL="3886200" indent="-228600" eaLnBrk="0" fontAlgn="base" hangingPunct="0">
                <a:spcBef>
                  <a:spcPct val="20000"/>
                </a:spcBef>
                <a:spcAft>
                  <a:spcPct val="0"/>
                </a:spcAft>
                <a:buChar char="»"/>
                <a:defRPr sz="2000">
                  <a:solidFill>
                    <a:schemeClr val="accent2"/>
                  </a:solidFill>
                  <a:latin typeface="Verdana" pitchFamily="34" charset="0"/>
                </a:defRPr>
              </a:lvl9pPr>
            </a:lstStyle>
            <a:p>
              <a:pPr algn="ctr" eaLnBrk="1" hangingPunct="1">
                <a:spcBef>
                  <a:spcPct val="0"/>
                </a:spcBef>
                <a:buFontTx/>
                <a:buNone/>
              </a:pPr>
              <a:r>
                <a:rPr lang="en-GB" altLang="en-US" sz="2400" b="1" dirty="0" smtClean="0">
                  <a:solidFill>
                    <a:schemeClr val="tx1"/>
                  </a:solidFill>
                  <a:latin typeface="Arial" charset="0"/>
                </a:rPr>
                <a:t>Dissertation Presentation</a:t>
              </a:r>
              <a:endParaRPr lang="en-GB" altLang="en-US" sz="2400" b="1" dirty="0">
                <a:solidFill>
                  <a:schemeClr val="tx1"/>
                </a:solidFill>
                <a:latin typeface="Arial" charset="0"/>
              </a:endParaRPr>
            </a:p>
          </p:txBody>
        </p:sp>
        <p:pic>
          <p:nvPicPr>
            <p:cNvPr id="48" name="Picture 5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7"/>
              <a:ext cx="5783" cy="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 name="Picture 5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071"/>
              <a:ext cx="975" cy="1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 name="Picture 5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80" y="1071"/>
              <a:ext cx="971" cy="1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 name="Picture 5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75" y="2160"/>
              <a:ext cx="952" cy="10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 name="Picture 5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3266"/>
              <a:ext cx="975" cy="10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 name="Picture 5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833" y="2205"/>
              <a:ext cx="977" cy="10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 name="Picture 59"/>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85" y="1091"/>
              <a:ext cx="1011" cy="11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60"/>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75" y="436"/>
              <a:ext cx="952" cy="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 name="Picture 62" descr="106px-Southwalespolice"/>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426" y="2295"/>
              <a:ext cx="900" cy="11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 name="Picture 64"/>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833" y="436"/>
              <a:ext cx="952" cy="6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 name="Picture 65"/>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808" y="3266"/>
              <a:ext cx="975" cy="10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59" name="Rectangle 49"/>
          <p:cNvSpPr>
            <a:spLocks noChangeArrowheads="1"/>
          </p:cNvSpPr>
          <p:nvPr/>
        </p:nvSpPr>
        <p:spPr bwMode="auto">
          <a:xfrm>
            <a:off x="1331640" y="-44311"/>
            <a:ext cx="6084888" cy="7191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accent2"/>
                </a:solidFill>
                <a:latin typeface="Verdana" pitchFamily="34" charset="0"/>
              </a:defRPr>
            </a:lvl1pPr>
            <a:lvl2pPr marL="742950" indent="-285750">
              <a:spcBef>
                <a:spcPct val="20000"/>
              </a:spcBef>
              <a:buChar char="–"/>
              <a:defRPr sz="2800">
                <a:solidFill>
                  <a:schemeClr val="accent2"/>
                </a:solidFill>
                <a:latin typeface="Verdana" pitchFamily="34" charset="0"/>
              </a:defRPr>
            </a:lvl2pPr>
            <a:lvl3pPr marL="1143000" indent="-228600">
              <a:spcBef>
                <a:spcPct val="20000"/>
              </a:spcBef>
              <a:buChar char="•"/>
              <a:defRPr sz="2400">
                <a:solidFill>
                  <a:schemeClr val="accent2"/>
                </a:solidFill>
                <a:latin typeface="Verdana" pitchFamily="34" charset="0"/>
              </a:defRPr>
            </a:lvl3pPr>
            <a:lvl4pPr marL="1600200" indent="-228600">
              <a:spcBef>
                <a:spcPct val="20000"/>
              </a:spcBef>
              <a:buChar char="–"/>
              <a:defRPr sz="2000">
                <a:solidFill>
                  <a:schemeClr val="accent2"/>
                </a:solidFill>
                <a:latin typeface="Verdana" pitchFamily="34" charset="0"/>
              </a:defRPr>
            </a:lvl4pPr>
            <a:lvl5pPr marL="2057400" indent="-228600">
              <a:spcBef>
                <a:spcPct val="20000"/>
              </a:spcBef>
              <a:buChar char="»"/>
              <a:defRPr sz="2000">
                <a:solidFill>
                  <a:schemeClr val="accent2"/>
                </a:solidFill>
                <a:latin typeface="Verdana" pitchFamily="34" charset="0"/>
              </a:defRPr>
            </a:lvl5pPr>
            <a:lvl6pPr marL="2514600" indent="-228600" eaLnBrk="0" fontAlgn="base" hangingPunct="0">
              <a:spcBef>
                <a:spcPct val="20000"/>
              </a:spcBef>
              <a:spcAft>
                <a:spcPct val="0"/>
              </a:spcAft>
              <a:buChar char="»"/>
              <a:defRPr sz="2000">
                <a:solidFill>
                  <a:schemeClr val="accent2"/>
                </a:solidFill>
                <a:latin typeface="Verdana" pitchFamily="34" charset="0"/>
              </a:defRPr>
            </a:lvl6pPr>
            <a:lvl7pPr marL="2971800" indent="-228600" eaLnBrk="0" fontAlgn="base" hangingPunct="0">
              <a:spcBef>
                <a:spcPct val="20000"/>
              </a:spcBef>
              <a:spcAft>
                <a:spcPct val="0"/>
              </a:spcAft>
              <a:buChar char="»"/>
              <a:defRPr sz="2000">
                <a:solidFill>
                  <a:schemeClr val="accent2"/>
                </a:solidFill>
                <a:latin typeface="Verdana" pitchFamily="34" charset="0"/>
              </a:defRPr>
            </a:lvl7pPr>
            <a:lvl8pPr marL="3429000" indent="-228600" eaLnBrk="0" fontAlgn="base" hangingPunct="0">
              <a:spcBef>
                <a:spcPct val="20000"/>
              </a:spcBef>
              <a:spcAft>
                <a:spcPct val="0"/>
              </a:spcAft>
              <a:buChar char="»"/>
              <a:defRPr sz="2000">
                <a:solidFill>
                  <a:schemeClr val="accent2"/>
                </a:solidFill>
                <a:latin typeface="Verdana" pitchFamily="34" charset="0"/>
              </a:defRPr>
            </a:lvl8pPr>
            <a:lvl9pPr marL="3886200" indent="-228600" eaLnBrk="0" fontAlgn="base" hangingPunct="0">
              <a:spcBef>
                <a:spcPct val="20000"/>
              </a:spcBef>
              <a:spcAft>
                <a:spcPct val="0"/>
              </a:spcAft>
              <a:buChar char="»"/>
              <a:defRPr sz="2000">
                <a:solidFill>
                  <a:schemeClr val="accent2"/>
                </a:solidFill>
                <a:latin typeface="Verdana" pitchFamily="34" charset="0"/>
              </a:defRPr>
            </a:lvl9pPr>
          </a:lstStyle>
          <a:p>
            <a:pPr algn="ctr" eaLnBrk="1" hangingPunct="1">
              <a:spcBef>
                <a:spcPct val="0"/>
              </a:spcBef>
              <a:buFontTx/>
              <a:buNone/>
            </a:pPr>
            <a:r>
              <a:rPr lang="en-GB" altLang="en-US" sz="2400" b="1" dirty="0">
                <a:solidFill>
                  <a:schemeClr val="tx1"/>
                </a:solidFill>
                <a:latin typeface="Arial" charset="0"/>
              </a:rPr>
              <a:t>MSc Property &amp; Facilities </a:t>
            </a:r>
            <a:r>
              <a:rPr lang="en-GB" altLang="en-US" sz="2400" b="1" dirty="0" smtClean="0">
                <a:solidFill>
                  <a:schemeClr val="tx1"/>
                </a:solidFill>
                <a:latin typeface="Arial" charset="0"/>
              </a:rPr>
              <a:t>Management</a:t>
            </a:r>
            <a:endParaRPr lang="en-GB" altLang="en-US" sz="2400" b="1" dirty="0">
              <a:solidFill>
                <a:schemeClr val="tx1"/>
              </a:solidFill>
              <a:latin typeface="Arial" charset="0"/>
            </a:endParaRPr>
          </a:p>
        </p:txBody>
      </p:sp>
    </p:spTree>
    <p:extLst>
      <p:ext uri="{BB962C8B-B14F-4D97-AF65-F5344CB8AC3E}">
        <p14:creationId xmlns:p14="http://schemas.microsoft.com/office/powerpoint/2010/main" val="26460909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3" name="Group 42"/>
          <p:cNvGrpSpPr/>
          <p:nvPr/>
        </p:nvGrpSpPr>
        <p:grpSpPr>
          <a:xfrm>
            <a:off x="1403648" y="2132856"/>
            <a:ext cx="6876182" cy="1375088"/>
            <a:chOff x="1907704" y="2132856"/>
            <a:chExt cx="6876182" cy="1375088"/>
          </a:xfrm>
        </p:grpSpPr>
        <p:pic>
          <p:nvPicPr>
            <p:cNvPr id="1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7704" y="2165598"/>
              <a:ext cx="2550965" cy="13423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1" name="Rectangle 1"/>
            <p:cNvSpPr>
              <a:spLocks noChangeArrowheads="1"/>
            </p:cNvSpPr>
            <p:nvPr/>
          </p:nvSpPr>
          <p:spPr bwMode="auto">
            <a:xfrm>
              <a:off x="4499992" y="2132856"/>
              <a:ext cx="4283894"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dirty="0" smtClean="0">
                  <a:ln>
                    <a:noFill/>
                  </a:ln>
                  <a:effectLst/>
                  <a:latin typeface="Arial" pitchFamily="34" charset="0"/>
                  <a:ea typeface="Times New Roman" pitchFamily="18" charset="0"/>
                  <a:cs typeface="Arial" pitchFamily="34" charset="0"/>
                </a:rPr>
                <a:t>South Wales Police covers an area of 812 square miles containing Wales 2 largest cities</a:t>
              </a:r>
              <a:endParaRPr kumimoji="0" lang="en-GB" altLang="en-US" sz="800" b="1" i="0" u="none" strike="noStrike" cap="none" normalizeH="0" baseline="0" dirty="0" smtClean="0">
                <a:ln>
                  <a:noFill/>
                </a:ln>
                <a:effectLst/>
                <a:latin typeface="Arial" pitchFamily="34" charset="0"/>
                <a:cs typeface="Arial" pitchFamily="34" charset="0"/>
              </a:endParaRPr>
            </a:p>
          </p:txBody>
        </p:sp>
        <p:sp>
          <p:nvSpPr>
            <p:cNvPr id="22" name="Rectangle 1"/>
            <p:cNvSpPr>
              <a:spLocks noChangeArrowheads="1"/>
            </p:cNvSpPr>
            <p:nvPr/>
          </p:nvSpPr>
          <p:spPr bwMode="auto">
            <a:xfrm>
              <a:off x="4535414" y="2708920"/>
              <a:ext cx="4248472"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dirty="0" smtClean="0">
                  <a:ln>
                    <a:noFill/>
                  </a:ln>
                  <a:effectLst/>
                  <a:latin typeface="Arial" pitchFamily="34" charset="0"/>
                  <a:ea typeface="Times New Roman" pitchFamily="18" charset="0"/>
                  <a:cs typeface="Arial" pitchFamily="34" charset="0"/>
                </a:rPr>
                <a:t>10% of the geographical area of Wales</a:t>
              </a:r>
              <a:endParaRPr kumimoji="0" lang="en-GB" altLang="en-US" sz="800" b="1" i="0" u="none" strike="noStrike" cap="none" normalizeH="0" baseline="0" dirty="0" smtClean="0">
                <a:ln>
                  <a:noFill/>
                </a:ln>
                <a:effectLst/>
                <a:latin typeface="Arial" pitchFamily="34" charset="0"/>
                <a:cs typeface="Arial" pitchFamily="34" charset="0"/>
              </a:endParaRPr>
            </a:p>
          </p:txBody>
        </p:sp>
        <p:sp>
          <p:nvSpPr>
            <p:cNvPr id="23" name="Rectangle 1"/>
            <p:cNvSpPr>
              <a:spLocks noChangeArrowheads="1"/>
            </p:cNvSpPr>
            <p:nvPr/>
          </p:nvSpPr>
          <p:spPr bwMode="auto">
            <a:xfrm>
              <a:off x="4535414" y="3193231"/>
              <a:ext cx="3024336"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dirty="0" smtClean="0">
                  <a:ln>
                    <a:noFill/>
                  </a:ln>
                  <a:effectLst/>
                  <a:latin typeface="Arial" pitchFamily="34" charset="0"/>
                  <a:ea typeface="Times New Roman" pitchFamily="18" charset="0"/>
                  <a:cs typeface="Arial" pitchFamily="34" charset="0"/>
                </a:rPr>
                <a:t>42% of the country’s population </a:t>
              </a:r>
              <a:endParaRPr kumimoji="0" lang="en-GB" altLang="en-US" sz="800" b="1" i="0" u="none" strike="noStrike" cap="none" normalizeH="0" baseline="0" dirty="0" smtClean="0">
                <a:ln>
                  <a:noFill/>
                </a:ln>
                <a:effectLst/>
                <a:latin typeface="Arial" pitchFamily="34" charset="0"/>
                <a:cs typeface="Arial" pitchFamily="34" charset="0"/>
              </a:endParaRPr>
            </a:p>
          </p:txBody>
        </p:sp>
      </p:grpSp>
      <p:grpSp>
        <p:nvGrpSpPr>
          <p:cNvPr id="20" name="Group 19"/>
          <p:cNvGrpSpPr/>
          <p:nvPr/>
        </p:nvGrpSpPr>
        <p:grpSpPr>
          <a:xfrm>
            <a:off x="1475656" y="291007"/>
            <a:ext cx="6480720" cy="1481809"/>
            <a:chOff x="1907704" y="332656"/>
            <a:chExt cx="6480720" cy="1481809"/>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07704" y="332656"/>
              <a:ext cx="1075589" cy="1481809"/>
            </a:xfrm>
            <a:prstGeom prst="rect">
              <a:avLst/>
            </a:prstGeom>
          </p:spPr>
        </p:pic>
        <p:sp>
          <p:nvSpPr>
            <p:cNvPr id="18" name="Rectangle 1"/>
            <p:cNvSpPr>
              <a:spLocks noChangeArrowheads="1"/>
            </p:cNvSpPr>
            <p:nvPr/>
          </p:nvSpPr>
          <p:spPr bwMode="auto">
            <a:xfrm>
              <a:off x="3203848" y="340332"/>
              <a:ext cx="5184576"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dirty="0" smtClean="0">
                  <a:ln>
                    <a:noFill/>
                  </a:ln>
                  <a:effectLst/>
                  <a:latin typeface="Arial" pitchFamily="34" charset="0"/>
                  <a:ea typeface="Times New Roman" pitchFamily="18" charset="0"/>
                  <a:cs typeface="Arial" pitchFamily="34" charset="0"/>
                </a:rPr>
                <a:t>Richard Membery</a:t>
              </a:r>
              <a:endParaRPr kumimoji="0" lang="en-GB" altLang="en-US" sz="800" b="1" i="0" u="none" strike="noStrike" cap="none" normalizeH="0" baseline="0" dirty="0" smtClean="0">
                <a:ln>
                  <a:noFill/>
                </a:ln>
                <a:effectLst/>
                <a:latin typeface="Arial" pitchFamily="34" charset="0"/>
                <a:cs typeface="Arial" pitchFamily="34" charset="0"/>
              </a:endParaRPr>
            </a:p>
          </p:txBody>
        </p:sp>
        <p:sp>
          <p:nvSpPr>
            <p:cNvPr id="19" name="Rectangle 1"/>
            <p:cNvSpPr>
              <a:spLocks noChangeArrowheads="1"/>
            </p:cNvSpPr>
            <p:nvPr/>
          </p:nvSpPr>
          <p:spPr bwMode="auto">
            <a:xfrm>
              <a:off x="3203848" y="711405"/>
              <a:ext cx="5184576"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dirty="0" smtClean="0">
                  <a:ln>
                    <a:noFill/>
                  </a:ln>
                  <a:effectLst/>
                  <a:latin typeface="Arial" pitchFamily="34" charset="0"/>
                  <a:ea typeface="Times New Roman" pitchFamily="18" charset="0"/>
                  <a:cs typeface="Arial" pitchFamily="34" charset="0"/>
                </a:rPr>
                <a:t>Estates Delivery Manager – South Wa</a:t>
              </a:r>
              <a:r>
                <a:rPr lang="en-GB" altLang="en-US" sz="1400" b="1" dirty="0" smtClean="0">
                  <a:latin typeface="Arial" pitchFamily="34" charset="0"/>
                  <a:ea typeface="Times New Roman" pitchFamily="18" charset="0"/>
                  <a:cs typeface="Arial" pitchFamily="34" charset="0"/>
                </a:rPr>
                <a:t>les Police</a:t>
              </a:r>
              <a:endParaRPr kumimoji="0" lang="en-GB" altLang="en-US" sz="800" b="1" i="0" u="none" strike="noStrike" cap="none" normalizeH="0" baseline="0" dirty="0" smtClean="0">
                <a:ln>
                  <a:noFill/>
                </a:ln>
                <a:effectLst/>
                <a:latin typeface="Arial" pitchFamily="34" charset="0"/>
                <a:cs typeface="Arial" pitchFamily="34" charset="0"/>
              </a:endParaRPr>
            </a:p>
          </p:txBody>
        </p:sp>
        <p:sp>
          <p:nvSpPr>
            <p:cNvPr id="32" name="Rectangle 1"/>
            <p:cNvSpPr>
              <a:spLocks noChangeArrowheads="1"/>
            </p:cNvSpPr>
            <p:nvPr/>
          </p:nvSpPr>
          <p:spPr bwMode="auto">
            <a:xfrm>
              <a:off x="3203848" y="1075801"/>
              <a:ext cx="5184576"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dirty="0" smtClean="0">
                  <a:ln>
                    <a:noFill/>
                  </a:ln>
                  <a:effectLst/>
                  <a:latin typeface="Arial" pitchFamily="34" charset="0"/>
                  <a:ea typeface="Times New Roman" pitchFamily="18" charset="0"/>
                  <a:cs typeface="Arial" pitchFamily="34" charset="0"/>
                </a:rPr>
                <a:t>Repairs</a:t>
              </a:r>
              <a:r>
                <a:rPr kumimoji="0" lang="en-GB" altLang="en-US" sz="1400" b="1" i="0" u="none" strike="noStrike" cap="none" normalizeH="0" dirty="0" smtClean="0">
                  <a:ln>
                    <a:noFill/>
                  </a:ln>
                  <a:effectLst/>
                  <a:latin typeface="Arial" pitchFamily="34" charset="0"/>
                  <a:ea typeface="Times New Roman" pitchFamily="18" charset="0"/>
                  <a:cs typeface="Arial" pitchFamily="34" charset="0"/>
                </a:rPr>
                <a:t> &amp; Defects / Contractor Management / Strategic Estate / </a:t>
              </a:r>
              <a:r>
                <a:rPr lang="en-GB" altLang="en-US" sz="1400" b="1" baseline="0" dirty="0" smtClean="0">
                  <a:latin typeface="Arial" pitchFamily="34" charset="0"/>
                  <a:cs typeface="Arial" pitchFamily="34" charset="0"/>
                </a:rPr>
                <a:t>Space</a:t>
              </a:r>
              <a:r>
                <a:rPr lang="en-GB" altLang="en-US" sz="1400" b="1" dirty="0" smtClean="0">
                  <a:latin typeface="Arial" pitchFamily="34" charset="0"/>
                  <a:cs typeface="Arial" pitchFamily="34" charset="0"/>
                </a:rPr>
                <a:t> Management / Facilities Management / Collaboration / </a:t>
              </a:r>
              <a:r>
                <a:rPr kumimoji="0" lang="en-GB" altLang="en-US" sz="1400" b="1" i="0" u="none" strike="noStrike" cap="none" normalizeH="0" baseline="0" dirty="0" smtClean="0">
                  <a:ln>
                    <a:noFill/>
                  </a:ln>
                  <a:effectLst/>
                  <a:latin typeface="Arial" pitchFamily="34" charset="0"/>
                  <a:cs typeface="Arial" pitchFamily="34" charset="0"/>
                </a:rPr>
                <a:t>Optimisation</a:t>
              </a:r>
              <a:r>
                <a:rPr kumimoji="0" lang="en-GB" altLang="en-US" sz="1400" b="1" i="0" u="none" strike="noStrike" cap="none" normalizeH="0" dirty="0" smtClean="0">
                  <a:ln>
                    <a:noFill/>
                  </a:ln>
                  <a:effectLst/>
                  <a:latin typeface="Arial" pitchFamily="34" charset="0"/>
                  <a:cs typeface="Arial" pitchFamily="34" charset="0"/>
                </a:rPr>
                <a:t> &amp; Rationalisation Program</a:t>
              </a:r>
              <a:endParaRPr kumimoji="0" lang="en-GB" altLang="en-US" sz="800" b="1" i="0" u="none" strike="noStrike" cap="none" normalizeH="0" baseline="0" dirty="0" smtClean="0">
                <a:ln>
                  <a:noFill/>
                </a:ln>
                <a:effectLst/>
                <a:latin typeface="Arial" pitchFamily="34" charset="0"/>
                <a:cs typeface="Arial" pitchFamily="34" charset="0"/>
              </a:endParaRPr>
            </a:p>
          </p:txBody>
        </p:sp>
      </p:grpSp>
      <p:grpSp>
        <p:nvGrpSpPr>
          <p:cNvPr id="9" name="Group 8"/>
          <p:cNvGrpSpPr/>
          <p:nvPr/>
        </p:nvGrpSpPr>
        <p:grpSpPr>
          <a:xfrm>
            <a:off x="60194" y="3832731"/>
            <a:ext cx="9048310" cy="2980645"/>
            <a:chOff x="60194" y="3832731"/>
            <a:chExt cx="9048310" cy="2980645"/>
          </a:xfrm>
        </p:grpSpPr>
        <p:sp>
          <p:nvSpPr>
            <p:cNvPr id="40" name="Rectangle 1"/>
            <p:cNvSpPr>
              <a:spLocks noChangeArrowheads="1"/>
            </p:cNvSpPr>
            <p:nvPr/>
          </p:nvSpPr>
          <p:spPr bwMode="auto">
            <a:xfrm>
              <a:off x="1403648" y="3832731"/>
              <a:ext cx="5345476"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dirty="0" smtClean="0">
                  <a:ln>
                    <a:noFill/>
                  </a:ln>
                  <a:effectLst/>
                  <a:latin typeface="Arial" pitchFamily="34" charset="0"/>
                  <a:ea typeface="Times New Roman" pitchFamily="18" charset="0"/>
                  <a:cs typeface="Arial" pitchFamily="34" charset="0"/>
                </a:rPr>
                <a:t>106 Sites – Ageing property portfolio – 48 sites pre</a:t>
              </a:r>
              <a:r>
                <a:rPr kumimoji="0" lang="en-GB" altLang="en-US" sz="1400" b="1" i="0" u="none" strike="noStrike" cap="none" normalizeH="0" dirty="0" smtClean="0">
                  <a:ln>
                    <a:noFill/>
                  </a:ln>
                  <a:effectLst/>
                  <a:latin typeface="Arial" pitchFamily="34" charset="0"/>
                  <a:ea typeface="Times New Roman" pitchFamily="18" charset="0"/>
                  <a:cs typeface="Arial" pitchFamily="34" charset="0"/>
                </a:rPr>
                <a:t> 1950</a:t>
              </a:r>
              <a:endParaRPr kumimoji="0" lang="en-GB" altLang="en-US" sz="800" b="1" i="0" u="none" strike="noStrike" cap="none" normalizeH="0" baseline="0" dirty="0" smtClean="0">
                <a:ln>
                  <a:noFill/>
                </a:ln>
                <a:effectLst/>
                <a:latin typeface="Arial" pitchFamily="34" charset="0"/>
                <a:cs typeface="Arial" pitchFamily="34" charset="0"/>
              </a:endParaRPr>
            </a:p>
          </p:txBody>
        </p:sp>
        <p:sp>
          <p:nvSpPr>
            <p:cNvPr id="41" name="Rectangle 1"/>
            <p:cNvSpPr>
              <a:spLocks noChangeArrowheads="1"/>
            </p:cNvSpPr>
            <p:nvPr/>
          </p:nvSpPr>
          <p:spPr bwMode="auto">
            <a:xfrm>
              <a:off x="1420532" y="4173026"/>
              <a:ext cx="5976664"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dirty="0" smtClean="0">
                  <a:ln>
                    <a:noFill/>
                  </a:ln>
                  <a:effectLst/>
                  <a:latin typeface="Arial" pitchFamily="34" charset="0"/>
                  <a:ea typeface="Times New Roman" pitchFamily="18" charset="0"/>
                  <a:cs typeface="Arial" pitchFamily="34" charset="0"/>
                </a:rPr>
                <a:t>Reduction</a:t>
              </a:r>
              <a:r>
                <a:rPr kumimoji="0" lang="en-GB" altLang="en-US" sz="1400" b="1" i="0" u="none" strike="noStrike" cap="none" normalizeH="0" dirty="0" smtClean="0">
                  <a:ln>
                    <a:noFill/>
                  </a:ln>
                  <a:effectLst/>
                  <a:latin typeface="Arial" pitchFamily="34" charset="0"/>
                  <a:ea typeface="Times New Roman" pitchFamily="18" charset="0"/>
                  <a:cs typeface="Arial" pitchFamily="34" charset="0"/>
                </a:rPr>
                <a:t> in Government budgets – reduced investment in property </a:t>
              </a:r>
              <a:endParaRPr kumimoji="0" lang="en-GB" altLang="en-US" sz="800" b="1" i="0" u="none" strike="noStrike" cap="none" normalizeH="0" baseline="0" dirty="0" smtClean="0">
                <a:ln>
                  <a:noFill/>
                </a:ln>
                <a:effectLst/>
                <a:latin typeface="Arial" pitchFamily="34" charset="0"/>
                <a:cs typeface="Arial" pitchFamily="34" charset="0"/>
              </a:endParaRPr>
            </a:p>
          </p:txBody>
        </p:sp>
        <p:sp>
          <p:nvSpPr>
            <p:cNvPr id="42" name="Rectangle 1"/>
            <p:cNvSpPr>
              <a:spLocks noChangeArrowheads="1"/>
            </p:cNvSpPr>
            <p:nvPr/>
          </p:nvSpPr>
          <p:spPr bwMode="auto">
            <a:xfrm>
              <a:off x="1403648" y="4503938"/>
              <a:ext cx="7469204"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dirty="0" smtClean="0">
                  <a:ln>
                    <a:noFill/>
                  </a:ln>
                  <a:effectLst/>
                  <a:latin typeface="Arial" pitchFamily="34" charset="0"/>
                  <a:ea typeface="Times New Roman" pitchFamily="18" charset="0"/>
                  <a:cs typeface="Arial" pitchFamily="34" charset="0"/>
                </a:rPr>
                <a:t>Implementation of Safe,</a:t>
              </a:r>
              <a:r>
                <a:rPr kumimoji="0" lang="en-GB" altLang="en-US" sz="1400" b="1" i="0" u="none" strike="noStrike" cap="none" normalizeH="0" dirty="0" smtClean="0">
                  <a:ln>
                    <a:noFill/>
                  </a:ln>
                  <a:effectLst/>
                  <a:latin typeface="Arial" pitchFamily="34" charset="0"/>
                  <a:ea typeface="Times New Roman" pitchFamily="18" charset="0"/>
                  <a:cs typeface="Arial" pitchFamily="34" charset="0"/>
                </a:rPr>
                <a:t> Warm &amp; Dry reactive measures – no Condition Surveys works</a:t>
              </a:r>
              <a:endParaRPr kumimoji="0" lang="en-GB" altLang="en-US" sz="800" b="1" i="0" u="none" strike="noStrike" cap="none" normalizeH="0" baseline="0" dirty="0" smtClean="0">
                <a:ln>
                  <a:noFill/>
                </a:ln>
                <a:effectLst/>
                <a:latin typeface="Arial" pitchFamily="34" charset="0"/>
                <a:cs typeface="Arial" pitchFamily="34" charset="0"/>
              </a:endParaRPr>
            </a:p>
          </p:txBody>
        </p:sp>
        <p:sp>
          <p:nvSpPr>
            <p:cNvPr id="44" name="Rectangle 1"/>
            <p:cNvSpPr>
              <a:spLocks noChangeArrowheads="1"/>
            </p:cNvSpPr>
            <p:nvPr/>
          </p:nvSpPr>
          <p:spPr bwMode="auto">
            <a:xfrm>
              <a:off x="1420532" y="4869160"/>
              <a:ext cx="7469204"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dirty="0" smtClean="0">
                  <a:ln>
                    <a:noFill/>
                  </a:ln>
                  <a:effectLst/>
                  <a:latin typeface="Arial" pitchFamily="34" charset="0"/>
                  <a:ea typeface="Times New Roman" pitchFamily="18" charset="0"/>
                  <a:cs typeface="Arial" pitchFamily="34" charset="0"/>
                </a:rPr>
                <a:t>Occupancy levels of buildings</a:t>
              </a:r>
              <a:r>
                <a:rPr kumimoji="0" lang="en-GB" altLang="en-US" sz="1400" b="1" i="0" u="none" strike="noStrike" cap="none" normalizeH="0" dirty="0" smtClean="0">
                  <a:ln>
                    <a:noFill/>
                  </a:ln>
                  <a:effectLst/>
                  <a:latin typeface="Arial" pitchFamily="34" charset="0"/>
                  <a:ea typeface="Times New Roman" pitchFamily="18" charset="0"/>
                  <a:cs typeface="Arial" pitchFamily="34" charset="0"/>
                </a:rPr>
                <a:t> vary between 7% and 56%</a:t>
              </a:r>
              <a:endParaRPr kumimoji="0" lang="en-GB" altLang="en-US" sz="800" b="1" i="0" u="none" strike="noStrike" cap="none" normalizeH="0" baseline="0" dirty="0" smtClean="0">
                <a:ln>
                  <a:noFill/>
                </a:ln>
                <a:effectLst/>
                <a:latin typeface="Arial" pitchFamily="34" charset="0"/>
                <a:cs typeface="Arial" pitchFamily="34" charset="0"/>
              </a:endParaRPr>
            </a:p>
          </p:txBody>
        </p:sp>
        <p:grpSp>
          <p:nvGrpSpPr>
            <p:cNvPr id="6" name="Group 5"/>
            <p:cNvGrpSpPr/>
            <p:nvPr/>
          </p:nvGrpSpPr>
          <p:grpSpPr>
            <a:xfrm>
              <a:off x="60194" y="5336040"/>
              <a:ext cx="9048310" cy="1477336"/>
              <a:chOff x="29679" y="5301208"/>
              <a:chExt cx="9048310" cy="1477336"/>
            </a:xfrm>
          </p:grpSpPr>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9679" y="5316019"/>
                <a:ext cx="1950033" cy="1462525"/>
              </a:xfrm>
              <a:prstGeom prst="rect">
                <a:avLst/>
              </a:prstGeom>
            </p:spPr>
          </p:pic>
          <p:grpSp>
            <p:nvGrpSpPr>
              <p:cNvPr id="26" name="Group 25"/>
              <p:cNvGrpSpPr/>
              <p:nvPr/>
            </p:nvGrpSpPr>
            <p:grpSpPr>
              <a:xfrm>
                <a:off x="1763688" y="5301208"/>
                <a:ext cx="7314301" cy="1457326"/>
                <a:chOff x="1691680" y="5234687"/>
                <a:chExt cx="7314301" cy="1457326"/>
              </a:xfrm>
            </p:grpSpPr>
            <p:pic>
              <p:nvPicPr>
                <p:cNvPr id="27" name="Picture 26"/>
                <p:cNvPicPr/>
                <p:nvPr/>
              </p:nvPicPr>
              <p:blipFill>
                <a:blip r:embed="rId6">
                  <a:extLst>
                    <a:ext uri="{28A0092B-C50C-407E-A947-70E740481C1C}">
                      <a14:useLocalDpi xmlns:a14="http://schemas.microsoft.com/office/drawing/2010/main" val="0"/>
                    </a:ext>
                  </a:extLst>
                </a:blip>
                <a:srcRect/>
                <a:stretch>
                  <a:fillRect/>
                </a:stretch>
              </p:blipFill>
              <p:spPr bwMode="auto">
                <a:xfrm>
                  <a:off x="1691680" y="5249500"/>
                  <a:ext cx="1946751" cy="1442513"/>
                </a:xfrm>
                <a:prstGeom prst="rect">
                  <a:avLst/>
                </a:prstGeom>
                <a:noFill/>
                <a:ln>
                  <a:noFill/>
                </a:ln>
              </p:spPr>
            </p:pic>
            <p:pic>
              <p:nvPicPr>
                <p:cNvPr id="28" name="Picture 27"/>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540621" y="5249499"/>
                  <a:ext cx="1895475" cy="1442513"/>
                </a:xfrm>
                <a:prstGeom prst="rect">
                  <a:avLst/>
                </a:prstGeom>
                <a:noFill/>
                <a:ln>
                  <a:noFill/>
                </a:ln>
              </p:spPr>
            </p:pic>
            <p:pic>
              <p:nvPicPr>
                <p:cNvPr id="29" name="Picture 28" descr="http://estates/assetmanager/temp/Lrg200411101352440771.jpg"/>
                <p:cNvPicPr/>
                <p:nvPr/>
              </p:nvPicPr>
              <p:blipFill>
                <a:blip r:embed="rId8">
                  <a:extLst>
                    <a:ext uri="{28A0092B-C50C-407E-A947-70E740481C1C}">
                      <a14:useLocalDpi xmlns:a14="http://schemas.microsoft.com/office/drawing/2010/main" val="0"/>
                    </a:ext>
                  </a:extLst>
                </a:blip>
                <a:srcRect/>
                <a:stretch>
                  <a:fillRect/>
                </a:stretch>
              </p:blipFill>
              <p:spPr bwMode="auto">
                <a:xfrm>
                  <a:off x="5364088" y="5234687"/>
                  <a:ext cx="1905000" cy="1457325"/>
                </a:xfrm>
                <a:prstGeom prst="rect">
                  <a:avLst/>
                </a:prstGeom>
                <a:noFill/>
                <a:ln>
                  <a:noFill/>
                </a:ln>
              </p:spPr>
            </p:pic>
            <p:pic>
              <p:nvPicPr>
                <p:cNvPr id="30" name="Picture 29" descr="cover image"/>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7164288" y="5234687"/>
                  <a:ext cx="1841693" cy="1457325"/>
                </a:xfrm>
                <a:prstGeom prst="rect">
                  <a:avLst/>
                </a:prstGeom>
                <a:noFill/>
                <a:ln w="9525" cmpd="sng">
                  <a:solidFill>
                    <a:srgbClr val="000000"/>
                  </a:solidFill>
                  <a:miter lim="800000"/>
                  <a:headEnd/>
                  <a:tailEnd/>
                </a:ln>
                <a:effectLst/>
              </p:spPr>
            </p:pic>
          </p:grpSp>
        </p:grpSp>
      </p:grpSp>
      <p:sp>
        <p:nvSpPr>
          <p:cNvPr id="8" name="Rectangle 7"/>
          <p:cNvSpPr/>
          <p:nvPr/>
        </p:nvSpPr>
        <p:spPr>
          <a:xfrm>
            <a:off x="35496" y="38229"/>
            <a:ext cx="482824" cy="5262979"/>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cap="none" spc="0" dirty="0" smtClean="0">
                <a:ln w="22225">
                  <a:solidFill>
                    <a:schemeClr val="accent2"/>
                  </a:solidFill>
                  <a:prstDash val="solid"/>
                </a:ln>
                <a:solidFill>
                  <a:schemeClr val="accent2">
                    <a:lumMod val="40000"/>
                    <a:lumOff val="60000"/>
                  </a:schemeClr>
                </a:solidFill>
                <a:effectLst/>
              </a:rPr>
              <a:t>I</a:t>
            </a:r>
          </a:p>
          <a:p>
            <a:pPr algn="ctr"/>
            <a:r>
              <a:rPr lang="en-US" sz="2800" b="1" cap="none" spc="0" dirty="0" smtClean="0">
                <a:ln w="22225">
                  <a:solidFill>
                    <a:schemeClr val="accent2"/>
                  </a:solidFill>
                  <a:prstDash val="solid"/>
                </a:ln>
                <a:solidFill>
                  <a:schemeClr val="accent2">
                    <a:lumMod val="40000"/>
                    <a:lumOff val="60000"/>
                  </a:schemeClr>
                </a:solidFill>
                <a:effectLst/>
              </a:rPr>
              <a:t>N</a:t>
            </a:r>
          </a:p>
          <a:p>
            <a:pPr algn="ctr"/>
            <a:r>
              <a:rPr lang="en-US" sz="2800" b="1" cap="none" spc="0" dirty="0" smtClean="0">
                <a:ln w="22225">
                  <a:solidFill>
                    <a:schemeClr val="accent2"/>
                  </a:solidFill>
                  <a:prstDash val="solid"/>
                </a:ln>
                <a:solidFill>
                  <a:schemeClr val="accent2">
                    <a:lumMod val="40000"/>
                    <a:lumOff val="60000"/>
                  </a:schemeClr>
                </a:solidFill>
                <a:effectLst/>
              </a:rPr>
              <a:t>T</a:t>
            </a:r>
          </a:p>
          <a:p>
            <a:pPr algn="ctr"/>
            <a:r>
              <a:rPr lang="en-US" sz="2800" b="1" cap="none" spc="0" dirty="0" smtClean="0">
                <a:ln w="22225">
                  <a:solidFill>
                    <a:schemeClr val="accent2"/>
                  </a:solidFill>
                  <a:prstDash val="solid"/>
                </a:ln>
                <a:solidFill>
                  <a:schemeClr val="accent2">
                    <a:lumMod val="40000"/>
                    <a:lumOff val="60000"/>
                  </a:schemeClr>
                </a:solidFill>
                <a:effectLst/>
              </a:rPr>
              <a:t>R</a:t>
            </a:r>
          </a:p>
          <a:p>
            <a:pPr algn="ctr"/>
            <a:r>
              <a:rPr lang="en-US" sz="2800" b="1" cap="none" spc="0" dirty="0" smtClean="0">
                <a:ln w="22225">
                  <a:solidFill>
                    <a:schemeClr val="accent2"/>
                  </a:solidFill>
                  <a:prstDash val="solid"/>
                </a:ln>
                <a:solidFill>
                  <a:schemeClr val="accent2">
                    <a:lumMod val="40000"/>
                    <a:lumOff val="60000"/>
                  </a:schemeClr>
                </a:solidFill>
                <a:effectLst/>
              </a:rPr>
              <a:t>O</a:t>
            </a:r>
          </a:p>
          <a:p>
            <a:pPr algn="ctr"/>
            <a:r>
              <a:rPr lang="en-US" sz="2800" b="1" cap="none" spc="0" dirty="0" smtClean="0">
                <a:ln w="22225">
                  <a:solidFill>
                    <a:schemeClr val="accent2"/>
                  </a:solidFill>
                  <a:prstDash val="solid"/>
                </a:ln>
                <a:solidFill>
                  <a:schemeClr val="accent2">
                    <a:lumMod val="40000"/>
                    <a:lumOff val="60000"/>
                  </a:schemeClr>
                </a:solidFill>
                <a:effectLst/>
              </a:rPr>
              <a:t>D</a:t>
            </a:r>
          </a:p>
          <a:p>
            <a:pPr algn="ctr"/>
            <a:r>
              <a:rPr lang="en-US" sz="2800" b="1" cap="none" spc="0" dirty="0" smtClean="0">
                <a:ln w="22225">
                  <a:solidFill>
                    <a:schemeClr val="accent2"/>
                  </a:solidFill>
                  <a:prstDash val="solid"/>
                </a:ln>
                <a:solidFill>
                  <a:schemeClr val="accent2">
                    <a:lumMod val="40000"/>
                    <a:lumOff val="60000"/>
                  </a:schemeClr>
                </a:solidFill>
                <a:effectLst/>
              </a:rPr>
              <a:t>U</a:t>
            </a:r>
          </a:p>
          <a:p>
            <a:pPr algn="ctr"/>
            <a:r>
              <a:rPr lang="en-US" sz="2800" b="1" cap="none" spc="0" dirty="0" smtClean="0">
                <a:ln w="22225">
                  <a:solidFill>
                    <a:schemeClr val="accent2"/>
                  </a:solidFill>
                  <a:prstDash val="solid"/>
                </a:ln>
                <a:solidFill>
                  <a:schemeClr val="accent2">
                    <a:lumMod val="40000"/>
                    <a:lumOff val="60000"/>
                  </a:schemeClr>
                </a:solidFill>
                <a:effectLst/>
              </a:rPr>
              <a:t>C</a:t>
            </a:r>
          </a:p>
          <a:p>
            <a:pPr algn="ctr"/>
            <a:r>
              <a:rPr lang="en-US" sz="2800" b="1" cap="none" spc="0" dirty="0" smtClean="0">
                <a:ln w="22225">
                  <a:solidFill>
                    <a:schemeClr val="accent2"/>
                  </a:solidFill>
                  <a:prstDash val="solid"/>
                </a:ln>
                <a:solidFill>
                  <a:schemeClr val="accent2">
                    <a:lumMod val="40000"/>
                    <a:lumOff val="60000"/>
                  </a:schemeClr>
                </a:solidFill>
                <a:effectLst/>
              </a:rPr>
              <a:t>T</a:t>
            </a:r>
          </a:p>
          <a:p>
            <a:pPr algn="ctr"/>
            <a:r>
              <a:rPr lang="en-US" sz="2800" b="1" cap="none" spc="0" dirty="0" smtClean="0">
                <a:ln w="22225">
                  <a:solidFill>
                    <a:schemeClr val="accent2"/>
                  </a:solidFill>
                  <a:prstDash val="solid"/>
                </a:ln>
                <a:solidFill>
                  <a:schemeClr val="accent2">
                    <a:lumMod val="40000"/>
                    <a:lumOff val="60000"/>
                  </a:schemeClr>
                </a:solidFill>
                <a:effectLst/>
              </a:rPr>
              <a:t>I</a:t>
            </a:r>
          </a:p>
          <a:p>
            <a:pPr algn="ctr"/>
            <a:r>
              <a:rPr lang="en-US" sz="2800" b="1" cap="none" spc="0" dirty="0" smtClean="0">
                <a:ln w="22225">
                  <a:solidFill>
                    <a:schemeClr val="accent2"/>
                  </a:solidFill>
                  <a:prstDash val="solid"/>
                </a:ln>
                <a:solidFill>
                  <a:schemeClr val="accent2">
                    <a:lumMod val="40000"/>
                    <a:lumOff val="60000"/>
                  </a:schemeClr>
                </a:solidFill>
                <a:effectLst/>
              </a:rPr>
              <a:t>O</a:t>
            </a:r>
          </a:p>
          <a:p>
            <a:pPr algn="ctr"/>
            <a:r>
              <a:rPr lang="en-US" sz="2800" b="1" dirty="0">
                <a:ln w="22225">
                  <a:solidFill>
                    <a:schemeClr val="accent2"/>
                  </a:solidFill>
                  <a:prstDash val="solid"/>
                </a:ln>
                <a:solidFill>
                  <a:schemeClr val="accent2">
                    <a:lumMod val="40000"/>
                    <a:lumOff val="60000"/>
                  </a:schemeClr>
                </a:solidFill>
              </a:rPr>
              <a:t>N</a:t>
            </a:r>
            <a:endParaRPr lang="en-US" sz="28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851311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up)">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20"/>
                                        </p:tgtEl>
                                        <p:attrNameLst>
                                          <p:attrName>style.visibility</p:attrName>
                                        </p:attrNameLst>
                                      </p:cBhvr>
                                      <p:to>
                                        <p:strVal val="visible"/>
                                      </p:to>
                                    </p:set>
                                    <p:animEffect transition="in" filter="wipe(up)">
                                      <p:cBhvr>
                                        <p:cTn id="12" dur="500"/>
                                        <p:tgtEl>
                                          <p:spTgt spid="20"/>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43"/>
                                        </p:tgtEl>
                                        <p:attrNameLst>
                                          <p:attrName>style.visibility</p:attrName>
                                        </p:attrNameLst>
                                      </p:cBhvr>
                                      <p:to>
                                        <p:strVal val="visible"/>
                                      </p:to>
                                    </p:set>
                                    <p:animEffect transition="in" filter="wipe(up)">
                                      <p:cBhvr>
                                        <p:cTn id="17" dur="500"/>
                                        <p:tgtEl>
                                          <p:spTgt spid="43"/>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ipe(up)">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1196752"/>
            <a:ext cx="7165386" cy="50896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8434" y="1196752"/>
            <a:ext cx="7190640" cy="50896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1680" y="1196752"/>
            <a:ext cx="7370070" cy="50924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Oval 1"/>
          <p:cNvSpPr/>
          <p:nvPr/>
        </p:nvSpPr>
        <p:spPr>
          <a:xfrm>
            <a:off x="1763688" y="93567"/>
            <a:ext cx="2088232" cy="1008112"/>
          </a:xfrm>
          <a:prstGeom prst="ellipse">
            <a:avLst/>
          </a:prstGeom>
          <a:solidFill>
            <a:srgbClr val="7030A0"/>
          </a:solidFill>
          <a:ln>
            <a:solidFill>
              <a:srgbClr val="6600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t>Elements of Estates Managers role</a:t>
            </a:r>
            <a:endParaRPr lang="en-GB" sz="1400" dirty="0"/>
          </a:p>
        </p:txBody>
      </p:sp>
      <p:sp>
        <p:nvSpPr>
          <p:cNvPr id="20" name="Oval 19"/>
          <p:cNvSpPr/>
          <p:nvPr/>
        </p:nvSpPr>
        <p:spPr>
          <a:xfrm>
            <a:off x="3992154" y="93567"/>
            <a:ext cx="2088232" cy="1008112"/>
          </a:xfrm>
          <a:prstGeom prst="ellipse">
            <a:avLst/>
          </a:prstGeom>
          <a:solidFill>
            <a:srgbClr val="92D050"/>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bg1"/>
                </a:solidFill>
              </a:rPr>
              <a:t>Key factors linked to service delivery</a:t>
            </a:r>
            <a:endParaRPr lang="en-GB" sz="1400" dirty="0">
              <a:solidFill>
                <a:schemeClr val="bg1"/>
              </a:solidFill>
            </a:endParaRPr>
          </a:p>
        </p:txBody>
      </p:sp>
      <p:sp>
        <p:nvSpPr>
          <p:cNvPr id="3" name="Cloud 2"/>
          <p:cNvSpPr/>
          <p:nvPr/>
        </p:nvSpPr>
        <p:spPr>
          <a:xfrm>
            <a:off x="6228184" y="93567"/>
            <a:ext cx="1944216" cy="970660"/>
          </a:xfrm>
          <a:prstGeom prst="cloud">
            <a:avLst/>
          </a:prstGeom>
          <a:solidFill>
            <a:srgbClr val="CCFFFF"/>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bg1"/>
                </a:solidFill>
              </a:rPr>
              <a:t>Potential dissertation projects </a:t>
            </a:r>
            <a:endParaRPr lang="en-GB" sz="1400" dirty="0">
              <a:solidFill>
                <a:schemeClr val="bg1"/>
              </a:solidFill>
            </a:endParaRPr>
          </a:p>
        </p:txBody>
      </p:sp>
      <p:sp>
        <p:nvSpPr>
          <p:cNvPr id="12" name="Rectangle 11"/>
          <p:cNvSpPr/>
          <p:nvPr/>
        </p:nvSpPr>
        <p:spPr>
          <a:xfrm>
            <a:off x="17056" y="38229"/>
            <a:ext cx="519693" cy="6555641"/>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R</a:t>
            </a:r>
          </a:p>
          <a:p>
            <a:pPr algn="ctr"/>
            <a:r>
              <a:rPr lang="en-US" sz="2800" b="1" dirty="0" smtClean="0">
                <a:ln w="22225">
                  <a:solidFill>
                    <a:schemeClr val="accent2"/>
                  </a:solidFill>
                  <a:prstDash val="solid"/>
                </a:ln>
                <a:solidFill>
                  <a:schemeClr val="accent2">
                    <a:lumMod val="40000"/>
                    <a:lumOff val="60000"/>
                  </a:schemeClr>
                </a:solidFill>
              </a:rPr>
              <a:t>O</a:t>
            </a:r>
          </a:p>
          <a:p>
            <a:pPr algn="ctr"/>
            <a:r>
              <a:rPr lang="en-US" sz="2800" b="1" dirty="0" smtClean="0">
                <a:ln w="22225">
                  <a:solidFill>
                    <a:schemeClr val="accent2"/>
                  </a:solidFill>
                  <a:prstDash val="solid"/>
                </a:ln>
                <a:solidFill>
                  <a:schemeClr val="accent2">
                    <a:lumMod val="40000"/>
                    <a:lumOff val="60000"/>
                  </a:schemeClr>
                </a:solidFill>
              </a:rPr>
              <a:t>L</a:t>
            </a:r>
          </a:p>
          <a:p>
            <a:pPr algn="ctr"/>
            <a:r>
              <a:rPr lang="en-US" sz="2800" b="1" dirty="0" smtClean="0">
                <a:ln w="22225">
                  <a:solidFill>
                    <a:schemeClr val="accent2"/>
                  </a:solidFill>
                  <a:prstDash val="solid"/>
                </a:ln>
                <a:solidFill>
                  <a:schemeClr val="accent2">
                    <a:lumMod val="40000"/>
                    <a:lumOff val="60000"/>
                  </a:schemeClr>
                </a:solidFill>
              </a:rPr>
              <a:t>E</a:t>
            </a:r>
          </a:p>
          <a:p>
            <a:pPr algn="ctr"/>
            <a:endParaRPr lang="en-US" sz="2800" b="1" dirty="0">
              <a:ln w="22225">
                <a:solidFill>
                  <a:schemeClr val="accent2"/>
                </a:solidFill>
                <a:prstDash val="solid"/>
              </a:ln>
              <a:solidFill>
                <a:schemeClr val="accent2">
                  <a:lumMod val="40000"/>
                  <a:lumOff val="60000"/>
                </a:schemeClr>
              </a:solidFill>
            </a:endParaRPr>
          </a:p>
          <a:p>
            <a:pPr algn="ctr"/>
            <a:r>
              <a:rPr lang="en-US" sz="2800" b="1" dirty="0" smtClean="0">
                <a:ln w="22225">
                  <a:solidFill>
                    <a:schemeClr val="accent2"/>
                  </a:solidFill>
                  <a:prstDash val="solid"/>
                </a:ln>
                <a:solidFill>
                  <a:schemeClr val="accent2">
                    <a:lumMod val="40000"/>
                    <a:lumOff val="60000"/>
                  </a:schemeClr>
                </a:solidFill>
              </a:rPr>
              <a:t>A</a:t>
            </a: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E</a:t>
            </a: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M</a:t>
            </a:r>
          </a:p>
          <a:p>
            <a:pPr algn="ctr"/>
            <a:r>
              <a:rPr lang="en-US" sz="2800" b="1" dirty="0" smtClean="0">
                <a:ln w="22225">
                  <a:solidFill>
                    <a:schemeClr val="accent2"/>
                  </a:solidFill>
                  <a:prstDash val="solid"/>
                </a:ln>
                <a:solidFill>
                  <a:schemeClr val="accent2">
                    <a:lumMod val="40000"/>
                    <a:lumOff val="60000"/>
                  </a:schemeClr>
                </a:solidFill>
              </a:rPr>
              <a:t>E</a:t>
            </a:r>
          </a:p>
          <a:p>
            <a:pPr algn="ctr"/>
            <a:r>
              <a:rPr lang="en-US" sz="2800" b="1" dirty="0" smtClean="0">
                <a:ln w="22225">
                  <a:solidFill>
                    <a:schemeClr val="accent2"/>
                  </a:solidFill>
                  <a:prstDash val="solid"/>
                </a:ln>
                <a:solidFill>
                  <a:schemeClr val="accent2">
                    <a:lumMod val="40000"/>
                    <a:lumOff val="60000"/>
                  </a:schemeClr>
                </a:solidFill>
              </a:rPr>
              <a:t>N</a:t>
            </a:r>
          </a:p>
          <a:p>
            <a:pPr algn="ctr"/>
            <a:r>
              <a:rPr lang="en-US" sz="2800" b="1" dirty="0">
                <a:ln w="22225">
                  <a:solidFill>
                    <a:schemeClr val="accent2"/>
                  </a:solidFill>
                  <a:prstDash val="solid"/>
                </a:ln>
                <a:solidFill>
                  <a:schemeClr val="accent2">
                    <a:lumMod val="40000"/>
                    <a:lumOff val="60000"/>
                  </a:schemeClr>
                </a:solidFill>
              </a:rPr>
              <a:t>T</a:t>
            </a:r>
            <a:endParaRPr lang="en-US" sz="2800" b="1" dirty="0" smtClean="0">
              <a:ln w="22225">
                <a:solidFill>
                  <a:schemeClr val="accent2"/>
                </a:solidFill>
                <a:prstDash val="solid"/>
              </a:ln>
              <a:solidFill>
                <a:schemeClr val="accent2">
                  <a:lumMod val="40000"/>
                  <a:lumOff val="60000"/>
                </a:schemeClr>
              </a:solidFill>
            </a:endParaRPr>
          </a:p>
        </p:txBody>
      </p:sp>
    </p:spTree>
    <p:extLst>
      <p:ext uri="{BB962C8B-B14F-4D97-AF65-F5344CB8AC3E}">
        <p14:creationId xmlns:p14="http://schemas.microsoft.com/office/powerpoint/2010/main" val="2555961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up)">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074"/>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2"/>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18"/>
                                        </p:tgtEl>
                                        <p:attrNameLst>
                                          <p:attrName>style.visibility</p:attrName>
                                        </p:attrNameLst>
                                      </p:cBhvr>
                                      <p:to>
                                        <p:strVal val="visible"/>
                                      </p:to>
                                    </p:set>
                                  </p:childTnLst>
                                </p:cTn>
                              </p:par>
                              <p:par>
                                <p:cTn id="18" presetID="1" presetClass="entr" presetSubtype="0" fill="hold" grpId="0" nodeType="withEffect">
                                  <p:stCondLst>
                                    <p:cond delay="0"/>
                                  </p:stCondLst>
                                  <p:childTnLst>
                                    <p:set>
                                      <p:cBhvr>
                                        <p:cTn id="19" dur="1" fill="hold">
                                          <p:stCondLst>
                                            <p:cond delay="0"/>
                                          </p:stCondLst>
                                        </p:cTn>
                                        <p:tgtEl>
                                          <p:spTgt spid="20"/>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1026"/>
                                        </p:tgtEl>
                                        <p:attrNameLst>
                                          <p:attrName>style.visibility</p:attrName>
                                        </p:attrNameLst>
                                      </p:cBhvr>
                                      <p:to>
                                        <p:strVal val="visible"/>
                                      </p:to>
                                    </p:set>
                                  </p:childTnLst>
                                </p:cTn>
                              </p:par>
                              <p:par>
                                <p:cTn id="24" presetID="1"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0" grpId="0" animBg="1"/>
      <p:bldP spid="3" grpId="0" animBg="1"/>
      <p:bldP spid="1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1640" y="188640"/>
            <a:ext cx="7344816" cy="49790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6" name="Rectangle 1"/>
          <p:cNvSpPr>
            <a:spLocks noChangeArrowheads="1"/>
          </p:cNvSpPr>
          <p:nvPr/>
        </p:nvSpPr>
        <p:spPr bwMode="auto">
          <a:xfrm>
            <a:off x="1259632" y="5229200"/>
            <a:ext cx="7524328"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dirty="0" smtClean="0">
                <a:ln>
                  <a:noFill/>
                </a:ln>
                <a:effectLst/>
                <a:latin typeface="Arial" pitchFamily="34" charset="0"/>
                <a:ea typeface="Times New Roman" pitchFamily="18" charset="0"/>
                <a:cs typeface="Arial" pitchFamily="34" charset="0"/>
              </a:rPr>
              <a:t>A key area identified</a:t>
            </a:r>
            <a:r>
              <a:rPr kumimoji="0" lang="en-GB" altLang="en-US" sz="1400" b="1" i="0" u="none" strike="noStrike" cap="none" normalizeH="0" dirty="0" smtClean="0">
                <a:ln>
                  <a:noFill/>
                </a:ln>
                <a:effectLst/>
                <a:latin typeface="Arial" pitchFamily="34" charset="0"/>
                <a:ea typeface="Times New Roman" pitchFamily="18" charset="0"/>
                <a:cs typeface="Arial" pitchFamily="34" charset="0"/>
              </a:rPr>
              <a:t> which will provide a basis for a dissertation is Space Management</a:t>
            </a:r>
            <a:endParaRPr kumimoji="0" lang="en-GB" altLang="en-US" sz="800" b="1" i="0" u="none" strike="noStrike" cap="none" normalizeH="0" baseline="0" dirty="0" smtClean="0">
              <a:ln>
                <a:noFill/>
              </a:ln>
              <a:effectLst/>
              <a:latin typeface="Arial" pitchFamily="34" charset="0"/>
              <a:cs typeface="Arial" pitchFamily="34" charset="0"/>
            </a:endParaRPr>
          </a:p>
        </p:txBody>
      </p:sp>
      <p:sp>
        <p:nvSpPr>
          <p:cNvPr id="37" name="Rectangle 1"/>
          <p:cNvSpPr>
            <a:spLocks noChangeArrowheads="1"/>
          </p:cNvSpPr>
          <p:nvPr/>
        </p:nvSpPr>
        <p:spPr bwMode="auto">
          <a:xfrm>
            <a:off x="1259632" y="5569495"/>
            <a:ext cx="7524328"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lang="en-GB" altLang="en-US" sz="1400" b="1" dirty="0" smtClean="0">
                <a:latin typeface="Arial" pitchFamily="34" charset="0"/>
                <a:cs typeface="Arial" pitchFamily="34" charset="0"/>
              </a:rPr>
              <a:t>This is an area of business we are developing rapidly within South Wales Police</a:t>
            </a:r>
            <a:endParaRPr kumimoji="0" lang="en-GB" altLang="en-US" sz="800" b="1" i="0" u="none" strike="noStrike" cap="none" normalizeH="0" baseline="0" dirty="0" smtClean="0">
              <a:ln>
                <a:noFill/>
              </a:ln>
              <a:effectLst/>
              <a:latin typeface="Arial" pitchFamily="34" charset="0"/>
              <a:cs typeface="Arial" pitchFamily="34" charset="0"/>
            </a:endParaRPr>
          </a:p>
        </p:txBody>
      </p:sp>
      <p:sp>
        <p:nvSpPr>
          <p:cNvPr id="38" name="Rectangle 1"/>
          <p:cNvSpPr>
            <a:spLocks noChangeArrowheads="1"/>
          </p:cNvSpPr>
          <p:nvPr/>
        </p:nvSpPr>
        <p:spPr bwMode="auto">
          <a:xfrm>
            <a:off x="1259632" y="5929535"/>
            <a:ext cx="7524328"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lang="en-GB" altLang="en-US" sz="1400" b="1" dirty="0" smtClean="0">
                <a:latin typeface="Arial" pitchFamily="34" charset="0"/>
                <a:cs typeface="Arial" pitchFamily="34" charset="0"/>
              </a:rPr>
              <a:t>Space Management in isolation does not provide an appropriate research proposal</a:t>
            </a:r>
            <a:endParaRPr kumimoji="0" lang="en-GB" altLang="en-US" sz="800" b="1" i="0" u="none" strike="noStrike" cap="none" normalizeH="0" baseline="0" dirty="0" smtClean="0">
              <a:ln>
                <a:noFill/>
              </a:ln>
              <a:effectLst/>
              <a:latin typeface="Arial" pitchFamily="34" charset="0"/>
              <a:cs typeface="Arial" pitchFamily="34" charset="0"/>
            </a:endParaRPr>
          </a:p>
        </p:txBody>
      </p:sp>
      <p:sp>
        <p:nvSpPr>
          <p:cNvPr id="39" name="Rectangle 1"/>
          <p:cNvSpPr>
            <a:spLocks noChangeArrowheads="1"/>
          </p:cNvSpPr>
          <p:nvPr/>
        </p:nvSpPr>
        <p:spPr bwMode="auto">
          <a:xfrm>
            <a:off x="1259632" y="6290156"/>
            <a:ext cx="7524328"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dirty="0" smtClean="0">
                <a:ln>
                  <a:noFill/>
                </a:ln>
                <a:effectLst/>
                <a:latin typeface="Arial" pitchFamily="34" charset="0"/>
                <a:ea typeface="Times New Roman" pitchFamily="18" charset="0"/>
                <a:cs typeface="Arial" pitchFamily="34" charset="0"/>
              </a:rPr>
              <a:t>By linking Building Obsolescence with Space Management – in particular Agile Working and Open Plan working – this becomes a viable</a:t>
            </a:r>
            <a:r>
              <a:rPr kumimoji="0" lang="en-GB" altLang="en-US" sz="1400" b="1" i="0" u="none" strike="noStrike" cap="none" normalizeH="0" dirty="0" smtClean="0">
                <a:ln>
                  <a:noFill/>
                </a:ln>
                <a:effectLst/>
                <a:latin typeface="Arial" pitchFamily="34" charset="0"/>
                <a:ea typeface="Times New Roman" pitchFamily="18" charset="0"/>
                <a:cs typeface="Arial" pitchFamily="34" charset="0"/>
              </a:rPr>
              <a:t> dissertation project</a:t>
            </a:r>
            <a:endParaRPr kumimoji="0" lang="en-GB" altLang="en-US" sz="800" b="1" i="0" u="none" strike="noStrike" cap="none" normalizeH="0" baseline="0" dirty="0" smtClean="0">
              <a:ln>
                <a:noFill/>
              </a:ln>
              <a:effectLst/>
              <a:latin typeface="Arial" pitchFamily="34" charset="0"/>
              <a:cs typeface="Arial" pitchFamily="34" charset="0"/>
            </a:endParaRPr>
          </a:p>
        </p:txBody>
      </p:sp>
      <p:sp>
        <p:nvSpPr>
          <p:cNvPr id="12" name="Rectangle 11"/>
          <p:cNvSpPr/>
          <p:nvPr/>
        </p:nvSpPr>
        <p:spPr>
          <a:xfrm>
            <a:off x="17056" y="38229"/>
            <a:ext cx="519693" cy="6555641"/>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R</a:t>
            </a:r>
          </a:p>
          <a:p>
            <a:pPr algn="ctr"/>
            <a:r>
              <a:rPr lang="en-US" sz="2800" b="1" dirty="0" smtClean="0">
                <a:ln w="22225">
                  <a:solidFill>
                    <a:schemeClr val="accent2"/>
                  </a:solidFill>
                  <a:prstDash val="solid"/>
                </a:ln>
                <a:solidFill>
                  <a:schemeClr val="accent2">
                    <a:lumMod val="40000"/>
                    <a:lumOff val="60000"/>
                  </a:schemeClr>
                </a:solidFill>
              </a:rPr>
              <a:t>O</a:t>
            </a:r>
          </a:p>
          <a:p>
            <a:pPr algn="ctr"/>
            <a:r>
              <a:rPr lang="en-US" sz="2800" b="1" dirty="0" smtClean="0">
                <a:ln w="22225">
                  <a:solidFill>
                    <a:schemeClr val="accent2"/>
                  </a:solidFill>
                  <a:prstDash val="solid"/>
                </a:ln>
                <a:solidFill>
                  <a:schemeClr val="accent2">
                    <a:lumMod val="40000"/>
                    <a:lumOff val="60000"/>
                  </a:schemeClr>
                </a:solidFill>
              </a:rPr>
              <a:t>L</a:t>
            </a:r>
          </a:p>
          <a:p>
            <a:pPr algn="ctr"/>
            <a:r>
              <a:rPr lang="en-US" sz="2800" b="1" dirty="0" smtClean="0">
                <a:ln w="22225">
                  <a:solidFill>
                    <a:schemeClr val="accent2"/>
                  </a:solidFill>
                  <a:prstDash val="solid"/>
                </a:ln>
                <a:solidFill>
                  <a:schemeClr val="accent2">
                    <a:lumMod val="40000"/>
                    <a:lumOff val="60000"/>
                  </a:schemeClr>
                </a:solidFill>
              </a:rPr>
              <a:t>E</a:t>
            </a:r>
          </a:p>
          <a:p>
            <a:pPr algn="ctr"/>
            <a:endParaRPr lang="en-US" sz="2800" b="1" dirty="0">
              <a:ln w="22225">
                <a:solidFill>
                  <a:schemeClr val="accent2"/>
                </a:solidFill>
                <a:prstDash val="solid"/>
              </a:ln>
              <a:solidFill>
                <a:schemeClr val="accent2">
                  <a:lumMod val="40000"/>
                  <a:lumOff val="60000"/>
                </a:schemeClr>
              </a:solidFill>
            </a:endParaRPr>
          </a:p>
          <a:p>
            <a:pPr algn="ctr"/>
            <a:r>
              <a:rPr lang="en-US" sz="2800" b="1" dirty="0" smtClean="0">
                <a:ln w="22225">
                  <a:solidFill>
                    <a:schemeClr val="accent2"/>
                  </a:solidFill>
                  <a:prstDash val="solid"/>
                </a:ln>
                <a:solidFill>
                  <a:schemeClr val="accent2">
                    <a:lumMod val="40000"/>
                    <a:lumOff val="60000"/>
                  </a:schemeClr>
                </a:solidFill>
              </a:rPr>
              <a:t>A</a:t>
            </a: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E</a:t>
            </a: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M</a:t>
            </a:r>
          </a:p>
          <a:p>
            <a:pPr algn="ctr"/>
            <a:r>
              <a:rPr lang="en-US" sz="2800" b="1" dirty="0" smtClean="0">
                <a:ln w="22225">
                  <a:solidFill>
                    <a:schemeClr val="accent2"/>
                  </a:solidFill>
                  <a:prstDash val="solid"/>
                </a:ln>
                <a:solidFill>
                  <a:schemeClr val="accent2">
                    <a:lumMod val="40000"/>
                    <a:lumOff val="60000"/>
                  </a:schemeClr>
                </a:solidFill>
              </a:rPr>
              <a:t>E</a:t>
            </a:r>
          </a:p>
          <a:p>
            <a:pPr algn="ctr"/>
            <a:r>
              <a:rPr lang="en-US" sz="2800" b="1" dirty="0" smtClean="0">
                <a:ln w="22225">
                  <a:solidFill>
                    <a:schemeClr val="accent2"/>
                  </a:solidFill>
                  <a:prstDash val="solid"/>
                </a:ln>
                <a:solidFill>
                  <a:schemeClr val="accent2">
                    <a:lumMod val="40000"/>
                    <a:lumOff val="60000"/>
                  </a:schemeClr>
                </a:solidFill>
              </a:rPr>
              <a:t>N</a:t>
            </a:r>
          </a:p>
          <a:p>
            <a:pPr algn="ctr"/>
            <a:r>
              <a:rPr lang="en-US" sz="2800" b="1" dirty="0">
                <a:ln w="22225">
                  <a:solidFill>
                    <a:schemeClr val="accent2"/>
                  </a:solidFill>
                  <a:prstDash val="solid"/>
                </a:ln>
                <a:solidFill>
                  <a:schemeClr val="accent2">
                    <a:lumMod val="40000"/>
                    <a:lumOff val="60000"/>
                  </a:schemeClr>
                </a:solidFill>
              </a:rPr>
              <a:t>T</a:t>
            </a:r>
            <a:endParaRPr lang="en-US" sz="2800" b="1" dirty="0" smtClean="0">
              <a:ln w="22225">
                <a:solidFill>
                  <a:schemeClr val="accent2"/>
                </a:solidFill>
                <a:prstDash val="solid"/>
              </a:ln>
              <a:solidFill>
                <a:schemeClr val="accent2">
                  <a:lumMod val="40000"/>
                  <a:lumOff val="60000"/>
                </a:schemeClr>
              </a:solidFill>
            </a:endParaRPr>
          </a:p>
        </p:txBody>
      </p:sp>
    </p:spTree>
    <p:extLst>
      <p:ext uri="{BB962C8B-B14F-4D97-AF65-F5344CB8AC3E}">
        <p14:creationId xmlns:p14="http://schemas.microsoft.com/office/powerpoint/2010/main" val="2555961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up)">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2051"/>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6"/>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7"/>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8"/>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P spid="37" grpId="0"/>
      <p:bldP spid="38" grpId="0"/>
      <p:bldP spid="39" grpId="0"/>
      <p:bldP spid="1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Cloud 17"/>
          <p:cNvSpPr/>
          <p:nvPr/>
        </p:nvSpPr>
        <p:spPr>
          <a:xfrm>
            <a:off x="1763688" y="1156790"/>
            <a:ext cx="2376264" cy="1466801"/>
          </a:xfrm>
          <a:prstGeom prst="cloud">
            <a:avLst/>
          </a:prstGeom>
          <a:solidFill>
            <a:srgbClr val="CCFFFF"/>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solidFill>
                  <a:schemeClr val="bg1"/>
                </a:solidFill>
              </a:rPr>
              <a:t>Research undertaken in Agile Working</a:t>
            </a:r>
            <a:endParaRPr lang="en-GB" sz="1200" dirty="0">
              <a:solidFill>
                <a:schemeClr val="bg1"/>
              </a:solidFill>
            </a:endParaRPr>
          </a:p>
        </p:txBody>
      </p:sp>
      <p:sp>
        <p:nvSpPr>
          <p:cNvPr id="20" name="Cloud 19"/>
          <p:cNvSpPr/>
          <p:nvPr/>
        </p:nvSpPr>
        <p:spPr>
          <a:xfrm>
            <a:off x="6588224" y="1172239"/>
            <a:ext cx="2374987" cy="1464673"/>
          </a:xfrm>
          <a:prstGeom prst="cloud">
            <a:avLst/>
          </a:prstGeom>
          <a:solidFill>
            <a:srgbClr val="FFFFCC"/>
          </a:solidFill>
          <a:ln>
            <a:solidFill>
              <a:srgbClr val="CC99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solidFill>
                  <a:schemeClr val="bg1"/>
                </a:solidFill>
              </a:rPr>
              <a:t>Research completed in the retrofitting of buildings to address obsolescence</a:t>
            </a:r>
            <a:endParaRPr lang="en-GB" sz="1200" dirty="0">
              <a:solidFill>
                <a:schemeClr val="bg1"/>
              </a:solidFill>
            </a:endParaRPr>
          </a:p>
        </p:txBody>
      </p:sp>
      <p:sp>
        <p:nvSpPr>
          <p:cNvPr id="21" name="Oval 20"/>
          <p:cNvSpPr/>
          <p:nvPr/>
        </p:nvSpPr>
        <p:spPr>
          <a:xfrm>
            <a:off x="3419872" y="2556781"/>
            <a:ext cx="2088232" cy="1800200"/>
          </a:xfrm>
          <a:prstGeom prst="ellipse">
            <a:avLst/>
          </a:prstGeom>
          <a:solidFill>
            <a:srgbClr val="CCFFFF">
              <a:alpha val="7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p:cNvSpPr/>
          <p:nvPr/>
        </p:nvSpPr>
        <p:spPr>
          <a:xfrm>
            <a:off x="4211960" y="1700808"/>
            <a:ext cx="2088232" cy="1800200"/>
          </a:xfrm>
          <a:prstGeom prst="ellipse">
            <a:avLst/>
          </a:prstGeom>
          <a:solidFill>
            <a:srgbClr val="FF99CC">
              <a:alpha val="79000"/>
            </a:srgbClr>
          </a:solidFill>
          <a:ln>
            <a:solidFill>
              <a:srgbClr val="FF33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p:cNvSpPr/>
          <p:nvPr/>
        </p:nvSpPr>
        <p:spPr>
          <a:xfrm>
            <a:off x="4932040" y="2566904"/>
            <a:ext cx="2088232" cy="1800200"/>
          </a:xfrm>
          <a:prstGeom prst="ellipse">
            <a:avLst/>
          </a:prstGeom>
          <a:solidFill>
            <a:srgbClr val="FFFFCC">
              <a:alpha val="73000"/>
            </a:srgbClr>
          </a:solidFill>
          <a:ln>
            <a:solidFill>
              <a:srgbClr val="CC99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Cloud 23"/>
          <p:cNvSpPr/>
          <p:nvPr/>
        </p:nvSpPr>
        <p:spPr>
          <a:xfrm>
            <a:off x="3975596" y="67015"/>
            <a:ext cx="2488951" cy="1498677"/>
          </a:xfrm>
          <a:prstGeom prst="cloud">
            <a:avLst/>
          </a:prstGeom>
          <a:solidFill>
            <a:srgbClr val="FF99CC"/>
          </a:solidFill>
          <a:ln>
            <a:solidFill>
              <a:srgbClr val="FF33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solidFill>
                  <a:schemeClr val="bg1"/>
                </a:solidFill>
              </a:rPr>
              <a:t>Detailed reviews of Open Plan working and building efficiency</a:t>
            </a:r>
            <a:endParaRPr lang="en-GB" sz="1200" dirty="0">
              <a:solidFill>
                <a:schemeClr val="bg1"/>
              </a:solidFill>
            </a:endParaRPr>
          </a:p>
        </p:txBody>
      </p:sp>
      <p:sp>
        <p:nvSpPr>
          <p:cNvPr id="3" name="Rectangle 2"/>
          <p:cNvSpPr/>
          <p:nvPr/>
        </p:nvSpPr>
        <p:spPr>
          <a:xfrm>
            <a:off x="3491880" y="3368483"/>
            <a:ext cx="1296144" cy="5645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smtClean="0">
                <a:solidFill>
                  <a:schemeClr val="bg1"/>
                </a:solidFill>
              </a:rPr>
              <a:t>Agile</a:t>
            </a:r>
          </a:p>
          <a:p>
            <a:pPr algn="ctr"/>
            <a:r>
              <a:rPr lang="en-GB" sz="1600" dirty="0" smtClean="0">
                <a:solidFill>
                  <a:schemeClr val="bg1"/>
                </a:solidFill>
              </a:rPr>
              <a:t>Working</a:t>
            </a:r>
            <a:endParaRPr lang="en-GB" sz="1600" dirty="0">
              <a:solidFill>
                <a:schemeClr val="bg1"/>
              </a:solidFill>
            </a:endParaRPr>
          </a:p>
        </p:txBody>
      </p:sp>
      <p:sp>
        <p:nvSpPr>
          <p:cNvPr id="26" name="Rectangle 25"/>
          <p:cNvSpPr/>
          <p:nvPr/>
        </p:nvSpPr>
        <p:spPr>
          <a:xfrm>
            <a:off x="5508104" y="3368483"/>
            <a:ext cx="1440160" cy="5645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smtClean="0">
                <a:solidFill>
                  <a:schemeClr val="bg1"/>
                </a:solidFill>
              </a:rPr>
              <a:t>Building</a:t>
            </a:r>
          </a:p>
          <a:p>
            <a:pPr algn="ctr"/>
            <a:r>
              <a:rPr lang="en-GB" sz="1600" dirty="0" smtClean="0">
                <a:solidFill>
                  <a:schemeClr val="bg1"/>
                </a:solidFill>
              </a:rPr>
              <a:t>Obsolescence</a:t>
            </a:r>
            <a:endParaRPr lang="en-GB" sz="1600" dirty="0">
              <a:solidFill>
                <a:schemeClr val="bg1"/>
              </a:solidFill>
            </a:endParaRPr>
          </a:p>
        </p:txBody>
      </p:sp>
      <p:sp>
        <p:nvSpPr>
          <p:cNvPr id="27" name="Rectangle 26"/>
          <p:cNvSpPr/>
          <p:nvPr/>
        </p:nvSpPr>
        <p:spPr>
          <a:xfrm>
            <a:off x="4499992" y="1916832"/>
            <a:ext cx="1440160" cy="5645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smtClean="0">
                <a:solidFill>
                  <a:schemeClr val="bg1"/>
                </a:solidFill>
              </a:rPr>
              <a:t>Open Plan</a:t>
            </a:r>
          </a:p>
          <a:p>
            <a:pPr algn="ctr"/>
            <a:r>
              <a:rPr lang="en-GB" sz="1600" dirty="0" smtClean="0">
                <a:solidFill>
                  <a:schemeClr val="bg1"/>
                </a:solidFill>
              </a:rPr>
              <a:t>Working</a:t>
            </a:r>
            <a:endParaRPr lang="en-GB" sz="1600" dirty="0">
              <a:solidFill>
                <a:schemeClr val="bg1"/>
              </a:solidFill>
            </a:endParaRPr>
          </a:p>
        </p:txBody>
      </p:sp>
      <p:cxnSp>
        <p:nvCxnSpPr>
          <p:cNvPr id="28" name="Straight Arrow Connector 27"/>
          <p:cNvCxnSpPr/>
          <p:nvPr/>
        </p:nvCxnSpPr>
        <p:spPr>
          <a:xfrm flipV="1">
            <a:off x="5220072" y="3212976"/>
            <a:ext cx="0" cy="1434414"/>
          </a:xfrm>
          <a:prstGeom prst="straightConnector1">
            <a:avLst/>
          </a:prstGeom>
          <a:ln w="25400">
            <a:solidFill>
              <a:schemeClr val="accent6">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4" name="Cloud 33"/>
          <p:cNvSpPr/>
          <p:nvPr/>
        </p:nvSpPr>
        <p:spPr>
          <a:xfrm>
            <a:off x="1691680" y="4581128"/>
            <a:ext cx="7344816" cy="1178769"/>
          </a:xfrm>
          <a:prstGeom prst="cloud">
            <a:avLst/>
          </a:prstGeom>
          <a:solidFill>
            <a:srgbClr val="CCFFCC"/>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solidFill>
                  <a:schemeClr val="bg1"/>
                </a:solidFill>
              </a:rPr>
              <a:t>Lack of work undertaken to address how a pre 1950’s building can be retrofitted to deliver modern open plan / agile working whilst delivering building efficiencies and addressing obsolescence.</a:t>
            </a:r>
            <a:endParaRPr lang="en-GB" sz="1200" dirty="0">
              <a:solidFill>
                <a:schemeClr val="bg1"/>
              </a:solidFill>
            </a:endParaRPr>
          </a:p>
        </p:txBody>
      </p:sp>
      <p:sp>
        <p:nvSpPr>
          <p:cNvPr id="25" name="Rectangle 1"/>
          <p:cNvSpPr>
            <a:spLocks noChangeArrowheads="1"/>
          </p:cNvSpPr>
          <p:nvPr/>
        </p:nvSpPr>
        <p:spPr bwMode="auto">
          <a:xfrm>
            <a:off x="1763688" y="5787261"/>
            <a:ext cx="7199523"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lang="en-GB" altLang="en-US" sz="1400" b="1" i="1" dirty="0" smtClean="0">
                <a:latin typeface="Arial" pitchFamily="34" charset="0"/>
                <a:cs typeface="Arial" pitchFamily="34" charset="0"/>
              </a:rPr>
              <a:t>When embarking upon research as part of an undergraduate or postgraduate study programme, it is important that you pay particular attention to the choice of subject or topic of the research.  The choice of topic usually comes from your interest in and value of a particular subject. </a:t>
            </a:r>
            <a:r>
              <a:rPr lang="en-GB" altLang="en-US" sz="1400" b="1" dirty="0" smtClean="0">
                <a:latin typeface="Arial" pitchFamily="34" charset="0"/>
                <a:cs typeface="Arial" pitchFamily="34" charset="0"/>
              </a:rPr>
              <a:t>(</a:t>
            </a:r>
            <a:r>
              <a:rPr lang="en-GB" altLang="en-US" sz="1400" b="1" dirty="0" err="1" smtClean="0">
                <a:latin typeface="Arial" pitchFamily="34" charset="0"/>
                <a:cs typeface="Arial" pitchFamily="34" charset="0"/>
              </a:rPr>
              <a:t>Dr.</a:t>
            </a:r>
            <a:r>
              <a:rPr lang="en-GB" altLang="en-US" sz="1400" b="1" dirty="0" smtClean="0">
                <a:latin typeface="Arial" pitchFamily="34" charset="0"/>
                <a:cs typeface="Arial" pitchFamily="34" charset="0"/>
              </a:rPr>
              <a:t> S. G. Naoum, 2013)</a:t>
            </a:r>
            <a:endParaRPr kumimoji="0" lang="en-GB" altLang="en-US" sz="800" b="1" i="0" u="none" strike="noStrike" cap="none" normalizeH="0" baseline="0" dirty="0" smtClean="0">
              <a:ln>
                <a:noFill/>
              </a:ln>
              <a:effectLst/>
              <a:latin typeface="Arial" pitchFamily="34" charset="0"/>
              <a:cs typeface="Arial" pitchFamily="34" charset="0"/>
            </a:endParaRPr>
          </a:p>
        </p:txBody>
      </p:sp>
      <p:sp>
        <p:nvSpPr>
          <p:cNvPr id="29" name="Rectangle 28"/>
          <p:cNvSpPr/>
          <p:nvPr/>
        </p:nvSpPr>
        <p:spPr>
          <a:xfrm>
            <a:off x="36290" y="38229"/>
            <a:ext cx="481222" cy="6124754"/>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E</a:t>
            </a:r>
          </a:p>
          <a:p>
            <a:pPr algn="ctr"/>
            <a:r>
              <a:rPr lang="en-US" sz="2800" b="1" dirty="0" smtClean="0">
                <a:ln w="22225">
                  <a:solidFill>
                    <a:schemeClr val="accent2"/>
                  </a:solidFill>
                  <a:prstDash val="solid"/>
                </a:ln>
                <a:solidFill>
                  <a:schemeClr val="accent2">
                    <a:lumMod val="40000"/>
                    <a:lumOff val="60000"/>
                  </a:schemeClr>
                </a:solidFill>
              </a:rPr>
              <a:t>A</a:t>
            </a:r>
          </a:p>
          <a:p>
            <a:pPr algn="ctr"/>
            <a:r>
              <a:rPr lang="en-US" sz="2800" b="1" dirty="0" smtClean="0">
                <a:ln w="22225">
                  <a:solidFill>
                    <a:schemeClr val="accent2"/>
                  </a:solidFill>
                  <a:prstDash val="solid"/>
                </a:ln>
                <a:solidFill>
                  <a:schemeClr val="accent2">
                    <a:lumMod val="40000"/>
                    <a:lumOff val="60000"/>
                  </a:schemeClr>
                </a:solidFill>
              </a:rPr>
              <a:t>R</a:t>
            </a:r>
          </a:p>
          <a:p>
            <a:pPr algn="ctr"/>
            <a:r>
              <a:rPr lang="en-US" sz="2800" b="1" dirty="0" smtClean="0">
                <a:ln w="22225">
                  <a:solidFill>
                    <a:schemeClr val="accent2"/>
                  </a:solidFill>
                  <a:prstDash val="solid"/>
                </a:ln>
                <a:solidFill>
                  <a:schemeClr val="accent2">
                    <a:lumMod val="40000"/>
                    <a:lumOff val="60000"/>
                  </a:schemeClr>
                </a:solidFill>
              </a:rPr>
              <a:t>L</a:t>
            </a:r>
          </a:p>
          <a:p>
            <a:pPr algn="ctr"/>
            <a:r>
              <a:rPr lang="en-US" sz="2800" b="1" dirty="0" smtClean="0">
                <a:ln w="22225">
                  <a:solidFill>
                    <a:schemeClr val="accent2"/>
                  </a:solidFill>
                  <a:prstDash val="solid"/>
                </a:ln>
                <a:solidFill>
                  <a:schemeClr val="accent2">
                    <a:lumMod val="40000"/>
                    <a:lumOff val="60000"/>
                  </a:schemeClr>
                </a:solidFill>
              </a:rPr>
              <a:t>Y</a:t>
            </a:r>
          </a:p>
          <a:p>
            <a:pPr algn="ctr"/>
            <a:endParaRPr lang="en-US" sz="2800" b="1" dirty="0">
              <a:ln w="22225">
                <a:solidFill>
                  <a:schemeClr val="accent2"/>
                </a:solidFill>
                <a:prstDash val="solid"/>
              </a:ln>
              <a:solidFill>
                <a:schemeClr val="accent2">
                  <a:lumMod val="40000"/>
                  <a:lumOff val="60000"/>
                </a:schemeClr>
              </a:solidFill>
            </a:endParaRPr>
          </a:p>
          <a:p>
            <a:pPr algn="ctr"/>
            <a:r>
              <a:rPr lang="en-US" sz="2800" b="1" dirty="0" smtClean="0">
                <a:ln w="22225">
                  <a:solidFill>
                    <a:schemeClr val="accent2"/>
                  </a:solidFill>
                  <a:prstDash val="solid"/>
                </a:ln>
                <a:solidFill>
                  <a:schemeClr val="accent2">
                    <a:lumMod val="40000"/>
                    <a:lumOff val="60000"/>
                  </a:schemeClr>
                </a:solidFill>
              </a:rPr>
              <a:t>R</a:t>
            </a:r>
          </a:p>
          <a:p>
            <a:pPr algn="ctr"/>
            <a:r>
              <a:rPr lang="en-US" sz="2800" b="1" dirty="0" smtClean="0">
                <a:ln w="22225">
                  <a:solidFill>
                    <a:schemeClr val="accent2"/>
                  </a:solidFill>
                  <a:prstDash val="solid"/>
                </a:ln>
                <a:solidFill>
                  <a:schemeClr val="accent2">
                    <a:lumMod val="40000"/>
                    <a:lumOff val="60000"/>
                  </a:schemeClr>
                </a:solidFill>
              </a:rPr>
              <a:t>E</a:t>
            </a: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E</a:t>
            </a:r>
          </a:p>
          <a:p>
            <a:pPr algn="ctr"/>
            <a:r>
              <a:rPr lang="en-US" sz="2800" b="1" dirty="0" smtClean="0">
                <a:ln w="22225">
                  <a:solidFill>
                    <a:schemeClr val="accent2"/>
                  </a:solidFill>
                  <a:prstDash val="solid"/>
                </a:ln>
                <a:solidFill>
                  <a:schemeClr val="accent2">
                    <a:lumMod val="40000"/>
                    <a:lumOff val="60000"/>
                  </a:schemeClr>
                </a:solidFill>
              </a:rPr>
              <a:t>A</a:t>
            </a:r>
          </a:p>
          <a:p>
            <a:pPr algn="ctr"/>
            <a:r>
              <a:rPr lang="en-US" sz="2800" b="1" dirty="0" smtClean="0">
                <a:ln w="22225">
                  <a:solidFill>
                    <a:schemeClr val="accent2"/>
                  </a:solidFill>
                  <a:prstDash val="solid"/>
                </a:ln>
                <a:solidFill>
                  <a:schemeClr val="accent2">
                    <a:lumMod val="40000"/>
                    <a:lumOff val="60000"/>
                  </a:schemeClr>
                </a:solidFill>
              </a:rPr>
              <a:t>R</a:t>
            </a:r>
          </a:p>
          <a:p>
            <a:pPr algn="ctr"/>
            <a:r>
              <a:rPr lang="en-US" sz="2800" b="1" dirty="0" smtClean="0">
                <a:ln w="22225">
                  <a:solidFill>
                    <a:schemeClr val="accent2"/>
                  </a:solidFill>
                  <a:prstDash val="solid"/>
                </a:ln>
                <a:solidFill>
                  <a:schemeClr val="accent2">
                    <a:lumMod val="40000"/>
                    <a:lumOff val="60000"/>
                  </a:schemeClr>
                </a:solidFill>
              </a:rPr>
              <a:t>C</a:t>
            </a:r>
          </a:p>
          <a:p>
            <a:pPr algn="ctr"/>
            <a:r>
              <a:rPr lang="en-US" sz="2800" b="1" dirty="0">
                <a:ln w="22225">
                  <a:solidFill>
                    <a:schemeClr val="accent2"/>
                  </a:solidFill>
                  <a:prstDash val="solid"/>
                </a:ln>
                <a:solidFill>
                  <a:schemeClr val="accent2">
                    <a:lumMod val="40000"/>
                    <a:lumOff val="60000"/>
                  </a:schemeClr>
                </a:solidFill>
              </a:rPr>
              <a:t>H</a:t>
            </a:r>
            <a:endParaRPr lang="en-US" sz="2800" b="1" dirty="0" smtClean="0">
              <a:ln w="22225">
                <a:solidFill>
                  <a:schemeClr val="accent2"/>
                </a:solidFill>
                <a:prstDash val="solid"/>
              </a:ln>
              <a:solidFill>
                <a:schemeClr val="accent2">
                  <a:lumMod val="40000"/>
                  <a:lumOff val="60000"/>
                </a:schemeClr>
              </a:solidFill>
            </a:endParaRPr>
          </a:p>
        </p:txBody>
      </p:sp>
    </p:spTree>
    <p:extLst>
      <p:ext uri="{BB962C8B-B14F-4D97-AF65-F5344CB8AC3E}">
        <p14:creationId xmlns:p14="http://schemas.microsoft.com/office/powerpoint/2010/main" val="2555961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wipe(up)">
                                      <p:cBhvr>
                                        <p:cTn id="7" dur="500"/>
                                        <p:tgtEl>
                                          <p:spTgt spid="29"/>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21"/>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24"/>
                                        </p:tgtEl>
                                        <p:attrNameLst>
                                          <p:attrName>style.visibility</p:attrName>
                                        </p:attrNameLst>
                                      </p:cBhvr>
                                      <p:to>
                                        <p:strVal val="visible"/>
                                      </p:to>
                                    </p:set>
                                  </p:childTnLst>
                                </p:cTn>
                              </p:par>
                              <p:par>
                                <p:cTn id="20" presetID="1" presetClass="entr" presetSubtype="0" fill="hold" grpId="0" nodeType="withEffect">
                                  <p:stCondLst>
                                    <p:cond delay="0"/>
                                  </p:stCondLst>
                                  <p:childTnLst>
                                    <p:set>
                                      <p:cBhvr>
                                        <p:cTn id="21" dur="1" fill="hold">
                                          <p:stCondLst>
                                            <p:cond delay="0"/>
                                          </p:stCondLst>
                                        </p:cTn>
                                        <p:tgtEl>
                                          <p:spTgt spid="22"/>
                                        </p:tgtEl>
                                        <p:attrNameLst>
                                          <p:attrName>style.visibility</p:attrName>
                                        </p:attrNameLst>
                                      </p:cBhvr>
                                      <p:to>
                                        <p:strVal val="visible"/>
                                      </p:to>
                                    </p:set>
                                  </p:childTnLst>
                                </p:cTn>
                              </p:par>
                              <p:par>
                                <p:cTn id="22" presetID="1" presetClass="entr" presetSubtype="0" fill="hold" grpId="0" nodeType="withEffect">
                                  <p:stCondLst>
                                    <p:cond delay="0"/>
                                  </p:stCondLst>
                                  <p:childTnLst>
                                    <p:set>
                                      <p:cBhvr>
                                        <p:cTn id="23" dur="1" fill="hold">
                                          <p:stCondLst>
                                            <p:cond delay="0"/>
                                          </p:stCondLst>
                                        </p:cTn>
                                        <p:tgtEl>
                                          <p:spTgt spid="27"/>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20"/>
                                        </p:tgtEl>
                                        <p:attrNameLst>
                                          <p:attrName>style.visibility</p:attrName>
                                        </p:attrNameLst>
                                      </p:cBhvr>
                                      <p:to>
                                        <p:strVal val="visible"/>
                                      </p:to>
                                    </p:set>
                                  </p:childTnLst>
                                </p:cTn>
                              </p:par>
                              <p:par>
                                <p:cTn id="28" presetID="1" presetClass="entr" presetSubtype="0" fill="hold" grpId="0" nodeType="withEffect">
                                  <p:stCondLst>
                                    <p:cond delay="0"/>
                                  </p:stCondLst>
                                  <p:childTnLst>
                                    <p:set>
                                      <p:cBhvr>
                                        <p:cTn id="29" dur="1" fill="hold">
                                          <p:stCondLst>
                                            <p:cond delay="0"/>
                                          </p:stCondLst>
                                        </p:cTn>
                                        <p:tgtEl>
                                          <p:spTgt spid="23"/>
                                        </p:tgtEl>
                                        <p:attrNameLst>
                                          <p:attrName>style.visibility</p:attrName>
                                        </p:attrNameLst>
                                      </p:cBhvr>
                                      <p:to>
                                        <p:strVal val="visible"/>
                                      </p:to>
                                    </p:set>
                                  </p:childTnLst>
                                </p:cTn>
                              </p:par>
                              <p:par>
                                <p:cTn id="30" presetID="1" presetClass="entr" presetSubtype="0" fill="hold" grpId="0" nodeType="withEffect">
                                  <p:stCondLst>
                                    <p:cond delay="0"/>
                                  </p:stCondLst>
                                  <p:childTnLst>
                                    <p:set>
                                      <p:cBhvr>
                                        <p:cTn id="31" dur="1" fill="hold">
                                          <p:stCondLst>
                                            <p:cond delay="0"/>
                                          </p:stCondLst>
                                        </p:cTn>
                                        <p:tgtEl>
                                          <p:spTgt spid="26"/>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22" presetClass="entr" presetSubtype="1" fill="hold" nodeType="clickEffect">
                                  <p:stCondLst>
                                    <p:cond delay="0"/>
                                  </p:stCondLst>
                                  <p:childTnLst>
                                    <p:set>
                                      <p:cBhvr>
                                        <p:cTn id="35" dur="1" fill="hold">
                                          <p:stCondLst>
                                            <p:cond delay="0"/>
                                          </p:stCondLst>
                                        </p:cTn>
                                        <p:tgtEl>
                                          <p:spTgt spid="28"/>
                                        </p:tgtEl>
                                        <p:attrNameLst>
                                          <p:attrName>style.visibility</p:attrName>
                                        </p:attrNameLst>
                                      </p:cBhvr>
                                      <p:to>
                                        <p:strVal val="visible"/>
                                      </p:to>
                                    </p:set>
                                    <p:animEffect transition="in" filter="wipe(up)">
                                      <p:cBhvr>
                                        <p:cTn id="36" dur="500"/>
                                        <p:tgtEl>
                                          <p:spTgt spid="28"/>
                                        </p:tgtEl>
                                      </p:cBhvr>
                                    </p:animEffect>
                                  </p:childTnLst>
                                </p:cTn>
                              </p:par>
                            </p:childTnLst>
                          </p:cTn>
                        </p:par>
                        <p:par>
                          <p:cTn id="37" fill="hold">
                            <p:stCondLst>
                              <p:cond delay="500"/>
                            </p:stCondLst>
                            <p:childTnLst>
                              <p:par>
                                <p:cTn id="38" presetID="22" presetClass="entr" presetSubtype="1" fill="hold" grpId="1" nodeType="afterEffect">
                                  <p:stCondLst>
                                    <p:cond delay="0"/>
                                  </p:stCondLst>
                                  <p:childTnLst>
                                    <p:set>
                                      <p:cBhvr>
                                        <p:cTn id="39" dur="1" fill="hold">
                                          <p:stCondLst>
                                            <p:cond delay="0"/>
                                          </p:stCondLst>
                                        </p:cTn>
                                        <p:tgtEl>
                                          <p:spTgt spid="34"/>
                                        </p:tgtEl>
                                        <p:attrNameLst>
                                          <p:attrName>style.visibility</p:attrName>
                                        </p:attrNameLst>
                                      </p:cBhvr>
                                      <p:to>
                                        <p:strVal val="visible"/>
                                      </p:to>
                                    </p:set>
                                    <p:animEffect transition="in" filter="wipe(up)">
                                      <p:cBhvr>
                                        <p:cTn id="40" dur="500"/>
                                        <p:tgtEl>
                                          <p:spTgt spid="34"/>
                                        </p:tgtEl>
                                      </p:cBhvr>
                                    </p:animEffec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0" grpId="0" animBg="1"/>
      <p:bldP spid="21" grpId="0" animBg="1"/>
      <p:bldP spid="22" grpId="0" animBg="1"/>
      <p:bldP spid="23" grpId="0" animBg="1"/>
      <p:bldP spid="24" grpId="0" animBg="1"/>
      <p:bldP spid="3" grpId="0"/>
      <p:bldP spid="26" grpId="0"/>
      <p:bldP spid="27" grpId="0"/>
      <p:bldP spid="34" grpId="1" animBg="1"/>
      <p:bldP spid="25" grpId="0"/>
      <p:bldP spid="2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1"/>
          <p:cNvSpPr>
            <a:spLocks noChangeArrowheads="1"/>
          </p:cNvSpPr>
          <p:nvPr/>
        </p:nvSpPr>
        <p:spPr bwMode="auto">
          <a:xfrm>
            <a:off x="1043609" y="1628800"/>
            <a:ext cx="7893288"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lang="en-GB" altLang="en-US" sz="1600" b="1" i="1" dirty="0" smtClean="0">
                <a:latin typeface="Arial" pitchFamily="34" charset="0"/>
                <a:cs typeface="Arial" pitchFamily="34" charset="0"/>
              </a:rPr>
              <a:t>The Dissertation Project was therefore based on a case study which was designed around a transformation project for South Wales Police: Aiming to refurbish a 1940’s building to address obsolescence and at the same time implement Open Plan Working &amp; Agile </a:t>
            </a:r>
            <a:r>
              <a:rPr lang="en-GB" altLang="en-US" sz="1600" b="1" i="1" dirty="0">
                <a:latin typeface="Arial" pitchFamily="34" charset="0"/>
                <a:cs typeface="Arial" pitchFamily="34" charset="0"/>
              </a:rPr>
              <a:t>W</a:t>
            </a:r>
            <a:r>
              <a:rPr lang="en-GB" altLang="en-US" sz="1600" b="1" i="1" dirty="0" smtClean="0">
                <a:latin typeface="Arial" pitchFamily="34" charset="0"/>
                <a:cs typeface="Arial" pitchFamily="34" charset="0"/>
              </a:rPr>
              <a:t>orking concepts.</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altLang="en-US" sz="1600" b="1" i="1" u="none" strike="noStrike" cap="none" normalizeH="0" baseline="0" dirty="0">
              <a:ln>
                <a:noFill/>
              </a:ln>
              <a:effectLst/>
              <a:latin typeface="Arial" pitchFamily="34"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r>
              <a:rPr lang="en-GB" altLang="en-US" sz="1600" b="1" i="1" dirty="0" smtClean="0">
                <a:solidFill>
                  <a:srgbClr val="FFC000"/>
                </a:solidFill>
                <a:latin typeface="Arial" pitchFamily="34" charset="0"/>
                <a:cs typeface="Arial" pitchFamily="34" charset="0"/>
              </a:rPr>
              <a:t>The Dissertation title was:  </a:t>
            </a:r>
            <a:endParaRPr kumimoji="0" lang="en-GB" altLang="en-US" sz="1600" b="1" i="0" u="none" strike="noStrike" cap="none" normalizeH="0" baseline="0" dirty="0" smtClean="0">
              <a:ln>
                <a:noFill/>
              </a:ln>
              <a:solidFill>
                <a:srgbClr val="FFC000"/>
              </a:solidFill>
              <a:effectLst/>
              <a:latin typeface="Arial" pitchFamily="34" charset="0"/>
              <a:cs typeface="Arial" pitchFamily="34" charset="0"/>
            </a:endParaRPr>
          </a:p>
        </p:txBody>
      </p:sp>
      <p:sp>
        <p:nvSpPr>
          <p:cNvPr id="2" name="Rectangle 1"/>
          <p:cNvSpPr/>
          <p:nvPr/>
        </p:nvSpPr>
        <p:spPr>
          <a:xfrm>
            <a:off x="1259632" y="3645024"/>
            <a:ext cx="7052972" cy="1015663"/>
          </a:xfrm>
          <a:prstGeom prst="rect">
            <a:avLst/>
          </a:prstGeom>
        </p:spPr>
        <p:txBody>
          <a:bodyPr wrap="square">
            <a:spAutoFit/>
          </a:bodyPr>
          <a:lstStyle/>
          <a:p>
            <a:pPr marL="182880" algn="ctr">
              <a:lnSpc>
                <a:spcPct val="150000"/>
              </a:lnSpc>
              <a:spcBef>
                <a:spcPts val="600"/>
              </a:spcBef>
              <a:spcAft>
                <a:spcPts val="0"/>
              </a:spcAft>
            </a:pPr>
            <a:r>
              <a:rPr lang="en-GB" sz="2000" b="1" cap="small" dirty="0">
                <a:latin typeface="Arial" panose="020B0604020202020204" pitchFamily="34" charset="0"/>
                <a:ea typeface="Times New Roman" panose="02020603050405020304" pitchFamily="18" charset="0"/>
              </a:rPr>
              <a:t>tackling obsolescence in public service buildings to create a 21st century agile working environment</a:t>
            </a:r>
            <a:endParaRPr lang="en-GB" b="1" cap="small" dirty="0">
              <a:effectLst/>
              <a:latin typeface="Arial" panose="020B0604020202020204" pitchFamily="34" charset="0"/>
              <a:ea typeface="Times New Roman" panose="02020603050405020304" pitchFamily="18" charset="0"/>
            </a:endParaRPr>
          </a:p>
        </p:txBody>
      </p:sp>
      <p:sp>
        <p:nvSpPr>
          <p:cNvPr id="10" name="Rectangle 9"/>
          <p:cNvSpPr/>
          <p:nvPr/>
        </p:nvSpPr>
        <p:spPr>
          <a:xfrm>
            <a:off x="35490" y="38229"/>
            <a:ext cx="482824" cy="5262979"/>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D</a:t>
            </a:r>
          </a:p>
          <a:p>
            <a:pPr algn="ctr"/>
            <a:r>
              <a:rPr lang="en-US" sz="2800" b="1" dirty="0" smtClean="0">
                <a:ln w="22225">
                  <a:solidFill>
                    <a:schemeClr val="accent2"/>
                  </a:solidFill>
                  <a:prstDash val="solid"/>
                </a:ln>
                <a:solidFill>
                  <a:schemeClr val="accent2">
                    <a:lumMod val="40000"/>
                    <a:lumOff val="60000"/>
                  </a:schemeClr>
                </a:solidFill>
              </a:rPr>
              <a:t>I</a:t>
            </a: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E</a:t>
            </a:r>
          </a:p>
          <a:p>
            <a:pPr algn="ctr"/>
            <a:r>
              <a:rPr lang="en-US" sz="2800" b="1" dirty="0" smtClean="0">
                <a:ln w="22225">
                  <a:solidFill>
                    <a:schemeClr val="accent2"/>
                  </a:solidFill>
                  <a:prstDash val="solid"/>
                </a:ln>
                <a:solidFill>
                  <a:schemeClr val="accent2">
                    <a:lumMod val="40000"/>
                    <a:lumOff val="60000"/>
                  </a:schemeClr>
                </a:solidFill>
              </a:rPr>
              <a:t>R</a:t>
            </a:r>
          </a:p>
          <a:p>
            <a:pPr algn="ctr"/>
            <a:r>
              <a:rPr lang="en-US" sz="2800" b="1" dirty="0" smtClean="0">
                <a:ln w="22225">
                  <a:solidFill>
                    <a:schemeClr val="accent2"/>
                  </a:solidFill>
                  <a:prstDash val="solid"/>
                </a:ln>
                <a:solidFill>
                  <a:schemeClr val="accent2">
                    <a:lumMod val="40000"/>
                    <a:lumOff val="60000"/>
                  </a:schemeClr>
                </a:solidFill>
              </a:rPr>
              <a:t>T</a:t>
            </a:r>
          </a:p>
          <a:p>
            <a:pPr algn="ctr"/>
            <a:r>
              <a:rPr lang="en-US" sz="2800" b="1" dirty="0" smtClean="0">
                <a:ln w="22225">
                  <a:solidFill>
                    <a:schemeClr val="accent2"/>
                  </a:solidFill>
                  <a:prstDash val="solid"/>
                </a:ln>
                <a:solidFill>
                  <a:schemeClr val="accent2">
                    <a:lumMod val="40000"/>
                    <a:lumOff val="60000"/>
                  </a:schemeClr>
                </a:solidFill>
              </a:rPr>
              <a:t>A</a:t>
            </a:r>
          </a:p>
          <a:p>
            <a:pPr algn="ctr"/>
            <a:r>
              <a:rPr lang="en-US" sz="2800" b="1" dirty="0" smtClean="0">
                <a:ln w="22225">
                  <a:solidFill>
                    <a:schemeClr val="accent2"/>
                  </a:solidFill>
                  <a:prstDash val="solid"/>
                </a:ln>
                <a:solidFill>
                  <a:schemeClr val="accent2">
                    <a:lumMod val="40000"/>
                    <a:lumOff val="60000"/>
                  </a:schemeClr>
                </a:solidFill>
              </a:rPr>
              <a:t>T</a:t>
            </a:r>
          </a:p>
          <a:p>
            <a:pPr algn="ctr"/>
            <a:r>
              <a:rPr lang="en-US" sz="2800" b="1" dirty="0" smtClean="0">
                <a:ln w="22225">
                  <a:solidFill>
                    <a:schemeClr val="accent2"/>
                  </a:solidFill>
                  <a:prstDash val="solid"/>
                </a:ln>
                <a:solidFill>
                  <a:schemeClr val="accent2">
                    <a:lumMod val="40000"/>
                    <a:lumOff val="60000"/>
                  </a:schemeClr>
                </a:solidFill>
              </a:rPr>
              <a:t>I</a:t>
            </a:r>
          </a:p>
          <a:p>
            <a:pPr algn="ctr"/>
            <a:r>
              <a:rPr lang="en-US" sz="2800" b="1" dirty="0" smtClean="0">
                <a:ln w="22225">
                  <a:solidFill>
                    <a:schemeClr val="accent2"/>
                  </a:solidFill>
                  <a:prstDash val="solid"/>
                </a:ln>
                <a:solidFill>
                  <a:schemeClr val="accent2">
                    <a:lumMod val="40000"/>
                    <a:lumOff val="60000"/>
                  </a:schemeClr>
                </a:solidFill>
              </a:rPr>
              <a:t>O</a:t>
            </a:r>
          </a:p>
          <a:p>
            <a:pPr algn="ctr"/>
            <a:r>
              <a:rPr lang="en-US" sz="2800" b="1" dirty="0">
                <a:ln w="22225">
                  <a:solidFill>
                    <a:schemeClr val="accent2"/>
                  </a:solidFill>
                  <a:prstDash val="solid"/>
                </a:ln>
                <a:solidFill>
                  <a:schemeClr val="accent2">
                    <a:lumMod val="40000"/>
                    <a:lumOff val="60000"/>
                  </a:schemeClr>
                </a:solidFill>
              </a:rPr>
              <a:t>N</a:t>
            </a:r>
            <a:endParaRPr lang="en-US" sz="2800" b="1" dirty="0" smtClean="0">
              <a:ln w="22225">
                <a:solidFill>
                  <a:schemeClr val="accent2"/>
                </a:solidFill>
                <a:prstDash val="solid"/>
              </a:ln>
              <a:solidFill>
                <a:schemeClr val="accent2">
                  <a:lumMod val="40000"/>
                  <a:lumOff val="60000"/>
                </a:schemeClr>
              </a:solidFill>
            </a:endParaRPr>
          </a:p>
        </p:txBody>
      </p:sp>
    </p:spTree>
    <p:extLst>
      <p:ext uri="{BB962C8B-B14F-4D97-AF65-F5344CB8AC3E}">
        <p14:creationId xmlns:p14="http://schemas.microsoft.com/office/powerpoint/2010/main" val="976724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up)">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wipe(up)">
                                      <p:cBhvr>
                                        <p:cTn id="16"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2" grpId="0"/>
      <p:bldP spid="1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south wales police hq"/>
          <p:cNvSpPr>
            <a:spLocks noChangeAspect="1" noChangeArrowheads="1"/>
          </p:cNvSpPr>
          <p:nvPr/>
        </p:nvSpPr>
        <p:spPr bwMode="auto">
          <a:xfrm>
            <a:off x="1016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descr="Image result for south wales police hq"/>
          <p:cNvSpPr>
            <a:spLocks noChangeAspect="1" noChangeArrowheads="1"/>
          </p:cNvSpPr>
          <p:nvPr/>
        </p:nvSpPr>
        <p:spPr bwMode="auto">
          <a:xfrm>
            <a:off x="254000"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6" descr="Image result for south wales police hq"/>
          <p:cNvSpPr>
            <a:spLocks noChangeAspect="1" noChangeArrowheads="1"/>
          </p:cNvSpPr>
          <p:nvPr/>
        </p:nvSpPr>
        <p:spPr bwMode="auto">
          <a:xfrm>
            <a:off x="406400"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nvGrpSpPr>
          <p:cNvPr id="11" name="Group 10"/>
          <p:cNvGrpSpPr/>
          <p:nvPr/>
        </p:nvGrpSpPr>
        <p:grpSpPr>
          <a:xfrm>
            <a:off x="2123728" y="719928"/>
            <a:ext cx="6768752" cy="1772968"/>
            <a:chOff x="2123728" y="257393"/>
            <a:chExt cx="6768752" cy="1772968"/>
          </a:xfrm>
        </p:grpSpPr>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3728" y="257393"/>
              <a:ext cx="2664296" cy="1772968"/>
            </a:xfrm>
            <a:prstGeom prst="rect">
              <a:avLst/>
            </a:prstGeom>
          </p:spPr>
        </p:pic>
        <p:sp>
          <p:nvSpPr>
            <p:cNvPr id="13" name="Rectangle 1"/>
            <p:cNvSpPr>
              <a:spLocks noChangeArrowheads="1"/>
            </p:cNvSpPr>
            <p:nvPr/>
          </p:nvSpPr>
          <p:spPr bwMode="auto">
            <a:xfrm>
              <a:off x="4860032" y="332656"/>
              <a:ext cx="4032448"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dirty="0" smtClean="0">
                  <a:ln>
                    <a:noFill/>
                  </a:ln>
                  <a:effectLst/>
                  <a:latin typeface="Arial" pitchFamily="34" charset="0"/>
                  <a:ea typeface="Times New Roman" pitchFamily="18" charset="0"/>
                  <a:cs typeface="Arial" pitchFamily="34" charset="0"/>
                </a:rPr>
                <a:t>Police Headquarters building</a:t>
              </a:r>
              <a:endParaRPr kumimoji="0" lang="en-GB" altLang="en-US" sz="800" b="1" i="0" u="none" strike="noStrike" cap="none" normalizeH="0" baseline="0" dirty="0" smtClean="0">
                <a:ln>
                  <a:noFill/>
                </a:ln>
                <a:effectLst/>
                <a:latin typeface="Arial" pitchFamily="34" charset="0"/>
                <a:cs typeface="Arial" pitchFamily="34" charset="0"/>
              </a:endParaRPr>
            </a:p>
          </p:txBody>
        </p:sp>
        <p:sp>
          <p:nvSpPr>
            <p:cNvPr id="14" name="Rectangle 1"/>
            <p:cNvSpPr>
              <a:spLocks noChangeArrowheads="1"/>
            </p:cNvSpPr>
            <p:nvPr/>
          </p:nvSpPr>
          <p:spPr bwMode="auto">
            <a:xfrm>
              <a:off x="4860032" y="692696"/>
              <a:ext cx="4032448"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dirty="0" smtClean="0">
                  <a:ln>
                    <a:noFill/>
                  </a:ln>
                  <a:effectLst/>
                  <a:latin typeface="Arial" pitchFamily="34" charset="0"/>
                  <a:ea typeface="Times New Roman" pitchFamily="18" charset="0"/>
                  <a:cs typeface="Arial" pitchFamily="34" charset="0"/>
                </a:rPr>
                <a:t>Built in 1935</a:t>
              </a:r>
              <a:endParaRPr kumimoji="0" lang="en-GB" altLang="en-US" sz="800" b="1" i="0" u="none" strike="noStrike" cap="none" normalizeH="0" baseline="0" dirty="0" smtClean="0">
                <a:ln>
                  <a:noFill/>
                </a:ln>
                <a:effectLst/>
                <a:latin typeface="Arial" pitchFamily="34" charset="0"/>
                <a:cs typeface="Arial" pitchFamily="34" charset="0"/>
              </a:endParaRPr>
            </a:p>
          </p:txBody>
        </p:sp>
        <p:sp>
          <p:nvSpPr>
            <p:cNvPr id="15" name="Rectangle 1"/>
            <p:cNvSpPr>
              <a:spLocks noChangeArrowheads="1"/>
            </p:cNvSpPr>
            <p:nvPr/>
          </p:nvSpPr>
          <p:spPr bwMode="auto">
            <a:xfrm>
              <a:off x="4860032" y="1052736"/>
              <a:ext cx="4032448"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dirty="0" smtClean="0">
                  <a:ln>
                    <a:noFill/>
                  </a:ln>
                  <a:effectLst/>
                  <a:latin typeface="Arial" pitchFamily="34" charset="0"/>
                  <a:ea typeface="Times New Roman" pitchFamily="18" charset="0"/>
                  <a:cs typeface="Arial" pitchFamily="34" charset="0"/>
                </a:rPr>
                <a:t>Used as a munitions factory</a:t>
              </a:r>
              <a:r>
                <a:rPr kumimoji="0" lang="en-GB" altLang="en-US" sz="1400" b="1" i="0" u="none" strike="noStrike" cap="none" normalizeH="0" dirty="0" smtClean="0">
                  <a:ln>
                    <a:noFill/>
                  </a:ln>
                  <a:effectLst/>
                  <a:latin typeface="Arial" pitchFamily="34" charset="0"/>
                  <a:ea typeface="Times New Roman" pitchFamily="18" charset="0"/>
                  <a:cs typeface="Arial" pitchFamily="34" charset="0"/>
                </a:rPr>
                <a:t> in World War 2</a:t>
              </a:r>
              <a:endParaRPr kumimoji="0" lang="en-GB" altLang="en-US" sz="800" b="1" i="0" u="none" strike="noStrike" cap="none" normalizeH="0" baseline="0" dirty="0" smtClean="0">
                <a:ln>
                  <a:noFill/>
                </a:ln>
                <a:effectLst/>
                <a:latin typeface="Arial" pitchFamily="34" charset="0"/>
                <a:cs typeface="Arial" pitchFamily="34" charset="0"/>
              </a:endParaRPr>
            </a:p>
          </p:txBody>
        </p:sp>
        <p:sp>
          <p:nvSpPr>
            <p:cNvPr id="18" name="Rectangle 1"/>
            <p:cNvSpPr>
              <a:spLocks noChangeArrowheads="1"/>
            </p:cNvSpPr>
            <p:nvPr/>
          </p:nvSpPr>
          <p:spPr bwMode="auto">
            <a:xfrm>
              <a:off x="4860032" y="1393612"/>
              <a:ext cx="4032448"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lang="en-GB" altLang="en-US" sz="1400" b="1" dirty="0" smtClean="0">
                  <a:latin typeface="Arial" pitchFamily="34" charset="0"/>
                  <a:ea typeface="Times New Roman" pitchFamily="18" charset="0"/>
                  <a:cs typeface="Arial" pitchFamily="34" charset="0"/>
                </a:rPr>
                <a:t>H</a:t>
              </a:r>
              <a:r>
                <a:rPr kumimoji="0" lang="en-GB" altLang="en-US" sz="1400" b="1" i="0" u="none" strike="noStrike" cap="none" normalizeH="0" baseline="0" dirty="0" smtClean="0">
                  <a:ln>
                    <a:noFill/>
                  </a:ln>
                  <a:effectLst/>
                  <a:latin typeface="Arial" pitchFamily="34" charset="0"/>
                  <a:ea typeface="Times New Roman" pitchFamily="18" charset="0"/>
                  <a:cs typeface="Arial" pitchFamily="34" charset="0"/>
                </a:rPr>
                <a:t>oused the</a:t>
              </a:r>
              <a:r>
                <a:rPr kumimoji="0" lang="en-GB" altLang="en-US" sz="1400" b="1" i="0" u="none" strike="noStrike" cap="none" normalizeH="0" dirty="0" smtClean="0">
                  <a:ln>
                    <a:noFill/>
                  </a:ln>
                  <a:effectLst/>
                  <a:latin typeface="Arial" pitchFamily="34" charset="0"/>
                  <a:ea typeface="Times New Roman" pitchFamily="18" charset="0"/>
                  <a:cs typeface="Arial" pitchFamily="34" charset="0"/>
                </a:rPr>
                <a:t> administrative and back office functions of South Wales Police</a:t>
              </a:r>
              <a:endParaRPr kumimoji="0" lang="en-GB" altLang="en-US" sz="800" b="1" i="0" u="none" strike="noStrike" cap="none" normalizeH="0" baseline="0" dirty="0" smtClean="0">
                <a:ln>
                  <a:noFill/>
                </a:ln>
                <a:effectLst/>
                <a:latin typeface="Arial" pitchFamily="34" charset="0"/>
                <a:cs typeface="Arial" pitchFamily="34" charset="0"/>
              </a:endParaRPr>
            </a:p>
          </p:txBody>
        </p:sp>
      </p:grpSp>
      <p:grpSp>
        <p:nvGrpSpPr>
          <p:cNvPr id="23" name="Group 22"/>
          <p:cNvGrpSpPr/>
          <p:nvPr/>
        </p:nvGrpSpPr>
        <p:grpSpPr>
          <a:xfrm>
            <a:off x="1658481" y="2833191"/>
            <a:ext cx="7306007" cy="3692153"/>
            <a:chOff x="1658481" y="2833191"/>
            <a:chExt cx="7306007" cy="3692153"/>
          </a:xfrm>
        </p:grpSpPr>
        <p:sp>
          <p:nvSpPr>
            <p:cNvPr id="19" name="Rectangle 1"/>
            <p:cNvSpPr>
              <a:spLocks noChangeArrowheads="1"/>
            </p:cNvSpPr>
            <p:nvPr/>
          </p:nvSpPr>
          <p:spPr bwMode="auto">
            <a:xfrm>
              <a:off x="1744350" y="2833191"/>
              <a:ext cx="714813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dirty="0" smtClean="0">
                  <a:ln>
                    <a:noFill/>
                  </a:ln>
                  <a:effectLst/>
                  <a:latin typeface="Arial" pitchFamily="34" charset="0"/>
                  <a:ea typeface="Times New Roman" pitchFamily="18" charset="0"/>
                  <a:cs typeface="Arial" pitchFamily="34" charset="0"/>
                </a:rPr>
                <a:t>Traditional build with a design</a:t>
              </a:r>
              <a:r>
                <a:rPr kumimoji="0" lang="en-GB" altLang="en-US" sz="1400" b="1" i="0" u="none" strike="noStrike" cap="none" normalizeH="0" dirty="0" smtClean="0">
                  <a:ln>
                    <a:noFill/>
                  </a:ln>
                  <a:effectLst/>
                  <a:latin typeface="Arial" pitchFamily="34" charset="0"/>
                  <a:ea typeface="Times New Roman" pitchFamily="18" charset="0"/>
                  <a:cs typeface="Arial" pitchFamily="34" charset="0"/>
                </a:rPr>
                <a:t> of </a:t>
              </a:r>
              <a:r>
                <a:rPr kumimoji="0" lang="en-GB" altLang="en-US" sz="1400" b="1" i="0" u="none" strike="noStrike" cap="none" normalizeH="0" baseline="0" dirty="0" smtClean="0">
                  <a:ln>
                    <a:noFill/>
                  </a:ln>
                  <a:effectLst/>
                  <a:latin typeface="Arial" pitchFamily="34" charset="0"/>
                  <a:ea typeface="Times New Roman" pitchFamily="18" charset="0"/>
                  <a:cs typeface="Arial" pitchFamily="34" charset="0"/>
                </a:rPr>
                <a:t>cellular offices off a main central corridor</a:t>
              </a:r>
              <a:endParaRPr kumimoji="0" lang="en-GB" altLang="en-US" sz="800" b="1" i="0" u="none" strike="noStrike" cap="none" normalizeH="0" baseline="0" dirty="0" smtClean="0">
                <a:ln>
                  <a:noFill/>
                </a:ln>
                <a:effectLst/>
                <a:latin typeface="Arial" pitchFamily="34" charset="0"/>
                <a:cs typeface="Arial" pitchFamily="34" charset="0"/>
              </a:endParaRPr>
            </a:p>
          </p:txBody>
        </p:sp>
        <p:sp>
          <p:nvSpPr>
            <p:cNvPr id="20" name="Rectangle 1"/>
            <p:cNvSpPr>
              <a:spLocks noChangeArrowheads="1"/>
            </p:cNvSpPr>
            <p:nvPr/>
          </p:nvSpPr>
          <p:spPr bwMode="auto">
            <a:xfrm>
              <a:off x="1763688" y="5520428"/>
              <a:ext cx="714813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buFontTx/>
                <a:buNone/>
                <a:tabLst/>
              </a:pPr>
              <a:r>
                <a:rPr lang="en-GB" altLang="en-US" sz="1400" b="1" dirty="0" smtClean="0">
                  <a:latin typeface="Arial" pitchFamily="34" charset="0"/>
                  <a:cs typeface="Arial" pitchFamily="34" charset="0"/>
                </a:rPr>
                <a:t>Lack of government funding has resulted in lack of Condition Survey Works</a:t>
              </a:r>
              <a:endParaRPr kumimoji="0" lang="en-GB" altLang="en-US" sz="800" b="1" i="0" u="none" strike="noStrike" cap="none" normalizeH="0" baseline="0" dirty="0" smtClean="0">
                <a:ln>
                  <a:noFill/>
                </a:ln>
                <a:effectLst/>
                <a:latin typeface="Arial" pitchFamily="34" charset="0"/>
                <a:cs typeface="Arial" pitchFamily="34" charset="0"/>
              </a:endParaRPr>
            </a:p>
          </p:txBody>
        </p:sp>
        <p:sp>
          <p:nvSpPr>
            <p:cNvPr id="21" name="Rectangle 1"/>
            <p:cNvSpPr>
              <a:spLocks noChangeArrowheads="1"/>
            </p:cNvSpPr>
            <p:nvPr/>
          </p:nvSpPr>
          <p:spPr bwMode="auto">
            <a:xfrm>
              <a:off x="1763688" y="5860723"/>
              <a:ext cx="714813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buFontTx/>
                <a:buNone/>
                <a:tabLst/>
              </a:pPr>
              <a:r>
                <a:rPr lang="en-GB" altLang="en-US" sz="1400" b="1" dirty="0" smtClean="0">
                  <a:latin typeface="Arial" pitchFamily="34" charset="0"/>
                  <a:cs typeface="Arial" pitchFamily="34" charset="0"/>
                </a:rPr>
                <a:t>Repairs and maintenance limited to ‘Safe, Warm &amp; Dry’</a:t>
              </a:r>
              <a:endParaRPr kumimoji="0" lang="en-GB" altLang="en-US" sz="800" b="1" i="0" u="none" strike="noStrike" cap="none" normalizeH="0" baseline="0" dirty="0" smtClean="0">
                <a:ln>
                  <a:noFill/>
                </a:ln>
                <a:effectLst/>
                <a:latin typeface="Arial" pitchFamily="34" charset="0"/>
                <a:cs typeface="Arial" pitchFamily="34" charset="0"/>
              </a:endParaRPr>
            </a:p>
          </p:txBody>
        </p:sp>
        <p:sp>
          <p:nvSpPr>
            <p:cNvPr id="22" name="Rectangle 1"/>
            <p:cNvSpPr>
              <a:spLocks noChangeArrowheads="1"/>
            </p:cNvSpPr>
            <p:nvPr/>
          </p:nvSpPr>
          <p:spPr bwMode="auto">
            <a:xfrm>
              <a:off x="1763688" y="6217567"/>
              <a:ext cx="714813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buFontTx/>
                <a:buNone/>
                <a:tabLst/>
              </a:pPr>
              <a:r>
                <a:rPr lang="en-GB" altLang="en-US" sz="1400" b="1" dirty="0" smtClean="0">
                  <a:latin typeface="Arial" pitchFamily="34" charset="0"/>
                  <a:cs typeface="Arial" pitchFamily="34" charset="0"/>
                </a:rPr>
                <a:t>Building design limits the creation of an integrated working environment</a:t>
              </a:r>
              <a:endParaRPr kumimoji="0" lang="en-GB" altLang="en-US" sz="800" b="1" i="0" u="none" strike="noStrike" cap="none" normalizeH="0" baseline="0" dirty="0" smtClean="0">
                <a:ln>
                  <a:noFill/>
                </a:ln>
                <a:effectLst/>
                <a:latin typeface="Arial" pitchFamily="34" charset="0"/>
                <a:cs typeface="Arial" pitchFamily="34" charset="0"/>
              </a:endParaRPr>
            </a:p>
          </p:txBody>
        </p:sp>
        <p:pic>
          <p:nvPicPr>
            <p:cNvPr id="205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58481" y="3194591"/>
              <a:ext cx="7306007" cy="22003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
        <p:nvSpPr>
          <p:cNvPr id="26" name="Rectangle 1"/>
          <p:cNvSpPr>
            <a:spLocks noChangeArrowheads="1"/>
          </p:cNvSpPr>
          <p:nvPr/>
        </p:nvSpPr>
        <p:spPr bwMode="auto">
          <a:xfrm>
            <a:off x="1619672" y="116632"/>
            <a:ext cx="752432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strike="noStrike" cap="none" normalizeH="0" baseline="0" dirty="0" smtClean="0">
                <a:ln>
                  <a:noFill/>
                </a:ln>
                <a:effectLst/>
                <a:latin typeface="Arial" pitchFamily="34" charset="0"/>
                <a:ea typeface="Times New Roman" pitchFamily="18" charset="0"/>
                <a:cs typeface="Arial" pitchFamily="34" charset="0"/>
              </a:rPr>
              <a:t>South Wa</a:t>
            </a:r>
            <a:r>
              <a:rPr lang="en-GB" altLang="en-US" b="1" dirty="0" smtClean="0">
                <a:latin typeface="Arial" pitchFamily="34" charset="0"/>
                <a:ea typeface="Times New Roman" pitchFamily="18" charset="0"/>
                <a:cs typeface="Arial" pitchFamily="34" charset="0"/>
              </a:rPr>
              <a:t>les Police: </a:t>
            </a:r>
            <a:r>
              <a:rPr kumimoji="0" lang="en-GB" altLang="en-US" b="1" i="0" strike="noStrike" cap="none" normalizeH="0" baseline="0" dirty="0" smtClean="0">
                <a:ln>
                  <a:noFill/>
                </a:ln>
                <a:effectLst/>
                <a:latin typeface="Arial" pitchFamily="34" charset="0"/>
                <a:ea typeface="Times New Roman" pitchFamily="18" charset="0"/>
                <a:cs typeface="Arial" pitchFamily="34" charset="0"/>
              </a:rPr>
              <a:t>Headquarters Development</a:t>
            </a:r>
            <a:endParaRPr kumimoji="0" lang="en-GB" altLang="en-US" sz="1000" b="1" i="0" strike="noStrike" cap="none" normalizeH="0" baseline="0" dirty="0" smtClean="0">
              <a:ln>
                <a:noFill/>
              </a:ln>
              <a:effectLst/>
              <a:latin typeface="Arial" pitchFamily="34" charset="0"/>
              <a:cs typeface="Arial" pitchFamily="34" charset="0"/>
            </a:endParaRPr>
          </a:p>
        </p:txBody>
      </p:sp>
      <p:sp>
        <p:nvSpPr>
          <p:cNvPr id="24" name="Rectangle 23"/>
          <p:cNvSpPr/>
          <p:nvPr/>
        </p:nvSpPr>
        <p:spPr>
          <a:xfrm>
            <a:off x="42703" y="38229"/>
            <a:ext cx="468397" cy="4401205"/>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C</a:t>
            </a:r>
          </a:p>
          <a:p>
            <a:pPr algn="ctr"/>
            <a:r>
              <a:rPr lang="en-US" sz="2800" b="1" dirty="0" smtClean="0">
                <a:ln w="22225">
                  <a:solidFill>
                    <a:schemeClr val="accent2"/>
                  </a:solidFill>
                  <a:prstDash val="solid"/>
                </a:ln>
                <a:solidFill>
                  <a:schemeClr val="accent2">
                    <a:lumMod val="40000"/>
                    <a:lumOff val="60000"/>
                  </a:schemeClr>
                </a:solidFill>
              </a:rPr>
              <a:t>A</a:t>
            </a: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E</a:t>
            </a:r>
          </a:p>
          <a:p>
            <a:pPr algn="ctr"/>
            <a:endParaRPr lang="en-US" sz="2800" b="1" dirty="0">
              <a:ln w="22225">
                <a:solidFill>
                  <a:schemeClr val="accent2"/>
                </a:solidFill>
                <a:prstDash val="solid"/>
              </a:ln>
              <a:solidFill>
                <a:schemeClr val="accent2">
                  <a:lumMod val="40000"/>
                  <a:lumOff val="60000"/>
                </a:schemeClr>
              </a:solidFill>
            </a:endParaRP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T</a:t>
            </a:r>
          </a:p>
          <a:p>
            <a:pPr algn="ctr"/>
            <a:r>
              <a:rPr lang="en-US" sz="2800" b="1" dirty="0" smtClean="0">
                <a:ln w="22225">
                  <a:solidFill>
                    <a:schemeClr val="accent2"/>
                  </a:solidFill>
                  <a:prstDash val="solid"/>
                </a:ln>
                <a:solidFill>
                  <a:schemeClr val="accent2">
                    <a:lumMod val="40000"/>
                    <a:lumOff val="60000"/>
                  </a:schemeClr>
                </a:solidFill>
              </a:rPr>
              <a:t>U</a:t>
            </a:r>
          </a:p>
          <a:p>
            <a:pPr algn="ctr"/>
            <a:r>
              <a:rPr lang="en-US" sz="2800" b="1" dirty="0" smtClean="0">
                <a:ln w="22225">
                  <a:solidFill>
                    <a:schemeClr val="accent2"/>
                  </a:solidFill>
                  <a:prstDash val="solid"/>
                </a:ln>
                <a:solidFill>
                  <a:schemeClr val="accent2">
                    <a:lumMod val="40000"/>
                    <a:lumOff val="60000"/>
                  </a:schemeClr>
                </a:solidFill>
              </a:rPr>
              <a:t>D</a:t>
            </a:r>
          </a:p>
          <a:p>
            <a:pPr algn="ctr"/>
            <a:r>
              <a:rPr lang="en-US" sz="2800" b="1" dirty="0">
                <a:ln w="22225">
                  <a:solidFill>
                    <a:schemeClr val="accent2"/>
                  </a:solidFill>
                  <a:prstDash val="solid"/>
                </a:ln>
                <a:solidFill>
                  <a:schemeClr val="accent2">
                    <a:lumMod val="40000"/>
                    <a:lumOff val="60000"/>
                  </a:schemeClr>
                </a:solidFill>
              </a:rPr>
              <a:t>Y</a:t>
            </a:r>
            <a:endParaRPr lang="en-US" sz="2800" b="1" dirty="0" smtClean="0">
              <a:ln w="22225">
                <a:solidFill>
                  <a:schemeClr val="accent2"/>
                </a:solidFill>
                <a:prstDash val="solid"/>
              </a:ln>
              <a:solidFill>
                <a:schemeClr val="accent2">
                  <a:lumMod val="40000"/>
                  <a:lumOff val="60000"/>
                </a:schemeClr>
              </a:solidFill>
            </a:endParaRPr>
          </a:p>
        </p:txBody>
      </p:sp>
    </p:spTree>
    <p:extLst>
      <p:ext uri="{BB962C8B-B14F-4D97-AF65-F5344CB8AC3E}">
        <p14:creationId xmlns:p14="http://schemas.microsoft.com/office/powerpoint/2010/main" val="2555961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wipe(up)">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6"/>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wipe(up)">
                                      <p:cBhvr>
                                        <p:cTn id="16" dur="500"/>
                                        <p:tgtEl>
                                          <p:spTgt spid="11"/>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23"/>
                                        </p:tgtEl>
                                        <p:attrNameLst>
                                          <p:attrName>style.visibility</p:attrName>
                                        </p:attrNameLst>
                                      </p:cBhvr>
                                      <p:to>
                                        <p:strVal val="visible"/>
                                      </p:to>
                                    </p:set>
                                    <p:animEffect transition="in" filter="wipe(up)">
                                      <p:cBhvr>
                                        <p:cTn id="21"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2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
          <p:cNvSpPr>
            <a:spLocks noChangeArrowheads="1"/>
          </p:cNvSpPr>
          <p:nvPr/>
        </p:nvSpPr>
        <p:spPr bwMode="auto">
          <a:xfrm>
            <a:off x="1115614" y="548680"/>
            <a:ext cx="741682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strike="noStrike" cap="none" normalizeH="0" baseline="0" dirty="0" smtClean="0">
                <a:ln>
                  <a:noFill/>
                </a:ln>
                <a:effectLst/>
                <a:latin typeface="Arial" pitchFamily="34" charset="0"/>
                <a:ea typeface="Times New Roman" pitchFamily="18" charset="0"/>
                <a:cs typeface="Arial" pitchFamily="34" charset="0"/>
              </a:rPr>
              <a:t>2</a:t>
            </a:r>
            <a:r>
              <a:rPr kumimoji="0" lang="en-GB" altLang="en-US" b="1" i="0" strike="noStrike" cap="none" normalizeH="0" baseline="30000" dirty="0" smtClean="0">
                <a:ln>
                  <a:noFill/>
                </a:ln>
                <a:effectLst/>
                <a:latin typeface="Arial" pitchFamily="34" charset="0"/>
                <a:ea typeface="Times New Roman" pitchFamily="18" charset="0"/>
                <a:cs typeface="Arial" pitchFamily="34" charset="0"/>
              </a:rPr>
              <a:t>nd</a:t>
            </a:r>
            <a:r>
              <a:rPr kumimoji="0" lang="en-GB" altLang="en-US" b="1" i="0" strike="noStrike" cap="none" normalizeH="0" baseline="0" dirty="0" smtClean="0">
                <a:ln>
                  <a:noFill/>
                </a:ln>
                <a:effectLst/>
                <a:latin typeface="Arial" pitchFamily="34" charset="0"/>
                <a:ea typeface="Times New Roman" pitchFamily="18" charset="0"/>
                <a:cs typeface="Arial" pitchFamily="34" charset="0"/>
              </a:rPr>
              <a:t> Floor Extension</a:t>
            </a:r>
            <a:r>
              <a:rPr kumimoji="0" lang="en-GB" altLang="en-US" b="1" i="0" strike="noStrike" cap="none" normalizeH="0" dirty="0" smtClean="0">
                <a:ln>
                  <a:noFill/>
                </a:ln>
                <a:effectLst/>
                <a:latin typeface="Arial" pitchFamily="34" charset="0"/>
                <a:ea typeface="Times New Roman" pitchFamily="18" charset="0"/>
                <a:cs typeface="Arial" pitchFamily="34" charset="0"/>
              </a:rPr>
              <a:t> Development</a:t>
            </a:r>
            <a:endParaRPr kumimoji="0" lang="en-GB" altLang="en-US" sz="1000" b="1" i="0" strike="noStrike" cap="none" normalizeH="0" baseline="0" dirty="0" smtClean="0">
              <a:ln>
                <a:noFill/>
              </a:ln>
              <a:effectLst/>
              <a:latin typeface="Arial" pitchFamily="34" charset="0"/>
              <a:cs typeface="Arial" pitchFamily="34" charset="0"/>
            </a:endParaRPr>
          </a:p>
        </p:txBody>
      </p:sp>
      <p:grpSp>
        <p:nvGrpSpPr>
          <p:cNvPr id="2" name="Group 1"/>
          <p:cNvGrpSpPr/>
          <p:nvPr/>
        </p:nvGrpSpPr>
        <p:grpSpPr>
          <a:xfrm>
            <a:off x="1115614" y="1155522"/>
            <a:ext cx="7416825" cy="2066746"/>
            <a:chOff x="1691679" y="1290246"/>
            <a:chExt cx="7416825" cy="2066746"/>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1679" y="1714751"/>
              <a:ext cx="7416825" cy="16422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1"/>
            <p:cNvSpPr>
              <a:spLocks noChangeArrowheads="1"/>
            </p:cNvSpPr>
            <p:nvPr/>
          </p:nvSpPr>
          <p:spPr bwMode="auto">
            <a:xfrm>
              <a:off x="1691680" y="1290246"/>
              <a:ext cx="7416824"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600" b="1" i="0" strike="noStrike" cap="none" normalizeH="0" baseline="0" dirty="0" smtClean="0">
                  <a:ln>
                    <a:noFill/>
                  </a:ln>
                  <a:effectLst/>
                  <a:latin typeface="Arial" pitchFamily="34" charset="0"/>
                  <a:ea typeface="Times New Roman" pitchFamily="18" charset="0"/>
                  <a:cs typeface="Arial" pitchFamily="34" charset="0"/>
                </a:rPr>
                <a:t>Additional floor created on top of current HQ building </a:t>
              </a:r>
              <a:endParaRPr kumimoji="0" lang="en-GB" altLang="en-US" sz="900" b="1" i="0" strike="noStrike" cap="none" normalizeH="0" baseline="0" dirty="0" smtClean="0">
                <a:ln>
                  <a:noFill/>
                </a:ln>
                <a:effectLst/>
                <a:latin typeface="Arial" pitchFamily="34" charset="0"/>
                <a:cs typeface="Arial" pitchFamily="34" charset="0"/>
              </a:endParaRPr>
            </a:p>
          </p:txBody>
        </p:sp>
      </p:grpSp>
      <p:grpSp>
        <p:nvGrpSpPr>
          <p:cNvPr id="3" name="Group 2"/>
          <p:cNvGrpSpPr/>
          <p:nvPr/>
        </p:nvGrpSpPr>
        <p:grpSpPr>
          <a:xfrm>
            <a:off x="1115614" y="3531786"/>
            <a:ext cx="7416826" cy="2858834"/>
            <a:chOff x="1691679" y="3666510"/>
            <a:chExt cx="7416826" cy="2858834"/>
          </a:xfrm>
        </p:grpSpPr>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1679" y="4041097"/>
              <a:ext cx="7416826" cy="24842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1"/>
            <p:cNvSpPr>
              <a:spLocks noChangeArrowheads="1"/>
            </p:cNvSpPr>
            <p:nvPr/>
          </p:nvSpPr>
          <p:spPr bwMode="auto">
            <a:xfrm>
              <a:off x="1691680" y="3666510"/>
              <a:ext cx="7416824"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600" b="1" i="0" strike="noStrike" cap="none" normalizeH="0" baseline="0" dirty="0" smtClean="0">
                  <a:ln>
                    <a:noFill/>
                  </a:ln>
                  <a:effectLst/>
                  <a:latin typeface="Arial" pitchFamily="34" charset="0"/>
                  <a:ea typeface="Times New Roman" pitchFamily="18" charset="0"/>
                  <a:cs typeface="Arial" pitchFamily="34" charset="0"/>
                </a:rPr>
                <a:t>Creation of an</a:t>
              </a:r>
              <a:r>
                <a:rPr kumimoji="0" lang="en-GB" altLang="en-US" sz="1600" b="1" i="0" strike="noStrike" cap="none" normalizeH="0" dirty="0" smtClean="0">
                  <a:ln>
                    <a:noFill/>
                  </a:ln>
                  <a:effectLst/>
                  <a:latin typeface="Arial" pitchFamily="34" charset="0"/>
                  <a:ea typeface="Times New Roman" pitchFamily="18" charset="0"/>
                  <a:cs typeface="Arial" pitchFamily="34" charset="0"/>
                </a:rPr>
                <a:t> open plan working environment</a:t>
              </a:r>
              <a:endParaRPr kumimoji="0" lang="en-GB" altLang="en-US" sz="900" b="1" i="0" strike="noStrike" cap="none" normalizeH="0" baseline="0" dirty="0" smtClean="0">
                <a:ln>
                  <a:noFill/>
                </a:ln>
                <a:effectLst/>
                <a:latin typeface="Arial" pitchFamily="34" charset="0"/>
                <a:cs typeface="Arial" pitchFamily="34" charset="0"/>
              </a:endParaRPr>
            </a:p>
          </p:txBody>
        </p:sp>
      </p:grpSp>
      <p:sp>
        <p:nvSpPr>
          <p:cNvPr id="18" name="Rectangle 17"/>
          <p:cNvSpPr/>
          <p:nvPr/>
        </p:nvSpPr>
        <p:spPr>
          <a:xfrm>
            <a:off x="42703" y="38229"/>
            <a:ext cx="468397" cy="4401205"/>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C</a:t>
            </a:r>
          </a:p>
          <a:p>
            <a:pPr algn="ctr"/>
            <a:r>
              <a:rPr lang="en-US" sz="2800" b="1" dirty="0" smtClean="0">
                <a:ln w="22225">
                  <a:solidFill>
                    <a:schemeClr val="accent2"/>
                  </a:solidFill>
                  <a:prstDash val="solid"/>
                </a:ln>
                <a:solidFill>
                  <a:schemeClr val="accent2">
                    <a:lumMod val="40000"/>
                    <a:lumOff val="60000"/>
                  </a:schemeClr>
                </a:solidFill>
              </a:rPr>
              <a:t>A</a:t>
            </a: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E</a:t>
            </a:r>
          </a:p>
          <a:p>
            <a:pPr algn="ctr"/>
            <a:endParaRPr lang="en-US" sz="2800" b="1" dirty="0">
              <a:ln w="22225">
                <a:solidFill>
                  <a:schemeClr val="accent2"/>
                </a:solidFill>
                <a:prstDash val="solid"/>
              </a:ln>
              <a:solidFill>
                <a:schemeClr val="accent2">
                  <a:lumMod val="40000"/>
                  <a:lumOff val="60000"/>
                </a:schemeClr>
              </a:solidFill>
            </a:endParaRP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T</a:t>
            </a:r>
          </a:p>
          <a:p>
            <a:pPr algn="ctr"/>
            <a:r>
              <a:rPr lang="en-US" sz="2800" b="1" dirty="0" smtClean="0">
                <a:ln w="22225">
                  <a:solidFill>
                    <a:schemeClr val="accent2"/>
                  </a:solidFill>
                  <a:prstDash val="solid"/>
                </a:ln>
                <a:solidFill>
                  <a:schemeClr val="accent2">
                    <a:lumMod val="40000"/>
                    <a:lumOff val="60000"/>
                  </a:schemeClr>
                </a:solidFill>
              </a:rPr>
              <a:t>U</a:t>
            </a:r>
          </a:p>
          <a:p>
            <a:pPr algn="ctr"/>
            <a:r>
              <a:rPr lang="en-US" sz="2800" b="1" dirty="0" smtClean="0">
                <a:ln w="22225">
                  <a:solidFill>
                    <a:schemeClr val="accent2"/>
                  </a:solidFill>
                  <a:prstDash val="solid"/>
                </a:ln>
                <a:solidFill>
                  <a:schemeClr val="accent2">
                    <a:lumMod val="40000"/>
                    <a:lumOff val="60000"/>
                  </a:schemeClr>
                </a:solidFill>
              </a:rPr>
              <a:t>D</a:t>
            </a:r>
          </a:p>
          <a:p>
            <a:pPr algn="ctr"/>
            <a:r>
              <a:rPr lang="en-US" sz="2800" b="1" dirty="0">
                <a:ln w="22225">
                  <a:solidFill>
                    <a:schemeClr val="accent2"/>
                  </a:solidFill>
                  <a:prstDash val="solid"/>
                </a:ln>
                <a:solidFill>
                  <a:schemeClr val="accent2">
                    <a:lumMod val="40000"/>
                    <a:lumOff val="60000"/>
                  </a:schemeClr>
                </a:solidFill>
              </a:rPr>
              <a:t>Y</a:t>
            </a:r>
            <a:endParaRPr lang="en-US" sz="2800" b="1" dirty="0" smtClean="0">
              <a:ln w="22225">
                <a:solidFill>
                  <a:schemeClr val="accent2"/>
                </a:solidFill>
                <a:prstDash val="solid"/>
              </a:ln>
              <a:solidFill>
                <a:schemeClr val="accent2">
                  <a:lumMod val="40000"/>
                  <a:lumOff val="60000"/>
                </a:schemeClr>
              </a:solidFill>
            </a:endParaRPr>
          </a:p>
        </p:txBody>
      </p:sp>
    </p:spTree>
    <p:extLst>
      <p:ext uri="{BB962C8B-B14F-4D97-AF65-F5344CB8AC3E}">
        <p14:creationId xmlns:p14="http://schemas.microsoft.com/office/powerpoint/2010/main" val="1658557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wipe(up)">
                                      <p:cBhvr>
                                        <p:cTn id="7" dur="500"/>
                                        <p:tgtEl>
                                          <p:spTgt spid="1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wipe(up)">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wipe(up)">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wipe(up)">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
          <p:cNvSpPr>
            <a:spLocks noChangeArrowheads="1"/>
          </p:cNvSpPr>
          <p:nvPr/>
        </p:nvSpPr>
        <p:spPr bwMode="auto">
          <a:xfrm>
            <a:off x="1691679" y="620688"/>
            <a:ext cx="741682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strike="noStrike" cap="none" normalizeH="0" baseline="0" dirty="0" smtClean="0">
                <a:ln>
                  <a:noFill/>
                </a:ln>
                <a:effectLst/>
                <a:latin typeface="Arial" pitchFamily="34" charset="0"/>
                <a:ea typeface="Times New Roman" pitchFamily="18" charset="0"/>
                <a:cs typeface="Arial" pitchFamily="34" charset="0"/>
              </a:rPr>
              <a:t>Retrofitting</a:t>
            </a:r>
            <a:r>
              <a:rPr kumimoji="0" lang="en-GB" altLang="en-US" b="1" i="0" strike="noStrike" cap="none" normalizeH="0" dirty="0" smtClean="0">
                <a:ln>
                  <a:noFill/>
                </a:ln>
                <a:effectLst/>
                <a:latin typeface="Arial" pitchFamily="34" charset="0"/>
                <a:ea typeface="Times New Roman" pitchFamily="18" charset="0"/>
                <a:cs typeface="Arial" pitchFamily="34" charset="0"/>
              </a:rPr>
              <a:t> of Existing Headquarters Building</a:t>
            </a:r>
            <a:endParaRPr kumimoji="0" lang="en-GB" altLang="en-US" sz="1000" b="1" i="0" strike="noStrike" cap="none" normalizeH="0" baseline="0" dirty="0" smtClean="0">
              <a:ln>
                <a:noFill/>
              </a:ln>
              <a:effectLst/>
              <a:latin typeface="Arial" pitchFamily="34" charset="0"/>
              <a:cs typeface="Arial" pitchFamily="34" charset="0"/>
            </a:endParaRPr>
          </a:p>
        </p:txBody>
      </p:sp>
      <p:grpSp>
        <p:nvGrpSpPr>
          <p:cNvPr id="14" name="Group 13"/>
          <p:cNvGrpSpPr/>
          <p:nvPr/>
        </p:nvGrpSpPr>
        <p:grpSpPr>
          <a:xfrm>
            <a:off x="1691679" y="1196752"/>
            <a:ext cx="7282562" cy="3960440"/>
            <a:chOff x="1691679" y="1268760"/>
            <a:chExt cx="7282562" cy="3960440"/>
          </a:xfrm>
        </p:grpSpPr>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1679" y="1268760"/>
              <a:ext cx="7282562" cy="25869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13" name="Group 12"/>
            <p:cNvGrpSpPr/>
            <p:nvPr/>
          </p:nvGrpSpPr>
          <p:grpSpPr>
            <a:xfrm>
              <a:off x="1907704" y="4005064"/>
              <a:ext cx="7066537" cy="1224136"/>
              <a:chOff x="1907704" y="4149080"/>
              <a:chExt cx="7066537" cy="1224136"/>
            </a:xfrm>
          </p:grpSpPr>
          <p:sp>
            <p:nvSpPr>
              <p:cNvPr id="15" name="Rectangle 1"/>
              <p:cNvSpPr>
                <a:spLocks noChangeArrowheads="1"/>
              </p:cNvSpPr>
              <p:nvPr/>
            </p:nvSpPr>
            <p:spPr bwMode="auto">
              <a:xfrm>
                <a:off x="2915816" y="4149080"/>
                <a:ext cx="6058425"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buFontTx/>
                  <a:buNone/>
                  <a:tabLst/>
                </a:pPr>
                <a:r>
                  <a:rPr kumimoji="0" lang="en-GB" altLang="en-US" sz="1600" b="1" i="0" strike="noStrike" cap="none" normalizeH="0" baseline="0" dirty="0" smtClean="0">
                    <a:ln>
                      <a:noFill/>
                    </a:ln>
                    <a:effectLst/>
                    <a:latin typeface="Arial" pitchFamily="34" charset="0"/>
                    <a:ea typeface="Times New Roman" pitchFamily="18" charset="0"/>
                    <a:cs typeface="Arial" pitchFamily="34" charset="0"/>
                  </a:rPr>
                  <a:t>Walls to be untouched</a:t>
                </a:r>
                <a:r>
                  <a:rPr kumimoji="0" lang="en-GB" altLang="en-US" sz="1600" b="1" i="0" strike="noStrike" cap="none" normalizeH="0" dirty="0" smtClean="0">
                    <a:ln>
                      <a:noFill/>
                    </a:ln>
                    <a:effectLst/>
                    <a:latin typeface="Arial" pitchFamily="34" charset="0"/>
                    <a:ea typeface="Times New Roman" pitchFamily="18" charset="0"/>
                    <a:cs typeface="Arial" pitchFamily="34" charset="0"/>
                  </a:rPr>
                  <a:t> to retain building integrity</a:t>
                </a:r>
                <a:endParaRPr kumimoji="0" lang="en-GB" altLang="en-US" sz="900" b="1" i="0" strike="noStrike" cap="none" normalizeH="0" baseline="0" dirty="0" smtClean="0">
                  <a:ln>
                    <a:noFill/>
                  </a:ln>
                  <a:effectLst/>
                  <a:latin typeface="Arial" pitchFamily="34" charset="0"/>
                  <a:cs typeface="Arial" pitchFamily="34" charset="0"/>
                </a:endParaRPr>
              </a:p>
            </p:txBody>
          </p:sp>
          <p:sp>
            <p:nvSpPr>
              <p:cNvPr id="18" name="Rectangle 1"/>
              <p:cNvSpPr>
                <a:spLocks noChangeArrowheads="1"/>
              </p:cNvSpPr>
              <p:nvPr/>
            </p:nvSpPr>
            <p:spPr bwMode="auto">
              <a:xfrm>
                <a:off x="2915816" y="4581128"/>
                <a:ext cx="6058425"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buFontTx/>
                  <a:buNone/>
                  <a:tabLst/>
                </a:pPr>
                <a:r>
                  <a:rPr kumimoji="0" lang="en-GB" altLang="en-US" sz="1600" b="1" i="0" strike="noStrike" cap="none" normalizeH="0" baseline="0" dirty="0" smtClean="0">
                    <a:ln>
                      <a:noFill/>
                    </a:ln>
                    <a:effectLst/>
                    <a:latin typeface="Arial" pitchFamily="34" charset="0"/>
                    <a:ea typeface="Times New Roman" pitchFamily="18" charset="0"/>
                    <a:cs typeface="Arial" pitchFamily="34" charset="0"/>
                  </a:rPr>
                  <a:t>Additional</a:t>
                </a:r>
                <a:r>
                  <a:rPr kumimoji="0" lang="en-GB" altLang="en-US" sz="1600" b="1" i="0" strike="noStrike" cap="none" normalizeH="0" dirty="0" smtClean="0">
                    <a:ln>
                      <a:noFill/>
                    </a:ln>
                    <a:effectLst/>
                    <a:latin typeface="Arial" pitchFamily="34" charset="0"/>
                    <a:ea typeface="Times New Roman" pitchFamily="18" charset="0"/>
                    <a:cs typeface="Arial" pitchFamily="34" charset="0"/>
                  </a:rPr>
                  <a:t> structura</a:t>
                </a:r>
                <a:r>
                  <a:rPr lang="en-GB" altLang="en-US" sz="1600" b="1" dirty="0" smtClean="0">
                    <a:latin typeface="Arial" pitchFamily="34" charset="0"/>
                    <a:ea typeface="Times New Roman" pitchFamily="18" charset="0"/>
                    <a:cs typeface="Arial" pitchFamily="34" charset="0"/>
                  </a:rPr>
                  <a:t>l steel support frame to support roof</a:t>
                </a:r>
                <a:endParaRPr kumimoji="0" lang="en-GB" altLang="en-US" sz="900" b="1" i="0" strike="noStrike" cap="none" normalizeH="0" baseline="0" dirty="0" smtClean="0">
                  <a:ln>
                    <a:noFill/>
                  </a:ln>
                  <a:effectLst/>
                  <a:latin typeface="Arial" pitchFamily="34" charset="0"/>
                  <a:cs typeface="Arial" pitchFamily="34" charset="0"/>
                </a:endParaRPr>
              </a:p>
            </p:txBody>
          </p:sp>
          <p:sp>
            <p:nvSpPr>
              <p:cNvPr id="19" name="Rectangle 1"/>
              <p:cNvSpPr>
                <a:spLocks noChangeArrowheads="1"/>
              </p:cNvSpPr>
              <p:nvPr/>
            </p:nvSpPr>
            <p:spPr bwMode="auto">
              <a:xfrm>
                <a:off x="2915816" y="5034662"/>
                <a:ext cx="6058425"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buFontTx/>
                  <a:buNone/>
                  <a:tabLst/>
                </a:pPr>
                <a:r>
                  <a:rPr lang="en-GB" altLang="en-US" sz="1600" b="1" dirty="0" smtClean="0">
                    <a:latin typeface="Arial" pitchFamily="34" charset="0"/>
                    <a:cs typeface="Arial" pitchFamily="34" charset="0"/>
                  </a:rPr>
                  <a:t>Walls containing critical infrastructure – to remain in situ</a:t>
                </a:r>
                <a:endParaRPr kumimoji="0" lang="en-GB" altLang="en-US" sz="900" b="1" i="0" strike="noStrike" cap="none" normalizeH="0" baseline="0" dirty="0" smtClean="0">
                  <a:ln>
                    <a:noFill/>
                  </a:ln>
                  <a:effectLst/>
                  <a:latin typeface="Arial" pitchFamily="34" charset="0"/>
                  <a:cs typeface="Arial" pitchFamily="34" charset="0"/>
                </a:endParaRPr>
              </a:p>
            </p:txBody>
          </p:sp>
          <p:cxnSp>
            <p:nvCxnSpPr>
              <p:cNvPr id="3" name="Straight Connector 2"/>
              <p:cNvCxnSpPr/>
              <p:nvPr/>
            </p:nvCxnSpPr>
            <p:spPr>
              <a:xfrm>
                <a:off x="1907704" y="4293096"/>
                <a:ext cx="864096" cy="0"/>
              </a:xfrm>
              <a:prstGeom prst="line">
                <a:avLst/>
              </a:prstGeom>
              <a:ln w="508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1907704" y="4725144"/>
                <a:ext cx="864096" cy="0"/>
              </a:xfrm>
              <a:prstGeom prst="line">
                <a:avLst/>
              </a:prstGeom>
              <a:ln w="50800">
                <a:solidFill>
                  <a:srgbClr val="0000FF"/>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1907704" y="5157192"/>
                <a:ext cx="864096" cy="0"/>
              </a:xfrm>
              <a:prstGeom prst="line">
                <a:avLst/>
              </a:prstGeom>
              <a:ln w="50800">
                <a:solidFill>
                  <a:srgbClr val="66FF33"/>
                </a:solidFill>
              </a:ln>
            </p:spPr>
            <p:style>
              <a:lnRef idx="1">
                <a:schemeClr val="accent1"/>
              </a:lnRef>
              <a:fillRef idx="0">
                <a:schemeClr val="accent1"/>
              </a:fillRef>
              <a:effectRef idx="0">
                <a:schemeClr val="accent1"/>
              </a:effectRef>
              <a:fontRef idx="minor">
                <a:schemeClr val="tx1"/>
              </a:fontRef>
            </p:style>
          </p:cxnSp>
        </p:grpSp>
      </p:grpSp>
      <p:grpSp>
        <p:nvGrpSpPr>
          <p:cNvPr id="22" name="Group 21"/>
          <p:cNvGrpSpPr/>
          <p:nvPr/>
        </p:nvGrpSpPr>
        <p:grpSpPr>
          <a:xfrm>
            <a:off x="1835696" y="5322694"/>
            <a:ext cx="7138545" cy="1202650"/>
            <a:chOff x="1835696" y="5322694"/>
            <a:chExt cx="7138545" cy="1202650"/>
          </a:xfrm>
        </p:grpSpPr>
        <p:sp>
          <p:nvSpPr>
            <p:cNvPr id="24" name="Rectangle 1"/>
            <p:cNvSpPr>
              <a:spLocks noChangeArrowheads="1"/>
            </p:cNvSpPr>
            <p:nvPr/>
          </p:nvSpPr>
          <p:spPr bwMode="auto">
            <a:xfrm>
              <a:off x="1835696" y="5322694"/>
              <a:ext cx="6058425"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buFontTx/>
                <a:buNone/>
                <a:tabLst/>
              </a:pPr>
              <a:r>
                <a:rPr kumimoji="0" lang="en-GB" altLang="en-US" sz="1600" b="1" i="0" strike="noStrike" cap="none" normalizeH="0" baseline="0" dirty="0" smtClean="0">
                  <a:ln>
                    <a:noFill/>
                  </a:ln>
                  <a:effectLst/>
                  <a:latin typeface="Arial" pitchFamily="34" charset="0"/>
                  <a:ea typeface="Times New Roman" pitchFamily="18" charset="0"/>
                  <a:cs typeface="Arial" pitchFamily="34" charset="0"/>
                </a:rPr>
                <a:t>Results:</a:t>
              </a:r>
              <a:endParaRPr kumimoji="0" lang="en-GB" altLang="en-US" sz="900" b="1" i="0" strike="noStrike" cap="none" normalizeH="0" baseline="0" dirty="0" smtClean="0">
                <a:ln>
                  <a:noFill/>
                </a:ln>
                <a:effectLst/>
                <a:latin typeface="Arial" pitchFamily="34" charset="0"/>
                <a:cs typeface="Arial" pitchFamily="34" charset="0"/>
              </a:endParaRPr>
            </a:p>
          </p:txBody>
        </p:sp>
        <p:sp>
          <p:nvSpPr>
            <p:cNvPr id="25" name="Rectangle 1"/>
            <p:cNvSpPr>
              <a:spLocks noChangeArrowheads="1"/>
            </p:cNvSpPr>
            <p:nvPr/>
          </p:nvSpPr>
          <p:spPr bwMode="auto">
            <a:xfrm>
              <a:off x="2195736" y="5610726"/>
              <a:ext cx="5698385"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defTabSz="914400" rtl="0" eaLnBrk="1" fontAlgn="base" latinLnBrk="0" hangingPunct="1">
                <a:lnSpc>
                  <a:spcPct val="100000"/>
                </a:lnSpc>
                <a:spcBef>
                  <a:spcPct val="0"/>
                </a:spcBef>
                <a:spcAft>
                  <a:spcPct val="0"/>
                </a:spcAft>
                <a:buClrTx/>
                <a:buSzTx/>
                <a:buFont typeface="Arial" panose="020B0604020202020204" pitchFamily="34" charset="0"/>
                <a:buChar char="•"/>
                <a:tabLst/>
              </a:pPr>
              <a:r>
                <a:rPr kumimoji="0" lang="en-GB" altLang="en-US" sz="1600" b="1" i="0" strike="noStrike" cap="none" normalizeH="0" baseline="0" dirty="0" smtClean="0">
                  <a:ln>
                    <a:noFill/>
                  </a:ln>
                  <a:effectLst/>
                  <a:latin typeface="Arial" pitchFamily="34" charset="0"/>
                  <a:ea typeface="Times New Roman" pitchFamily="18" charset="0"/>
                  <a:cs typeface="Arial" pitchFamily="34" charset="0"/>
                </a:rPr>
                <a:t>Only partial open plan concept can be</a:t>
              </a:r>
              <a:r>
                <a:rPr kumimoji="0" lang="en-GB" altLang="en-US" sz="1600" b="1" i="0" strike="noStrike" cap="none" normalizeH="0" dirty="0" smtClean="0">
                  <a:ln>
                    <a:noFill/>
                  </a:ln>
                  <a:effectLst/>
                  <a:latin typeface="Arial" pitchFamily="34" charset="0"/>
                  <a:ea typeface="Times New Roman" pitchFamily="18" charset="0"/>
                  <a:cs typeface="Arial" pitchFamily="34" charset="0"/>
                </a:rPr>
                <a:t> delivered</a:t>
              </a:r>
              <a:endParaRPr kumimoji="0" lang="en-GB" altLang="en-US" sz="900" b="1" i="0" strike="noStrike" cap="none" normalizeH="0" baseline="0" dirty="0" smtClean="0">
                <a:ln>
                  <a:noFill/>
                </a:ln>
                <a:effectLst/>
                <a:latin typeface="Arial" pitchFamily="34" charset="0"/>
                <a:cs typeface="Arial" pitchFamily="34" charset="0"/>
              </a:endParaRPr>
            </a:p>
          </p:txBody>
        </p:sp>
        <p:sp>
          <p:nvSpPr>
            <p:cNvPr id="26" name="Rectangle 1"/>
            <p:cNvSpPr>
              <a:spLocks noChangeArrowheads="1"/>
            </p:cNvSpPr>
            <p:nvPr/>
          </p:nvSpPr>
          <p:spPr bwMode="auto">
            <a:xfrm>
              <a:off x="2195736" y="5898758"/>
              <a:ext cx="6778505"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defTabSz="914400" rtl="0" eaLnBrk="1" fontAlgn="base" latinLnBrk="0" hangingPunct="1">
                <a:lnSpc>
                  <a:spcPct val="100000"/>
                </a:lnSpc>
                <a:spcBef>
                  <a:spcPct val="0"/>
                </a:spcBef>
                <a:spcAft>
                  <a:spcPct val="0"/>
                </a:spcAft>
                <a:buClrTx/>
                <a:buSzTx/>
                <a:buFont typeface="Arial" panose="020B0604020202020204" pitchFamily="34" charset="0"/>
                <a:buChar char="•"/>
                <a:tabLst/>
              </a:pPr>
              <a:r>
                <a:rPr lang="en-GB" altLang="en-US" sz="1600" b="1" dirty="0" smtClean="0">
                  <a:latin typeface="Arial" pitchFamily="34" charset="0"/>
                  <a:cs typeface="Arial" pitchFamily="34" charset="0"/>
                </a:rPr>
                <a:t>Space utilisation limited and efficiency savings restricted</a:t>
              </a:r>
              <a:endParaRPr kumimoji="0" lang="en-GB" altLang="en-US" sz="900" b="1" i="0" strike="noStrike" cap="none" normalizeH="0" baseline="0" dirty="0" smtClean="0">
                <a:ln>
                  <a:noFill/>
                </a:ln>
                <a:effectLst/>
                <a:latin typeface="Arial" pitchFamily="34" charset="0"/>
                <a:cs typeface="Arial" pitchFamily="34" charset="0"/>
              </a:endParaRPr>
            </a:p>
          </p:txBody>
        </p:sp>
        <p:sp>
          <p:nvSpPr>
            <p:cNvPr id="27" name="Rectangle 1"/>
            <p:cNvSpPr>
              <a:spLocks noChangeArrowheads="1"/>
            </p:cNvSpPr>
            <p:nvPr/>
          </p:nvSpPr>
          <p:spPr bwMode="auto">
            <a:xfrm>
              <a:off x="2195736" y="6186790"/>
              <a:ext cx="5698385"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defTabSz="914400" rtl="0" eaLnBrk="1" fontAlgn="base" latinLnBrk="0" hangingPunct="1">
                <a:lnSpc>
                  <a:spcPct val="100000"/>
                </a:lnSpc>
                <a:spcBef>
                  <a:spcPct val="0"/>
                </a:spcBef>
                <a:spcAft>
                  <a:spcPct val="0"/>
                </a:spcAft>
                <a:buClrTx/>
                <a:buSzTx/>
                <a:buFont typeface="Arial" panose="020B0604020202020204" pitchFamily="34" charset="0"/>
                <a:buChar char="•"/>
                <a:tabLst/>
              </a:pPr>
              <a:r>
                <a:rPr lang="en-GB" altLang="en-US" sz="1600" b="1" dirty="0" smtClean="0">
                  <a:latin typeface="Arial" pitchFamily="34" charset="0"/>
                  <a:cs typeface="Arial" pitchFamily="34" charset="0"/>
                </a:rPr>
                <a:t>Is this delivering a cost effective solution?</a:t>
              </a:r>
              <a:endParaRPr kumimoji="0" lang="en-GB" altLang="en-US" sz="900" b="1" i="0" strike="noStrike" cap="none" normalizeH="0" baseline="0" dirty="0" smtClean="0">
                <a:ln>
                  <a:noFill/>
                </a:ln>
                <a:effectLst/>
                <a:latin typeface="Arial" pitchFamily="34" charset="0"/>
                <a:cs typeface="Arial" pitchFamily="34" charset="0"/>
              </a:endParaRPr>
            </a:p>
          </p:txBody>
        </p:sp>
      </p:grpSp>
      <p:sp>
        <p:nvSpPr>
          <p:cNvPr id="28" name="Rectangle 27"/>
          <p:cNvSpPr/>
          <p:nvPr/>
        </p:nvSpPr>
        <p:spPr>
          <a:xfrm>
            <a:off x="42703" y="38229"/>
            <a:ext cx="468397" cy="4401205"/>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C</a:t>
            </a:r>
          </a:p>
          <a:p>
            <a:pPr algn="ctr"/>
            <a:r>
              <a:rPr lang="en-US" sz="2800" b="1" dirty="0" smtClean="0">
                <a:ln w="22225">
                  <a:solidFill>
                    <a:schemeClr val="accent2"/>
                  </a:solidFill>
                  <a:prstDash val="solid"/>
                </a:ln>
                <a:solidFill>
                  <a:schemeClr val="accent2">
                    <a:lumMod val="40000"/>
                    <a:lumOff val="60000"/>
                  </a:schemeClr>
                </a:solidFill>
              </a:rPr>
              <a:t>A</a:t>
            </a: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E</a:t>
            </a:r>
          </a:p>
          <a:p>
            <a:pPr algn="ctr"/>
            <a:endParaRPr lang="en-US" sz="2800" b="1" dirty="0">
              <a:ln w="22225">
                <a:solidFill>
                  <a:schemeClr val="accent2"/>
                </a:solidFill>
                <a:prstDash val="solid"/>
              </a:ln>
              <a:solidFill>
                <a:schemeClr val="accent2">
                  <a:lumMod val="40000"/>
                  <a:lumOff val="60000"/>
                </a:schemeClr>
              </a:solidFill>
            </a:endParaRP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T</a:t>
            </a:r>
          </a:p>
          <a:p>
            <a:pPr algn="ctr"/>
            <a:r>
              <a:rPr lang="en-US" sz="2800" b="1" dirty="0" smtClean="0">
                <a:ln w="22225">
                  <a:solidFill>
                    <a:schemeClr val="accent2"/>
                  </a:solidFill>
                  <a:prstDash val="solid"/>
                </a:ln>
                <a:solidFill>
                  <a:schemeClr val="accent2">
                    <a:lumMod val="40000"/>
                    <a:lumOff val="60000"/>
                  </a:schemeClr>
                </a:solidFill>
              </a:rPr>
              <a:t>U</a:t>
            </a:r>
          </a:p>
          <a:p>
            <a:pPr algn="ctr"/>
            <a:r>
              <a:rPr lang="en-US" sz="2800" b="1" dirty="0" smtClean="0">
                <a:ln w="22225">
                  <a:solidFill>
                    <a:schemeClr val="accent2"/>
                  </a:solidFill>
                  <a:prstDash val="solid"/>
                </a:ln>
                <a:solidFill>
                  <a:schemeClr val="accent2">
                    <a:lumMod val="40000"/>
                    <a:lumOff val="60000"/>
                  </a:schemeClr>
                </a:solidFill>
              </a:rPr>
              <a:t>D</a:t>
            </a:r>
          </a:p>
          <a:p>
            <a:pPr algn="ctr"/>
            <a:r>
              <a:rPr lang="en-US" sz="2800" b="1" dirty="0">
                <a:ln w="22225">
                  <a:solidFill>
                    <a:schemeClr val="accent2"/>
                  </a:solidFill>
                  <a:prstDash val="solid"/>
                </a:ln>
                <a:solidFill>
                  <a:schemeClr val="accent2">
                    <a:lumMod val="40000"/>
                    <a:lumOff val="60000"/>
                  </a:schemeClr>
                </a:solidFill>
              </a:rPr>
              <a:t>Y</a:t>
            </a:r>
            <a:endParaRPr lang="en-US" sz="2800" b="1" dirty="0" smtClean="0">
              <a:ln w="22225">
                <a:solidFill>
                  <a:schemeClr val="accent2"/>
                </a:solidFill>
                <a:prstDash val="solid"/>
              </a:ln>
              <a:solidFill>
                <a:schemeClr val="accent2">
                  <a:lumMod val="40000"/>
                  <a:lumOff val="60000"/>
                </a:schemeClr>
              </a:solidFill>
            </a:endParaRPr>
          </a:p>
        </p:txBody>
      </p:sp>
    </p:spTree>
    <p:extLst>
      <p:ext uri="{BB962C8B-B14F-4D97-AF65-F5344CB8AC3E}">
        <p14:creationId xmlns:p14="http://schemas.microsoft.com/office/powerpoint/2010/main" val="1658557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wipe(up)">
                                      <p:cBhvr>
                                        <p:cTn id="7" dur="500"/>
                                        <p:tgtEl>
                                          <p:spTgt spid="28"/>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wipe(up)">
                                      <p:cBhvr>
                                        <p:cTn id="16" dur="500"/>
                                        <p:tgtEl>
                                          <p:spTgt spid="14"/>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22"/>
                                        </p:tgtEl>
                                        <p:attrNameLst>
                                          <p:attrName>style.visibility</p:attrName>
                                        </p:attrNameLst>
                                      </p:cBhvr>
                                      <p:to>
                                        <p:strVal val="visible"/>
                                      </p:to>
                                    </p:set>
                                    <p:animEffect transition="in" filter="wipe(up)">
                                      <p:cBhvr>
                                        <p:cTn id="21"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2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p:cNvSpPr/>
          <p:nvPr/>
        </p:nvSpPr>
        <p:spPr>
          <a:xfrm>
            <a:off x="42703" y="38229"/>
            <a:ext cx="468397" cy="4401205"/>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C</a:t>
            </a:r>
          </a:p>
          <a:p>
            <a:pPr algn="ctr"/>
            <a:r>
              <a:rPr lang="en-US" sz="2800" b="1" dirty="0" smtClean="0">
                <a:ln w="22225">
                  <a:solidFill>
                    <a:schemeClr val="accent2"/>
                  </a:solidFill>
                  <a:prstDash val="solid"/>
                </a:ln>
                <a:solidFill>
                  <a:schemeClr val="accent2">
                    <a:lumMod val="40000"/>
                    <a:lumOff val="60000"/>
                  </a:schemeClr>
                </a:solidFill>
              </a:rPr>
              <a:t>A</a:t>
            </a: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E</a:t>
            </a:r>
          </a:p>
          <a:p>
            <a:pPr algn="ctr"/>
            <a:endParaRPr lang="en-US" sz="2800" b="1" dirty="0">
              <a:ln w="22225">
                <a:solidFill>
                  <a:schemeClr val="accent2"/>
                </a:solidFill>
                <a:prstDash val="solid"/>
              </a:ln>
              <a:solidFill>
                <a:schemeClr val="accent2">
                  <a:lumMod val="40000"/>
                  <a:lumOff val="60000"/>
                </a:schemeClr>
              </a:solidFill>
            </a:endParaRP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T</a:t>
            </a:r>
          </a:p>
          <a:p>
            <a:pPr algn="ctr"/>
            <a:r>
              <a:rPr lang="en-US" sz="2800" b="1" dirty="0" smtClean="0">
                <a:ln w="22225">
                  <a:solidFill>
                    <a:schemeClr val="accent2"/>
                  </a:solidFill>
                  <a:prstDash val="solid"/>
                </a:ln>
                <a:solidFill>
                  <a:schemeClr val="accent2">
                    <a:lumMod val="40000"/>
                    <a:lumOff val="60000"/>
                  </a:schemeClr>
                </a:solidFill>
              </a:rPr>
              <a:t>U</a:t>
            </a:r>
          </a:p>
          <a:p>
            <a:pPr algn="ctr"/>
            <a:r>
              <a:rPr lang="en-US" sz="2800" b="1" dirty="0" smtClean="0">
                <a:ln w="22225">
                  <a:solidFill>
                    <a:schemeClr val="accent2"/>
                  </a:solidFill>
                  <a:prstDash val="solid"/>
                </a:ln>
                <a:solidFill>
                  <a:schemeClr val="accent2">
                    <a:lumMod val="40000"/>
                    <a:lumOff val="60000"/>
                  </a:schemeClr>
                </a:solidFill>
              </a:rPr>
              <a:t>D</a:t>
            </a:r>
          </a:p>
          <a:p>
            <a:pPr algn="ctr"/>
            <a:r>
              <a:rPr lang="en-US" sz="2800" b="1" dirty="0">
                <a:ln w="22225">
                  <a:solidFill>
                    <a:schemeClr val="accent2"/>
                  </a:solidFill>
                  <a:prstDash val="solid"/>
                </a:ln>
                <a:solidFill>
                  <a:schemeClr val="accent2">
                    <a:lumMod val="40000"/>
                    <a:lumOff val="60000"/>
                  </a:schemeClr>
                </a:solidFill>
              </a:rPr>
              <a:t>Y</a:t>
            </a:r>
            <a:endParaRPr lang="en-US" sz="2800" b="1" dirty="0" smtClean="0">
              <a:ln w="22225">
                <a:solidFill>
                  <a:schemeClr val="accent2"/>
                </a:solidFill>
                <a:prstDash val="solid"/>
              </a:ln>
              <a:solidFill>
                <a:schemeClr val="accent2">
                  <a:lumMod val="40000"/>
                  <a:lumOff val="60000"/>
                </a:schemeClr>
              </a:solidFill>
            </a:endParaRPr>
          </a:p>
        </p:txBody>
      </p:sp>
      <p:sp>
        <p:nvSpPr>
          <p:cNvPr id="2" name="Rectangle 1"/>
          <p:cNvSpPr/>
          <p:nvPr/>
        </p:nvSpPr>
        <p:spPr>
          <a:xfrm>
            <a:off x="543287" y="4889657"/>
            <a:ext cx="8073268" cy="646331"/>
          </a:xfrm>
          <a:prstGeom prst="rect">
            <a:avLst/>
          </a:prstGeom>
        </p:spPr>
        <p:txBody>
          <a:bodyPr wrap="square">
            <a:spAutoFit/>
          </a:bodyPr>
          <a:lstStyle/>
          <a:p>
            <a:pPr marL="457200">
              <a:spcBef>
                <a:spcPts val="1000"/>
              </a:spcBef>
              <a:spcAft>
                <a:spcPts val="0"/>
              </a:spcAft>
            </a:pPr>
            <a:r>
              <a:rPr lang="en-GB" dirty="0">
                <a:solidFill>
                  <a:schemeClr val="bg1"/>
                </a:solidFill>
                <a:latin typeface="Arial" panose="020B0604020202020204" pitchFamily="34" charset="0"/>
                <a:ea typeface="Calibri" panose="020F0502020204030204" pitchFamily="34" charset="0"/>
                <a:cs typeface="Times New Roman" panose="02020603050405020304" pitchFamily="18" charset="0"/>
              </a:rPr>
              <a:t>The aim of the project was </a:t>
            </a:r>
            <a:r>
              <a:rPr lang="en-GB" dirty="0" smtClean="0">
                <a:solidFill>
                  <a:schemeClr val="bg1"/>
                </a:solidFill>
                <a:latin typeface="Arial" panose="020B0604020202020204" pitchFamily="34" charset="0"/>
                <a:ea typeface="Calibri" panose="020F0502020204030204" pitchFamily="34" charset="0"/>
                <a:cs typeface="Times New Roman" panose="02020603050405020304" pitchFamily="18" charset="0"/>
              </a:rPr>
              <a:t>to </a:t>
            </a:r>
            <a:r>
              <a:rPr lang="en-GB" dirty="0">
                <a:solidFill>
                  <a:schemeClr val="bg1"/>
                </a:solidFill>
                <a:latin typeface="Arial" panose="020B0604020202020204" pitchFamily="34" charset="0"/>
                <a:ea typeface="Calibri" panose="020F0502020204030204" pitchFamily="34" charset="0"/>
                <a:cs typeface="Times New Roman" panose="02020603050405020304" pitchFamily="18" charset="0"/>
              </a:rPr>
              <a:t>address the building obsolescence of the building whilst developing the agile working and open plan concepts.  </a:t>
            </a:r>
            <a:endPar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p:cNvSpPr/>
          <p:nvPr/>
        </p:nvSpPr>
        <p:spPr>
          <a:xfrm>
            <a:off x="511100" y="472564"/>
            <a:ext cx="7560840" cy="1862048"/>
          </a:xfrm>
          <a:prstGeom prst="rect">
            <a:avLst/>
          </a:prstGeom>
        </p:spPr>
        <p:txBody>
          <a:bodyPr wrap="square">
            <a:spAutoFit/>
          </a:bodyPr>
          <a:lstStyle/>
          <a:p>
            <a:pPr marL="457200">
              <a:spcBef>
                <a:spcPts val="1000"/>
              </a:spcBef>
              <a:spcAft>
                <a:spcPts val="0"/>
              </a:spcAft>
            </a:pPr>
            <a:r>
              <a:rPr lang="en-GB" dirty="0">
                <a:latin typeface="Arial" panose="020B0604020202020204" pitchFamily="34" charset="0"/>
                <a:ea typeface="Calibri" panose="020F0502020204030204" pitchFamily="34" charset="0"/>
                <a:cs typeface="Times New Roman" panose="02020603050405020304" pitchFamily="18" charset="0"/>
              </a:rPr>
              <a:t>A number of options were scoped to deliver a building that could house the required number of staff, these options included:</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800100" lvl="1" indent="-342900">
              <a:spcBef>
                <a:spcPts val="1000"/>
              </a:spcBef>
              <a:buFont typeface="Wingdings" panose="05000000000000000000"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Building a new build on police owned land</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800100" lvl="1" indent="-342900">
              <a:spcBef>
                <a:spcPts val="1000"/>
              </a:spcBef>
              <a:buFont typeface="Wingdings" panose="05000000000000000000"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Building a new build on newly acquired land</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800100" lvl="1" indent="-342900">
              <a:spcBef>
                <a:spcPts val="1000"/>
              </a:spcBef>
              <a:buFont typeface="Wingdings" panose="05000000000000000000"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Full retrofit of the current police headquarters building</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122" name="Chart 1"/>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2477048"/>
            <a:ext cx="3933453" cy="23019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3" name="Chart 1"/>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89029" y="2477048"/>
            <a:ext cx="4261652" cy="23019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Rectangle 17"/>
          <p:cNvSpPr/>
          <p:nvPr/>
        </p:nvSpPr>
        <p:spPr>
          <a:xfrm>
            <a:off x="543287" y="116632"/>
            <a:ext cx="8352928" cy="338554"/>
          </a:xfrm>
          <a:prstGeom prst="rect">
            <a:avLst/>
          </a:prstGeom>
        </p:spPr>
        <p:txBody>
          <a:bodyPr wrap="square">
            <a:spAutoFit/>
          </a:bodyPr>
          <a:lstStyle/>
          <a:p>
            <a:pPr algn="just">
              <a:spcBef>
                <a:spcPts val="1200"/>
              </a:spcBef>
              <a:spcAft>
                <a:spcPts val="1000"/>
              </a:spcAft>
            </a:pPr>
            <a:r>
              <a:rPr lang="en-US" sz="1600" b="1" dirty="0" smtClean="0">
                <a:solidFill>
                  <a:srgbClr val="FFC000"/>
                </a:solidFill>
                <a:latin typeface="Arial" panose="020B0604020202020204" pitchFamily="34" charset="0"/>
                <a:ea typeface="Times New Roman" panose="02020603050405020304" pitchFamily="18" charset="0"/>
                <a:cs typeface="Times New Roman" panose="02020603050405020304" pitchFamily="18" charset="0"/>
              </a:rPr>
              <a:t>Overall Case Study Aim &amp; Objectives:   </a:t>
            </a:r>
            <a:endParaRPr lang="en-GB" sz="1600" b="1" dirty="0">
              <a:solidFill>
                <a:srgbClr val="FFC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Rectangle 3"/>
          <p:cNvSpPr/>
          <p:nvPr/>
        </p:nvSpPr>
        <p:spPr>
          <a:xfrm>
            <a:off x="511100" y="5657671"/>
            <a:ext cx="8237364" cy="646331"/>
          </a:xfrm>
          <a:prstGeom prst="rect">
            <a:avLst/>
          </a:prstGeom>
        </p:spPr>
        <p:txBody>
          <a:bodyPr wrap="square">
            <a:spAutoFit/>
          </a:bodyPr>
          <a:lstStyle/>
          <a:p>
            <a:pPr marL="457200">
              <a:spcBef>
                <a:spcPts val="1000"/>
              </a:spcBef>
              <a:spcAft>
                <a:spcPts val="0"/>
              </a:spcAft>
            </a:pPr>
            <a:r>
              <a:rPr lang="en-GB" dirty="0">
                <a:latin typeface="Arial" panose="020B0604020202020204" pitchFamily="34" charset="0"/>
                <a:ea typeface="Calibri" panose="020F0502020204030204" pitchFamily="34" charset="0"/>
                <a:cs typeface="Times New Roman" panose="02020603050405020304" pitchFamily="18" charset="0"/>
              </a:rPr>
              <a:t>This challenge was addressed by completely retrofitting the existing building and adding a new floor onto the top of the current build.</a:t>
            </a:r>
            <a:endParaRPr lang="en-GB" sz="16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58557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wipe(up)">
                                      <p:cBhvr>
                                        <p:cTn id="7" dur="500"/>
                                        <p:tgtEl>
                                          <p:spTgt spid="23"/>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wipe(left)">
                                      <p:cBhvr>
                                        <p:cTn id="11" dur="500"/>
                                        <p:tgtEl>
                                          <p:spTgt spid="18"/>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up)">
                                      <p:cBhvr>
                                        <p:cTn id="16" dur="500"/>
                                        <p:tgtEl>
                                          <p:spTgt spid="3"/>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5122"/>
                                        </p:tgtEl>
                                        <p:attrNameLst>
                                          <p:attrName>style.visibility</p:attrName>
                                        </p:attrNameLst>
                                      </p:cBhvr>
                                      <p:to>
                                        <p:strVal val="visible"/>
                                      </p:to>
                                    </p:set>
                                    <p:animEffect transition="in" filter="wipe(up)">
                                      <p:cBhvr>
                                        <p:cTn id="21" dur="500"/>
                                        <p:tgtEl>
                                          <p:spTgt spid="5122"/>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1" fill="hold" nodeType="clickEffect">
                                  <p:stCondLst>
                                    <p:cond delay="0"/>
                                  </p:stCondLst>
                                  <p:childTnLst>
                                    <p:set>
                                      <p:cBhvr>
                                        <p:cTn id="25" dur="1" fill="hold">
                                          <p:stCondLst>
                                            <p:cond delay="0"/>
                                          </p:stCondLst>
                                        </p:cTn>
                                        <p:tgtEl>
                                          <p:spTgt spid="5123"/>
                                        </p:tgtEl>
                                        <p:attrNameLst>
                                          <p:attrName>style.visibility</p:attrName>
                                        </p:attrNameLst>
                                      </p:cBhvr>
                                      <p:to>
                                        <p:strVal val="visible"/>
                                      </p:to>
                                    </p:set>
                                    <p:animEffect transition="in" filter="wipe(up)">
                                      <p:cBhvr>
                                        <p:cTn id="26" dur="500"/>
                                        <p:tgtEl>
                                          <p:spTgt spid="5123"/>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animEffect transition="in" filter="wipe(up)">
                                      <p:cBhvr>
                                        <p:cTn id="31" dur="500"/>
                                        <p:tgtEl>
                                          <p:spTgt spid="2"/>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1" fill="hold" grpId="0" nodeType="clickEffect">
                                  <p:stCondLst>
                                    <p:cond delay="0"/>
                                  </p:stCondLst>
                                  <p:childTnLst>
                                    <p:set>
                                      <p:cBhvr>
                                        <p:cTn id="35" dur="1" fill="hold">
                                          <p:stCondLst>
                                            <p:cond delay="0"/>
                                          </p:stCondLst>
                                        </p:cTn>
                                        <p:tgtEl>
                                          <p:spTgt spid="4"/>
                                        </p:tgtEl>
                                        <p:attrNameLst>
                                          <p:attrName>style.visibility</p:attrName>
                                        </p:attrNameLst>
                                      </p:cBhvr>
                                      <p:to>
                                        <p:strVal val="visible"/>
                                      </p:to>
                                    </p:set>
                                    <p:animEffect transition="in" filter="wipe(up)">
                                      <p:cBhvr>
                                        <p:cTn id="3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 grpId="0"/>
      <p:bldP spid="3" grpId="0"/>
      <p:bldP spid="18" grpId="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Rectangle 45"/>
          <p:cNvSpPr/>
          <p:nvPr/>
        </p:nvSpPr>
        <p:spPr>
          <a:xfrm>
            <a:off x="46710" y="38229"/>
            <a:ext cx="460382" cy="4401205"/>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L</a:t>
            </a:r>
          </a:p>
          <a:p>
            <a:pPr algn="ctr"/>
            <a:r>
              <a:rPr lang="en-US" sz="2800" b="1" dirty="0" smtClean="0">
                <a:ln w="22225">
                  <a:solidFill>
                    <a:schemeClr val="accent2"/>
                  </a:solidFill>
                  <a:prstDash val="solid"/>
                </a:ln>
                <a:solidFill>
                  <a:schemeClr val="accent2">
                    <a:lumMod val="40000"/>
                    <a:lumOff val="60000"/>
                  </a:schemeClr>
                </a:solidFill>
              </a:rPr>
              <a:t>I</a:t>
            </a:r>
          </a:p>
          <a:p>
            <a:pPr algn="ctr"/>
            <a:r>
              <a:rPr lang="en-US" sz="2800" b="1" dirty="0" smtClean="0">
                <a:ln w="22225">
                  <a:solidFill>
                    <a:schemeClr val="accent2"/>
                  </a:solidFill>
                  <a:prstDash val="solid"/>
                </a:ln>
                <a:solidFill>
                  <a:schemeClr val="accent2">
                    <a:lumMod val="40000"/>
                    <a:lumOff val="60000"/>
                  </a:schemeClr>
                </a:solidFill>
              </a:rPr>
              <a:t>T</a:t>
            </a:r>
          </a:p>
          <a:p>
            <a:pPr algn="ctr"/>
            <a:r>
              <a:rPr lang="en-US" sz="2800" b="1" dirty="0" smtClean="0">
                <a:ln w="22225">
                  <a:solidFill>
                    <a:schemeClr val="accent2"/>
                  </a:solidFill>
                  <a:prstDash val="solid"/>
                </a:ln>
                <a:solidFill>
                  <a:schemeClr val="accent2">
                    <a:lumMod val="40000"/>
                    <a:lumOff val="60000"/>
                  </a:schemeClr>
                </a:solidFill>
              </a:rPr>
              <a:t>E</a:t>
            </a:r>
          </a:p>
          <a:p>
            <a:pPr algn="ctr"/>
            <a:r>
              <a:rPr lang="en-US" sz="2800" b="1" dirty="0" smtClean="0">
                <a:ln w="22225">
                  <a:solidFill>
                    <a:schemeClr val="accent2"/>
                  </a:solidFill>
                  <a:prstDash val="solid"/>
                </a:ln>
                <a:solidFill>
                  <a:schemeClr val="accent2">
                    <a:lumMod val="40000"/>
                    <a:lumOff val="60000"/>
                  </a:schemeClr>
                </a:solidFill>
              </a:rPr>
              <a:t>R</a:t>
            </a:r>
          </a:p>
          <a:p>
            <a:pPr algn="ctr"/>
            <a:r>
              <a:rPr lang="en-US" sz="2800" b="1" dirty="0" smtClean="0">
                <a:ln w="22225">
                  <a:solidFill>
                    <a:schemeClr val="accent2"/>
                  </a:solidFill>
                  <a:prstDash val="solid"/>
                </a:ln>
                <a:solidFill>
                  <a:schemeClr val="accent2">
                    <a:lumMod val="40000"/>
                    <a:lumOff val="60000"/>
                  </a:schemeClr>
                </a:solidFill>
              </a:rPr>
              <a:t>A</a:t>
            </a:r>
          </a:p>
          <a:p>
            <a:pPr algn="ctr"/>
            <a:r>
              <a:rPr lang="en-US" sz="2800" b="1" dirty="0" smtClean="0">
                <a:ln w="22225">
                  <a:solidFill>
                    <a:schemeClr val="accent2"/>
                  </a:solidFill>
                  <a:prstDash val="solid"/>
                </a:ln>
                <a:solidFill>
                  <a:schemeClr val="accent2">
                    <a:lumMod val="40000"/>
                    <a:lumOff val="60000"/>
                  </a:schemeClr>
                </a:solidFill>
              </a:rPr>
              <a:t>T</a:t>
            </a:r>
          </a:p>
          <a:p>
            <a:pPr algn="ctr"/>
            <a:r>
              <a:rPr lang="en-US" sz="2800" b="1" dirty="0" smtClean="0">
                <a:ln w="22225">
                  <a:solidFill>
                    <a:schemeClr val="accent2"/>
                  </a:solidFill>
                  <a:prstDash val="solid"/>
                </a:ln>
                <a:solidFill>
                  <a:schemeClr val="accent2">
                    <a:lumMod val="40000"/>
                    <a:lumOff val="60000"/>
                  </a:schemeClr>
                </a:solidFill>
              </a:rPr>
              <a:t>U</a:t>
            </a:r>
          </a:p>
          <a:p>
            <a:pPr algn="ctr"/>
            <a:r>
              <a:rPr lang="en-US" sz="2800" b="1" dirty="0" smtClean="0">
                <a:ln w="22225">
                  <a:solidFill>
                    <a:schemeClr val="accent2"/>
                  </a:solidFill>
                  <a:prstDash val="solid"/>
                </a:ln>
                <a:solidFill>
                  <a:schemeClr val="accent2">
                    <a:lumMod val="40000"/>
                    <a:lumOff val="60000"/>
                  </a:schemeClr>
                </a:solidFill>
              </a:rPr>
              <a:t>R</a:t>
            </a:r>
          </a:p>
          <a:p>
            <a:pPr algn="ctr"/>
            <a:r>
              <a:rPr lang="en-US" sz="2800" b="1" dirty="0" smtClean="0">
                <a:ln w="22225">
                  <a:solidFill>
                    <a:schemeClr val="accent2"/>
                  </a:solidFill>
                  <a:prstDash val="solid"/>
                </a:ln>
                <a:solidFill>
                  <a:schemeClr val="accent2">
                    <a:lumMod val="40000"/>
                    <a:lumOff val="60000"/>
                  </a:schemeClr>
                </a:solidFill>
              </a:rPr>
              <a:t>E</a:t>
            </a:r>
            <a:endParaRPr lang="en-US" sz="2800" b="1" dirty="0">
              <a:ln w="22225">
                <a:solidFill>
                  <a:schemeClr val="accent2"/>
                </a:solidFill>
                <a:prstDash val="solid"/>
              </a:ln>
              <a:solidFill>
                <a:schemeClr val="accent2">
                  <a:lumMod val="40000"/>
                  <a:lumOff val="60000"/>
                </a:schemeClr>
              </a:solidFill>
            </a:endParaRPr>
          </a:p>
        </p:txBody>
      </p:sp>
      <p:sp>
        <p:nvSpPr>
          <p:cNvPr id="27" name="Rectangle 26"/>
          <p:cNvSpPr/>
          <p:nvPr/>
        </p:nvSpPr>
        <p:spPr>
          <a:xfrm>
            <a:off x="611560" y="260648"/>
            <a:ext cx="8352928" cy="400110"/>
          </a:xfrm>
          <a:prstGeom prst="rect">
            <a:avLst/>
          </a:prstGeom>
        </p:spPr>
        <p:txBody>
          <a:bodyPr wrap="square">
            <a:spAutoFit/>
          </a:bodyPr>
          <a:lstStyle/>
          <a:p>
            <a:pPr algn="just">
              <a:spcBef>
                <a:spcPts val="1200"/>
              </a:spcBef>
              <a:spcAft>
                <a:spcPts val="1000"/>
              </a:spcAft>
            </a:pPr>
            <a:r>
              <a:rPr lang="en-US" sz="2000" b="1" dirty="0" smtClean="0">
                <a:solidFill>
                  <a:srgbClr val="FFC000"/>
                </a:solidFill>
                <a:latin typeface="Arial" panose="020B0604020202020204" pitchFamily="34" charset="0"/>
                <a:ea typeface="Times New Roman" panose="02020603050405020304" pitchFamily="18" charset="0"/>
                <a:cs typeface="Times New Roman" panose="02020603050405020304" pitchFamily="18" charset="0"/>
              </a:rPr>
              <a:t>Agile Working</a:t>
            </a:r>
            <a:endParaRPr lang="en-GB" sz="2000" b="1" dirty="0">
              <a:solidFill>
                <a:srgbClr val="FFC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grpSp>
        <p:nvGrpSpPr>
          <p:cNvPr id="14" name="Group 13"/>
          <p:cNvGrpSpPr/>
          <p:nvPr/>
        </p:nvGrpSpPr>
        <p:grpSpPr>
          <a:xfrm>
            <a:off x="754147" y="744959"/>
            <a:ext cx="8210341" cy="1176229"/>
            <a:chOff x="754147" y="744959"/>
            <a:chExt cx="8210341" cy="1176229"/>
          </a:xfrm>
        </p:grpSpPr>
        <p:sp>
          <p:nvSpPr>
            <p:cNvPr id="2" name="Rectangle 1"/>
            <p:cNvSpPr/>
            <p:nvPr/>
          </p:nvSpPr>
          <p:spPr>
            <a:xfrm>
              <a:off x="755576" y="744959"/>
              <a:ext cx="8208912" cy="1077218"/>
            </a:xfrm>
            <a:prstGeom prst="rect">
              <a:avLst/>
            </a:prstGeom>
          </p:spPr>
          <p:txBody>
            <a:bodyPr wrap="square">
              <a:spAutoFit/>
            </a:bodyPr>
            <a:lstStyle/>
            <a:p>
              <a:pPr marR="217170" algn="just">
                <a:spcBef>
                  <a:spcPts val="1200"/>
                </a:spcBef>
                <a:spcAft>
                  <a:spcPts val="1000"/>
                </a:spcAft>
              </a:pPr>
              <a:r>
                <a:rPr lang="en-US" sz="1600" i="1" dirty="0">
                  <a:latin typeface="Arial" panose="020B0604020202020204" pitchFamily="34" charset="0"/>
                  <a:ea typeface="Times New Roman" panose="02020603050405020304" pitchFamily="18" charset="0"/>
                  <a:cs typeface="Times New Roman" panose="02020603050405020304" pitchFamily="18" charset="0"/>
                </a:rPr>
                <a:t>“Agile working is about bringing people, processes, connectivity and technology, time and place together to find the most appropriate and  effective way of working to carry out a particular task. It is working within guidelines (of the task) but without boundaries (of how you achieve it)”.</a:t>
              </a:r>
              <a:endParaRPr lang="en-GB" sz="1100" i="1"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2" name="Rectangle 31"/>
            <p:cNvSpPr/>
            <p:nvPr/>
          </p:nvSpPr>
          <p:spPr>
            <a:xfrm>
              <a:off x="754147" y="1628800"/>
              <a:ext cx="8208912" cy="292388"/>
            </a:xfrm>
            <a:prstGeom prst="rect">
              <a:avLst/>
            </a:prstGeom>
          </p:spPr>
          <p:txBody>
            <a:bodyPr wrap="square">
              <a:spAutoFit/>
            </a:bodyPr>
            <a:lstStyle/>
            <a:p>
              <a:pPr marR="217170" algn="r">
                <a:spcBef>
                  <a:spcPts val="1200"/>
                </a:spcBef>
                <a:spcAft>
                  <a:spcPts val="1000"/>
                </a:spcAft>
              </a:pPr>
              <a:r>
                <a:rPr lang="en-US" sz="1300" dirty="0" smtClean="0">
                  <a:latin typeface="Arial" panose="020B0604020202020204" pitchFamily="34" charset="0"/>
                  <a:ea typeface="Times New Roman" panose="02020603050405020304" pitchFamily="18" charset="0"/>
                  <a:cs typeface="Times New Roman" panose="02020603050405020304" pitchFamily="18" charset="0"/>
                </a:rPr>
                <a:t>Agile Working Organisation, 2017</a:t>
              </a:r>
              <a:endParaRPr lang="en-GB" sz="1300" dirty="0">
                <a:effectLst/>
                <a:latin typeface="Arial" panose="020B0604020202020204" pitchFamily="34" charset="0"/>
                <a:ea typeface="Times New Roman" panose="02020603050405020304" pitchFamily="18" charset="0"/>
                <a:cs typeface="Times New Roman" panose="02020603050405020304" pitchFamily="18" charset="0"/>
              </a:endParaRPr>
            </a:p>
          </p:txBody>
        </p:sp>
      </p:grpSp>
      <p:grpSp>
        <p:nvGrpSpPr>
          <p:cNvPr id="13" name="Group 12"/>
          <p:cNvGrpSpPr/>
          <p:nvPr/>
        </p:nvGrpSpPr>
        <p:grpSpPr>
          <a:xfrm>
            <a:off x="611561" y="1988840"/>
            <a:ext cx="8064894" cy="825680"/>
            <a:chOff x="611561" y="1988840"/>
            <a:chExt cx="8064894" cy="825680"/>
          </a:xfrm>
        </p:grpSpPr>
        <p:sp>
          <p:nvSpPr>
            <p:cNvPr id="4" name="Rectangle 3"/>
            <p:cNvSpPr/>
            <p:nvPr/>
          </p:nvSpPr>
          <p:spPr>
            <a:xfrm>
              <a:off x="783264" y="1988840"/>
              <a:ext cx="7893191" cy="338554"/>
            </a:xfrm>
            <a:prstGeom prst="rect">
              <a:avLst/>
            </a:prstGeom>
          </p:spPr>
          <p:txBody>
            <a:bodyPr wrap="square">
              <a:spAutoFit/>
            </a:bodyPr>
            <a:lstStyle/>
            <a:p>
              <a:r>
                <a:rPr lang="en-US" sz="1600" i="1" dirty="0" smtClean="0">
                  <a:solidFill>
                    <a:schemeClr val="bg1"/>
                  </a:solidFill>
                  <a:latin typeface="Arial" panose="020B0604020202020204" pitchFamily="34" charset="0"/>
                  <a:ea typeface="Times New Roman" panose="02020603050405020304" pitchFamily="18" charset="0"/>
                  <a:cs typeface="Arial" panose="020B0604020202020204" pitchFamily="34" charset="0"/>
                </a:rPr>
                <a:t>“</a:t>
              </a:r>
              <a:r>
                <a:rPr lang="en-US" sz="1600" i="1" dirty="0">
                  <a:solidFill>
                    <a:schemeClr val="bg1"/>
                  </a:solidFill>
                  <a:latin typeface="Arial" panose="020B0604020202020204" pitchFamily="34" charset="0"/>
                  <a:ea typeface="Times New Roman" panose="02020603050405020304" pitchFamily="18" charset="0"/>
                  <a:cs typeface="Arial" panose="020B0604020202020204" pitchFamily="34" charset="0"/>
                </a:rPr>
                <a:t>Work-Life Balance and Working from Home”</a:t>
              </a:r>
              <a:endParaRPr lang="en-GB" sz="1600" i="1" dirty="0">
                <a:solidFill>
                  <a:schemeClr val="bg1"/>
                </a:solidFill>
                <a:latin typeface="Arial" panose="020B0604020202020204" pitchFamily="34" charset="0"/>
                <a:cs typeface="Arial" panose="020B0604020202020204" pitchFamily="34" charset="0"/>
              </a:endParaRPr>
            </a:p>
          </p:txBody>
        </p:sp>
        <p:sp>
          <p:nvSpPr>
            <p:cNvPr id="5" name="Rectangle 4"/>
            <p:cNvSpPr/>
            <p:nvPr/>
          </p:nvSpPr>
          <p:spPr>
            <a:xfrm>
              <a:off x="611561" y="2276872"/>
              <a:ext cx="8064894" cy="537648"/>
            </a:xfrm>
            <a:prstGeom prst="rect">
              <a:avLst/>
            </a:prstGeom>
          </p:spPr>
          <p:txBody>
            <a:bodyPr wrap="square">
              <a:spAutoFit/>
            </a:bodyPr>
            <a:lstStyle/>
            <a:p>
              <a:pPr marL="457200" algn="r">
                <a:lnSpc>
                  <a:spcPct val="115000"/>
                </a:lnSpc>
                <a:spcAft>
                  <a:spcPts val="1000"/>
                </a:spcAft>
              </a:pPr>
              <a:r>
                <a:rPr lang="en-GB" sz="1300" dirty="0">
                  <a:solidFill>
                    <a:schemeClr val="bg1"/>
                  </a:solidFill>
                  <a:latin typeface="Arial" panose="020B0604020202020204" pitchFamily="34" charset="0"/>
                  <a:ea typeface="Calibri" panose="020F0502020204030204" pitchFamily="34" charset="0"/>
                  <a:cs typeface="Times New Roman" panose="02020603050405020304" pitchFamily="18" charset="0"/>
                </a:rPr>
                <a:t>Crosbie, T., and Moore, J., (2004). ‘Work–life Balance and Working from Home’, </a:t>
              </a:r>
              <a:r>
                <a:rPr lang="en-GB" sz="1300" i="1" dirty="0">
                  <a:solidFill>
                    <a:schemeClr val="bg1"/>
                  </a:solidFill>
                  <a:latin typeface="Arial" panose="020B0604020202020204" pitchFamily="34" charset="0"/>
                  <a:ea typeface="Calibri" panose="020F0502020204030204" pitchFamily="34" charset="0"/>
                  <a:cs typeface="Times New Roman" panose="02020603050405020304" pitchFamily="18" charset="0"/>
                </a:rPr>
                <a:t>Social </a:t>
              </a:r>
              <a:r>
                <a:rPr lang="en-GB" sz="1300" i="1" dirty="0" smtClean="0">
                  <a:solidFill>
                    <a:schemeClr val="bg1"/>
                  </a:solidFill>
                  <a:latin typeface="Arial" panose="020B0604020202020204" pitchFamily="34" charset="0"/>
                  <a:ea typeface="Calibri" panose="020F0502020204030204" pitchFamily="34" charset="0"/>
                  <a:cs typeface="Times New Roman" panose="02020603050405020304" pitchFamily="18" charset="0"/>
                </a:rPr>
                <a:t>Policy and </a:t>
              </a:r>
              <a:r>
                <a:rPr lang="en-GB" sz="1300" i="1" dirty="0">
                  <a:solidFill>
                    <a:schemeClr val="bg1"/>
                  </a:solidFill>
                  <a:latin typeface="Arial" panose="020B0604020202020204" pitchFamily="34" charset="0"/>
                  <a:ea typeface="Calibri" panose="020F0502020204030204" pitchFamily="34" charset="0"/>
                  <a:cs typeface="Times New Roman" panose="02020603050405020304" pitchFamily="18" charset="0"/>
                </a:rPr>
                <a:t>Society</a:t>
              </a:r>
              <a:r>
                <a:rPr lang="en-GB" sz="1300" dirty="0">
                  <a:solidFill>
                    <a:schemeClr val="bg1"/>
                  </a:solidFill>
                  <a:latin typeface="Arial" panose="020B0604020202020204" pitchFamily="34" charset="0"/>
                  <a:ea typeface="Calibri" panose="020F0502020204030204" pitchFamily="34" charset="0"/>
                  <a:cs typeface="Times New Roman" panose="02020603050405020304" pitchFamily="18" charset="0"/>
                </a:rPr>
                <a:t>, 3(3), pp. 223–233.</a:t>
              </a:r>
              <a:endPar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grpSp>
      <p:grpSp>
        <p:nvGrpSpPr>
          <p:cNvPr id="12" name="Group 11"/>
          <p:cNvGrpSpPr/>
          <p:nvPr/>
        </p:nvGrpSpPr>
        <p:grpSpPr>
          <a:xfrm>
            <a:off x="803665" y="2881679"/>
            <a:ext cx="7894101" cy="1123385"/>
            <a:chOff x="803665" y="2881679"/>
            <a:chExt cx="7894101" cy="1123385"/>
          </a:xfrm>
        </p:grpSpPr>
        <p:sp>
          <p:nvSpPr>
            <p:cNvPr id="6" name="Rectangle 5"/>
            <p:cNvSpPr/>
            <p:nvPr/>
          </p:nvSpPr>
          <p:spPr>
            <a:xfrm>
              <a:off x="803665" y="2881679"/>
              <a:ext cx="7894101" cy="830997"/>
            </a:xfrm>
            <a:prstGeom prst="rect">
              <a:avLst/>
            </a:prstGeom>
          </p:spPr>
          <p:txBody>
            <a:bodyPr wrap="square">
              <a:spAutoFit/>
            </a:bodyPr>
            <a:lstStyle/>
            <a:p>
              <a:r>
                <a:rPr lang="en-US" sz="1600" i="1" dirty="0">
                  <a:latin typeface="Arial" panose="020B0604020202020204" pitchFamily="34" charset="0"/>
                  <a:ea typeface="Times New Roman" panose="02020603050405020304" pitchFamily="18" charset="0"/>
                  <a:cs typeface="Arial" panose="020B0604020202020204" pitchFamily="34" charset="0"/>
                </a:rPr>
                <a:t>Within South Wales Police the only attempt of agile working employed to date is the ‘flexi-time’ system, defined by Taylor, (2006) as “the most common and least radical of the temporal flexibility arrangements”. </a:t>
              </a:r>
              <a:endParaRPr lang="en-GB" sz="1600" i="1" dirty="0">
                <a:latin typeface="Arial" panose="020B0604020202020204" pitchFamily="34" charset="0"/>
                <a:cs typeface="Arial" panose="020B0604020202020204" pitchFamily="34" charset="0"/>
              </a:endParaRPr>
            </a:p>
          </p:txBody>
        </p:sp>
        <p:sp>
          <p:nvSpPr>
            <p:cNvPr id="9" name="Rectangle 8"/>
            <p:cNvSpPr/>
            <p:nvPr/>
          </p:nvSpPr>
          <p:spPr>
            <a:xfrm>
              <a:off x="820420" y="3712676"/>
              <a:ext cx="7776863" cy="292388"/>
            </a:xfrm>
            <a:prstGeom prst="rect">
              <a:avLst/>
            </a:prstGeom>
          </p:spPr>
          <p:txBody>
            <a:bodyPr wrap="square">
              <a:spAutoFit/>
            </a:bodyPr>
            <a:lstStyle/>
            <a:p>
              <a:pPr algn="r">
                <a:spcBef>
                  <a:spcPts val="1200"/>
                </a:spcBef>
                <a:spcAft>
                  <a:spcPts val="0"/>
                </a:spcAft>
              </a:pPr>
              <a:r>
                <a:rPr lang="en-US" sz="1300" dirty="0">
                  <a:latin typeface="Arial" panose="020B0604020202020204" pitchFamily="34" charset="0"/>
                  <a:ea typeface="Times New Roman" panose="02020603050405020304" pitchFamily="18" charset="0"/>
                  <a:cs typeface="Times New Roman" panose="02020603050405020304" pitchFamily="18" charset="0"/>
                </a:rPr>
                <a:t>Taylor, S., (2006). </a:t>
              </a:r>
              <a:r>
                <a:rPr lang="en-US" sz="1300" i="1" dirty="0">
                  <a:latin typeface="Arial" panose="020B0604020202020204" pitchFamily="34" charset="0"/>
                  <a:ea typeface="Times New Roman" panose="02020603050405020304" pitchFamily="18" charset="0"/>
                  <a:cs typeface="Times New Roman" panose="02020603050405020304" pitchFamily="18" charset="0"/>
                </a:rPr>
                <a:t>“People Resourcing” </a:t>
              </a:r>
              <a:r>
                <a:rPr lang="en-US" sz="1300" dirty="0">
                  <a:latin typeface="Arial" panose="020B0604020202020204" pitchFamily="34" charset="0"/>
                  <a:ea typeface="Times New Roman" panose="02020603050405020304" pitchFamily="18" charset="0"/>
                  <a:cs typeface="Times New Roman" panose="02020603050405020304" pitchFamily="18" charset="0"/>
                </a:rPr>
                <a:t>3</a:t>
              </a:r>
              <a:r>
                <a:rPr lang="en-US" sz="1300" baseline="30000" dirty="0">
                  <a:latin typeface="Arial" panose="020B0604020202020204" pitchFamily="34" charset="0"/>
                  <a:ea typeface="Times New Roman" panose="02020603050405020304" pitchFamily="18" charset="0"/>
                  <a:cs typeface="Times New Roman" panose="02020603050405020304" pitchFamily="18" charset="0"/>
                </a:rPr>
                <a:t>rd</a:t>
              </a:r>
              <a:r>
                <a:rPr lang="en-US" sz="1300" dirty="0">
                  <a:latin typeface="Arial" panose="020B0604020202020204" pitchFamily="34" charset="0"/>
                  <a:ea typeface="Times New Roman" panose="02020603050405020304" pitchFamily="18" charset="0"/>
                  <a:cs typeface="Times New Roman" panose="02020603050405020304" pitchFamily="18" charset="0"/>
                </a:rPr>
                <a:t> Edition, Chartered Institute of </a:t>
              </a:r>
              <a:r>
                <a:rPr lang="en-US" sz="1300" dirty="0" smtClean="0">
                  <a:latin typeface="Arial" panose="020B0604020202020204" pitchFamily="34" charset="0"/>
                  <a:ea typeface="Times New Roman" panose="02020603050405020304" pitchFamily="18" charset="0"/>
                  <a:cs typeface="Times New Roman" panose="02020603050405020304" pitchFamily="18" charset="0"/>
                </a:rPr>
                <a:t> Personnel </a:t>
              </a:r>
              <a:r>
                <a:rPr lang="en-US" sz="1300" dirty="0">
                  <a:latin typeface="Arial" panose="020B0604020202020204" pitchFamily="34" charset="0"/>
                  <a:ea typeface="Times New Roman" panose="02020603050405020304" pitchFamily="18" charset="0"/>
                  <a:cs typeface="Times New Roman" panose="02020603050405020304" pitchFamily="18" charset="0"/>
                </a:rPr>
                <a:t>and Development</a:t>
              </a:r>
              <a:endParaRPr lang="en-GB" sz="1300" dirty="0">
                <a:effectLst/>
                <a:latin typeface="Arial" panose="020B0604020202020204" pitchFamily="34" charset="0"/>
                <a:ea typeface="Times New Roman" panose="02020603050405020304" pitchFamily="18" charset="0"/>
                <a:cs typeface="Times New Roman" panose="02020603050405020304" pitchFamily="18" charset="0"/>
              </a:endParaRPr>
            </a:p>
          </p:txBody>
        </p:sp>
      </p:grpSp>
      <p:grpSp>
        <p:nvGrpSpPr>
          <p:cNvPr id="15" name="Group 14"/>
          <p:cNvGrpSpPr/>
          <p:nvPr/>
        </p:nvGrpSpPr>
        <p:grpSpPr>
          <a:xfrm>
            <a:off x="754147" y="4149080"/>
            <a:ext cx="7936598" cy="1268561"/>
            <a:chOff x="754147" y="4365104"/>
            <a:chExt cx="7936598" cy="1268561"/>
          </a:xfrm>
        </p:grpSpPr>
        <p:sp>
          <p:nvSpPr>
            <p:cNvPr id="7" name="Rectangle 6"/>
            <p:cNvSpPr/>
            <p:nvPr/>
          </p:nvSpPr>
          <p:spPr>
            <a:xfrm>
              <a:off x="768437" y="4365104"/>
              <a:ext cx="7922308" cy="584775"/>
            </a:xfrm>
            <a:prstGeom prst="rect">
              <a:avLst/>
            </a:prstGeom>
          </p:spPr>
          <p:txBody>
            <a:bodyPr wrap="square">
              <a:spAutoFit/>
            </a:bodyPr>
            <a:lstStyle/>
            <a:p>
              <a:r>
                <a:rPr lang="en-US" sz="1600" dirty="0" err="1">
                  <a:solidFill>
                    <a:schemeClr val="bg1"/>
                  </a:solidFill>
                  <a:latin typeface="Arial" panose="020B0604020202020204" pitchFamily="34" charset="0"/>
                  <a:ea typeface="Times New Roman" panose="02020603050405020304" pitchFamily="18" charset="0"/>
                  <a:cs typeface="Arial" panose="020B0604020202020204" pitchFamily="34" charset="0"/>
                </a:rPr>
                <a:t>Cannell</a:t>
              </a:r>
              <a:r>
                <a:rPr lang="en-US" sz="1600" dirty="0">
                  <a:solidFill>
                    <a:schemeClr val="bg1"/>
                  </a:solidFill>
                  <a:latin typeface="Arial" panose="020B0604020202020204" pitchFamily="34" charset="0"/>
                  <a:ea typeface="Times New Roman" panose="02020603050405020304" pitchFamily="18" charset="0"/>
                  <a:cs typeface="Arial" panose="020B0604020202020204" pitchFamily="34" charset="0"/>
                </a:rPr>
                <a:t> (2008) </a:t>
              </a:r>
              <a:r>
                <a:rPr lang="en-US" sz="1600" i="1" dirty="0">
                  <a:solidFill>
                    <a:schemeClr val="bg1"/>
                  </a:solidFill>
                  <a:latin typeface="Arial" panose="020B0604020202020204" pitchFamily="34" charset="0"/>
                  <a:ea typeface="Times New Roman" panose="02020603050405020304" pitchFamily="18" charset="0"/>
                  <a:cs typeface="Arial" panose="020B0604020202020204" pitchFamily="34" charset="0"/>
                </a:rPr>
                <a:t>“organisations may need to adjust their culture and train some managers to get the best from teleworking”</a:t>
              </a:r>
              <a:r>
                <a:rPr lang="en-US" sz="1600" dirty="0">
                  <a:solidFill>
                    <a:schemeClr val="bg1"/>
                  </a:solidFill>
                  <a:latin typeface="Arial" panose="020B0604020202020204" pitchFamily="34" charset="0"/>
                  <a:ea typeface="Times New Roman" panose="02020603050405020304" pitchFamily="18" charset="0"/>
                  <a:cs typeface="Arial" panose="020B0604020202020204" pitchFamily="34" charset="0"/>
                </a:rPr>
                <a:t>.</a:t>
              </a:r>
              <a:endParaRPr lang="en-GB" sz="1600" dirty="0">
                <a:solidFill>
                  <a:schemeClr val="bg1"/>
                </a:solidFill>
                <a:latin typeface="Arial" panose="020B0604020202020204" pitchFamily="34" charset="0"/>
                <a:cs typeface="Arial" panose="020B0604020202020204" pitchFamily="34" charset="0"/>
              </a:endParaRPr>
            </a:p>
          </p:txBody>
        </p:sp>
        <p:sp>
          <p:nvSpPr>
            <p:cNvPr id="10" name="Rectangle 9"/>
            <p:cNvSpPr/>
            <p:nvPr/>
          </p:nvSpPr>
          <p:spPr>
            <a:xfrm>
              <a:off x="754147" y="4941168"/>
              <a:ext cx="7843136" cy="692497"/>
            </a:xfrm>
            <a:prstGeom prst="rect">
              <a:avLst/>
            </a:prstGeom>
          </p:spPr>
          <p:txBody>
            <a:bodyPr wrap="square">
              <a:spAutoFit/>
            </a:bodyPr>
            <a:lstStyle/>
            <a:p>
              <a:pPr algn="r">
                <a:spcAft>
                  <a:spcPts val="0"/>
                </a:spcAft>
              </a:pPr>
              <a:r>
                <a:rPr lang="en-US" sz="1300" dirty="0" err="1">
                  <a:solidFill>
                    <a:schemeClr val="bg1"/>
                  </a:solidFill>
                  <a:latin typeface="Arial" panose="020B0604020202020204" pitchFamily="34" charset="0"/>
                  <a:ea typeface="Times New Roman" panose="02020603050405020304" pitchFamily="18" charset="0"/>
                  <a:cs typeface="Times New Roman" panose="02020603050405020304" pitchFamily="18" charset="0"/>
                </a:rPr>
                <a:t>Cannell</a:t>
              </a:r>
              <a:r>
                <a:rPr lang="en-US" sz="1300" dirty="0">
                  <a:solidFill>
                    <a:schemeClr val="bg1"/>
                  </a:solidFill>
                  <a:latin typeface="Arial" panose="020B0604020202020204" pitchFamily="34" charset="0"/>
                  <a:ea typeface="Times New Roman" panose="02020603050405020304" pitchFamily="18" charset="0"/>
                  <a:cs typeface="Times New Roman" panose="02020603050405020304" pitchFamily="18" charset="0"/>
                </a:rPr>
                <a:t>, M., (2008). Homeworking and teleworking: CIPD website</a:t>
              </a:r>
              <a:endParaRPr lang="en-GB" sz="1300" dirty="0">
                <a:solidFill>
                  <a:schemeClr val="bg1"/>
                </a:solidFill>
                <a:latin typeface="Arial" panose="020B0604020202020204" pitchFamily="34" charset="0"/>
                <a:ea typeface="Times New Roman" panose="02020603050405020304" pitchFamily="18" charset="0"/>
                <a:cs typeface="Times New Roman" panose="02020603050405020304" pitchFamily="18" charset="0"/>
              </a:endParaRPr>
            </a:p>
            <a:p>
              <a:pPr algn="r">
                <a:spcAft>
                  <a:spcPts val="0"/>
                </a:spcAft>
              </a:pPr>
              <a:r>
                <a:rPr lang="en-US" sz="1300" i="1" dirty="0">
                  <a:solidFill>
                    <a:schemeClr val="bg1"/>
                  </a:solidFill>
                  <a:latin typeface="Arial" panose="020B0604020202020204" pitchFamily="34" charset="0"/>
                  <a:ea typeface="Times New Roman" panose="02020603050405020304" pitchFamily="18" charset="0"/>
                  <a:cs typeface="Times New Roman" panose="02020603050405020304" pitchFamily="18" charset="0"/>
                  <a:hlinkClick r:id="rId3"/>
                </a:rPr>
                <a:t>http://www.cipd.co.uk/subjects/hrpract/flexibleworkingpractices/telework.htm</a:t>
              </a:r>
              <a:endParaRPr lang="en-GB" sz="1300" dirty="0">
                <a:solidFill>
                  <a:schemeClr val="bg1"/>
                </a:solidFill>
                <a:latin typeface="Arial" panose="020B0604020202020204" pitchFamily="34" charset="0"/>
                <a:ea typeface="Times New Roman" panose="02020603050405020304" pitchFamily="18" charset="0"/>
                <a:cs typeface="Times New Roman" panose="02020603050405020304" pitchFamily="18" charset="0"/>
              </a:endParaRPr>
            </a:p>
            <a:p>
              <a:pPr algn="r">
                <a:spcAft>
                  <a:spcPts val="0"/>
                </a:spcAft>
              </a:pPr>
              <a:r>
                <a:rPr lang="en-US" sz="1300" dirty="0">
                  <a:solidFill>
                    <a:schemeClr val="bg1"/>
                  </a:solidFill>
                  <a:latin typeface="Arial" panose="020B0604020202020204" pitchFamily="34" charset="0"/>
                  <a:ea typeface="Times New Roman" panose="02020603050405020304" pitchFamily="18" charset="0"/>
                  <a:cs typeface="Times New Roman" panose="02020603050405020304" pitchFamily="18" charset="0"/>
                </a:rPr>
                <a:t>Accessed 26.01.17</a:t>
              </a:r>
              <a:endParaRPr lang="en-GB" sz="13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p:txBody>
        </p:sp>
      </p:grpSp>
      <p:grpSp>
        <p:nvGrpSpPr>
          <p:cNvPr id="16" name="Group 15"/>
          <p:cNvGrpSpPr/>
          <p:nvPr/>
        </p:nvGrpSpPr>
        <p:grpSpPr>
          <a:xfrm>
            <a:off x="754147" y="5589240"/>
            <a:ext cx="7945173" cy="664366"/>
            <a:chOff x="754147" y="5733256"/>
            <a:chExt cx="7945173" cy="664366"/>
          </a:xfrm>
        </p:grpSpPr>
        <p:sp>
          <p:nvSpPr>
            <p:cNvPr id="8" name="Rectangle 7"/>
            <p:cNvSpPr/>
            <p:nvPr/>
          </p:nvSpPr>
          <p:spPr>
            <a:xfrm>
              <a:off x="754147" y="5733256"/>
              <a:ext cx="7562269" cy="584775"/>
            </a:xfrm>
            <a:prstGeom prst="rect">
              <a:avLst/>
            </a:prstGeom>
          </p:spPr>
          <p:txBody>
            <a:bodyPr wrap="square">
              <a:spAutoFit/>
            </a:bodyPr>
            <a:lstStyle/>
            <a:p>
              <a:r>
                <a:rPr lang="en-US" sz="1600" i="1" dirty="0">
                  <a:latin typeface="Arial" panose="020B0604020202020204" pitchFamily="34" charset="0"/>
                  <a:ea typeface="Times New Roman" panose="02020603050405020304" pitchFamily="18" charset="0"/>
                  <a:cs typeface="Arial" panose="020B0604020202020204" pitchFamily="34" charset="0"/>
                </a:rPr>
                <a:t>Woody Allen </a:t>
              </a:r>
              <a:r>
                <a:rPr lang="en-US" sz="1600" i="1" dirty="0" smtClean="0">
                  <a:latin typeface="Arial" panose="020B0604020202020204" pitchFamily="34" charset="0"/>
                  <a:ea typeface="Times New Roman" panose="02020603050405020304" pitchFamily="18" charset="0"/>
                  <a:cs typeface="Arial" panose="020B0604020202020204" pitchFamily="34" charset="0"/>
                </a:rPr>
                <a:t>stated </a:t>
              </a:r>
              <a:r>
                <a:rPr lang="en-US" sz="1600" i="1" dirty="0">
                  <a:latin typeface="Arial" panose="020B0604020202020204" pitchFamily="34" charset="0"/>
                  <a:ea typeface="Times New Roman" panose="02020603050405020304" pitchFamily="18" charset="0"/>
                  <a:cs typeface="Arial" panose="020B0604020202020204" pitchFamily="34" charset="0"/>
                </a:rPr>
                <a:t>that “80% of success in life can be attributed to simply showing up”, </a:t>
              </a:r>
              <a:endParaRPr lang="en-GB" sz="1600" i="1" dirty="0">
                <a:latin typeface="Arial" panose="020B0604020202020204" pitchFamily="34" charset="0"/>
                <a:cs typeface="Arial" panose="020B0604020202020204" pitchFamily="34" charset="0"/>
              </a:endParaRPr>
            </a:p>
          </p:txBody>
        </p:sp>
        <p:sp>
          <p:nvSpPr>
            <p:cNvPr id="11" name="Rectangle 10"/>
            <p:cNvSpPr/>
            <p:nvPr/>
          </p:nvSpPr>
          <p:spPr>
            <a:xfrm>
              <a:off x="5896758" y="6105234"/>
              <a:ext cx="2802562" cy="292388"/>
            </a:xfrm>
            <a:prstGeom prst="rect">
              <a:avLst/>
            </a:prstGeom>
          </p:spPr>
          <p:txBody>
            <a:bodyPr wrap="none">
              <a:spAutoFit/>
            </a:bodyPr>
            <a:lstStyle/>
            <a:p>
              <a:r>
                <a:rPr lang="en-US" sz="1300" dirty="0" smtClean="0">
                  <a:latin typeface="Arial" panose="020B0604020202020204" pitchFamily="34" charset="0"/>
                  <a:ea typeface="Times New Roman" panose="02020603050405020304" pitchFamily="18" charset="0"/>
                  <a:cs typeface="Arial" panose="020B0604020202020204" pitchFamily="34" charset="0"/>
                </a:rPr>
                <a:t>Allen, W., (1989) New </a:t>
              </a:r>
              <a:r>
                <a:rPr lang="en-US" sz="1300" dirty="0">
                  <a:latin typeface="Arial" panose="020B0604020202020204" pitchFamily="34" charset="0"/>
                  <a:ea typeface="Times New Roman" panose="02020603050405020304" pitchFamily="18" charset="0"/>
                  <a:cs typeface="Arial" panose="020B0604020202020204" pitchFamily="34" charset="0"/>
                </a:rPr>
                <a:t>York </a:t>
              </a:r>
              <a:r>
                <a:rPr lang="en-US" sz="1300" dirty="0" smtClean="0">
                  <a:latin typeface="Arial" panose="020B0604020202020204" pitchFamily="34" charset="0"/>
                  <a:ea typeface="Times New Roman" panose="02020603050405020304" pitchFamily="18" charset="0"/>
                  <a:cs typeface="Arial" panose="020B0604020202020204" pitchFamily="34" charset="0"/>
                </a:rPr>
                <a:t>Times </a:t>
              </a:r>
              <a:endParaRPr lang="en-GB" sz="1300" dirty="0"/>
            </a:p>
          </p:txBody>
        </p:sp>
      </p:grpSp>
    </p:spTree>
    <p:extLst>
      <p:ext uri="{BB962C8B-B14F-4D97-AF65-F5344CB8AC3E}">
        <p14:creationId xmlns:p14="http://schemas.microsoft.com/office/powerpoint/2010/main" val="1658557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wipe(up)">
                                      <p:cBhvr>
                                        <p:cTn id="7" dur="500"/>
                                        <p:tgtEl>
                                          <p:spTgt spid="46"/>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27"/>
                                        </p:tgtEl>
                                        <p:attrNameLst>
                                          <p:attrName>style.visibility</p:attrName>
                                        </p:attrNameLst>
                                      </p:cBhvr>
                                      <p:to>
                                        <p:strVal val="visible"/>
                                      </p:to>
                                    </p:set>
                                    <p:animEffect transition="in" filter="wipe(left)">
                                      <p:cBhvr>
                                        <p:cTn id="11" dur="500"/>
                                        <p:tgtEl>
                                          <p:spTgt spid="27"/>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wipe(left)">
                                      <p:cBhvr>
                                        <p:cTn id="16" dur="500"/>
                                        <p:tgtEl>
                                          <p:spTgt spid="14"/>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nodeType="click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wipe(left)">
                                      <p:cBhvr>
                                        <p:cTn id="21" dur="500"/>
                                        <p:tgtEl>
                                          <p:spTgt spid="13"/>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nodeType="click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wipe(left)">
                                      <p:cBhvr>
                                        <p:cTn id="26" dur="500"/>
                                        <p:tgtEl>
                                          <p:spTgt spid="12"/>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wipe(left)">
                                      <p:cBhvr>
                                        <p:cTn id="31" dur="500"/>
                                        <p:tgtEl>
                                          <p:spTgt spid="15"/>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8" fill="hold" nodeType="clickEffect">
                                  <p:stCondLst>
                                    <p:cond delay="0"/>
                                  </p:stCondLst>
                                  <p:childTnLst>
                                    <p:set>
                                      <p:cBhvr>
                                        <p:cTn id="35" dur="1" fill="hold">
                                          <p:stCondLst>
                                            <p:cond delay="0"/>
                                          </p:stCondLst>
                                        </p:cTn>
                                        <p:tgtEl>
                                          <p:spTgt spid="16"/>
                                        </p:tgtEl>
                                        <p:attrNameLst>
                                          <p:attrName>style.visibility</p:attrName>
                                        </p:attrNameLst>
                                      </p:cBhvr>
                                      <p:to>
                                        <p:strVal val="visible"/>
                                      </p:to>
                                    </p:set>
                                    <p:animEffect transition="in" filter="wipe(left)">
                                      <p:cBhvr>
                                        <p:cTn id="36"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animBg="1"/>
      <p:bldP spid="2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Rectangle 45"/>
          <p:cNvSpPr/>
          <p:nvPr/>
        </p:nvSpPr>
        <p:spPr>
          <a:xfrm>
            <a:off x="46710" y="38229"/>
            <a:ext cx="460382" cy="4401205"/>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L</a:t>
            </a:r>
          </a:p>
          <a:p>
            <a:pPr algn="ctr"/>
            <a:r>
              <a:rPr lang="en-US" sz="2800" b="1" dirty="0" smtClean="0">
                <a:ln w="22225">
                  <a:solidFill>
                    <a:schemeClr val="accent2"/>
                  </a:solidFill>
                  <a:prstDash val="solid"/>
                </a:ln>
                <a:solidFill>
                  <a:schemeClr val="accent2">
                    <a:lumMod val="40000"/>
                    <a:lumOff val="60000"/>
                  </a:schemeClr>
                </a:solidFill>
              </a:rPr>
              <a:t>I</a:t>
            </a:r>
          </a:p>
          <a:p>
            <a:pPr algn="ctr"/>
            <a:r>
              <a:rPr lang="en-US" sz="2800" b="1" dirty="0" smtClean="0">
                <a:ln w="22225">
                  <a:solidFill>
                    <a:schemeClr val="accent2"/>
                  </a:solidFill>
                  <a:prstDash val="solid"/>
                </a:ln>
                <a:solidFill>
                  <a:schemeClr val="accent2">
                    <a:lumMod val="40000"/>
                    <a:lumOff val="60000"/>
                  </a:schemeClr>
                </a:solidFill>
              </a:rPr>
              <a:t>T</a:t>
            </a:r>
          </a:p>
          <a:p>
            <a:pPr algn="ctr"/>
            <a:r>
              <a:rPr lang="en-US" sz="2800" b="1" dirty="0" smtClean="0">
                <a:ln w="22225">
                  <a:solidFill>
                    <a:schemeClr val="accent2"/>
                  </a:solidFill>
                  <a:prstDash val="solid"/>
                </a:ln>
                <a:solidFill>
                  <a:schemeClr val="accent2">
                    <a:lumMod val="40000"/>
                    <a:lumOff val="60000"/>
                  </a:schemeClr>
                </a:solidFill>
              </a:rPr>
              <a:t>E</a:t>
            </a:r>
          </a:p>
          <a:p>
            <a:pPr algn="ctr"/>
            <a:r>
              <a:rPr lang="en-US" sz="2800" b="1" dirty="0" smtClean="0">
                <a:ln w="22225">
                  <a:solidFill>
                    <a:schemeClr val="accent2"/>
                  </a:solidFill>
                  <a:prstDash val="solid"/>
                </a:ln>
                <a:solidFill>
                  <a:schemeClr val="accent2">
                    <a:lumMod val="40000"/>
                    <a:lumOff val="60000"/>
                  </a:schemeClr>
                </a:solidFill>
              </a:rPr>
              <a:t>R</a:t>
            </a:r>
          </a:p>
          <a:p>
            <a:pPr algn="ctr"/>
            <a:r>
              <a:rPr lang="en-US" sz="2800" b="1" dirty="0" smtClean="0">
                <a:ln w="22225">
                  <a:solidFill>
                    <a:schemeClr val="accent2"/>
                  </a:solidFill>
                  <a:prstDash val="solid"/>
                </a:ln>
                <a:solidFill>
                  <a:schemeClr val="accent2">
                    <a:lumMod val="40000"/>
                    <a:lumOff val="60000"/>
                  </a:schemeClr>
                </a:solidFill>
              </a:rPr>
              <a:t>A</a:t>
            </a:r>
          </a:p>
          <a:p>
            <a:pPr algn="ctr"/>
            <a:r>
              <a:rPr lang="en-US" sz="2800" b="1" dirty="0" smtClean="0">
                <a:ln w="22225">
                  <a:solidFill>
                    <a:schemeClr val="accent2"/>
                  </a:solidFill>
                  <a:prstDash val="solid"/>
                </a:ln>
                <a:solidFill>
                  <a:schemeClr val="accent2">
                    <a:lumMod val="40000"/>
                    <a:lumOff val="60000"/>
                  </a:schemeClr>
                </a:solidFill>
              </a:rPr>
              <a:t>T</a:t>
            </a:r>
          </a:p>
          <a:p>
            <a:pPr algn="ctr"/>
            <a:r>
              <a:rPr lang="en-US" sz="2800" b="1" dirty="0" smtClean="0">
                <a:ln w="22225">
                  <a:solidFill>
                    <a:schemeClr val="accent2"/>
                  </a:solidFill>
                  <a:prstDash val="solid"/>
                </a:ln>
                <a:solidFill>
                  <a:schemeClr val="accent2">
                    <a:lumMod val="40000"/>
                    <a:lumOff val="60000"/>
                  </a:schemeClr>
                </a:solidFill>
              </a:rPr>
              <a:t>U</a:t>
            </a:r>
          </a:p>
          <a:p>
            <a:pPr algn="ctr"/>
            <a:r>
              <a:rPr lang="en-US" sz="2800" b="1" dirty="0" smtClean="0">
                <a:ln w="22225">
                  <a:solidFill>
                    <a:schemeClr val="accent2"/>
                  </a:solidFill>
                  <a:prstDash val="solid"/>
                </a:ln>
                <a:solidFill>
                  <a:schemeClr val="accent2">
                    <a:lumMod val="40000"/>
                    <a:lumOff val="60000"/>
                  </a:schemeClr>
                </a:solidFill>
              </a:rPr>
              <a:t>R</a:t>
            </a:r>
          </a:p>
          <a:p>
            <a:pPr algn="ctr"/>
            <a:r>
              <a:rPr lang="en-US" sz="2800" b="1" dirty="0" smtClean="0">
                <a:ln w="22225">
                  <a:solidFill>
                    <a:schemeClr val="accent2"/>
                  </a:solidFill>
                  <a:prstDash val="solid"/>
                </a:ln>
                <a:solidFill>
                  <a:schemeClr val="accent2">
                    <a:lumMod val="40000"/>
                    <a:lumOff val="60000"/>
                  </a:schemeClr>
                </a:solidFill>
              </a:rPr>
              <a:t>E</a:t>
            </a:r>
            <a:endParaRPr lang="en-US" sz="2800" b="1" dirty="0">
              <a:ln w="22225">
                <a:solidFill>
                  <a:schemeClr val="accent2"/>
                </a:solidFill>
                <a:prstDash val="solid"/>
              </a:ln>
              <a:solidFill>
                <a:schemeClr val="accent2">
                  <a:lumMod val="40000"/>
                  <a:lumOff val="60000"/>
                </a:schemeClr>
              </a:solidFill>
            </a:endParaRPr>
          </a:p>
        </p:txBody>
      </p:sp>
      <p:sp>
        <p:nvSpPr>
          <p:cNvPr id="27" name="Rectangle 26"/>
          <p:cNvSpPr/>
          <p:nvPr/>
        </p:nvSpPr>
        <p:spPr>
          <a:xfrm>
            <a:off x="611560" y="260648"/>
            <a:ext cx="8352928" cy="400110"/>
          </a:xfrm>
          <a:prstGeom prst="rect">
            <a:avLst/>
          </a:prstGeom>
        </p:spPr>
        <p:txBody>
          <a:bodyPr wrap="square">
            <a:spAutoFit/>
          </a:bodyPr>
          <a:lstStyle/>
          <a:p>
            <a:pPr algn="just">
              <a:spcBef>
                <a:spcPts val="1200"/>
              </a:spcBef>
              <a:spcAft>
                <a:spcPts val="1000"/>
              </a:spcAft>
            </a:pPr>
            <a:r>
              <a:rPr lang="en-US" sz="2000" b="1" smtClean="0">
                <a:solidFill>
                  <a:srgbClr val="FFC000"/>
                </a:solidFill>
                <a:latin typeface="Arial" panose="020B0604020202020204" pitchFamily="34" charset="0"/>
                <a:ea typeface="Times New Roman" panose="02020603050405020304" pitchFamily="18" charset="0"/>
                <a:cs typeface="Times New Roman" panose="02020603050405020304" pitchFamily="18" charset="0"/>
              </a:rPr>
              <a:t>Building Obsolescence</a:t>
            </a:r>
            <a:endParaRPr lang="en-GB" sz="2000" b="1" dirty="0">
              <a:solidFill>
                <a:srgbClr val="FFC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grpSp>
        <p:nvGrpSpPr>
          <p:cNvPr id="8" name="Group 7"/>
          <p:cNvGrpSpPr/>
          <p:nvPr/>
        </p:nvGrpSpPr>
        <p:grpSpPr>
          <a:xfrm>
            <a:off x="651110" y="692696"/>
            <a:ext cx="8457394" cy="1038027"/>
            <a:chOff x="651110" y="836712"/>
            <a:chExt cx="8457394" cy="1038027"/>
          </a:xfrm>
        </p:grpSpPr>
        <p:sp>
          <p:nvSpPr>
            <p:cNvPr id="2" name="Rectangle 1"/>
            <p:cNvSpPr/>
            <p:nvPr/>
          </p:nvSpPr>
          <p:spPr>
            <a:xfrm>
              <a:off x="755576" y="836712"/>
              <a:ext cx="8208912" cy="584775"/>
            </a:xfrm>
            <a:prstGeom prst="rect">
              <a:avLst/>
            </a:prstGeom>
          </p:spPr>
          <p:txBody>
            <a:bodyPr wrap="square">
              <a:spAutoFit/>
            </a:bodyPr>
            <a:lstStyle/>
            <a:p>
              <a:r>
                <a:rPr lang="en-GB" sz="1600" i="1" dirty="0" smtClean="0">
                  <a:latin typeface="Arial" panose="020B0604020202020204" pitchFamily="34" charset="0"/>
                  <a:ea typeface="Times New Roman" panose="02020603050405020304" pitchFamily="18" charset="0"/>
                  <a:cs typeface="Arial" panose="020B0604020202020204" pitchFamily="34" charset="0"/>
                </a:rPr>
                <a:t>“</a:t>
              </a:r>
              <a:r>
                <a:rPr lang="en-US" sz="1600" i="1" dirty="0">
                  <a:latin typeface="Arial" panose="020B0604020202020204" pitchFamily="34" charset="0"/>
                  <a:ea typeface="Times New Roman" panose="02020603050405020304" pitchFamily="18" charset="0"/>
                  <a:cs typeface="Arial" panose="020B0604020202020204" pitchFamily="34" charset="0"/>
                </a:rPr>
                <a:t>Obsolescence is the process by which an object such as a building becomes progressively less fit for its intended purpose”. </a:t>
              </a:r>
              <a:endParaRPr lang="en-GB" sz="1600" dirty="0">
                <a:latin typeface="Arial" panose="020B0604020202020204" pitchFamily="34" charset="0"/>
                <a:cs typeface="Arial" panose="020B0604020202020204" pitchFamily="34" charset="0"/>
              </a:endParaRPr>
            </a:p>
          </p:txBody>
        </p:sp>
        <p:sp>
          <p:nvSpPr>
            <p:cNvPr id="7" name="Rectangle 6"/>
            <p:cNvSpPr/>
            <p:nvPr/>
          </p:nvSpPr>
          <p:spPr>
            <a:xfrm>
              <a:off x="651110" y="1413074"/>
              <a:ext cx="8457394" cy="461665"/>
            </a:xfrm>
            <a:prstGeom prst="rect">
              <a:avLst/>
            </a:prstGeom>
          </p:spPr>
          <p:txBody>
            <a:bodyPr wrap="square">
              <a:spAutoFit/>
            </a:bodyPr>
            <a:lstStyle/>
            <a:p>
              <a:pPr algn="r">
                <a:spcAft>
                  <a:spcPts val="0"/>
                </a:spcAft>
              </a:pPr>
              <a:r>
                <a:rPr lang="en-GB" sz="1200" dirty="0">
                  <a:latin typeface="Arial" panose="020B0604020202020204" pitchFamily="34" charset="0"/>
                  <a:ea typeface="Times New Roman" panose="02020603050405020304" pitchFamily="18" charset="0"/>
                  <a:cs typeface="Arial" panose="020B0604020202020204" pitchFamily="34" charset="0"/>
                </a:rPr>
                <a:t>Garnett, D., (2006) The Theory and Practice of Building Renewal</a:t>
              </a:r>
              <a:r>
                <a:rPr lang="en-US" sz="1200" dirty="0">
                  <a:latin typeface="Arial" panose="020B0604020202020204" pitchFamily="34" charset="0"/>
                  <a:ea typeface="Times New Roman" panose="02020603050405020304" pitchFamily="18" charset="0"/>
                  <a:cs typeface="Arial" panose="020B0604020202020204" pitchFamily="34" charset="0"/>
                </a:rPr>
                <a:t> “</a:t>
              </a:r>
              <a:r>
                <a:rPr lang="en-GB" sz="1200" dirty="0">
                  <a:latin typeface="Arial" panose="020B0604020202020204" pitchFamily="34" charset="0"/>
                  <a:ea typeface="Times New Roman" panose="02020603050405020304" pitchFamily="18" charset="0"/>
                  <a:cs typeface="Arial" panose="020B0604020202020204" pitchFamily="34" charset="0"/>
                </a:rPr>
                <a:t>Understanding, Analysing and preventing </a:t>
              </a:r>
              <a:r>
                <a:rPr lang="en-GB" sz="1200" dirty="0" smtClean="0">
                  <a:latin typeface="Arial" panose="020B0604020202020204" pitchFamily="34" charset="0"/>
                  <a:ea typeface="Times New Roman" panose="02020603050405020304" pitchFamily="18" charset="0"/>
                  <a:cs typeface="Arial" panose="020B0604020202020204" pitchFamily="34" charset="0"/>
                </a:rPr>
                <a:t>obsolescence </a:t>
              </a:r>
              <a:r>
                <a:rPr lang="en-GB" sz="1200" i="1" dirty="0" smtClean="0">
                  <a:latin typeface="Arial" panose="020B0604020202020204" pitchFamily="34" charset="0"/>
                  <a:ea typeface="Times New Roman" panose="02020603050405020304" pitchFamily="18" charset="0"/>
                  <a:cs typeface="Arial" panose="020B0604020202020204" pitchFamily="34" charset="0"/>
                  <a:hlinkClick r:id="rId3"/>
                </a:rPr>
                <a:t>http</a:t>
              </a:r>
              <a:r>
                <a:rPr lang="en-GB" sz="1200" i="1" dirty="0">
                  <a:latin typeface="Arial" panose="020B0604020202020204" pitchFamily="34" charset="0"/>
                  <a:ea typeface="Times New Roman" panose="02020603050405020304" pitchFamily="18" charset="0"/>
                  <a:cs typeface="Arial" panose="020B0604020202020204" pitchFamily="34" charset="0"/>
                  <a:hlinkClick r:id="rId3"/>
                </a:rPr>
                <a:t>://</a:t>
              </a:r>
              <a:r>
                <a:rPr lang="en-GB" sz="1200" i="1" dirty="0" smtClean="0">
                  <a:latin typeface="Arial" panose="020B0604020202020204" pitchFamily="34" charset="0"/>
                  <a:ea typeface="Times New Roman" panose="02020603050405020304" pitchFamily="18" charset="0"/>
                  <a:cs typeface="Arial" panose="020B0604020202020204" pitchFamily="34" charset="0"/>
                  <a:hlinkClick r:id="rId3"/>
                </a:rPr>
                <a:t>leapingfrogpublications.co.uk/housing-society/building-obsolescence/</a:t>
              </a:r>
              <a:r>
                <a:rPr lang="en-GB" sz="1200" dirty="0" smtClean="0">
                  <a:latin typeface="Arial" panose="020B0604020202020204" pitchFamily="34" charset="0"/>
                  <a:ea typeface="Times New Roman" panose="02020603050405020304" pitchFamily="18" charset="0"/>
                  <a:cs typeface="Arial" panose="020B0604020202020204" pitchFamily="34" charset="0"/>
                </a:rPr>
                <a:t> Accessed </a:t>
              </a:r>
              <a:r>
                <a:rPr lang="en-GB" sz="1200" dirty="0">
                  <a:latin typeface="Arial" panose="020B0604020202020204" pitchFamily="34" charset="0"/>
                  <a:ea typeface="Times New Roman" panose="02020603050405020304" pitchFamily="18" charset="0"/>
                  <a:cs typeface="Arial" panose="020B0604020202020204" pitchFamily="34" charset="0"/>
                </a:rPr>
                <a:t>14.11.16</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p:txBody>
        </p:sp>
      </p:grpSp>
      <p:grpSp>
        <p:nvGrpSpPr>
          <p:cNvPr id="12" name="Group 11"/>
          <p:cNvGrpSpPr/>
          <p:nvPr/>
        </p:nvGrpSpPr>
        <p:grpSpPr>
          <a:xfrm>
            <a:off x="726334" y="1844824"/>
            <a:ext cx="8238154" cy="1224136"/>
            <a:chOff x="726334" y="1988840"/>
            <a:chExt cx="8238154" cy="1224136"/>
          </a:xfrm>
        </p:grpSpPr>
        <p:sp>
          <p:nvSpPr>
            <p:cNvPr id="3" name="Rectangle 2"/>
            <p:cNvSpPr/>
            <p:nvPr/>
          </p:nvSpPr>
          <p:spPr>
            <a:xfrm>
              <a:off x="726334" y="1988840"/>
              <a:ext cx="8238154" cy="830997"/>
            </a:xfrm>
            <a:prstGeom prst="rect">
              <a:avLst/>
            </a:prstGeom>
          </p:spPr>
          <p:txBody>
            <a:bodyPr wrap="square">
              <a:spAutoFit/>
            </a:bodyPr>
            <a:lstStyle/>
            <a:p>
              <a:r>
                <a:rPr lang="en-GB" sz="1600" i="1" dirty="0">
                  <a:solidFill>
                    <a:srgbClr val="333333"/>
                  </a:solidFill>
                  <a:latin typeface="Arial" panose="020B0604020202020204" pitchFamily="34" charset="0"/>
                  <a:ea typeface="Times New Roman" panose="02020603050405020304" pitchFamily="18" charset="0"/>
                  <a:cs typeface="Arial" panose="020B0604020202020204" pitchFamily="34" charset="0"/>
                </a:rPr>
                <a:t>“Obsolescence occurs due to physical deterioration, wear and tear, technological advances, changes in the economic conditions users' requirements, design, appearance, taste, legal, and social needs”.</a:t>
              </a:r>
              <a:endParaRPr lang="en-GB" sz="1600" dirty="0">
                <a:latin typeface="Arial" panose="020B0604020202020204" pitchFamily="34" charset="0"/>
                <a:cs typeface="Arial" panose="020B0604020202020204" pitchFamily="34" charset="0"/>
              </a:endParaRPr>
            </a:p>
          </p:txBody>
        </p:sp>
        <p:sp>
          <p:nvSpPr>
            <p:cNvPr id="9" name="Rectangle 8"/>
            <p:cNvSpPr/>
            <p:nvPr/>
          </p:nvSpPr>
          <p:spPr>
            <a:xfrm>
              <a:off x="785087" y="2751311"/>
              <a:ext cx="8179400" cy="461665"/>
            </a:xfrm>
            <a:prstGeom prst="rect">
              <a:avLst/>
            </a:prstGeom>
          </p:spPr>
          <p:txBody>
            <a:bodyPr wrap="square">
              <a:spAutoFit/>
            </a:bodyPr>
            <a:lstStyle/>
            <a:p>
              <a:pPr algn="r">
                <a:spcAft>
                  <a:spcPts val="0"/>
                </a:spcAft>
              </a:pPr>
              <a:r>
                <a:rPr lang="en-GB" sz="1200" dirty="0">
                  <a:solidFill>
                    <a:srgbClr val="333333"/>
                  </a:solidFill>
                  <a:latin typeface="Arial" panose="020B0604020202020204" pitchFamily="34" charset="0"/>
                  <a:ea typeface="Times New Roman" panose="02020603050405020304" pitchFamily="18" charset="0"/>
                  <a:cs typeface="Arial" panose="020B0604020202020204" pitchFamily="34" charset="0"/>
                </a:rPr>
                <a:t>Cheong, E.S., (2010). </a:t>
              </a:r>
              <a:r>
                <a:rPr lang="en-GB" sz="1200" dirty="0" smtClean="0">
                  <a:latin typeface="Arial" panose="020B0604020202020204" pitchFamily="34" charset="0"/>
                  <a:ea typeface="Times New Roman" panose="02020603050405020304" pitchFamily="18" charset="0"/>
                  <a:cs typeface="Arial" panose="020B0604020202020204" pitchFamily="34" charset="0"/>
                </a:rPr>
                <a:t> </a:t>
              </a:r>
              <a:r>
                <a:rPr lang="en-GB" sz="1200" i="1" dirty="0" smtClean="0">
                  <a:solidFill>
                    <a:srgbClr val="0070C0"/>
                  </a:solidFill>
                  <a:latin typeface="Arial" panose="020B0604020202020204" pitchFamily="34" charset="0"/>
                  <a:ea typeface="Times New Roman" panose="02020603050405020304" pitchFamily="18" charset="0"/>
                  <a:cs typeface="Arial" panose="020B0604020202020204" pitchFamily="34" charset="0"/>
                  <a:hlinkClick r:id="rId4"/>
                </a:rPr>
                <a:t>https</a:t>
              </a:r>
              <a:r>
                <a:rPr lang="en-GB" sz="1200" i="1"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4"/>
                </a:rPr>
                <a:t>://</a:t>
              </a:r>
              <a:r>
                <a:rPr lang="en-GB" sz="1200" i="1" dirty="0" smtClean="0">
                  <a:solidFill>
                    <a:srgbClr val="0070C0"/>
                  </a:solidFill>
                  <a:latin typeface="Arial" panose="020B0604020202020204" pitchFamily="34" charset="0"/>
                  <a:ea typeface="Times New Roman" panose="02020603050405020304" pitchFamily="18" charset="0"/>
                  <a:cs typeface="Arial" panose="020B0604020202020204" pitchFamily="34" charset="0"/>
                  <a:hlinkClick r:id="rId4"/>
                </a:rPr>
                <a:t>www.ukessays.co.uk/essays/property/a-study-of-bulding-obsolescence.php</a:t>
              </a:r>
              <a:r>
                <a:rPr lang="en-GB" sz="1200" dirty="0" smtClean="0">
                  <a:latin typeface="Arial" panose="020B0604020202020204" pitchFamily="34" charset="0"/>
                  <a:ea typeface="Times New Roman" panose="02020603050405020304" pitchFamily="18" charset="0"/>
                  <a:cs typeface="Arial" panose="020B0604020202020204" pitchFamily="34" charset="0"/>
                </a:rPr>
                <a:t> </a:t>
              </a:r>
            </a:p>
            <a:p>
              <a:pPr algn="r">
                <a:spcAft>
                  <a:spcPts val="0"/>
                </a:spcAft>
              </a:pPr>
              <a:r>
                <a:rPr lang="en-GB" sz="1200" dirty="0" smtClean="0">
                  <a:solidFill>
                    <a:srgbClr val="333333"/>
                  </a:solidFill>
                  <a:latin typeface="Arial" panose="020B0604020202020204" pitchFamily="34" charset="0"/>
                  <a:ea typeface="Times New Roman" panose="02020603050405020304" pitchFamily="18" charset="0"/>
                  <a:cs typeface="Arial" panose="020B0604020202020204" pitchFamily="34" charset="0"/>
                </a:rPr>
                <a:t>Accessed </a:t>
              </a:r>
              <a:r>
                <a:rPr lang="en-GB" sz="1200" dirty="0">
                  <a:solidFill>
                    <a:srgbClr val="333333"/>
                  </a:solidFill>
                  <a:latin typeface="Arial" panose="020B0604020202020204" pitchFamily="34" charset="0"/>
                  <a:ea typeface="Times New Roman" panose="02020603050405020304" pitchFamily="18" charset="0"/>
                  <a:cs typeface="Arial" panose="020B0604020202020204" pitchFamily="34" charset="0"/>
                </a:rPr>
                <a:t>14.11.16</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p:txBody>
        </p:sp>
      </p:grpSp>
      <p:grpSp>
        <p:nvGrpSpPr>
          <p:cNvPr id="11" name="Group 10"/>
          <p:cNvGrpSpPr/>
          <p:nvPr/>
        </p:nvGrpSpPr>
        <p:grpSpPr>
          <a:xfrm>
            <a:off x="785086" y="3070701"/>
            <a:ext cx="8179401" cy="1438419"/>
            <a:chOff x="785086" y="3212976"/>
            <a:chExt cx="8179401" cy="1438419"/>
          </a:xfrm>
        </p:grpSpPr>
        <p:sp>
          <p:nvSpPr>
            <p:cNvPr id="4" name="Rectangle 3"/>
            <p:cNvSpPr/>
            <p:nvPr/>
          </p:nvSpPr>
          <p:spPr>
            <a:xfrm>
              <a:off x="785086" y="3212976"/>
              <a:ext cx="8179401" cy="830997"/>
            </a:xfrm>
            <a:prstGeom prst="rect">
              <a:avLst/>
            </a:prstGeom>
          </p:spPr>
          <p:txBody>
            <a:bodyPr wrap="square">
              <a:spAutoFit/>
            </a:bodyPr>
            <a:lstStyle/>
            <a:p>
              <a:pPr marR="217170" algn="just">
                <a:spcBef>
                  <a:spcPts val="1200"/>
                </a:spcBef>
                <a:spcAft>
                  <a:spcPts val="1000"/>
                </a:spcAft>
              </a:pPr>
              <a:r>
                <a:rPr lang="en-US" sz="1600" i="1" dirty="0">
                  <a:latin typeface="Arial" panose="020B0604020202020204" pitchFamily="34" charset="0"/>
                  <a:ea typeface="Times New Roman" panose="02020603050405020304" pitchFamily="18" charset="0"/>
                  <a:cs typeface="Arial" panose="020B0604020202020204" pitchFamily="34" charset="0"/>
                </a:rPr>
                <a:t>“Sustainable refurbishment should encourage efficient construction materials and natural resources use as well as extension of building life cycle and environment reaching waste quantities decrease”</a:t>
              </a:r>
              <a:r>
                <a:rPr lang="en-US" sz="1600" dirty="0">
                  <a:latin typeface="Arial" panose="020B0604020202020204" pitchFamily="34" charset="0"/>
                  <a:ea typeface="Times New Roman" panose="02020603050405020304" pitchFamily="18"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10" name="Rectangle 9"/>
            <p:cNvSpPr/>
            <p:nvPr/>
          </p:nvSpPr>
          <p:spPr>
            <a:xfrm>
              <a:off x="785086" y="4005064"/>
              <a:ext cx="8179401" cy="646331"/>
            </a:xfrm>
            <a:prstGeom prst="rect">
              <a:avLst/>
            </a:prstGeom>
          </p:spPr>
          <p:txBody>
            <a:bodyPr wrap="square">
              <a:spAutoFit/>
            </a:bodyPr>
            <a:lstStyle/>
            <a:p>
              <a:pPr algn="r">
                <a:spcAft>
                  <a:spcPts val="0"/>
                </a:spcAft>
              </a:pPr>
              <a:r>
                <a:rPr lang="en-GB" sz="1200" dirty="0" err="1">
                  <a:latin typeface="Arial" panose="020B0604020202020204" pitchFamily="34" charset="0"/>
                  <a:ea typeface="Times New Roman" panose="02020603050405020304" pitchFamily="18" charset="0"/>
                  <a:cs typeface="Arial" panose="020B0604020202020204" pitchFamily="34" charset="0"/>
                </a:rPr>
                <a:t>Mickaityte</a:t>
              </a:r>
              <a:r>
                <a:rPr lang="en-GB" sz="1200" dirty="0">
                  <a:latin typeface="Arial" panose="020B0604020202020204" pitchFamily="34" charset="0"/>
                  <a:ea typeface="Times New Roman" panose="02020603050405020304" pitchFamily="18" charset="0"/>
                  <a:cs typeface="Arial" panose="020B0604020202020204" pitchFamily="34" charset="0"/>
                </a:rPr>
                <a:t>, A., </a:t>
              </a:r>
              <a:r>
                <a:rPr lang="en-GB" sz="1200" dirty="0" err="1">
                  <a:latin typeface="Arial" panose="020B0604020202020204" pitchFamily="34" charset="0"/>
                  <a:ea typeface="Times New Roman" panose="02020603050405020304" pitchFamily="18" charset="0"/>
                  <a:cs typeface="Arial" panose="020B0604020202020204" pitchFamily="34" charset="0"/>
                </a:rPr>
                <a:t>Edmundas</a:t>
              </a:r>
              <a:r>
                <a:rPr lang="en-GB" sz="1200" dirty="0">
                  <a:latin typeface="Arial" panose="020B0604020202020204" pitchFamily="34" charset="0"/>
                  <a:ea typeface="Times New Roman" panose="02020603050405020304" pitchFamily="18" charset="0"/>
                  <a:cs typeface="Arial" panose="020B0604020202020204" pitchFamily="34" charset="0"/>
                </a:rPr>
                <a:t>, K. Z., </a:t>
              </a:r>
              <a:r>
                <a:rPr lang="en-GB" sz="1200" dirty="0" err="1">
                  <a:latin typeface="Arial" panose="020B0604020202020204" pitchFamily="34" charset="0"/>
                  <a:ea typeface="Times New Roman" panose="02020603050405020304" pitchFamily="18" charset="0"/>
                  <a:cs typeface="Arial" panose="020B0604020202020204" pitchFamily="34" charset="0"/>
                </a:rPr>
                <a:t>Kaklauskas</a:t>
              </a:r>
              <a:r>
                <a:rPr lang="en-GB" sz="1200" dirty="0">
                  <a:latin typeface="Arial" panose="020B0604020202020204" pitchFamily="34" charset="0"/>
                  <a:ea typeface="Times New Roman" panose="02020603050405020304" pitchFamily="18" charset="0"/>
                  <a:cs typeface="Arial" panose="020B0604020202020204" pitchFamily="34" charset="0"/>
                </a:rPr>
                <a:t>, A., &amp; </a:t>
              </a:r>
              <a:r>
                <a:rPr lang="en-GB" sz="1200" dirty="0" err="1">
                  <a:latin typeface="Arial" panose="020B0604020202020204" pitchFamily="34" charset="0"/>
                  <a:ea typeface="Times New Roman" panose="02020603050405020304" pitchFamily="18" charset="0"/>
                  <a:cs typeface="Arial" panose="020B0604020202020204" pitchFamily="34" charset="0"/>
                </a:rPr>
                <a:t>Tupenaite</a:t>
              </a:r>
              <a:r>
                <a:rPr lang="en-GB" sz="1200" dirty="0">
                  <a:latin typeface="Arial" panose="020B0604020202020204" pitchFamily="34" charset="0"/>
                  <a:ea typeface="Times New Roman" panose="02020603050405020304" pitchFamily="18" charset="0"/>
                  <a:cs typeface="Arial" panose="020B0604020202020204" pitchFamily="34" charset="0"/>
                </a:rPr>
                <a:t>, L., (2007). The Concept Model of Sustainable Buildings Refurbishment. </a:t>
              </a:r>
              <a:r>
                <a:rPr lang="en-GB" sz="1200" dirty="0" err="1">
                  <a:latin typeface="Arial" panose="020B0604020202020204" pitchFamily="34" charset="0"/>
                  <a:ea typeface="Times New Roman" panose="02020603050405020304" pitchFamily="18" charset="0"/>
                  <a:cs typeface="Arial" panose="020B0604020202020204" pitchFamily="34" charset="0"/>
                </a:rPr>
                <a:t>pp</a:t>
              </a:r>
              <a:r>
                <a:rPr lang="en-GB" sz="1200" dirty="0">
                  <a:latin typeface="Arial" panose="020B0604020202020204" pitchFamily="34" charset="0"/>
                  <a:ea typeface="Times New Roman" panose="02020603050405020304" pitchFamily="18" charset="0"/>
                  <a:cs typeface="Arial" panose="020B0604020202020204" pitchFamily="34" charset="0"/>
                </a:rPr>
                <a:t> </a:t>
              </a:r>
              <a:r>
                <a:rPr lang="en-GB" sz="1200" dirty="0" smtClean="0">
                  <a:latin typeface="Arial" panose="020B0604020202020204" pitchFamily="34" charset="0"/>
                  <a:ea typeface="Times New Roman" panose="02020603050405020304" pitchFamily="18" charset="0"/>
                  <a:cs typeface="Arial" panose="020B0604020202020204" pitchFamily="34" charset="0"/>
                </a:rPr>
                <a:t>53-68. </a:t>
              </a:r>
              <a:r>
                <a:rPr lang="en-GB" sz="1200" i="1" dirty="0" smtClean="0">
                  <a:latin typeface="Arial" panose="020B0604020202020204" pitchFamily="34" charset="0"/>
                  <a:ea typeface="Times New Roman" panose="02020603050405020304" pitchFamily="18" charset="0"/>
                  <a:cs typeface="Arial" panose="020B0604020202020204" pitchFamily="34" charset="0"/>
                  <a:hlinkClick r:id="rId5"/>
                </a:rPr>
                <a:t>http</a:t>
              </a:r>
              <a:r>
                <a:rPr lang="en-GB" sz="1200" i="1" dirty="0">
                  <a:latin typeface="Arial" panose="020B0604020202020204" pitchFamily="34" charset="0"/>
                  <a:ea typeface="Times New Roman" panose="02020603050405020304" pitchFamily="18" charset="0"/>
                  <a:cs typeface="Arial" panose="020B0604020202020204" pitchFamily="34" charset="0"/>
                  <a:hlinkClick r:id="rId5"/>
                </a:rPr>
                <a:t>://</a:t>
              </a:r>
              <a:r>
                <a:rPr lang="en-GB" sz="1200" i="1" dirty="0" smtClean="0">
                  <a:latin typeface="Arial" panose="020B0604020202020204" pitchFamily="34" charset="0"/>
                  <a:ea typeface="Times New Roman" panose="02020603050405020304" pitchFamily="18" charset="0"/>
                  <a:cs typeface="Arial" panose="020B0604020202020204" pitchFamily="34" charset="0"/>
                  <a:hlinkClick r:id="rId5"/>
                </a:rPr>
                <a:t>www.tandfonline.com/doi/citedby/10.3846/1648-715X.2008.12.53-68?scroll=top&amp;needAccess=true</a:t>
              </a:r>
              <a:r>
                <a:rPr lang="en-GB" sz="1200" dirty="0" smtClean="0">
                  <a:latin typeface="Arial" panose="020B0604020202020204" pitchFamily="34" charset="0"/>
                  <a:ea typeface="Times New Roman" panose="02020603050405020304" pitchFamily="18" charset="0"/>
                  <a:cs typeface="Arial" panose="020B0604020202020204" pitchFamily="34" charset="0"/>
                </a:rPr>
                <a:t> Accessed </a:t>
              </a:r>
              <a:r>
                <a:rPr lang="en-GB" sz="1200" dirty="0">
                  <a:latin typeface="Arial" panose="020B0604020202020204" pitchFamily="34" charset="0"/>
                  <a:ea typeface="Times New Roman" panose="02020603050405020304" pitchFamily="18" charset="0"/>
                  <a:cs typeface="Arial" panose="020B0604020202020204" pitchFamily="34" charset="0"/>
                </a:rPr>
                <a:t>15.11.16</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p:txBody>
        </p:sp>
      </p:grpSp>
      <p:grpSp>
        <p:nvGrpSpPr>
          <p:cNvPr id="14" name="Group 13"/>
          <p:cNvGrpSpPr/>
          <p:nvPr/>
        </p:nvGrpSpPr>
        <p:grpSpPr>
          <a:xfrm>
            <a:off x="785085" y="4509120"/>
            <a:ext cx="8179401" cy="1253753"/>
            <a:chOff x="785085" y="4653136"/>
            <a:chExt cx="8179401" cy="1253753"/>
          </a:xfrm>
        </p:grpSpPr>
        <p:sp>
          <p:nvSpPr>
            <p:cNvPr id="6" name="Rectangle 5"/>
            <p:cNvSpPr/>
            <p:nvPr/>
          </p:nvSpPr>
          <p:spPr>
            <a:xfrm>
              <a:off x="785086" y="4653136"/>
              <a:ext cx="7963378" cy="830997"/>
            </a:xfrm>
            <a:prstGeom prst="rect">
              <a:avLst/>
            </a:prstGeom>
          </p:spPr>
          <p:txBody>
            <a:bodyPr wrap="square">
              <a:spAutoFit/>
            </a:bodyPr>
            <a:lstStyle/>
            <a:p>
              <a:pPr marR="217170" algn="just">
                <a:spcAft>
                  <a:spcPts val="1000"/>
                </a:spcAft>
              </a:pPr>
              <a:r>
                <a:rPr lang="en-US" sz="1600" i="1" dirty="0">
                  <a:solidFill>
                    <a:schemeClr val="bg1"/>
                  </a:solidFill>
                  <a:latin typeface="Arial" panose="020B0604020202020204" pitchFamily="34" charset="0"/>
                  <a:ea typeface="Times New Roman" panose="02020603050405020304" pitchFamily="18" charset="0"/>
                </a:rPr>
                <a:t>“Sustainable adaptation of existing stock is a universal concern that increasing numbers of local, state and national governments must </a:t>
              </a:r>
              <a:r>
                <a:rPr lang="en-US" sz="1600" i="1" dirty="0" smtClean="0">
                  <a:solidFill>
                    <a:schemeClr val="bg1"/>
                  </a:solidFill>
                  <a:latin typeface="Arial" panose="020B0604020202020204" pitchFamily="34" charset="0"/>
                  <a:ea typeface="Times New Roman" panose="02020603050405020304" pitchFamily="18" charset="0"/>
                </a:rPr>
                <a:t>endeavor </a:t>
              </a:r>
              <a:r>
                <a:rPr lang="en-US" sz="1600" i="1" dirty="0">
                  <a:solidFill>
                    <a:schemeClr val="bg1"/>
                  </a:solidFill>
                  <a:latin typeface="Arial" panose="020B0604020202020204" pitchFamily="34" charset="0"/>
                  <a:ea typeface="Times New Roman" panose="02020603050405020304" pitchFamily="18" charset="0"/>
                </a:rPr>
                <a:t>to address within the short to medium term”.</a:t>
              </a:r>
              <a:endParaRPr lang="en-GB" sz="1600" dirty="0">
                <a:solidFill>
                  <a:schemeClr val="bg1"/>
                </a:solidFill>
                <a:latin typeface="Times New Roman" panose="02020603050405020304" pitchFamily="18" charset="0"/>
                <a:ea typeface="Times New Roman" panose="02020603050405020304" pitchFamily="18" charset="0"/>
              </a:endParaRPr>
            </a:p>
          </p:txBody>
        </p:sp>
        <p:sp>
          <p:nvSpPr>
            <p:cNvPr id="13" name="Rectangle 12"/>
            <p:cNvSpPr/>
            <p:nvPr/>
          </p:nvSpPr>
          <p:spPr>
            <a:xfrm>
              <a:off x="785085" y="5445224"/>
              <a:ext cx="8179401" cy="461665"/>
            </a:xfrm>
            <a:prstGeom prst="rect">
              <a:avLst/>
            </a:prstGeom>
          </p:spPr>
          <p:txBody>
            <a:bodyPr wrap="square">
              <a:spAutoFit/>
            </a:bodyPr>
            <a:lstStyle/>
            <a:p>
              <a:pPr algn="r">
                <a:spcAft>
                  <a:spcPts val="0"/>
                </a:spcAft>
              </a:pPr>
              <a:r>
                <a:rPr lang="en-US" sz="1200" dirty="0">
                  <a:solidFill>
                    <a:schemeClr val="bg1"/>
                  </a:solidFill>
                  <a:latin typeface="Arial" panose="020B0604020202020204" pitchFamily="34" charset="0"/>
                  <a:ea typeface="Times New Roman" panose="02020603050405020304" pitchFamily="18" charset="0"/>
                </a:rPr>
                <a:t>Wilkinson, S.J., </a:t>
              </a:r>
              <a:r>
                <a:rPr lang="en-US" sz="1200" dirty="0" err="1">
                  <a:solidFill>
                    <a:schemeClr val="bg1"/>
                  </a:solidFill>
                  <a:latin typeface="Arial" panose="020B0604020202020204" pitchFamily="34" charset="0"/>
                  <a:ea typeface="Times New Roman" panose="02020603050405020304" pitchFamily="18" charset="0"/>
                </a:rPr>
                <a:t>Remoy</a:t>
              </a:r>
              <a:r>
                <a:rPr lang="en-US" sz="1200" dirty="0">
                  <a:solidFill>
                    <a:schemeClr val="bg1"/>
                  </a:solidFill>
                  <a:latin typeface="Arial" panose="020B0604020202020204" pitchFamily="34" charset="0"/>
                  <a:ea typeface="Times New Roman" panose="02020603050405020304" pitchFamily="18" charset="0"/>
                </a:rPr>
                <a:t>, H., &amp; Langston, C., (2014). Sustainable Building    Adaptation. Innovations in decision making. </a:t>
              </a:r>
              <a:r>
                <a:rPr lang="en-US" sz="1200" i="1" dirty="0">
                  <a:solidFill>
                    <a:schemeClr val="bg1"/>
                  </a:solidFill>
                  <a:latin typeface="Arial" panose="020B0604020202020204" pitchFamily="34" charset="0"/>
                  <a:ea typeface="Times New Roman" panose="02020603050405020304" pitchFamily="18" charset="0"/>
                </a:rPr>
                <a:t>“Innovations in the Built Environment”. </a:t>
              </a:r>
              <a:r>
                <a:rPr lang="en-US" sz="1200" dirty="0">
                  <a:solidFill>
                    <a:schemeClr val="bg1"/>
                  </a:solidFill>
                  <a:latin typeface="Arial" panose="020B0604020202020204" pitchFamily="34" charset="0"/>
                  <a:ea typeface="Times New Roman" panose="02020603050405020304" pitchFamily="18" charset="0"/>
                </a:rPr>
                <a:t>1</a:t>
              </a:r>
              <a:r>
                <a:rPr lang="en-US" sz="1200" baseline="30000" dirty="0">
                  <a:solidFill>
                    <a:schemeClr val="bg1"/>
                  </a:solidFill>
                  <a:latin typeface="Arial" panose="020B0604020202020204" pitchFamily="34" charset="0"/>
                  <a:ea typeface="Times New Roman" panose="02020603050405020304" pitchFamily="18" charset="0"/>
                </a:rPr>
                <a:t>st</a:t>
              </a:r>
              <a:r>
                <a:rPr lang="en-US" sz="1200" dirty="0">
                  <a:solidFill>
                    <a:schemeClr val="bg1"/>
                  </a:solidFill>
                  <a:latin typeface="Arial" panose="020B0604020202020204" pitchFamily="34" charset="0"/>
                  <a:ea typeface="Times New Roman" panose="02020603050405020304" pitchFamily="18" charset="0"/>
                </a:rPr>
                <a:t> Edition. London: Blackwell</a:t>
              </a:r>
              <a:endParaRPr lang="en-GB" sz="1200" dirty="0">
                <a:solidFill>
                  <a:schemeClr val="bg1"/>
                </a:solidFill>
                <a:effectLst/>
                <a:latin typeface="Times New Roman" panose="02020603050405020304" pitchFamily="18" charset="0"/>
                <a:ea typeface="Times New Roman" panose="02020603050405020304" pitchFamily="18" charset="0"/>
              </a:endParaRPr>
            </a:p>
          </p:txBody>
        </p:sp>
      </p:grpSp>
      <p:grpSp>
        <p:nvGrpSpPr>
          <p:cNvPr id="16" name="Group 15"/>
          <p:cNvGrpSpPr/>
          <p:nvPr/>
        </p:nvGrpSpPr>
        <p:grpSpPr>
          <a:xfrm>
            <a:off x="785086" y="5877272"/>
            <a:ext cx="8179400" cy="864096"/>
            <a:chOff x="785086" y="5877272"/>
            <a:chExt cx="8179400" cy="864096"/>
          </a:xfrm>
        </p:grpSpPr>
        <p:sp>
          <p:nvSpPr>
            <p:cNvPr id="5" name="Rectangle 4"/>
            <p:cNvSpPr/>
            <p:nvPr/>
          </p:nvSpPr>
          <p:spPr>
            <a:xfrm>
              <a:off x="785086" y="5877272"/>
              <a:ext cx="7782850" cy="584775"/>
            </a:xfrm>
            <a:prstGeom prst="rect">
              <a:avLst/>
            </a:prstGeom>
          </p:spPr>
          <p:txBody>
            <a:bodyPr wrap="square">
              <a:spAutoFit/>
            </a:bodyPr>
            <a:lstStyle/>
            <a:p>
              <a:pPr algn="just">
                <a:spcAft>
                  <a:spcPts val="1000"/>
                </a:spcAft>
              </a:pPr>
              <a:r>
                <a:rPr lang="en-US" sz="1600" dirty="0">
                  <a:latin typeface="Arial" panose="020B0604020202020204" pitchFamily="34" charset="0"/>
                  <a:ea typeface="Times New Roman" panose="02020603050405020304" pitchFamily="18" charset="0"/>
                </a:rPr>
                <a:t> </a:t>
              </a:r>
              <a:r>
                <a:rPr lang="en-GB" sz="1600" dirty="0" smtClean="0">
                  <a:latin typeface="Times New Roman" panose="02020603050405020304" pitchFamily="18" charset="0"/>
                  <a:ea typeface="Times New Roman" panose="02020603050405020304" pitchFamily="18" charset="0"/>
                </a:rPr>
                <a:t> </a:t>
              </a:r>
              <a:r>
                <a:rPr lang="en-US" sz="1600" i="1" dirty="0" smtClean="0">
                  <a:latin typeface="Arial" panose="020B0604020202020204" pitchFamily="34" charset="0"/>
                  <a:ea typeface="Times New Roman" panose="02020603050405020304" pitchFamily="18" charset="0"/>
                </a:rPr>
                <a:t>“</a:t>
              </a:r>
              <a:r>
                <a:rPr lang="en-US" sz="1600" i="1" dirty="0">
                  <a:latin typeface="Arial" panose="020B0604020202020204" pitchFamily="34" charset="0"/>
                  <a:ea typeface="Times New Roman" panose="02020603050405020304" pitchFamily="18" charset="0"/>
                </a:rPr>
                <a:t>We need to apply the best knowledge and </a:t>
              </a:r>
              <a:r>
                <a:rPr lang="en-US" sz="1600" i="1" dirty="0" smtClean="0">
                  <a:latin typeface="Arial" panose="020B0604020202020204" pitchFamily="34" charset="0"/>
                  <a:ea typeface="Times New Roman" panose="02020603050405020304" pitchFamily="18" charset="0"/>
                </a:rPr>
                <a:t>techniques </a:t>
              </a:r>
              <a:r>
                <a:rPr lang="en-US" sz="1600" i="1" dirty="0">
                  <a:latin typeface="Arial" panose="020B0604020202020204" pitchFamily="34" charset="0"/>
                  <a:ea typeface="Times New Roman" panose="02020603050405020304" pitchFamily="18" charset="0"/>
                </a:rPr>
                <a:t>that are available to help us use the limited resources more </a:t>
              </a:r>
              <a:r>
                <a:rPr lang="en-US" sz="1600" i="1" dirty="0" smtClean="0">
                  <a:latin typeface="Arial" panose="020B0604020202020204" pitchFamily="34" charset="0"/>
                  <a:ea typeface="Times New Roman" panose="02020603050405020304" pitchFamily="18" charset="0"/>
                </a:rPr>
                <a:t>effectively </a:t>
              </a:r>
              <a:r>
                <a:rPr lang="en-US" sz="1600" i="1" dirty="0">
                  <a:latin typeface="Arial" panose="020B0604020202020204" pitchFamily="34" charset="0"/>
                  <a:ea typeface="Times New Roman" panose="02020603050405020304" pitchFamily="18" charset="0"/>
                </a:rPr>
                <a:t>and more efficiently”. </a:t>
              </a:r>
              <a:endParaRPr lang="en-GB" sz="1600" dirty="0">
                <a:effectLst/>
                <a:latin typeface="Times New Roman" panose="02020603050405020304" pitchFamily="18" charset="0"/>
                <a:ea typeface="Times New Roman" panose="02020603050405020304" pitchFamily="18" charset="0"/>
              </a:endParaRPr>
            </a:p>
          </p:txBody>
        </p:sp>
        <p:sp>
          <p:nvSpPr>
            <p:cNvPr id="15" name="Rectangle 14"/>
            <p:cNvSpPr/>
            <p:nvPr/>
          </p:nvSpPr>
          <p:spPr>
            <a:xfrm>
              <a:off x="1619672" y="6464369"/>
              <a:ext cx="7344814" cy="276999"/>
            </a:xfrm>
            <a:prstGeom prst="rect">
              <a:avLst/>
            </a:prstGeom>
          </p:spPr>
          <p:txBody>
            <a:bodyPr wrap="square">
              <a:spAutoFit/>
            </a:bodyPr>
            <a:lstStyle/>
            <a:p>
              <a:pPr algn="r">
                <a:spcAft>
                  <a:spcPts val="0"/>
                </a:spcAft>
              </a:pPr>
              <a:r>
                <a:rPr lang="en-US" sz="1200" dirty="0">
                  <a:latin typeface="Arial" panose="020B0604020202020204" pitchFamily="34" charset="0"/>
                  <a:ea typeface="Times New Roman" panose="02020603050405020304" pitchFamily="18" charset="0"/>
                </a:rPr>
                <a:t>Ashworth, A., (2010). Cost Studies of Buildings. 5</a:t>
              </a:r>
              <a:r>
                <a:rPr lang="en-US" sz="1200" baseline="30000" dirty="0">
                  <a:latin typeface="Arial" panose="020B0604020202020204" pitchFamily="34" charset="0"/>
                  <a:ea typeface="Times New Roman" panose="02020603050405020304" pitchFamily="18" charset="0"/>
                </a:rPr>
                <a:t>th</a:t>
              </a:r>
              <a:r>
                <a:rPr lang="en-US" sz="1200" dirty="0">
                  <a:latin typeface="Arial" panose="020B0604020202020204" pitchFamily="34" charset="0"/>
                  <a:ea typeface="Times New Roman" panose="02020603050405020304" pitchFamily="18" charset="0"/>
                </a:rPr>
                <a:t> Edition. New York: </a:t>
              </a:r>
              <a:r>
                <a:rPr lang="en-US" sz="1200" dirty="0" err="1">
                  <a:latin typeface="Arial" panose="020B0604020202020204" pitchFamily="34" charset="0"/>
                  <a:ea typeface="Times New Roman" panose="02020603050405020304" pitchFamily="18" charset="0"/>
                </a:rPr>
                <a:t>Routledge</a:t>
              </a:r>
              <a:endParaRPr lang="en-GB" sz="1200" dirty="0">
                <a:effectLst/>
                <a:latin typeface="Times New Roman" panose="02020603050405020304" pitchFamily="18" charset="0"/>
                <a:ea typeface="Times New Roman" panose="02020603050405020304" pitchFamily="18" charset="0"/>
              </a:endParaRPr>
            </a:p>
          </p:txBody>
        </p:sp>
      </p:grpSp>
    </p:spTree>
    <p:extLst>
      <p:ext uri="{BB962C8B-B14F-4D97-AF65-F5344CB8AC3E}">
        <p14:creationId xmlns:p14="http://schemas.microsoft.com/office/powerpoint/2010/main" val="3527291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wipe(up)">
                                      <p:cBhvr>
                                        <p:cTn id="7" dur="500"/>
                                        <p:tgtEl>
                                          <p:spTgt spid="46"/>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27"/>
                                        </p:tgtEl>
                                        <p:attrNameLst>
                                          <p:attrName>style.visibility</p:attrName>
                                        </p:attrNameLst>
                                      </p:cBhvr>
                                      <p:to>
                                        <p:strVal val="visible"/>
                                      </p:to>
                                    </p:set>
                                    <p:animEffect transition="in" filter="wipe(left)">
                                      <p:cBhvr>
                                        <p:cTn id="11" dur="500"/>
                                        <p:tgtEl>
                                          <p:spTgt spid="27"/>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ipe(up)">
                                      <p:cBhvr>
                                        <p:cTn id="16" dur="500"/>
                                        <p:tgtEl>
                                          <p:spTgt spid="8"/>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wipe(up)">
                                      <p:cBhvr>
                                        <p:cTn id="21" dur="500"/>
                                        <p:tgtEl>
                                          <p:spTgt spid="12"/>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1" fill="hold"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wipe(up)">
                                      <p:cBhvr>
                                        <p:cTn id="26" dur="500"/>
                                        <p:tgtEl>
                                          <p:spTgt spid="11"/>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nodeType="click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wipe(up)">
                                      <p:cBhvr>
                                        <p:cTn id="31" dur="500"/>
                                        <p:tgtEl>
                                          <p:spTgt spid="14"/>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1" fill="hold" nodeType="clickEffect">
                                  <p:stCondLst>
                                    <p:cond delay="0"/>
                                  </p:stCondLst>
                                  <p:childTnLst>
                                    <p:set>
                                      <p:cBhvr>
                                        <p:cTn id="35" dur="1" fill="hold">
                                          <p:stCondLst>
                                            <p:cond delay="0"/>
                                          </p:stCondLst>
                                        </p:cTn>
                                        <p:tgtEl>
                                          <p:spTgt spid="16"/>
                                        </p:tgtEl>
                                        <p:attrNameLst>
                                          <p:attrName>style.visibility</p:attrName>
                                        </p:attrNameLst>
                                      </p:cBhvr>
                                      <p:to>
                                        <p:strVal val="visible"/>
                                      </p:to>
                                    </p:set>
                                    <p:animEffect transition="in" filter="wipe(up)">
                                      <p:cBhvr>
                                        <p:cTn id="36"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animBg="1"/>
      <p:bldP spid="2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Rectangle 45"/>
          <p:cNvSpPr/>
          <p:nvPr/>
        </p:nvSpPr>
        <p:spPr>
          <a:xfrm>
            <a:off x="46710" y="38229"/>
            <a:ext cx="460382" cy="4401205"/>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L</a:t>
            </a:r>
          </a:p>
          <a:p>
            <a:pPr algn="ctr"/>
            <a:r>
              <a:rPr lang="en-US" sz="2800" b="1" dirty="0" smtClean="0">
                <a:ln w="22225">
                  <a:solidFill>
                    <a:schemeClr val="accent2"/>
                  </a:solidFill>
                  <a:prstDash val="solid"/>
                </a:ln>
                <a:solidFill>
                  <a:schemeClr val="accent2">
                    <a:lumMod val="40000"/>
                    <a:lumOff val="60000"/>
                  </a:schemeClr>
                </a:solidFill>
              </a:rPr>
              <a:t>I</a:t>
            </a:r>
          </a:p>
          <a:p>
            <a:pPr algn="ctr"/>
            <a:r>
              <a:rPr lang="en-US" sz="2800" b="1" dirty="0" smtClean="0">
                <a:ln w="22225">
                  <a:solidFill>
                    <a:schemeClr val="accent2"/>
                  </a:solidFill>
                  <a:prstDash val="solid"/>
                </a:ln>
                <a:solidFill>
                  <a:schemeClr val="accent2">
                    <a:lumMod val="40000"/>
                    <a:lumOff val="60000"/>
                  </a:schemeClr>
                </a:solidFill>
              </a:rPr>
              <a:t>T</a:t>
            </a:r>
          </a:p>
          <a:p>
            <a:pPr algn="ctr"/>
            <a:r>
              <a:rPr lang="en-US" sz="2800" b="1" dirty="0" smtClean="0">
                <a:ln w="22225">
                  <a:solidFill>
                    <a:schemeClr val="accent2"/>
                  </a:solidFill>
                  <a:prstDash val="solid"/>
                </a:ln>
                <a:solidFill>
                  <a:schemeClr val="accent2">
                    <a:lumMod val="40000"/>
                    <a:lumOff val="60000"/>
                  </a:schemeClr>
                </a:solidFill>
              </a:rPr>
              <a:t>E</a:t>
            </a:r>
          </a:p>
          <a:p>
            <a:pPr algn="ctr"/>
            <a:r>
              <a:rPr lang="en-US" sz="2800" b="1" dirty="0" smtClean="0">
                <a:ln w="22225">
                  <a:solidFill>
                    <a:schemeClr val="accent2"/>
                  </a:solidFill>
                  <a:prstDash val="solid"/>
                </a:ln>
                <a:solidFill>
                  <a:schemeClr val="accent2">
                    <a:lumMod val="40000"/>
                    <a:lumOff val="60000"/>
                  </a:schemeClr>
                </a:solidFill>
              </a:rPr>
              <a:t>R</a:t>
            </a:r>
          </a:p>
          <a:p>
            <a:pPr algn="ctr"/>
            <a:r>
              <a:rPr lang="en-US" sz="2800" b="1" dirty="0" smtClean="0">
                <a:ln w="22225">
                  <a:solidFill>
                    <a:schemeClr val="accent2"/>
                  </a:solidFill>
                  <a:prstDash val="solid"/>
                </a:ln>
                <a:solidFill>
                  <a:schemeClr val="accent2">
                    <a:lumMod val="40000"/>
                    <a:lumOff val="60000"/>
                  </a:schemeClr>
                </a:solidFill>
              </a:rPr>
              <a:t>A</a:t>
            </a:r>
          </a:p>
          <a:p>
            <a:pPr algn="ctr"/>
            <a:r>
              <a:rPr lang="en-US" sz="2800" b="1" dirty="0" smtClean="0">
                <a:ln w="22225">
                  <a:solidFill>
                    <a:schemeClr val="accent2"/>
                  </a:solidFill>
                  <a:prstDash val="solid"/>
                </a:ln>
                <a:solidFill>
                  <a:schemeClr val="accent2">
                    <a:lumMod val="40000"/>
                    <a:lumOff val="60000"/>
                  </a:schemeClr>
                </a:solidFill>
              </a:rPr>
              <a:t>T</a:t>
            </a:r>
          </a:p>
          <a:p>
            <a:pPr algn="ctr"/>
            <a:r>
              <a:rPr lang="en-US" sz="2800" b="1" dirty="0" smtClean="0">
                <a:ln w="22225">
                  <a:solidFill>
                    <a:schemeClr val="accent2"/>
                  </a:solidFill>
                  <a:prstDash val="solid"/>
                </a:ln>
                <a:solidFill>
                  <a:schemeClr val="accent2">
                    <a:lumMod val="40000"/>
                    <a:lumOff val="60000"/>
                  </a:schemeClr>
                </a:solidFill>
              </a:rPr>
              <a:t>U</a:t>
            </a:r>
          </a:p>
          <a:p>
            <a:pPr algn="ctr"/>
            <a:r>
              <a:rPr lang="en-US" sz="2800" b="1" dirty="0" smtClean="0">
                <a:ln w="22225">
                  <a:solidFill>
                    <a:schemeClr val="accent2"/>
                  </a:solidFill>
                  <a:prstDash val="solid"/>
                </a:ln>
                <a:solidFill>
                  <a:schemeClr val="accent2">
                    <a:lumMod val="40000"/>
                    <a:lumOff val="60000"/>
                  </a:schemeClr>
                </a:solidFill>
              </a:rPr>
              <a:t>R</a:t>
            </a:r>
          </a:p>
          <a:p>
            <a:pPr algn="ctr"/>
            <a:r>
              <a:rPr lang="en-US" sz="2800" b="1" dirty="0" smtClean="0">
                <a:ln w="22225">
                  <a:solidFill>
                    <a:schemeClr val="accent2"/>
                  </a:solidFill>
                  <a:prstDash val="solid"/>
                </a:ln>
                <a:solidFill>
                  <a:schemeClr val="accent2">
                    <a:lumMod val="40000"/>
                    <a:lumOff val="60000"/>
                  </a:schemeClr>
                </a:solidFill>
              </a:rPr>
              <a:t>E</a:t>
            </a:r>
            <a:endParaRPr lang="en-US" sz="2800" b="1" dirty="0">
              <a:ln w="22225">
                <a:solidFill>
                  <a:schemeClr val="accent2"/>
                </a:solidFill>
                <a:prstDash val="solid"/>
              </a:ln>
              <a:solidFill>
                <a:schemeClr val="accent2">
                  <a:lumMod val="40000"/>
                  <a:lumOff val="60000"/>
                </a:schemeClr>
              </a:solidFill>
            </a:endParaRPr>
          </a:p>
        </p:txBody>
      </p:sp>
      <p:sp>
        <p:nvSpPr>
          <p:cNvPr id="27" name="Rectangle 26"/>
          <p:cNvSpPr/>
          <p:nvPr/>
        </p:nvSpPr>
        <p:spPr>
          <a:xfrm>
            <a:off x="611560" y="260648"/>
            <a:ext cx="8352928" cy="400110"/>
          </a:xfrm>
          <a:prstGeom prst="rect">
            <a:avLst/>
          </a:prstGeom>
        </p:spPr>
        <p:txBody>
          <a:bodyPr wrap="square">
            <a:spAutoFit/>
          </a:bodyPr>
          <a:lstStyle/>
          <a:p>
            <a:pPr algn="just">
              <a:spcBef>
                <a:spcPts val="1200"/>
              </a:spcBef>
              <a:spcAft>
                <a:spcPts val="1000"/>
              </a:spcAft>
            </a:pPr>
            <a:r>
              <a:rPr lang="en-US" sz="2000" b="1" dirty="0" smtClean="0">
                <a:solidFill>
                  <a:srgbClr val="FFC000"/>
                </a:solidFill>
                <a:latin typeface="Arial" panose="020B0604020202020204" pitchFamily="34" charset="0"/>
                <a:ea typeface="Times New Roman" panose="02020603050405020304" pitchFamily="18" charset="0"/>
                <a:cs typeface="Times New Roman" panose="02020603050405020304" pitchFamily="18" charset="0"/>
              </a:rPr>
              <a:t>Open Plan Working</a:t>
            </a:r>
            <a:endParaRPr lang="en-GB" sz="2000" b="1" dirty="0">
              <a:solidFill>
                <a:srgbClr val="FFC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grpSp>
        <p:nvGrpSpPr>
          <p:cNvPr id="8" name="Group 7"/>
          <p:cNvGrpSpPr/>
          <p:nvPr/>
        </p:nvGrpSpPr>
        <p:grpSpPr>
          <a:xfrm>
            <a:off x="611560" y="764704"/>
            <a:ext cx="8208912" cy="1438419"/>
            <a:chOff x="611560" y="764704"/>
            <a:chExt cx="8208912" cy="1438419"/>
          </a:xfrm>
        </p:grpSpPr>
        <p:sp>
          <p:nvSpPr>
            <p:cNvPr id="2" name="Rectangle 1"/>
            <p:cNvSpPr/>
            <p:nvPr/>
          </p:nvSpPr>
          <p:spPr>
            <a:xfrm>
              <a:off x="611560" y="764704"/>
              <a:ext cx="8208912" cy="830997"/>
            </a:xfrm>
            <a:prstGeom prst="rect">
              <a:avLst/>
            </a:prstGeom>
          </p:spPr>
          <p:txBody>
            <a:bodyPr wrap="square">
              <a:spAutoFit/>
            </a:bodyPr>
            <a:lstStyle/>
            <a:p>
              <a:pPr marR="217170" algn="just">
                <a:spcAft>
                  <a:spcPts val="1000"/>
                </a:spcAft>
              </a:pPr>
              <a:r>
                <a:rPr lang="en-US" sz="1600" i="1" dirty="0">
                  <a:latin typeface="Arial" panose="020B0604020202020204" pitchFamily="34" charset="0"/>
                  <a:ea typeface="Times New Roman" panose="02020603050405020304" pitchFamily="18" charset="0"/>
                </a:rPr>
                <a:t>“Research suggests that large organisations in the United States of America and the United Kingdom make use of open </a:t>
              </a:r>
              <a:r>
                <a:rPr lang="en-US" sz="1600" i="1" dirty="0" smtClean="0">
                  <a:latin typeface="Arial" panose="020B0604020202020204" pitchFamily="34" charset="0"/>
                  <a:ea typeface="Times New Roman" panose="02020603050405020304" pitchFamily="18" charset="0"/>
                </a:rPr>
                <a:t>plan work-environments </a:t>
              </a:r>
              <a:r>
                <a:rPr lang="en-US" sz="1600" i="1" dirty="0">
                  <a:latin typeface="Arial" panose="020B0604020202020204" pitchFamily="34" charset="0"/>
                  <a:ea typeface="Times New Roman" panose="02020603050405020304" pitchFamily="18" charset="0"/>
                </a:rPr>
                <a:t>as emphasis is placed on cost-effectiveness, but not necessarily on employee satisfaction”. </a:t>
              </a:r>
              <a:endParaRPr lang="en-GB" sz="1600" dirty="0">
                <a:effectLst/>
                <a:latin typeface="Times New Roman" panose="02020603050405020304" pitchFamily="18" charset="0"/>
                <a:ea typeface="Times New Roman" panose="02020603050405020304" pitchFamily="18" charset="0"/>
              </a:endParaRPr>
            </a:p>
          </p:txBody>
        </p:sp>
        <p:sp>
          <p:nvSpPr>
            <p:cNvPr id="7" name="Rectangle 6"/>
            <p:cNvSpPr/>
            <p:nvPr/>
          </p:nvSpPr>
          <p:spPr>
            <a:xfrm>
              <a:off x="611560" y="1556792"/>
              <a:ext cx="8064896" cy="646331"/>
            </a:xfrm>
            <a:prstGeom prst="rect">
              <a:avLst/>
            </a:prstGeom>
          </p:spPr>
          <p:txBody>
            <a:bodyPr wrap="square">
              <a:spAutoFit/>
            </a:bodyPr>
            <a:lstStyle/>
            <a:p>
              <a:pPr algn="r">
                <a:spcAft>
                  <a:spcPts val="0"/>
                </a:spcAft>
              </a:pPr>
              <a:r>
                <a:rPr lang="en-US" sz="1200" dirty="0" err="1">
                  <a:latin typeface="Arial" panose="020B0604020202020204" pitchFamily="34" charset="0"/>
                  <a:ea typeface="Times New Roman" panose="02020603050405020304" pitchFamily="18" charset="0"/>
                </a:rPr>
                <a:t>Kok</a:t>
              </a:r>
              <a:r>
                <a:rPr lang="en-US" sz="1200" dirty="0">
                  <a:latin typeface="Arial" panose="020B0604020202020204" pitchFamily="34" charset="0"/>
                  <a:ea typeface="Times New Roman" panose="02020603050405020304" pitchFamily="18" charset="0"/>
                </a:rPr>
                <a:t>, W., Meyer, M., Titus, S., Hollis-Turner, S., &amp; </a:t>
              </a:r>
              <a:r>
                <a:rPr lang="en-US" sz="1200" dirty="0" err="1">
                  <a:latin typeface="Arial" panose="020B0604020202020204" pitchFamily="34" charset="0"/>
                  <a:ea typeface="Times New Roman" panose="02020603050405020304" pitchFamily="18" charset="0"/>
                </a:rPr>
                <a:t>Bruwer</a:t>
              </a:r>
              <a:r>
                <a:rPr lang="en-US" sz="1200" dirty="0">
                  <a:latin typeface="Arial" panose="020B0604020202020204" pitchFamily="34" charset="0"/>
                  <a:ea typeface="Times New Roman" panose="02020603050405020304" pitchFamily="18" charset="0"/>
                </a:rPr>
                <a:t>, J.P., (2015</a:t>
              </a:r>
              <a:r>
                <a:rPr lang="en-US" sz="1200" dirty="0" smtClean="0">
                  <a:latin typeface="Arial" panose="020B0604020202020204" pitchFamily="34" charset="0"/>
                  <a:ea typeface="Times New Roman" panose="02020603050405020304" pitchFamily="18" charset="0"/>
                </a:rPr>
                <a:t>).  </a:t>
              </a:r>
              <a:r>
                <a:rPr lang="en-US" sz="1200" dirty="0">
                  <a:latin typeface="Arial" panose="020B0604020202020204" pitchFamily="34" charset="0"/>
                  <a:ea typeface="Times New Roman" panose="02020603050405020304" pitchFamily="18" charset="0"/>
                </a:rPr>
                <a:t>Problems and Perspectives </a:t>
              </a:r>
              <a:r>
                <a:rPr lang="en-US" sz="1200" dirty="0" smtClean="0">
                  <a:latin typeface="Arial" panose="020B0604020202020204" pitchFamily="34" charset="0"/>
                  <a:ea typeface="Times New Roman" panose="02020603050405020304" pitchFamily="18" charset="0"/>
                </a:rPr>
                <a:t>in Management</a:t>
              </a:r>
              <a:r>
                <a:rPr lang="en-US" sz="1200" dirty="0">
                  <a:latin typeface="Arial" panose="020B0604020202020204" pitchFamily="34" charset="0"/>
                  <a:ea typeface="Times New Roman" panose="02020603050405020304" pitchFamily="18" charset="0"/>
                </a:rPr>
                <a:t>. </a:t>
              </a:r>
              <a:r>
                <a:rPr lang="en-US" sz="1200" i="1" dirty="0">
                  <a:latin typeface="Arial" panose="020B0604020202020204" pitchFamily="34" charset="0"/>
                  <a:ea typeface="Times New Roman" panose="02020603050405020304" pitchFamily="18" charset="0"/>
                </a:rPr>
                <a:t>“The influence of open plan work-environments on the productivity of employees: the case of engineering firms </a:t>
              </a:r>
              <a:r>
                <a:rPr lang="en-US" sz="1200" i="1" dirty="0" smtClean="0">
                  <a:latin typeface="Arial" panose="020B0604020202020204" pitchFamily="34" charset="0"/>
                  <a:ea typeface="Times New Roman" panose="02020603050405020304" pitchFamily="18" charset="0"/>
                </a:rPr>
                <a:t>in Cape </a:t>
              </a:r>
              <a:r>
                <a:rPr lang="en-US" sz="1200" i="1" dirty="0">
                  <a:latin typeface="Arial" panose="020B0604020202020204" pitchFamily="34" charset="0"/>
                  <a:ea typeface="Times New Roman" panose="02020603050405020304" pitchFamily="18" charset="0"/>
                </a:rPr>
                <a:t>Town”. </a:t>
              </a:r>
              <a:r>
                <a:rPr lang="en-US" sz="1200" dirty="0">
                  <a:latin typeface="Arial" panose="020B0604020202020204" pitchFamily="34" charset="0"/>
                  <a:ea typeface="Times New Roman" panose="02020603050405020304" pitchFamily="18" charset="0"/>
                </a:rPr>
                <a:t>Volume 13, Issue 2</a:t>
              </a:r>
              <a:endParaRPr lang="en-GB" sz="1200" dirty="0">
                <a:effectLst/>
                <a:latin typeface="Times New Roman" panose="02020603050405020304" pitchFamily="18" charset="0"/>
                <a:ea typeface="Times New Roman" panose="02020603050405020304" pitchFamily="18" charset="0"/>
              </a:endParaRPr>
            </a:p>
          </p:txBody>
        </p:sp>
      </p:grpSp>
      <p:grpSp>
        <p:nvGrpSpPr>
          <p:cNvPr id="10" name="Group 9"/>
          <p:cNvGrpSpPr/>
          <p:nvPr/>
        </p:nvGrpSpPr>
        <p:grpSpPr>
          <a:xfrm>
            <a:off x="611560" y="2132856"/>
            <a:ext cx="8208912" cy="1283370"/>
            <a:chOff x="611560" y="2361654"/>
            <a:chExt cx="8208912" cy="1283370"/>
          </a:xfrm>
        </p:grpSpPr>
        <p:sp>
          <p:nvSpPr>
            <p:cNvPr id="3" name="Rectangle 2"/>
            <p:cNvSpPr/>
            <p:nvPr/>
          </p:nvSpPr>
          <p:spPr>
            <a:xfrm>
              <a:off x="611560" y="2361654"/>
              <a:ext cx="8208912" cy="923330"/>
            </a:xfrm>
            <a:prstGeom prst="rect">
              <a:avLst/>
            </a:prstGeom>
          </p:spPr>
          <p:txBody>
            <a:bodyPr wrap="square">
              <a:spAutoFit/>
            </a:bodyPr>
            <a:lstStyle/>
            <a:p>
              <a:r>
                <a:rPr lang="en-US" i="1" dirty="0">
                  <a:solidFill>
                    <a:srgbClr val="2E2E2E"/>
                  </a:solidFill>
                  <a:latin typeface="Arial" panose="020B0604020202020204" pitchFamily="34" charset="0"/>
                  <a:ea typeface="Times New Roman" panose="02020603050405020304" pitchFamily="18" charset="0"/>
                </a:rPr>
                <a:t>“Open-plan office layout is commonly </a:t>
              </a:r>
              <a:r>
                <a:rPr lang="en-US" i="1" dirty="0" smtClean="0">
                  <a:solidFill>
                    <a:srgbClr val="2E2E2E"/>
                  </a:solidFill>
                  <a:latin typeface="Arial" panose="020B0604020202020204" pitchFamily="34" charset="0"/>
                  <a:ea typeface="Times New Roman" panose="02020603050405020304" pitchFamily="18" charset="0"/>
                </a:rPr>
                <a:t>assumed </a:t>
              </a:r>
              <a:r>
                <a:rPr lang="en-US" i="1" dirty="0">
                  <a:solidFill>
                    <a:srgbClr val="2E2E2E"/>
                  </a:solidFill>
                  <a:latin typeface="Arial" panose="020B0604020202020204" pitchFamily="34" charset="0"/>
                  <a:ea typeface="Times New Roman" panose="02020603050405020304" pitchFamily="18" charset="0"/>
                </a:rPr>
                <a:t>to facilitate communication and interaction between co-workers, promoting workplace satisfaction and team-work effectiveness. </a:t>
              </a:r>
              <a:endParaRPr lang="en-GB" dirty="0"/>
            </a:p>
          </p:txBody>
        </p:sp>
        <p:sp>
          <p:nvSpPr>
            <p:cNvPr id="9" name="Rectangle 8"/>
            <p:cNvSpPr/>
            <p:nvPr/>
          </p:nvSpPr>
          <p:spPr>
            <a:xfrm>
              <a:off x="755576" y="3183359"/>
              <a:ext cx="7920880" cy="461665"/>
            </a:xfrm>
            <a:prstGeom prst="rect">
              <a:avLst/>
            </a:prstGeom>
          </p:spPr>
          <p:txBody>
            <a:bodyPr wrap="square">
              <a:spAutoFit/>
            </a:bodyPr>
            <a:lstStyle/>
            <a:p>
              <a:pPr algn="r">
                <a:spcAft>
                  <a:spcPts val="0"/>
                </a:spcAft>
              </a:pPr>
              <a:r>
                <a:rPr lang="en-US" sz="1200" dirty="0" err="1">
                  <a:solidFill>
                    <a:schemeClr val="bg1"/>
                  </a:solidFill>
                  <a:latin typeface="Arial" panose="020B0604020202020204" pitchFamily="34" charset="0"/>
                  <a:ea typeface="Times New Roman" panose="02020603050405020304" pitchFamily="18" charset="0"/>
                </a:rPr>
                <a:t>Jungsoo</a:t>
              </a:r>
              <a:r>
                <a:rPr lang="en-US" sz="1200" dirty="0">
                  <a:solidFill>
                    <a:schemeClr val="bg1"/>
                  </a:solidFill>
                  <a:latin typeface="Arial" panose="020B0604020202020204" pitchFamily="34" charset="0"/>
                  <a:ea typeface="Times New Roman" panose="02020603050405020304" pitchFamily="18" charset="0"/>
                </a:rPr>
                <a:t>, K., &amp; De Dear, R., (2013). </a:t>
              </a:r>
              <a:r>
                <a:rPr lang="en-US" sz="1200" dirty="0">
                  <a:solidFill>
                    <a:schemeClr val="bg1"/>
                  </a:solidFill>
                  <a:latin typeface="Arial" panose="020B0604020202020204" pitchFamily="34" charset="0"/>
                  <a:ea typeface="Times New Roman" panose="02020603050405020304" pitchFamily="18" charset="0"/>
                  <a:hlinkClick r:id="rId3" tooltip="Go to Journal of Environmental Psychology on ScienceDirect"/>
                </a:rPr>
                <a:t>Journal of Environmental Psychology</a:t>
              </a:r>
              <a:r>
                <a:rPr lang="en-US" sz="1200" dirty="0">
                  <a:solidFill>
                    <a:schemeClr val="bg1"/>
                  </a:solidFill>
                  <a:latin typeface="Arial" panose="020B0604020202020204" pitchFamily="34" charset="0"/>
                  <a:ea typeface="Times New Roman" panose="02020603050405020304" pitchFamily="18" charset="0"/>
                </a:rPr>
                <a:t> </a:t>
              </a:r>
              <a:r>
                <a:rPr lang="en-US" sz="1200" i="1" dirty="0">
                  <a:solidFill>
                    <a:schemeClr val="bg1"/>
                  </a:solidFill>
                  <a:latin typeface="Arial" panose="020B0604020202020204" pitchFamily="34" charset="0"/>
                  <a:ea typeface="Times New Roman" panose="02020603050405020304" pitchFamily="18" charset="0"/>
                </a:rPr>
                <a:t>”</a:t>
              </a:r>
              <a:r>
                <a:rPr lang="en-US" sz="1200" i="1" kern="1800" dirty="0">
                  <a:solidFill>
                    <a:schemeClr val="bg1"/>
                  </a:solidFill>
                  <a:latin typeface="Arial" panose="020B0604020202020204" pitchFamily="34" charset="0"/>
                  <a:ea typeface="Times New Roman" panose="02020603050405020304" pitchFamily="18" charset="0"/>
                </a:rPr>
                <a:t>Workspace satisfaction: The privacy-communication trade-off in open-plan offices”</a:t>
              </a:r>
              <a:r>
                <a:rPr lang="en-US" sz="1200" i="1" dirty="0">
                  <a:solidFill>
                    <a:schemeClr val="bg1"/>
                  </a:solidFill>
                  <a:latin typeface="Arial" panose="020B0604020202020204" pitchFamily="34" charset="0"/>
                  <a:ea typeface="Times New Roman" panose="02020603050405020304" pitchFamily="18" charset="0"/>
                </a:rPr>
                <a:t> </a:t>
              </a:r>
              <a:r>
                <a:rPr lang="en-US" sz="1200" dirty="0">
                  <a:solidFill>
                    <a:schemeClr val="bg1"/>
                  </a:solidFill>
                  <a:latin typeface="Arial" panose="020B0604020202020204" pitchFamily="34" charset="0"/>
                  <a:ea typeface="Times New Roman" panose="02020603050405020304" pitchFamily="18" charset="0"/>
                  <a:hlinkClick r:id="rId4" tooltip="Go to table of contents for this volume/issue"/>
                </a:rPr>
                <a:t>Volume 36</a:t>
              </a:r>
              <a:r>
                <a:rPr lang="en-US" sz="1200" dirty="0">
                  <a:solidFill>
                    <a:schemeClr val="bg1"/>
                  </a:solidFill>
                  <a:latin typeface="Arial" panose="020B0604020202020204" pitchFamily="34" charset="0"/>
                  <a:ea typeface="Times New Roman" panose="02020603050405020304" pitchFamily="18" charset="0"/>
                </a:rPr>
                <a:t>. </a:t>
              </a:r>
              <a:r>
                <a:rPr lang="en-US" sz="1200" dirty="0" err="1">
                  <a:solidFill>
                    <a:schemeClr val="bg1"/>
                  </a:solidFill>
                  <a:latin typeface="Arial" panose="020B0604020202020204" pitchFamily="34" charset="0"/>
                  <a:ea typeface="Times New Roman" panose="02020603050405020304" pitchFamily="18" charset="0"/>
                </a:rPr>
                <a:t>pp</a:t>
              </a:r>
              <a:r>
                <a:rPr lang="en-US" sz="1200" dirty="0">
                  <a:solidFill>
                    <a:schemeClr val="bg1"/>
                  </a:solidFill>
                  <a:latin typeface="Arial" panose="020B0604020202020204" pitchFamily="34" charset="0"/>
                  <a:ea typeface="Times New Roman" panose="02020603050405020304" pitchFamily="18" charset="0"/>
                </a:rPr>
                <a:t> 18–26</a:t>
              </a:r>
              <a:endParaRPr lang="en-GB" sz="1200" dirty="0">
                <a:solidFill>
                  <a:schemeClr val="bg1"/>
                </a:solidFill>
                <a:effectLst/>
                <a:latin typeface="Times New Roman" panose="02020603050405020304" pitchFamily="18" charset="0"/>
                <a:ea typeface="Times New Roman" panose="02020603050405020304" pitchFamily="18" charset="0"/>
              </a:endParaRPr>
            </a:p>
          </p:txBody>
        </p:sp>
      </p:grpSp>
      <p:grpSp>
        <p:nvGrpSpPr>
          <p:cNvPr id="12" name="Group 11"/>
          <p:cNvGrpSpPr/>
          <p:nvPr/>
        </p:nvGrpSpPr>
        <p:grpSpPr>
          <a:xfrm>
            <a:off x="611560" y="3501008"/>
            <a:ext cx="8208912" cy="974432"/>
            <a:chOff x="611560" y="3636313"/>
            <a:chExt cx="8208912" cy="974432"/>
          </a:xfrm>
        </p:grpSpPr>
        <p:sp>
          <p:nvSpPr>
            <p:cNvPr id="4" name="Rectangle 3"/>
            <p:cNvSpPr/>
            <p:nvPr/>
          </p:nvSpPr>
          <p:spPr>
            <a:xfrm>
              <a:off x="611560" y="3636313"/>
              <a:ext cx="8208912" cy="584775"/>
            </a:xfrm>
            <a:prstGeom prst="rect">
              <a:avLst/>
            </a:prstGeom>
          </p:spPr>
          <p:txBody>
            <a:bodyPr wrap="square">
              <a:spAutoFit/>
            </a:bodyPr>
            <a:lstStyle/>
            <a:p>
              <a:r>
                <a:rPr lang="en-US" sz="1600" i="1" dirty="0">
                  <a:latin typeface="Arial" panose="020B0604020202020204" pitchFamily="34" charset="0"/>
                  <a:ea typeface="Times New Roman" panose="02020603050405020304" pitchFamily="18" charset="0"/>
                </a:rPr>
                <a:t>“Open offices may be the worst thing to happen to </a:t>
              </a:r>
              <a:r>
                <a:rPr lang="en-US" sz="1600" i="1" dirty="0" smtClean="0">
                  <a:latin typeface="Arial" panose="020B0604020202020204" pitchFamily="34" charset="0"/>
                  <a:ea typeface="Times New Roman" panose="02020603050405020304" pitchFamily="18" charset="0"/>
                </a:rPr>
                <a:t>employee productivity </a:t>
              </a:r>
              <a:r>
                <a:rPr lang="en-US" sz="1600" i="1" dirty="0">
                  <a:latin typeface="Arial" panose="020B0604020202020204" pitchFamily="34" charset="0"/>
                  <a:ea typeface="Times New Roman" panose="02020603050405020304" pitchFamily="18" charset="0"/>
                </a:rPr>
                <a:t>since the three-martini lunch. They are distracting, noisy, and irritating. </a:t>
              </a:r>
              <a:endParaRPr lang="en-GB" sz="1600" dirty="0"/>
            </a:p>
          </p:txBody>
        </p:sp>
        <p:sp>
          <p:nvSpPr>
            <p:cNvPr id="11" name="Rectangle 10"/>
            <p:cNvSpPr/>
            <p:nvPr/>
          </p:nvSpPr>
          <p:spPr>
            <a:xfrm>
              <a:off x="631334" y="4149080"/>
              <a:ext cx="8169364" cy="461665"/>
            </a:xfrm>
            <a:prstGeom prst="rect">
              <a:avLst/>
            </a:prstGeom>
          </p:spPr>
          <p:txBody>
            <a:bodyPr wrap="square">
              <a:spAutoFit/>
            </a:bodyPr>
            <a:lstStyle/>
            <a:p>
              <a:pPr algn="r">
                <a:spcAft>
                  <a:spcPts val="0"/>
                </a:spcAft>
              </a:pPr>
              <a:r>
                <a:rPr lang="en-US" sz="1200" dirty="0">
                  <a:latin typeface="Arial" panose="020B0604020202020204" pitchFamily="34" charset="0"/>
                  <a:ea typeface="Times New Roman" panose="02020603050405020304" pitchFamily="18" charset="0"/>
                  <a:cs typeface="Arial" panose="020B0604020202020204" pitchFamily="34" charset="0"/>
                </a:rPr>
                <a:t>Anderson, L., (2016). Project Management Times </a:t>
              </a:r>
              <a:r>
                <a:rPr lang="en-US" sz="1200" i="1" dirty="0">
                  <a:latin typeface="Arial" panose="020B0604020202020204" pitchFamily="34" charset="0"/>
                  <a:ea typeface="Times New Roman" panose="02020603050405020304" pitchFamily="18" charset="0"/>
                  <a:cs typeface="Arial" panose="020B0604020202020204" pitchFamily="34" charset="0"/>
                </a:rPr>
                <a:t>“</a:t>
              </a:r>
              <a:r>
                <a:rPr lang="en-US" sz="1200" i="1" dirty="0">
                  <a:latin typeface="Arial" panose="020B0604020202020204" pitchFamily="34" charset="0"/>
                  <a:ea typeface="Times New Roman" panose="02020603050405020304" pitchFamily="18" charset="0"/>
                  <a:cs typeface="Times New Roman" panose="02020603050405020304" pitchFamily="18" charset="0"/>
                </a:rPr>
                <a:t>Project Success Is All About the </a:t>
              </a:r>
              <a:r>
                <a:rPr lang="en-US" sz="1200" i="1" dirty="0" smtClean="0">
                  <a:latin typeface="Arial" panose="020B0604020202020204" pitchFamily="34" charset="0"/>
                  <a:ea typeface="Times New Roman" panose="02020603050405020304" pitchFamily="18" charset="0"/>
                  <a:cs typeface="Times New Roman" panose="02020603050405020304" pitchFamily="18" charset="0"/>
                </a:rPr>
                <a:t>People”</a:t>
              </a:r>
              <a:r>
                <a:rPr lang="en-GB" sz="1200" dirty="0" smtClean="0">
                  <a:latin typeface="Arial" panose="020B0604020202020204" pitchFamily="34" charset="0"/>
                  <a:ea typeface="Times New Roman" panose="02020603050405020304" pitchFamily="18" charset="0"/>
                  <a:cs typeface="Times New Roman" panose="02020603050405020304" pitchFamily="18" charset="0"/>
                </a:rPr>
                <a:t> </a:t>
              </a:r>
              <a:r>
                <a:rPr lang="en-US" sz="1200" i="1" dirty="0" smtClean="0">
                  <a:solidFill>
                    <a:srgbClr val="0070C0"/>
                  </a:solidFill>
                  <a:latin typeface="Arial" panose="020B0604020202020204" pitchFamily="34" charset="0"/>
                  <a:ea typeface="Times New Roman" panose="02020603050405020304" pitchFamily="18" charset="0"/>
                  <a:cs typeface="Arial" panose="020B0604020202020204" pitchFamily="34" charset="0"/>
                  <a:hlinkClick r:id="rId5"/>
                </a:rPr>
                <a:t>https</a:t>
              </a:r>
              <a:r>
                <a:rPr lang="en-US" sz="1200" i="1"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5"/>
                </a:rPr>
                <a:t>://</a:t>
              </a:r>
              <a:r>
                <a:rPr lang="en-US" sz="1200" i="1" dirty="0" smtClean="0">
                  <a:solidFill>
                    <a:srgbClr val="0070C0"/>
                  </a:solidFill>
                  <a:latin typeface="Arial" panose="020B0604020202020204" pitchFamily="34" charset="0"/>
                  <a:ea typeface="Times New Roman" panose="02020603050405020304" pitchFamily="18" charset="0"/>
                  <a:cs typeface="Arial" panose="020B0604020202020204" pitchFamily="34" charset="0"/>
                  <a:hlinkClick r:id="rId5"/>
                </a:rPr>
                <a:t>www.projecttimes.com/lisa-anderson/project-success-is-all-about-the-people.html</a:t>
              </a:r>
              <a:r>
                <a:rPr lang="en-GB" sz="1200" dirty="0" smtClean="0">
                  <a:latin typeface="Arial" panose="020B0604020202020204" pitchFamily="34" charset="0"/>
                  <a:ea typeface="Times New Roman" panose="02020603050405020304" pitchFamily="18" charset="0"/>
                  <a:cs typeface="Times New Roman" panose="02020603050405020304" pitchFamily="18" charset="0"/>
                </a:rPr>
                <a:t> </a:t>
              </a:r>
              <a:r>
                <a:rPr lang="en-US" sz="1200" dirty="0" smtClean="0">
                  <a:latin typeface="Arial" panose="020B0604020202020204" pitchFamily="34" charset="0"/>
                  <a:ea typeface="Times New Roman" panose="02020603050405020304" pitchFamily="18" charset="0"/>
                  <a:cs typeface="Arial" panose="020B0604020202020204" pitchFamily="34" charset="0"/>
                </a:rPr>
                <a:t>Accessed </a:t>
              </a:r>
              <a:r>
                <a:rPr lang="en-US" sz="1200" dirty="0">
                  <a:latin typeface="Arial" panose="020B0604020202020204" pitchFamily="34" charset="0"/>
                  <a:ea typeface="Times New Roman" panose="02020603050405020304" pitchFamily="18" charset="0"/>
                  <a:cs typeface="Arial" panose="020B0604020202020204" pitchFamily="34" charset="0"/>
                </a:rPr>
                <a:t>23.02.17</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p:txBody>
        </p:sp>
      </p:grpSp>
      <p:grpSp>
        <p:nvGrpSpPr>
          <p:cNvPr id="14" name="Group 13"/>
          <p:cNvGrpSpPr/>
          <p:nvPr/>
        </p:nvGrpSpPr>
        <p:grpSpPr>
          <a:xfrm>
            <a:off x="611560" y="4509120"/>
            <a:ext cx="8208912" cy="1008112"/>
            <a:chOff x="611560" y="4653136"/>
            <a:chExt cx="8208912" cy="1008112"/>
          </a:xfrm>
        </p:grpSpPr>
        <p:sp>
          <p:nvSpPr>
            <p:cNvPr id="5" name="Rectangle 4"/>
            <p:cNvSpPr/>
            <p:nvPr/>
          </p:nvSpPr>
          <p:spPr>
            <a:xfrm>
              <a:off x="611560" y="4653136"/>
              <a:ext cx="8208912" cy="584775"/>
            </a:xfrm>
            <a:prstGeom prst="rect">
              <a:avLst/>
            </a:prstGeom>
          </p:spPr>
          <p:txBody>
            <a:bodyPr wrap="square">
              <a:spAutoFit/>
            </a:bodyPr>
            <a:lstStyle/>
            <a:p>
              <a:r>
                <a:rPr lang="en-US" sz="1600" i="1" dirty="0">
                  <a:solidFill>
                    <a:schemeClr val="bg1"/>
                  </a:solidFill>
                  <a:latin typeface="Arial" panose="020B0604020202020204" pitchFamily="34" charset="0"/>
                  <a:ea typeface="Times New Roman" panose="02020603050405020304" pitchFamily="18" charset="0"/>
                </a:rPr>
                <a:t>“The study found evidence of strategic alignment between open office </a:t>
              </a:r>
              <a:r>
                <a:rPr lang="en-US" sz="1600" i="1" dirty="0" smtClean="0">
                  <a:solidFill>
                    <a:schemeClr val="bg1"/>
                  </a:solidFill>
                  <a:latin typeface="Arial" panose="020B0604020202020204" pitchFamily="34" charset="0"/>
                  <a:ea typeface="Times New Roman" panose="02020603050405020304" pitchFamily="18" charset="0"/>
                </a:rPr>
                <a:t>design, employees</a:t>
              </a:r>
              <a:r>
                <a:rPr lang="en-US" sz="1600" i="1" dirty="0">
                  <a:solidFill>
                    <a:schemeClr val="bg1"/>
                  </a:solidFill>
                  <a:latin typeface="Arial" panose="020B0604020202020204" pitchFamily="34" charset="0"/>
                  <a:ea typeface="Times New Roman" panose="02020603050405020304" pitchFamily="18" charset="0"/>
                </a:rPr>
                <a:t>’ perception of open office design and improved service delivery”.</a:t>
              </a:r>
              <a:endParaRPr lang="en-GB" sz="1600" dirty="0">
                <a:solidFill>
                  <a:schemeClr val="bg1"/>
                </a:solidFill>
              </a:endParaRPr>
            </a:p>
          </p:txBody>
        </p:sp>
        <p:sp>
          <p:nvSpPr>
            <p:cNvPr id="13" name="Rectangle 12"/>
            <p:cNvSpPr/>
            <p:nvPr/>
          </p:nvSpPr>
          <p:spPr>
            <a:xfrm>
              <a:off x="755576" y="5199583"/>
              <a:ext cx="8064896" cy="461665"/>
            </a:xfrm>
            <a:prstGeom prst="rect">
              <a:avLst/>
            </a:prstGeom>
          </p:spPr>
          <p:txBody>
            <a:bodyPr wrap="square">
              <a:spAutoFit/>
            </a:bodyPr>
            <a:lstStyle/>
            <a:p>
              <a:pPr algn="r">
                <a:spcAft>
                  <a:spcPts val="0"/>
                </a:spcAft>
              </a:pPr>
              <a:r>
                <a:rPr lang="en-US" sz="1200" dirty="0" err="1">
                  <a:solidFill>
                    <a:schemeClr val="bg1"/>
                  </a:solidFill>
                  <a:latin typeface="Arial" panose="020B0604020202020204" pitchFamily="34" charset="0"/>
                  <a:ea typeface="Times New Roman" panose="02020603050405020304" pitchFamily="18" charset="0"/>
                </a:rPr>
                <a:t>Chemutai-Koske</a:t>
              </a:r>
              <a:r>
                <a:rPr lang="en-US" sz="1200" dirty="0">
                  <a:solidFill>
                    <a:schemeClr val="bg1"/>
                  </a:solidFill>
                  <a:latin typeface="Arial" panose="020B0604020202020204" pitchFamily="34" charset="0"/>
                  <a:ea typeface="Times New Roman" panose="02020603050405020304" pitchFamily="18" charset="0"/>
                </a:rPr>
                <a:t>, E., </a:t>
              </a:r>
              <a:r>
                <a:rPr lang="en-US" sz="1200" dirty="0" err="1">
                  <a:solidFill>
                    <a:schemeClr val="bg1"/>
                  </a:solidFill>
                  <a:latin typeface="Arial" panose="020B0604020202020204" pitchFamily="34" charset="0"/>
                  <a:ea typeface="Times New Roman" panose="02020603050405020304" pitchFamily="18" charset="0"/>
                </a:rPr>
                <a:t>Kwasira</a:t>
              </a:r>
              <a:r>
                <a:rPr lang="en-US" sz="1200" dirty="0">
                  <a:solidFill>
                    <a:schemeClr val="bg1"/>
                  </a:solidFill>
                  <a:latin typeface="Arial" panose="020B0604020202020204" pitchFamily="34" charset="0"/>
                  <a:ea typeface="Times New Roman" panose="02020603050405020304" pitchFamily="18" charset="0"/>
                </a:rPr>
                <a:t> J., (2015). International Journal of Humanities and Social Science</a:t>
              </a:r>
              <a:r>
                <a:rPr lang="en-US" sz="1200" i="1" dirty="0">
                  <a:solidFill>
                    <a:schemeClr val="bg1"/>
                  </a:solidFill>
                  <a:latin typeface="Arial" panose="020B0604020202020204" pitchFamily="34" charset="0"/>
                  <a:ea typeface="Times New Roman" panose="02020603050405020304" pitchFamily="18" charset="0"/>
                </a:rPr>
                <a:t> “Adoption of Open Office Strategy on Effective Service Delivery in National Government Offices in </a:t>
              </a:r>
              <a:r>
                <a:rPr lang="en-US" sz="1200" i="1" dirty="0" err="1">
                  <a:solidFill>
                    <a:schemeClr val="bg1"/>
                  </a:solidFill>
                  <a:latin typeface="Arial" panose="020B0604020202020204" pitchFamily="34" charset="0"/>
                  <a:ea typeface="Times New Roman" panose="02020603050405020304" pitchFamily="18" charset="0"/>
                </a:rPr>
                <a:t>Nakuru</a:t>
              </a:r>
              <a:r>
                <a:rPr lang="en-US" sz="1200" i="1" dirty="0">
                  <a:solidFill>
                    <a:schemeClr val="bg1"/>
                  </a:solidFill>
                  <a:latin typeface="Arial" panose="020B0604020202020204" pitchFamily="34" charset="0"/>
                  <a:ea typeface="Times New Roman" panose="02020603050405020304" pitchFamily="18" charset="0"/>
                </a:rPr>
                <a:t>, Kenya”.</a:t>
              </a:r>
              <a:r>
                <a:rPr lang="en-US" sz="1200" dirty="0">
                  <a:solidFill>
                    <a:schemeClr val="bg1"/>
                  </a:solidFill>
                  <a:latin typeface="Arial" panose="020B0604020202020204" pitchFamily="34" charset="0"/>
                  <a:ea typeface="Times New Roman" panose="02020603050405020304" pitchFamily="18" charset="0"/>
                </a:rPr>
                <a:t> </a:t>
              </a:r>
              <a:r>
                <a:rPr lang="en-US" sz="1200" i="1" dirty="0">
                  <a:solidFill>
                    <a:schemeClr val="bg1"/>
                  </a:solidFill>
                  <a:latin typeface="Arial" panose="020B0604020202020204" pitchFamily="34" charset="0"/>
                  <a:ea typeface="Times New Roman" panose="02020603050405020304" pitchFamily="18" charset="0"/>
                </a:rPr>
                <a:t>Vol. 5, No. 5</a:t>
              </a:r>
              <a:endParaRPr lang="en-GB" sz="1200" dirty="0">
                <a:solidFill>
                  <a:schemeClr val="bg1"/>
                </a:solidFill>
                <a:effectLst/>
                <a:latin typeface="Times New Roman" panose="02020603050405020304" pitchFamily="18" charset="0"/>
                <a:ea typeface="Times New Roman" panose="02020603050405020304" pitchFamily="18" charset="0"/>
              </a:endParaRPr>
            </a:p>
          </p:txBody>
        </p:sp>
      </p:grpSp>
      <p:grpSp>
        <p:nvGrpSpPr>
          <p:cNvPr id="18" name="Group 17"/>
          <p:cNvGrpSpPr/>
          <p:nvPr/>
        </p:nvGrpSpPr>
        <p:grpSpPr>
          <a:xfrm>
            <a:off x="611560" y="5589240"/>
            <a:ext cx="8352928" cy="986626"/>
            <a:chOff x="611560" y="5754742"/>
            <a:chExt cx="8352928" cy="986626"/>
          </a:xfrm>
        </p:grpSpPr>
        <p:sp>
          <p:nvSpPr>
            <p:cNvPr id="6" name="Rectangle 5"/>
            <p:cNvSpPr/>
            <p:nvPr/>
          </p:nvSpPr>
          <p:spPr>
            <a:xfrm>
              <a:off x="611560" y="5754742"/>
              <a:ext cx="8208912" cy="338554"/>
            </a:xfrm>
            <a:prstGeom prst="rect">
              <a:avLst/>
            </a:prstGeom>
          </p:spPr>
          <p:txBody>
            <a:bodyPr wrap="square">
              <a:spAutoFit/>
            </a:bodyPr>
            <a:lstStyle/>
            <a:p>
              <a:r>
                <a:rPr lang="en-US" sz="1600" i="1" dirty="0" smtClean="0">
                  <a:latin typeface="Arial" panose="020B0604020202020204" pitchFamily="34" charset="0"/>
                  <a:ea typeface="Times New Roman" panose="02020603050405020304" pitchFamily="18" charset="0"/>
                </a:rPr>
                <a:t>“Economic </a:t>
              </a:r>
              <a:r>
                <a:rPr lang="en-US" sz="1600" i="1" dirty="0">
                  <a:latin typeface="Arial" panose="020B0604020202020204" pitchFamily="34" charset="0"/>
                  <a:ea typeface="Times New Roman" panose="02020603050405020304" pitchFamily="18" charset="0"/>
                </a:rPr>
                <a:t>traditional offices are more costly in term of materials, design and </a:t>
              </a:r>
              <a:r>
                <a:rPr lang="en-US" sz="1600" i="1" dirty="0" smtClean="0">
                  <a:latin typeface="Arial" panose="020B0604020202020204" pitchFamily="34" charset="0"/>
                  <a:ea typeface="Times New Roman" panose="02020603050405020304" pitchFamily="18" charset="0"/>
                </a:rPr>
                <a:t>space”. </a:t>
              </a:r>
              <a:endParaRPr lang="en-GB" sz="1600" dirty="0"/>
            </a:p>
          </p:txBody>
        </p:sp>
        <p:sp>
          <p:nvSpPr>
            <p:cNvPr id="17" name="Rectangle 16"/>
            <p:cNvSpPr/>
            <p:nvPr/>
          </p:nvSpPr>
          <p:spPr>
            <a:xfrm>
              <a:off x="775350" y="6095037"/>
              <a:ext cx="8189138" cy="646331"/>
            </a:xfrm>
            <a:prstGeom prst="rect">
              <a:avLst/>
            </a:prstGeom>
          </p:spPr>
          <p:txBody>
            <a:bodyPr wrap="square">
              <a:spAutoFit/>
            </a:bodyPr>
            <a:lstStyle/>
            <a:p>
              <a:pPr algn="r"/>
              <a:r>
                <a:rPr lang="en-GB" sz="1200" dirty="0" err="1">
                  <a:latin typeface="Arial" panose="020B0604020202020204" pitchFamily="34" charset="0"/>
                  <a:cs typeface="Arial" panose="020B0604020202020204" pitchFamily="34" charset="0"/>
                </a:rPr>
                <a:t>Dizik</a:t>
              </a:r>
              <a:r>
                <a:rPr lang="en-GB" sz="1200" dirty="0">
                  <a:latin typeface="Arial" panose="020B0604020202020204" pitchFamily="34" charset="0"/>
                  <a:cs typeface="Arial" panose="020B0604020202020204" pitchFamily="34" charset="0"/>
                </a:rPr>
                <a:t>, A., (2016). Wall Street Journal. Open Offices Are Losing Some of Their Openness. “Companies look for ways to add privacy and quiet     areas without reverting to the traditional office design</a:t>
              </a:r>
              <a:r>
                <a:rPr lang="en-GB" sz="1200" dirty="0" smtClean="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hlinkClick r:id="rId6"/>
                </a:rPr>
                <a:t>https</a:t>
              </a:r>
              <a:r>
                <a:rPr lang="en-GB" sz="1200" dirty="0">
                  <a:latin typeface="Arial" panose="020B0604020202020204" pitchFamily="34" charset="0"/>
                  <a:cs typeface="Arial" panose="020B0604020202020204" pitchFamily="34" charset="0"/>
                  <a:hlinkClick r:id="rId6"/>
                </a:rPr>
                <a:t>://</a:t>
              </a:r>
              <a:r>
                <a:rPr lang="en-GB" sz="1200" dirty="0" smtClean="0">
                  <a:latin typeface="Arial" panose="020B0604020202020204" pitchFamily="34" charset="0"/>
                  <a:cs typeface="Arial" panose="020B0604020202020204" pitchFamily="34" charset="0"/>
                  <a:hlinkClick r:id="rId6"/>
                </a:rPr>
                <a:t>www.wsj.com/articles/open-offices-are-losing-some-of-their-openness-1475460662</a:t>
              </a:r>
              <a:r>
                <a:rPr lang="en-GB" sz="1200" dirty="0" smtClean="0">
                  <a:latin typeface="Arial" panose="020B0604020202020204" pitchFamily="34" charset="0"/>
                  <a:cs typeface="Arial" panose="020B0604020202020204" pitchFamily="34" charset="0"/>
                </a:rPr>
                <a:t> Accessed </a:t>
              </a:r>
              <a:r>
                <a:rPr lang="en-GB" sz="1200" dirty="0">
                  <a:latin typeface="Arial" panose="020B0604020202020204" pitchFamily="34" charset="0"/>
                  <a:cs typeface="Arial" panose="020B0604020202020204" pitchFamily="34" charset="0"/>
                </a:rPr>
                <a:t>02.02.17</a:t>
              </a:r>
            </a:p>
          </p:txBody>
        </p:sp>
      </p:grpSp>
    </p:spTree>
    <p:extLst>
      <p:ext uri="{BB962C8B-B14F-4D97-AF65-F5344CB8AC3E}">
        <p14:creationId xmlns:p14="http://schemas.microsoft.com/office/powerpoint/2010/main" val="461246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wipe(up)">
                                      <p:cBhvr>
                                        <p:cTn id="7" dur="500"/>
                                        <p:tgtEl>
                                          <p:spTgt spid="46"/>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27"/>
                                        </p:tgtEl>
                                        <p:attrNameLst>
                                          <p:attrName>style.visibility</p:attrName>
                                        </p:attrNameLst>
                                      </p:cBhvr>
                                      <p:to>
                                        <p:strVal val="visible"/>
                                      </p:to>
                                    </p:set>
                                    <p:animEffect transition="in" filter="wipe(left)">
                                      <p:cBhvr>
                                        <p:cTn id="11" dur="500"/>
                                        <p:tgtEl>
                                          <p:spTgt spid="27"/>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ipe(up)">
                                      <p:cBhvr>
                                        <p:cTn id="16" dur="500"/>
                                        <p:tgtEl>
                                          <p:spTgt spid="8"/>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up)">
                                      <p:cBhvr>
                                        <p:cTn id="21" dur="500"/>
                                        <p:tgtEl>
                                          <p:spTgt spid="10"/>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1" fill="hold" nodeType="click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wipe(up)">
                                      <p:cBhvr>
                                        <p:cTn id="26" dur="500"/>
                                        <p:tgtEl>
                                          <p:spTgt spid="12"/>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nodeType="click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wipe(up)">
                                      <p:cBhvr>
                                        <p:cTn id="31" dur="500"/>
                                        <p:tgtEl>
                                          <p:spTgt spid="14"/>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1" fill="hold" nodeType="clickEffect">
                                  <p:stCondLst>
                                    <p:cond delay="0"/>
                                  </p:stCondLst>
                                  <p:childTnLst>
                                    <p:set>
                                      <p:cBhvr>
                                        <p:cTn id="35" dur="1" fill="hold">
                                          <p:stCondLst>
                                            <p:cond delay="0"/>
                                          </p:stCondLst>
                                        </p:cTn>
                                        <p:tgtEl>
                                          <p:spTgt spid="18"/>
                                        </p:tgtEl>
                                        <p:attrNameLst>
                                          <p:attrName>style.visibility</p:attrName>
                                        </p:attrNameLst>
                                      </p:cBhvr>
                                      <p:to>
                                        <p:strVal val="visible"/>
                                      </p:to>
                                    </p:set>
                                    <p:animEffect transition="in" filter="wipe(up)">
                                      <p:cBhvr>
                                        <p:cTn id="36"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animBg="1"/>
      <p:bldP spid="2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Rectangle 45"/>
          <p:cNvSpPr/>
          <p:nvPr/>
        </p:nvSpPr>
        <p:spPr>
          <a:xfrm>
            <a:off x="46710" y="38229"/>
            <a:ext cx="460382" cy="4401205"/>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L</a:t>
            </a:r>
          </a:p>
          <a:p>
            <a:pPr algn="ctr"/>
            <a:r>
              <a:rPr lang="en-US" sz="2800" b="1" dirty="0" smtClean="0">
                <a:ln w="22225">
                  <a:solidFill>
                    <a:schemeClr val="accent2"/>
                  </a:solidFill>
                  <a:prstDash val="solid"/>
                </a:ln>
                <a:solidFill>
                  <a:schemeClr val="accent2">
                    <a:lumMod val="40000"/>
                    <a:lumOff val="60000"/>
                  </a:schemeClr>
                </a:solidFill>
              </a:rPr>
              <a:t>I</a:t>
            </a:r>
          </a:p>
          <a:p>
            <a:pPr algn="ctr"/>
            <a:r>
              <a:rPr lang="en-US" sz="2800" b="1" dirty="0" smtClean="0">
                <a:ln w="22225">
                  <a:solidFill>
                    <a:schemeClr val="accent2"/>
                  </a:solidFill>
                  <a:prstDash val="solid"/>
                </a:ln>
                <a:solidFill>
                  <a:schemeClr val="accent2">
                    <a:lumMod val="40000"/>
                    <a:lumOff val="60000"/>
                  </a:schemeClr>
                </a:solidFill>
              </a:rPr>
              <a:t>T</a:t>
            </a:r>
          </a:p>
          <a:p>
            <a:pPr algn="ctr"/>
            <a:r>
              <a:rPr lang="en-US" sz="2800" b="1" dirty="0" smtClean="0">
                <a:ln w="22225">
                  <a:solidFill>
                    <a:schemeClr val="accent2"/>
                  </a:solidFill>
                  <a:prstDash val="solid"/>
                </a:ln>
                <a:solidFill>
                  <a:schemeClr val="accent2">
                    <a:lumMod val="40000"/>
                    <a:lumOff val="60000"/>
                  </a:schemeClr>
                </a:solidFill>
              </a:rPr>
              <a:t>E</a:t>
            </a:r>
          </a:p>
          <a:p>
            <a:pPr algn="ctr"/>
            <a:r>
              <a:rPr lang="en-US" sz="2800" b="1" dirty="0" smtClean="0">
                <a:ln w="22225">
                  <a:solidFill>
                    <a:schemeClr val="accent2"/>
                  </a:solidFill>
                  <a:prstDash val="solid"/>
                </a:ln>
                <a:solidFill>
                  <a:schemeClr val="accent2">
                    <a:lumMod val="40000"/>
                    <a:lumOff val="60000"/>
                  </a:schemeClr>
                </a:solidFill>
              </a:rPr>
              <a:t>R</a:t>
            </a:r>
          </a:p>
          <a:p>
            <a:pPr algn="ctr"/>
            <a:r>
              <a:rPr lang="en-US" sz="2800" b="1" dirty="0" smtClean="0">
                <a:ln w="22225">
                  <a:solidFill>
                    <a:schemeClr val="accent2"/>
                  </a:solidFill>
                  <a:prstDash val="solid"/>
                </a:ln>
                <a:solidFill>
                  <a:schemeClr val="accent2">
                    <a:lumMod val="40000"/>
                    <a:lumOff val="60000"/>
                  </a:schemeClr>
                </a:solidFill>
              </a:rPr>
              <a:t>A</a:t>
            </a:r>
          </a:p>
          <a:p>
            <a:pPr algn="ctr"/>
            <a:r>
              <a:rPr lang="en-US" sz="2800" b="1" dirty="0" smtClean="0">
                <a:ln w="22225">
                  <a:solidFill>
                    <a:schemeClr val="accent2"/>
                  </a:solidFill>
                  <a:prstDash val="solid"/>
                </a:ln>
                <a:solidFill>
                  <a:schemeClr val="accent2">
                    <a:lumMod val="40000"/>
                    <a:lumOff val="60000"/>
                  </a:schemeClr>
                </a:solidFill>
              </a:rPr>
              <a:t>T</a:t>
            </a:r>
          </a:p>
          <a:p>
            <a:pPr algn="ctr"/>
            <a:r>
              <a:rPr lang="en-US" sz="2800" b="1" dirty="0" smtClean="0">
                <a:ln w="22225">
                  <a:solidFill>
                    <a:schemeClr val="accent2"/>
                  </a:solidFill>
                  <a:prstDash val="solid"/>
                </a:ln>
                <a:solidFill>
                  <a:schemeClr val="accent2">
                    <a:lumMod val="40000"/>
                    <a:lumOff val="60000"/>
                  </a:schemeClr>
                </a:solidFill>
              </a:rPr>
              <a:t>U</a:t>
            </a:r>
          </a:p>
          <a:p>
            <a:pPr algn="ctr"/>
            <a:r>
              <a:rPr lang="en-US" sz="2800" b="1" dirty="0" smtClean="0">
                <a:ln w="22225">
                  <a:solidFill>
                    <a:schemeClr val="accent2"/>
                  </a:solidFill>
                  <a:prstDash val="solid"/>
                </a:ln>
                <a:solidFill>
                  <a:schemeClr val="accent2">
                    <a:lumMod val="40000"/>
                    <a:lumOff val="60000"/>
                  </a:schemeClr>
                </a:solidFill>
              </a:rPr>
              <a:t>R</a:t>
            </a:r>
          </a:p>
          <a:p>
            <a:pPr algn="ctr"/>
            <a:r>
              <a:rPr lang="en-US" sz="2800" b="1" dirty="0" smtClean="0">
                <a:ln w="22225">
                  <a:solidFill>
                    <a:schemeClr val="accent2"/>
                  </a:solidFill>
                  <a:prstDash val="solid"/>
                </a:ln>
                <a:solidFill>
                  <a:schemeClr val="accent2">
                    <a:lumMod val="40000"/>
                    <a:lumOff val="60000"/>
                  </a:schemeClr>
                </a:solidFill>
              </a:rPr>
              <a:t>E</a:t>
            </a:r>
            <a:endParaRPr lang="en-US" sz="2800" b="1" dirty="0">
              <a:ln w="22225">
                <a:solidFill>
                  <a:schemeClr val="accent2"/>
                </a:solidFill>
                <a:prstDash val="solid"/>
              </a:ln>
              <a:solidFill>
                <a:schemeClr val="accent2">
                  <a:lumMod val="40000"/>
                  <a:lumOff val="60000"/>
                </a:schemeClr>
              </a:solidFill>
            </a:endParaRPr>
          </a:p>
        </p:txBody>
      </p:sp>
      <p:sp>
        <p:nvSpPr>
          <p:cNvPr id="27" name="Rectangle 26"/>
          <p:cNvSpPr/>
          <p:nvPr/>
        </p:nvSpPr>
        <p:spPr>
          <a:xfrm>
            <a:off x="611560" y="260648"/>
            <a:ext cx="8352928" cy="400110"/>
          </a:xfrm>
          <a:prstGeom prst="rect">
            <a:avLst/>
          </a:prstGeom>
        </p:spPr>
        <p:txBody>
          <a:bodyPr wrap="square">
            <a:spAutoFit/>
          </a:bodyPr>
          <a:lstStyle/>
          <a:p>
            <a:pPr algn="just">
              <a:spcBef>
                <a:spcPts val="1200"/>
              </a:spcBef>
              <a:spcAft>
                <a:spcPts val="1000"/>
              </a:spcAft>
            </a:pPr>
            <a:r>
              <a:rPr lang="en-US" sz="2000" b="1" dirty="0" smtClean="0">
                <a:solidFill>
                  <a:srgbClr val="FFC000"/>
                </a:solidFill>
                <a:latin typeface="Arial" panose="020B0604020202020204" pitchFamily="34" charset="0"/>
                <a:ea typeface="Times New Roman" panose="02020603050405020304" pitchFamily="18" charset="0"/>
                <a:cs typeface="Times New Roman" panose="02020603050405020304" pitchFamily="18" charset="0"/>
              </a:rPr>
              <a:t>Summary of Literature Review</a:t>
            </a:r>
            <a:endParaRPr lang="en-GB" sz="2000" b="1" dirty="0">
              <a:solidFill>
                <a:srgbClr val="FFC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2" name="Rectangle 1"/>
          <p:cNvSpPr/>
          <p:nvPr/>
        </p:nvSpPr>
        <p:spPr>
          <a:xfrm>
            <a:off x="179512" y="5013176"/>
            <a:ext cx="8784976" cy="461665"/>
          </a:xfrm>
          <a:prstGeom prst="rect">
            <a:avLst/>
          </a:prstGeom>
        </p:spPr>
        <p:txBody>
          <a:bodyPr wrap="square">
            <a:spAutoFit/>
          </a:bodyPr>
          <a:lstStyle/>
          <a:p>
            <a:pPr algn="just">
              <a:spcAft>
                <a:spcPts val="0"/>
              </a:spcAft>
            </a:pPr>
            <a:r>
              <a:rPr lang="en-US" sz="1200" dirty="0" smtClean="0">
                <a:latin typeface="Arial" panose="020B0604020202020204" pitchFamily="34" charset="0"/>
                <a:ea typeface="Times New Roman" panose="02020603050405020304" pitchFamily="18" charset="0"/>
                <a:cs typeface="Times New Roman" panose="02020603050405020304" pitchFamily="18" charset="0"/>
              </a:rPr>
              <a:t>1. SUSTEL</a:t>
            </a:r>
            <a:r>
              <a:rPr lang="en-US" sz="1200" dirty="0">
                <a:latin typeface="Arial" panose="020B0604020202020204" pitchFamily="34" charset="0"/>
                <a:ea typeface="Times New Roman" panose="02020603050405020304" pitchFamily="18" charset="0"/>
                <a:cs typeface="Times New Roman" panose="02020603050405020304" pitchFamily="18" charset="0"/>
              </a:rPr>
              <a:t>, (2004). Is Teleworking Sustainable? – An Analysis of its Economic, Environmental and Social Impact, SUSTEL consortium. </a:t>
            </a:r>
            <a:r>
              <a:rPr lang="en-US" sz="1200" i="1" dirty="0" smtClean="0">
                <a:solidFill>
                  <a:srgbClr val="0070C0"/>
                </a:solidFill>
                <a:latin typeface="Arial" panose="020B0604020202020204" pitchFamily="34" charset="0"/>
                <a:ea typeface="Times New Roman" panose="02020603050405020304" pitchFamily="18" charset="0"/>
                <a:cs typeface="Times New Roman" panose="02020603050405020304" pitchFamily="18" charset="0"/>
                <a:hlinkClick r:id="rId3"/>
              </a:rPr>
              <a:t>http</a:t>
            </a:r>
            <a:r>
              <a:rPr lang="en-US" sz="1200" i="1" dirty="0">
                <a:solidFill>
                  <a:srgbClr val="0070C0"/>
                </a:solidFill>
                <a:latin typeface="Arial" panose="020B0604020202020204" pitchFamily="34" charset="0"/>
                <a:ea typeface="Times New Roman" panose="02020603050405020304" pitchFamily="18" charset="0"/>
                <a:cs typeface="Times New Roman" panose="02020603050405020304" pitchFamily="18" charset="0"/>
                <a:hlinkClick r:id="rId3"/>
              </a:rPr>
              <a:t>://</a:t>
            </a:r>
            <a:r>
              <a:rPr lang="en-US" sz="1200" i="1" dirty="0" smtClean="0">
                <a:solidFill>
                  <a:srgbClr val="0070C0"/>
                </a:solidFill>
                <a:latin typeface="Arial" panose="020B0604020202020204" pitchFamily="34" charset="0"/>
                <a:ea typeface="Times New Roman" panose="02020603050405020304" pitchFamily="18" charset="0"/>
                <a:cs typeface="Times New Roman" panose="02020603050405020304" pitchFamily="18" charset="0"/>
                <a:hlinkClick r:id="rId3"/>
              </a:rPr>
              <a:t>www.sustel.org</a:t>
            </a:r>
            <a:r>
              <a:rPr lang="en-GB" sz="1200" dirty="0" smtClean="0">
                <a:latin typeface="Arial" panose="020B0604020202020204" pitchFamily="34" charset="0"/>
                <a:ea typeface="Times New Roman" panose="02020603050405020304" pitchFamily="18" charset="0"/>
                <a:cs typeface="Times New Roman" panose="02020603050405020304" pitchFamily="18" charset="0"/>
              </a:rPr>
              <a:t> </a:t>
            </a:r>
            <a:r>
              <a:rPr lang="en-US" sz="1200" dirty="0" smtClean="0">
                <a:latin typeface="Arial" panose="020B0604020202020204" pitchFamily="34" charset="0"/>
                <a:ea typeface="Times New Roman" panose="02020603050405020304" pitchFamily="18" charset="0"/>
                <a:cs typeface="Times New Roman" panose="02020603050405020304" pitchFamily="18" charset="0"/>
              </a:rPr>
              <a:t>Accessed </a:t>
            </a:r>
            <a:r>
              <a:rPr lang="en-US" sz="1200" dirty="0">
                <a:latin typeface="Arial" panose="020B0604020202020204" pitchFamily="34" charset="0"/>
                <a:ea typeface="Times New Roman" panose="02020603050405020304" pitchFamily="18" charset="0"/>
                <a:cs typeface="Times New Roman" panose="02020603050405020304" pitchFamily="18" charset="0"/>
              </a:rPr>
              <a:t>29.01.17</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Rectangle 2"/>
          <p:cNvSpPr/>
          <p:nvPr/>
        </p:nvSpPr>
        <p:spPr>
          <a:xfrm>
            <a:off x="4887472" y="995253"/>
            <a:ext cx="4248472" cy="738664"/>
          </a:xfrm>
          <a:prstGeom prst="rect">
            <a:avLst/>
          </a:prstGeom>
        </p:spPr>
        <p:txBody>
          <a:bodyPr wrap="square">
            <a:spAutoFit/>
          </a:bodyPr>
          <a:lstStyle/>
          <a:p>
            <a:r>
              <a:rPr lang="en-US" sz="1400" dirty="0" smtClean="0">
                <a:latin typeface="Arial" panose="020B0604020202020204" pitchFamily="34" charset="0"/>
                <a:ea typeface="Times New Roman" panose="02020603050405020304" pitchFamily="18" charset="0"/>
                <a:cs typeface="Arial" panose="020B0604020202020204" pitchFamily="34" charset="0"/>
              </a:rPr>
              <a:t>1. SUSTEL </a:t>
            </a:r>
            <a:r>
              <a:rPr lang="en-US" sz="1400" dirty="0">
                <a:latin typeface="Arial" panose="020B0604020202020204" pitchFamily="34" charset="0"/>
                <a:ea typeface="Times New Roman" panose="02020603050405020304" pitchFamily="18" charset="0"/>
                <a:cs typeface="Arial" panose="020B0604020202020204" pitchFamily="34" charset="0"/>
              </a:rPr>
              <a:t>case study (2004), </a:t>
            </a:r>
            <a:r>
              <a:rPr lang="en-US" sz="1400" i="1" dirty="0" smtClean="0">
                <a:latin typeface="Arial" panose="020B0604020202020204" pitchFamily="34" charset="0"/>
                <a:ea typeface="Times New Roman" panose="02020603050405020304" pitchFamily="18" charset="0"/>
                <a:cs typeface="Arial" panose="020B0604020202020204" pitchFamily="34" charset="0"/>
              </a:rPr>
              <a:t>“</a:t>
            </a:r>
            <a:r>
              <a:rPr lang="en-US" sz="1400" i="1" dirty="0">
                <a:latin typeface="Arial" panose="020B0604020202020204" pitchFamily="34" charset="0"/>
                <a:ea typeface="Times New Roman" panose="02020603050405020304" pitchFamily="18" charset="0"/>
                <a:cs typeface="Arial" panose="020B0604020202020204" pitchFamily="34" charset="0"/>
              </a:rPr>
              <a:t>teleworkers had an 80% reduction in absenteeism rates and reported increases in job </a:t>
            </a:r>
            <a:r>
              <a:rPr lang="en-US" sz="1400" i="1" dirty="0" smtClean="0">
                <a:latin typeface="Arial" panose="020B0604020202020204" pitchFamily="34" charset="0"/>
                <a:ea typeface="Times New Roman" panose="02020603050405020304" pitchFamily="18" charset="0"/>
                <a:cs typeface="Arial" panose="020B0604020202020204" pitchFamily="34" charset="0"/>
              </a:rPr>
              <a:t>satisfaction </a:t>
            </a:r>
            <a:r>
              <a:rPr lang="en-US" sz="1400" i="1" dirty="0">
                <a:latin typeface="Arial" panose="020B0604020202020204" pitchFamily="34" charset="0"/>
                <a:ea typeface="Times New Roman" panose="02020603050405020304" pitchFamily="18" charset="0"/>
                <a:cs typeface="Arial" panose="020B0604020202020204" pitchFamily="34" charset="0"/>
              </a:rPr>
              <a:t>and quality of life</a:t>
            </a:r>
            <a:r>
              <a:rPr lang="en-US" sz="1400" i="1" dirty="0" smtClean="0">
                <a:latin typeface="Arial" panose="020B0604020202020204" pitchFamily="34" charset="0"/>
                <a:ea typeface="Times New Roman" panose="02020603050405020304" pitchFamily="18"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p:txBody>
      </p:sp>
      <p:grpSp>
        <p:nvGrpSpPr>
          <p:cNvPr id="8" name="Group 7"/>
          <p:cNvGrpSpPr/>
          <p:nvPr/>
        </p:nvGrpSpPr>
        <p:grpSpPr>
          <a:xfrm>
            <a:off x="395536" y="692696"/>
            <a:ext cx="4680520" cy="2743200"/>
            <a:chOff x="4355976" y="1412776"/>
            <a:chExt cx="4680520" cy="2743200"/>
          </a:xfrm>
        </p:grpSpPr>
        <p:graphicFrame>
          <p:nvGraphicFramePr>
            <p:cNvPr id="7" name="Chart 6"/>
            <p:cNvGraphicFramePr>
              <a:graphicFrameLocks/>
            </p:cNvGraphicFramePr>
            <p:nvPr>
              <p:extLst>
                <p:ext uri="{D42A27DB-BD31-4B8C-83A1-F6EECF244321}">
                  <p14:modId xmlns:p14="http://schemas.microsoft.com/office/powerpoint/2010/main" val="2380284491"/>
                </p:ext>
              </p:extLst>
            </p:nvPr>
          </p:nvGraphicFramePr>
          <p:xfrm>
            <a:off x="4395346" y="1412776"/>
            <a:ext cx="4572000" cy="2743200"/>
          </p:xfrm>
          <a:graphic>
            <a:graphicData uri="http://schemas.openxmlformats.org/drawingml/2006/chart">
              <c:chart xmlns:c="http://schemas.openxmlformats.org/drawingml/2006/chart" xmlns:r="http://schemas.openxmlformats.org/officeDocument/2006/relationships" r:id="rId4"/>
            </a:graphicData>
          </a:graphic>
        </p:graphicFrame>
        <p:sp>
          <p:nvSpPr>
            <p:cNvPr id="4" name="Rectangle 3"/>
            <p:cNvSpPr/>
            <p:nvPr/>
          </p:nvSpPr>
          <p:spPr>
            <a:xfrm>
              <a:off x="4355976" y="1844824"/>
              <a:ext cx="2448272" cy="79208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smtClean="0">
                  <a:solidFill>
                    <a:schemeClr val="bg1"/>
                  </a:solidFill>
                </a:rPr>
                <a:t>Agile Working</a:t>
              </a:r>
              <a:endParaRPr lang="en-GB" sz="1600" b="1" dirty="0">
                <a:solidFill>
                  <a:schemeClr val="bg1"/>
                </a:solidFill>
              </a:endParaRPr>
            </a:p>
          </p:txBody>
        </p:sp>
        <p:sp>
          <p:nvSpPr>
            <p:cNvPr id="9" name="Rectangle 8"/>
            <p:cNvSpPr/>
            <p:nvPr/>
          </p:nvSpPr>
          <p:spPr>
            <a:xfrm>
              <a:off x="6588224" y="1844824"/>
              <a:ext cx="2448272" cy="79208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smtClean="0">
                  <a:solidFill>
                    <a:schemeClr val="bg1"/>
                  </a:solidFill>
                </a:rPr>
                <a:t>Open Plan</a:t>
              </a:r>
              <a:endParaRPr lang="en-GB" sz="1600" b="1" dirty="0">
                <a:solidFill>
                  <a:schemeClr val="bg1"/>
                </a:solidFill>
              </a:endParaRPr>
            </a:p>
          </p:txBody>
        </p:sp>
        <p:sp>
          <p:nvSpPr>
            <p:cNvPr id="10" name="Rectangle 9"/>
            <p:cNvSpPr/>
            <p:nvPr/>
          </p:nvSpPr>
          <p:spPr>
            <a:xfrm>
              <a:off x="5508104" y="2602643"/>
              <a:ext cx="2448272" cy="79208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smtClean="0">
                  <a:solidFill>
                    <a:schemeClr val="bg1"/>
                  </a:solidFill>
                </a:rPr>
                <a:t>Building Obsolescence</a:t>
              </a:r>
              <a:endParaRPr lang="en-GB" sz="1600" b="1" dirty="0">
                <a:solidFill>
                  <a:schemeClr val="bg1"/>
                </a:solidFill>
              </a:endParaRPr>
            </a:p>
          </p:txBody>
        </p:sp>
        <p:sp>
          <p:nvSpPr>
            <p:cNvPr id="5" name="Oval 4"/>
            <p:cNvSpPr/>
            <p:nvPr/>
          </p:nvSpPr>
          <p:spPr>
            <a:xfrm>
              <a:off x="6372200" y="2168860"/>
              <a:ext cx="576064" cy="521476"/>
            </a:xfrm>
            <a:prstGeom prst="ellipse">
              <a:avLst/>
            </a:prstGeom>
            <a:solidFill>
              <a:srgbClr val="92D050">
                <a:alpha val="68000"/>
              </a:srgbClr>
            </a:solidFill>
            <a:ln>
              <a:solidFill>
                <a:srgbClr val="0099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1" name="Oval 10"/>
          <p:cNvSpPr/>
          <p:nvPr/>
        </p:nvSpPr>
        <p:spPr>
          <a:xfrm>
            <a:off x="654129" y="3479528"/>
            <a:ext cx="4091326" cy="794410"/>
          </a:xfrm>
          <a:prstGeom prst="ellipse">
            <a:avLst/>
          </a:prstGeom>
          <a:solidFill>
            <a:srgbClr val="92D050">
              <a:alpha val="89000"/>
            </a:srgbClr>
          </a:solidFill>
          <a:ln>
            <a:solidFill>
              <a:srgbClr val="0099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smtClean="0">
                <a:solidFill>
                  <a:schemeClr val="accent6">
                    <a:lumMod val="50000"/>
                  </a:schemeClr>
                </a:solidFill>
              </a:rPr>
              <a:t>Benefits of addressing all areas simultaneously</a:t>
            </a:r>
            <a:endParaRPr lang="en-GB" sz="1600" dirty="0">
              <a:solidFill>
                <a:schemeClr val="accent6">
                  <a:lumMod val="50000"/>
                </a:schemeClr>
              </a:solidFill>
            </a:endParaRPr>
          </a:p>
        </p:txBody>
      </p:sp>
      <p:cxnSp>
        <p:nvCxnSpPr>
          <p:cNvPr id="13" name="Straight Arrow Connector 12"/>
          <p:cNvCxnSpPr>
            <a:stCxn id="5" idx="4"/>
            <a:endCxn id="11" idx="0"/>
          </p:cNvCxnSpPr>
          <p:nvPr/>
        </p:nvCxnSpPr>
        <p:spPr>
          <a:xfrm>
            <a:off x="2699792" y="1970256"/>
            <a:ext cx="0" cy="1509272"/>
          </a:xfrm>
          <a:prstGeom prst="straightConnector1">
            <a:avLst/>
          </a:prstGeom>
          <a:ln w="25400">
            <a:solidFill>
              <a:srgbClr val="0099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0" y="4797152"/>
            <a:ext cx="9144000" cy="0"/>
          </a:xfrm>
          <a:prstGeom prst="line">
            <a:avLst/>
          </a:prstGeom>
        </p:spPr>
        <p:style>
          <a:lnRef idx="2">
            <a:schemeClr val="accent3"/>
          </a:lnRef>
          <a:fillRef idx="0">
            <a:schemeClr val="accent3"/>
          </a:fillRef>
          <a:effectRef idx="1">
            <a:schemeClr val="accent3"/>
          </a:effectRef>
          <a:fontRef idx="minor">
            <a:schemeClr val="tx1"/>
          </a:fontRef>
        </p:style>
      </p:cxnSp>
      <p:sp>
        <p:nvSpPr>
          <p:cNvPr id="17" name="Rectangle 16"/>
          <p:cNvSpPr/>
          <p:nvPr/>
        </p:nvSpPr>
        <p:spPr>
          <a:xfrm>
            <a:off x="4887472" y="1916832"/>
            <a:ext cx="4256528" cy="954107"/>
          </a:xfrm>
          <a:prstGeom prst="rect">
            <a:avLst/>
          </a:prstGeom>
        </p:spPr>
        <p:txBody>
          <a:bodyPr wrap="square">
            <a:spAutoFit/>
          </a:bodyPr>
          <a:lstStyle/>
          <a:p>
            <a:pPr marR="217170" algn="just">
              <a:spcBef>
                <a:spcPts val="1200"/>
              </a:spcBef>
              <a:spcAft>
                <a:spcPts val="1000"/>
              </a:spcAft>
            </a:pPr>
            <a:r>
              <a:rPr lang="en-US" sz="1400" dirty="0" smtClean="0">
                <a:latin typeface="Arial" panose="020B0604020202020204" pitchFamily="34" charset="0"/>
                <a:ea typeface="Times New Roman" panose="02020603050405020304" pitchFamily="18" charset="0"/>
                <a:cs typeface="Arial" panose="020B0604020202020204" pitchFamily="34" charset="0"/>
              </a:rPr>
              <a:t>2. National Research Council (1993)</a:t>
            </a:r>
            <a:r>
              <a:rPr lang="en-US" sz="1400" i="1" dirty="0" smtClean="0">
                <a:latin typeface="Arial" panose="020B0604020202020204" pitchFamily="34" charset="0"/>
                <a:ea typeface="Times New Roman" panose="02020603050405020304" pitchFamily="18" charset="0"/>
                <a:cs typeface="Arial" panose="020B0604020202020204" pitchFamily="34" charset="0"/>
              </a:rPr>
              <a:t>, “</a:t>
            </a:r>
            <a:r>
              <a:rPr lang="en-GB" sz="1400" i="1" dirty="0">
                <a:latin typeface="Arial" panose="020B0604020202020204" pitchFamily="34" charset="0"/>
                <a:ea typeface="Times New Roman" panose="02020603050405020304" pitchFamily="18" charset="0"/>
                <a:cs typeface="Arial" panose="020B0604020202020204" pitchFamily="34" charset="0"/>
              </a:rPr>
              <a:t>The obsolete item is not necessarily broken, worn out, or otherwise dysfunctional, </a:t>
            </a:r>
            <a:r>
              <a:rPr lang="en-GB" sz="1400" i="1" dirty="0" smtClean="0">
                <a:latin typeface="Arial" panose="020B0604020202020204" pitchFamily="34" charset="0"/>
                <a:ea typeface="Times New Roman" panose="02020603050405020304" pitchFamily="18" charset="0"/>
                <a:cs typeface="Arial" panose="020B0604020202020204" pitchFamily="34" charset="0"/>
              </a:rPr>
              <a:t>rather</a:t>
            </a:r>
            <a:r>
              <a:rPr lang="en-GB" sz="1400" i="1" dirty="0">
                <a:latin typeface="Arial" panose="020B0604020202020204" pitchFamily="34" charset="0"/>
                <a:ea typeface="Times New Roman" panose="02020603050405020304" pitchFamily="18" charset="0"/>
                <a:cs typeface="Arial" panose="020B0604020202020204" pitchFamily="34" charset="0"/>
              </a:rPr>
              <a:t>, </a:t>
            </a:r>
            <a:r>
              <a:rPr lang="en-GB" sz="1400" i="1" dirty="0" smtClean="0">
                <a:latin typeface="Arial" panose="020B0604020202020204" pitchFamily="34" charset="0"/>
                <a:ea typeface="Times New Roman" panose="02020603050405020304" pitchFamily="18" charset="0"/>
                <a:cs typeface="Arial" panose="020B0604020202020204" pitchFamily="34" charset="0"/>
              </a:rPr>
              <a:t>it simply </a:t>
            </a:r>
            <a:r>
              <a:rPr lang="en-GB" sz="1400" i="1" dirty="0">
                <a:latin typeface="Arial" panose="020B0604020202020204" pitchFamily="34" charset="0"/>
                <a:ea typeface="Times New Roman" panose="02020603050405020304" pitchFamily="18" charset="0"/>
                <a:cs typeface="Arial" panose="020B0604020202020204" pitchFamily="34" charset="0"/>
              </a:rPr>
              <a:t>does not measure up to </a:t>
            </a:r>
            <a:r>
              <a:rPr lang="en-GB" sz="1400" i="1" dirty="0" smtClean="0">
                <a:latin typeface="Arial" panose="020B0604020202020204" pitchFamily="34" charset="0"/>
                <a:ea typeface="Times New Roman" panose="02020603050405020304" pitchFamily="18" charset="0"/>
                <a:cs typeface="Arial" panose="020B0604020202020204" pitchFamily="34" charset="0"/>
              </a:rPr>
              <a:t>current expectations</a:t>
            </a:r>
            <a:r>
              <a:rPr lang="en-GB" sz="1400" i="1" dirty="0">
                <a:latin typeface="Arial" panose="020B0604020202020204" pitchFamily="34" charset="0"/>
                <a:ea typeface="Times New Roman" panose="02020603050405020304" pitchFamily="18" charset="0"/>
                <a:cs typeface="Arial" panose="020B0604020202020204" pitchFamily="34" charset="0"/>
              </a:rPr>
              <a:t>”.</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18" name="Rectangle 17"/>
          <p:cNvSpPr/>
          <p:nvPr/>
        </p:nvSpPr>
        <p:spPr>
          <a:xfrm>
            <a:off x="179512" y="5589240"/>
            <a:ext cx="8784976" cy="461665"/>
          </a:xfrm>
          <a:prstGeom prst="rect">
            <a:avLst/>
          </a:prstGeom>
        </p:spPr>
        <p:txBody>
          <a:bodyPr wrap="square">
            <a:spAutoFit/>
          </a:bodyPr>
          <a:lstStyle/>
          <a:p>
            <a:pPr algn="just">
              <a:spcBef>
                <a:spcPts val="1200"/>
              </a:spcBef>
              <a:spcAft>
                <a:spcPts val="0"/>
              </a:spcAft>
            </a:pPr>
            <a:r>
              <a:rPr lang="en-GB" sz="1200" dirty="0" smtClean="0">
                <a:latin typeface="Arial" panose="020B0604020202020204" pitchFamily="34" charset="0"/>
                <a:ea typeface="Times New Roman" panose="02020603050405020304" pitchFamily="18" charset="0"/>
                <a:cs typeface="Arial" panose="020B0604020202020204" pitchFamily="34" charset="0"/>
              </a:rPr>
              <a:t>2. National </a:t>
            </a:r>
            <a:r>
              <a:rPr lang="en-GB" sz="1200" dirty="0">
                <a:latin typeface="Arial" panose="020B0604020202020204" pitchFamily="34" charset="0"/>
                <a:ea typeface="Times New Roman" panose="02020603050405020304" pitchFamily="18" charset="0"/>
                <a:cs typeface="Arial" panose="020B0604020202020204" pitchFamily="34" charset="0"/>
              </a:rPr>
              <a:t>Research Council. (1993). Fourth Dimension in Building: </a:t>
            </a:r>
            <a:r>
              <a:rPr lang="en-GB" sz="1200" i="1" dirty="0">
                <a:latin typeface="Arial" panose="020B0604020202020204" pitchFamily="34" charset="0"/>
                <a:ea typeface="Times New Roman" panose="02020603050405020304" pitchFamily="18" charset="0"/>
                <a:cs typeface="Arial" panose="020B0604020202020204" pitchFamily="34" charset="0"/>
              </a:rPr>
              <a:t>“Strategies for Avoiding Obsolescence”</a:t>
            </a:r>
            <a:r>
              <a:rPr lang="en-GB" sz="1200" dirty="0">
                <a:latin typeface="Arial" panose="020B0604020202020204" pitchFamily="34" charset="0"/>
                <a:ea typeface="Times New Roman" panose="02020603050405020304" pitchFamily="18" charset="0"/>
                <a:cs typeface="Arial" panose="020B0604020202020204" pitchFamily="34" charset="0"/>
              </a:rPr>
              <a:t>. Washington, DC: The National Academies Press. doi:10.17226/2124.</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19" name="Rectangle 18"/>
          <p:cNvSpPr/>
          <p:nvPr/>
        </p:nvSpPr>
        <p:spPr>
          <a:xfrm>
            <a:off x="4887472" y="3209707"/>
            <a:ext cx="4077016" cy="1169551"/>
          </a:xfrm>
          <a:prstGeom prst="rect">
            <a:avLst/>
          </a:prstGeom>
        </p:spPr>
        <p:txBody>
          <a:bodyPr wrap="square">
            <a:spAutoFit/>
          </a:bodyPr>
          <a:lstStyle/>
          <a:p>
            <a:r>
              <a:rPr lang="en-US" sz="1400" dirty="0" smtClean="0">
                <a:latin typeface="Arial" panose="020B0604020202020204" pitchFamily="34" charset="0"/>
                <a:ea typeface="Times New Roman" panose="02020603050405020304" pitchFamily="18" charset="0"/>
              </a:rPr>
              <a:t>3. O’Neill </a:t>
            </a:r>
            <a:r>
              <a:rPr lang="en-US" sz="1400" dirty="0">
                <a:latin typeface="Arial" panose="020B0604020202020204" pitchFamily="34" charset="0"/>
                <a:ea typeface="Times New Roman" panose="02020603050405020304" pitchFamily="18" charset="0"/>
              </a:rPr>
              <a:t>(2008</a:t>
            </a:r>
            <a:r>
              <a:rPr lang="en-US" sz="1400" dirty="0" smtClean="0">
                <a:latin typeface="Arial" panose="020B0604020202020204" pitchFamily="34" charset="0"/>
                <a:ea typeface="Times New Roman" panose="02020603050405020304" pitchFamily="18" charset="0"/>
              </a:rPr>
              <a:t>), </a:t>
            </a:r>
            <a:r>
              <a:rPr lang="en-US" sz="1400" i="1" dirty="0" smtClean="0">
                <a:latin typeface="Arial" panose="020B0604020202020204" pitchFamily="34" charset="0"/>
                <a:ea typeface="Times New Roman" panose="02020603050405020304" pitchFamily="18" charset="0"/>
              </a:rPr>
              <a:t>“People appreciate </a:t>
            </a:r>
            <a:r>
              <a:rPr lang="en-US" sz="1400" i="1" dirty="0">
                <a:latin typeface="Arial" panose="020B0604020202020204" pitchFamily="34" charset="0"/>
                <a:ea typeface="Times New Roman" panose="02020603050405020304" pitchFamily="18" charset="0"/>
              </a:rPr>
              <a:t>the sense of community that an open work environment can </a:t>
            </a:r>
            <a:r>
              <a:rPr lang="en-US" sz="1400" i="1" dirty="0" smtClean="0">
                <a:latin typeface="Arial" panose="020B0604020202020204" pitchFamily="34" charset="0"/>
                <a:ea typeface="Times New Roman" panose="02020603050405020304" pitchFamily="18" charset="0"/>
              </a:rPr>
              <a:t>support</a:t>
            </a:r>
            <a:r>
              <a:rPr lang="en-US" sz="1400" i="1" dirty="0">
                <a:latin typeface="Arial" panose="020B0604020202020204" pitchFamily="34" charset="0"/>
                <a:ea typeface="Times New Roman" panose="02020603050405020304" pitchFamily="18" charset="0"/>
              </a:rPr>
              <a:t>. Open space allows for better communication and exchange of </a:t>
            </a:r>
            <a:r>
              <a:rPr lang="en-US" sz="1400" i="1" dirty="0" smtClean="0">
                <a:latin typeface="Arial" panose="020B0604020202020204" pitchFamily="34" charset="0"/>
                <a:ea typeface="Times New Roman" panose="02020603050405020304" pitchFamily="18" charset="0"/>
              </a:rPr>
              <a:t>information </a:t>
            </a:r>
            <a:r>
              <a:rPr lang="en-US" sz="1400" i="1" dirty="0">
                <a:latin typeface="Arial" panose="020B0604020202020204" pitchFamily="34" charset="0"/>
                <a:ea typeface="Times New Roman" panose="02020603050405020304" pitchFamily="18" charset="0"/>
              </a:rPr>
              <a:t>among </a:t>
            </a:r>
            <a:r>
              <a:rPr lang="en-US" sz="1400" i="1" dirty="0" smtClean="0">
                <a:latin typeface="Arial" panose="020B0604020202020204" pitchFamily="34" charset="0"/>
                <a:ea typeface="Times New Roman" panose="02020603050405020304" pitchFamily="18" charset="0"/>
              </a:rPr>
              <a:t>co-workers”.</a:t>
            </a:r>
            <a:endParaRPr lang="en-GB" sz="1400" dirty="0"/>
          </a:p>
        </p:txBody>
      </p:sp>
      <p:sp>
        <p:nvSpPr>
          <p:cNvPr id="20" name="Rectangle 19"/>
          <p:cNvSpPr/>
          <p:nvPr/>
        </p:nvSpPr>
        <p:spPr>
          <a:xfrm>
            <a:off x="179512" y="6165304"/>
            <a:ext cx="8784976" cy="461665"/>
          </a:xfrm>
          <a:prstGeom prst="rect">
            <a:avLst/>
          </a:prstGeom>
        </p:spPr>
        <p:txBody>
          <a:bodyPr wrap="square">
            <a:spAutoFit/>
          </a:bodyPr>
          <a:lstStyle/>
          <a:p>
            <a:pPr algn="just">
              <a:spcAft>
                <a:spcPts val="0"/>
              </a:spcAft>
            </a:pPr>
            <a:r>
              <a:rPr lang="en-US" sz="1200" dirty="0" smtClean="0">
                <a:latin typeface="Arial" panose="020B0604020202020204" pitchFamily="34" charset="0"/>
                <a:ea typeface="Times New Roman" panose="02020603050405020304" pitchFamily="18" charset="0"/>
                <a:cs typeface="Arial" panose="020B0604020202020204" pitchFamily="34" charset="0"/>
              </a:rPr>
              <a:t>3. O’Neill</a:t>
            </a:r>
            <a:r>
              <a:rPr lang="en-US" sz="1200" dirty="0">
                <a:latin typeface="Arial" panose="020B0604020202020204" pitchFamily="34" charset="0"/>
                <a:ea typeface="Times New Roman" panose="02020603050405020304" pitchFamily="18" charset="0"/>
                <a:cs typeface="Arial" panose="020B0604020202020204" pitchFamily="34" charset="0"/>
              </a:rPr>
              <a:t>, M., (2008). Open Plan and Enclosed Private Offices. </a:t>
            </a:r>
            <a:r>
              <a:rPr lang="en-US" sz="1200" i="1" dirty="0">
                <a:latin typeface="Arial" panose="020B0604020202020204" pitchFamily="34" charset="0"/>
                <a:ea typeface="Times New Roman" panose="02020603050405020304" pitchFamily="18" charset="0"/>
                <a:cs typeface="Arial" panose="020B0604020202020204" pitchFamily="34" charset="0"/>
              </a:rPr>
              <a:t>“Research </a:t>
            </a:r>
            <a:r>
              <a:rPr lang="en-US" sz="1200" i="1" dirty="0" smtClean="0">
                <a:latin typeface="Arial" panose="020B0604020202020204" pitchFamily="34" charset="0"/>
                <a:ea typeface="Times New Roman" panose="02020603050405020304" pitchFamily="18" charset="0"/>
                <a:cs typeface="Arial" panose="020B0604020202020204" pitchFamily="34" charset="0"/>
              </a:rPr>
              <a:t>Review </a:t>
            </a:r>
            <a:r>
              <a:rPr lang="en-US" sz="1200" i="1" dirty="0">
                <a:latin typeface="Arial" panose="020B0604020202020204" pitchFamily="34" charset="0"/>
                <a:ea typeface="Times New Roman" panose="02020603050405020304" pitchFamily="18" charset="0"/>
                <a:cs typeface="Arial" panose="020B0604020202020204" pitchFamily="34" charset="0"/>
              </a:rPr>
              <a:t>and Recommendations”</a:t>
            </a:r>
            <a:endParaRPr lang="en-GB" sz="1200" dirty="0">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US" sz="1200" i="1"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5"/>
              </a:rPr>
              <a:t>https://</a:t>
            </a:r>
            <a:r>
              <a:rPr lang="en-US" sz="1200" i="1" dirty="0" smtClean="0">
                <a:solidFill>
                  <a:srgbClr val="0070C0"/>
                </a:solidFill>
                <a:latin typeface="Arial" panose="020B0604020202020204" pitchFamily="34" charset="0"/>
                <a:ea typeface="Times New Roman" panose="02020603050405020304" pitchFamily="18" charset="0"/>
                <a:cs typeface="Arial" panose="020B0604020202020204" pitchFamily="34" charset="0"/>
                <a:hlinkClick r:id="rId5"/>
              </a:rPr>
              <a:t>www.knoll.com/media/878/738/OpenClosed_Offices_wp.pdf</a:t>
            </a:r>
            <a:r>
              <a:rPr lang="en-GB" sz="1200" dirty="0" smtClean="0">
                <a:latin typeface="Arial" panose="020B0604020202020204" pitchFamily="34" charset="0"/>
                <a:ea typeface="Times New Roman" panose="02020603050405020304" pitchFamily="18" charset="0"/>
                <a:cs typeface="Arial" panose="020B0604020202020204" pitchFamily="34" charset="0"/>
              </a:rPr>
              <a:t> </a:t>
            </a:r>
            <a:r>
              <a:rPr lang="en-US" sz="1200" dirty="0" smtClean="0">
                <a:latin typeface="Arial" panose="020B0604020202020204" pitchFamily="34" charset="0"/>
                <a:ea typeface="Times New Roman" panose="02020603050405020304" pitchFamily="18" charset="0"/>
                <a:cs typeface="Arial" panose="020B0604020202020204" pitchFamily="34" charset="0"/>
              </a:rPr>
              <a:t>Accessed </a:t>
            </a:r>
            <a:r>
              <a:rPr lang="en-US" sz="1200" dirty="0">
                <a:latin typeface="Arial" panose="020B0604020202020204" pitchFamily="34" charset="0"/>
                <a:ea typeface="Times New Roman" panose="02020603050405020304" pitchFamily="18" charset="0"/>
                <a:cs typeface="Arial" panose="020B0604020202020204" pitchFamily="34" charset="0"/>
              </a:rPr>
              <a:t>02.02.17</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340480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wipe(up)">
                                      <p:cBhvr>
                                        <p:cTn id="7" dur="500"/>
                                        <p:tgtEl>
                                          <p:spTgt spid="46"/>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27"/>
                                        </p:tgtEl>
                                        <p:attrNameLst>
                                          <p:attrName>style.visibility</p:attrName>
                                        </p:attrNameLst>
                                      </p:cBhvr>
                                      <p:to>
                                        <p:strVal val="visible"/>
                                      </p:to>
                                    </p:set>
                                    <p:animEffect transition="in" filter="wipe(left)">
                                      <p:cBhvr>
                                        <p:cTn id="11" dur="500"/>
                                        <p:tgtEl>
                                          <p:spTgt spid="27"/>
                                        </p:tgtEl>
                                      </p:cBhvr>
                                    </p:animEffect>
                                  </p:childTnLst>
                                </p:cTn>
                              </p:par>
                              <p:par>
                                <p:cTn id="12" presetID="22" presetClass="entr" presetSubtype="8" fill="hold" nodeType="with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wipe(left)">
                                      <p:cBhvr>
                                        <p:cTn id="14" dur="500"/>
                                        <p:tgtEl>
                                          <p:spTgt spid="16"/>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1"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wipe(up)">
                                      <p:cBhvr>
                                        <p:cTn id="19" dur="500"/>
                                        <p:tgtEl>
                                          <p:spTgt spid="8"/>
                                        </p:tgtEl>
                                      </p:cBhvr>
                                    </p:animEffect>
                                  </p:childTnLst>
                                </p:cTn>
                              </p:par>
                            </p:childTnLst>
                          </p:cTn>
                        </p:par>
                        <p:par>
                          <p:cTn id="20" fill="hold">
                            <p:stCondLst>
                              <p:cond delay="500"/>
                            </p:stCondLst>
                            <p:childTnLst>
                              <p:par>
                                <p:cTn id="21" presetID="22" presetClass="entr" presetSubtype="1" fill="hold" nodeType="after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wipe(up)">
                                      <p:cBhvr>
                                        <p:cTn id="23" dur="500"/>
                                        <p:tgtEl>
                                          <p:spTgt spid="13"/>
                                        </p:tgtEl>
                                      </p:cBhvr>
                                    </p:animEffect>
                                  </p:childTnLst>
                                </p:cTn>
                              </p:par>
                            </p:childTnLst>
                          </p:cTn>
                        </p:par>
                        <p:par>
                          <p:cTn id="24" fill="hold">
                            <p:stCondLst>
                              <p:cond delay="1000"/>
                            </p:stCondLst>
                            <p:childTnLst>
                              <p:par>
                                <p:cTn id="25" presetID="22" presetClass="entr" presetSubtype="1" fill="hold" grpId="0" nodeType="after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wipe(up)">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grpId="0" nodeType="clickEffect">
                                  <p:stCondLst>
                                    <p:cond delay="0"/>
                                  </p:stCondLst>
                                  <p:childTnLst>
                                    <p:set>
                                      <p:cBhvr>
                                        <p:cTn id="31" dur="1" fill="hold">
                                          <p:stCondLst>
                                            <p:cond delay="0"/>
                                          </p:stCondLst>
                                        </p:cTn>
                                        <p:tgtEl>
                                          <p:spTgt spid="3"/>
                                        </p:tgtEl>
                                        <p:attrNameLst>
                                          <p:attrName>style.visibility</p:attrName>
                                        </p:attrNameLst>
                                      </p:cBhvr>
                                      <p:to>
                                        <p:strVal val="visible"/>
                                      </p:to>
                                    </p:set>
                                    <p:animEffect transition="in" filter="wipe(up)">
                                      <p:cBhvr>
                                        <p:cTn id="32" dur="500"/>
                                        <p:tgtEl>
                                          <p:spTgt spid="3"/>
                                        </p:tgtEl>
                                      </p:cBhvr>
                                    </p:animEffect>
                                  </p:childTnLst>
                                </p:cTn>
                              </p:par>
                            </p:childTnLst>
                          </p:cTn>
                        </p:par>
                        <p:par>
                          <p:cTn id="33" fill="hold">
                            <p:stCondLst>
                              <p:cond delay="500"/>
                            </p:stCondLst>
                            <p:childTnLst>
                              <p:par>
                                <p:cTn id="34" presetID="22" presetClass="entr" presetSubtype="1" fill="hold" grpId="0" nodeType="afterEffect">
                                  <p:stCondLst>
                                    <p:cond delay="0"/>
                                  </p:stCondLst>
                                  <p:childTnLst>
                                    <p:set>
                                      <p:cBhvr>
                                        <p:cTn id="35" dur="1" fill="hold">
                                          <p:stCondLst>
                                            <p:cond delay="0"/>
                                          </p:stCondLst>
                                        </p:cTn>
                                        <p:tgtEl>
                                          <p:spTgt spid="2"/>
                                        </p:tgtEl>
                                        <p:attrNameLst>
                                          <p:attrName>style.visibility</p:attrName>
                                        </p:attrNameLst>
                                      </p:cBhvr>
                                      <p:to>
                                        <p:strVal val="visible"/>
                                      </p:to>
                                    </p:set>
                                    <p:animEffect transition="in" filter="wipe(up)">
                                      <p:cBhvr>
                                        <p:cTn id="36" dur="500"/>
                                        <p:tgtEl>
                                          <p:spTgt spid="2"/>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1" fill="hold" grpId="0" nodeType="clickEffect">
                                  <p:stCondLst>
                                    <p:cond delay="0"/>
                                  </p:stCondLst>
                                  <p:childTnLst>
                                    <p:set>
                                      <p:cBhvr>
                                        <p:cTn id="40" dur="1" fill="hold">
                                          <p:stCondLst>
                                            <p:cond delay="0"/>
                                          </p:stCondLst>
                                        </p:cTn>
                                        <p:tgtEl>
                                          <p:spTgt spid="17"/>
                                        </p:tgtEl>
                                        <p:attrNameLst>
                                          <p:attrName>style.visibility</p:attrName>
                                        </p:attrNameLst>
                                      </p:cBhvr>
                                      <p:to>
                                        <p:strVal val="visible"/>
                                      </p:to>
                                    </p:set>
                                    <p:animEffect transition="in" filter="wipe(up)">
                                      <p:cBhvr>
                                        <p:cTn id="41" dur="500"/>
                                        <p:tgtEl>
                                          <p:spTgt spid="17"/>
                                        </p:tgtEl>
                                      </p:cBhvr>
                                    </p:animEffect>
                                  </p:childTnLst>
                                </p:cTn>
                              </p:par>
                            </p:childTnLst>
                          </p:cTn>
                        </p:par>
                        <p:par>
                          <p:cTn id="42" fill="hold">
                            <p:stCondLst>
                              <p:cond delay="500"/>
                            </p:stCondLst>
                            <p:childTnLst>
                              <p:par>
                                <p:cTn id="43" presetID="22" presetClass="entr" presetSubtype="1" fill="hold" grpId="0" nodeType="afterEffect">
                                  <p:stCondLst>
                                    <p:cond delay="0"/>
                                  </p:stCondLst>
                                  <p:childTnLst>
                                    <p:set>
                                      <p:cBhvr>
                                        <p:cTn id="44" dur="1" fill="hold">
                                          <p:stCondLst>
                                            <p:cond delay="0"/>
                                          </p:stCondLst>
                                        </p:cTn>
                                        <p:tgtEl>
                                          <p:spTgt spid="18"/>
                                        </p:tgtEl>
                                        <p:attrNameLst>
                                          <p:attrName>style.visibility</p:attrName>
                                        </p:attrNameLst>
                                      </p:cBhvr>
                                      <p:to>
                                        <p:strVal val="visible"/>
                                      </p:to>
                                    </p:set>
                                    <p:animEffect transition="in" filter="wipe(up)">
                                      <p:cBhvr>
                                        <p:cTn id="45" dur="500"/>
                                        <p:tgtEl>
                                          <p:spTgt spid="18"/>
                                        </p:tgtEl>
                                      </p:cBhvr>
                                    </p:animEffect>
                                  </p:childTnLst>
                                </p:cTn>
                              </p:par>
                            </p:childTnLst>
                          </p:cTn>
                        </p:par>
                      </p:childTnLst>
                    </p:cTn>
                  </p:par>
                  <p:par>
                    <p:cTn id="46" fill="hold">
                      <p:stCondLst>
                        <p:cond delay="indefinite"/>
                      </p:stCondLst>
                      <p:childTnLst>
                        <p:par>
                          <p:cTn id="47" fill="hold">
                            <p:stCondLst>
                              <p:cond delay="0"/>
                            </p:stCondLst>
                            <p:childTnLst>
                              <p:par>
                                <p:cTn id="48" presetID="22" presetClass="entr" presetSubtype="1" fill="hold" grpId="0" nodeType="clickEffect">
                                  <p:stCondLst>
                                    <p:cond delay="0"/>
                                  </p:stCondLst>
                                  <p:childTnLst>
                                    <p:set>
                                      <p:cBhvr>
                                        <p:cTn id="49" dur="1" fill="hold">
                                          <p:stCondLst>
                                            <p:cond delay="0"/>
                                          </p:stCondLst>
                                        </p:cTn>
                                        <p:tgtEl>
                                          <p:spTgt spid="19"/>
                                        </p:tgtEl>
                                        <p:attrNameLst>
                                          <p:attrName>style.visibility</p:attrName>
                                        </p:attrNameLst>
                                      </p:cBhvr>
                                      <p:to>
                                        <p:strVal val="visible"/>
                                      </p:to>
                                    </p:set>
                                    <p:animEffect transition="in" filter="wipe(up)">
                                      <p:cBhvr>
                                        <p:cTn id="50" dur="500"/>
                                        <p:tgtEl>
                                          <p:spTgt spid="19"/>
                                        </p:tgtEl>
                                      </p:cBhvr>
                                    </p:animEffect>
                                  </p:childTnLst>
                                </p:cTn>
                              </p:par>
                            </p:childTnLst>
                          </p:cTn>
                        </p:par>
                        <p:par>
                          <p:cTn id="51" fill="hold">
                            <p:stCondLst>
                              <p:cond delay="500"/>
                            </p:stCondLst>
                            <p:childTnLst>
                              <p:par>
                                <p:cTn id="52" presetID="22" presetClass="entr" presetSubtype="1" fill="hold" grpId="0" nodeType="afterEffect">
                                  <p:stCondLst>
                                    <p:cond delay="0"/>
                                  </p:stCondLst>
                                  <p:childTnLst>
                                    <p:set>
                                      <p:cBhvr>
                                        <p:cTn id="53" dur="1" fill="hold">
                                          <p:stCondLst>
                                            <p:cond delay="0"/>
                                          </p:stCondLst>
                                        </p:cTn>
                                        <p:tgtEl>
                                          <p:spTgt spid="20"/>
                                        </p:tgtEl>
                                        <p:attrNameLst>
                                          <p:attrName>style.visibility</p:attrName>
                                        </p:attrNameLst>
                                      </p:cBhvr>
                                      <p:to>
                                        <p:strVal val="visible"/>
                                      </p:to>
                                    </p:set>
                                    <p:animEffect transition="in" filter="wipe(up)">
                                      <p:cBhvr>
                                        <p:cTn id="54"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animBg="1"/>
      <p:bldP spid="27" grpId="0"/>
      <p:bldP spid="2" grpId="0"/>
      <p:bldP spid="3" grpId="0"/>
      <p:bldP spid="11" grpId="0" animBg="1"/>
      <p:bldP spid="17" grpId="0"/>
      <p:bldP spid="18" grpId="0"/>
      <p:bldP spid="19" grpId="0"/>
      <p:bldP spid="2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35489" y="38229"/>
            <a:ext cx="482824" cy="4401205"/>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O</a:t>
            </a:r>
          </a:p>
          <a:p>
            <a:pPr algn="ctr"/>
            <a:r>
              <a:rPr lang="en-US" sz="2800" b="1" dirty="0" smtClean="0">
                <a:ln w="22225">
                  <a:solidFill>
                    <a:schemeClr val="accent2"/>
                  </a:solidFill>
                  <a:prstDash val="solid"/>
                </a:ln>
                <a:solidFill>
                  <a:schemeClr val="accent2">
                    <a:lumMod val="40000"/>
                    <a:lumOff val="60000"/>
                  </a:schemeClr>
                </a:solidFill>
              </a:rPr>
              <a:t>B</a:t>
            </a:r>
          </a:p>
          <a:p>
            <a:pPr algn="ctr"/>
            <a:r>
              <a:rPr lang="en-US" sz="2800" b="1" dirty="0" smtClean="0">
                <a:ln w="22225">
                  <a:solidFill>
                    <a:schemeClr val="accent2"/>
                  </a:solidFill>
                  <a:prstDash val="solid"/>
                </a:ln>
                <a:solidFill>
                  <a:schemeClr val="accent2">
                    <a:lumMod val="40000"/>
                    <a:lumOff val="60000"/>
                  </a:schemeClr>
                </a:solidFill>
              </a:rPr>
              <a:t>J</a:t>
            </a:r>
          </a:p>
          <a:p>
            <a:pPr algn="ctr"/>
            <a:r>
              <a:rPr lang="en-US" sz="2800" b="1" dirty="0" smtClean="0">
                <a:ln w="22225">
                  <a:solidFill>
                    <a:schemeClr val="accent2"/>
                  </a:solidFill>
                  <a:prstDash val="solid"/>
                </a:ln>
                <a:solidFill>
                  <a:schemeClr val="accent2">
                    <a:lumMod val="40000"/>
                    <a:lumOff val="60000"/>
                  </a:schemeClr>
                </a:solidFill>
              </a:rPr>
              <a:t>E</a:t>
            </a:r>
          </a:p>
          <a:p>
            <a:pPr algn="ctr"/>
            <a:r>
              <a:rPr lang="en-US" sz="2800" b="1" dirty="0" smtClean="0">
                <a:ln w="22225">
                  <a:solidFill>
                    <a:schemeClr val="accent2"/>
                  </a:solidFill>
                  <a:prstDash val="solid"/>
                </a:ln>
                <a:solidFill>
                  <a:schemeClr val="accent2">
                    <a:lumMod val="40000"/>
                    <a:lumOff val="60000"/>
                  </a:schemeClr>
                </a:solidFill>
              </a:rPr>
              <a:t>C</a:t>
            </a:r>
          </a:p>
          <a:p>
            <a:pPr algn="ctr"/>
            <a:r>
              <a:rPr lang="en-US" sz="2800" b="1" dirty="0" smtClean="0">
                <a:ln w="22225">
                  <a:solidFill>
                    <a:schemeClr val="accent2"/>
                  </a:solidFill>
                  <a:prstDash val="solid"/>
                </a:ln>
                <a:solidFill>
                  <a:schemeClr val="accent2">
                    <a:lumMod val="40000"/>
                    <a:lumOff val="60000"/>
                  </a:schemeClr>
                </a:solidFill>
              </a:rPr>
              <a:t>T</a:t>
            </a:r>
          </a:p>
          <a:p>
            <a:pPr algn="ctr"/>
            <a:r>
              <a:rPr lang="en-US" sz="2800" b="1" dirty="0" smtClean="0">
                <a:ln w="22225">
                  <a:solidFill>
                    <a:schemeClr val="accent2"/>
                  </a:solidFill>
                  <a:prstDash val="solid"/>
                </a:ln>
                <a:solidFill>
                  <a:schemeClr val="accent2">
                    <a:lumMod val="40000"/>
                    <a:lumOff val="60000"/>
                  </a:schemeClr>
                </a:solidFill>
              </a:rPr>
              <a:t>I</a:t>
            </a:r>
          </a:p>
          <a:p>
            <a:pPr algn="ctr"/>
            <a:r>
              <a:rPr lang="en-US" sz="2800" b="1" dirty="0" smtClean="0">
                <a:ln w="22225">
                  <a:solidFill>
                    <a:schemeClr val="accent2"/>
                  </a:solidFill>
                  <a:prstDash val="solid"/>
                </a:ln>
                <a:solidFill>
                  <a:schemeClr val="accent2">
                    <a:lumMod val="40000"/>
                    <a:lumOff val="60000"/>
                  </a:schemeClr>
                </a:solidFill>
              </a:rPr>
              <a:t>V</a:t>
            </a:r>
          </a:p>
          <a:p>
            <a:pPr algn="ctr"/>
            <a:r>
              <a:rPr lang="en-US" sz="2800" b="1" dirty="0" smtClean="0">
                <a:ln w="22225">
                  <a:solidFill>
                    <a:schemeClr val="accent2"/>
                  </a:solidFill>
                  <a:prstDash val="solid"/>
                </a:ln>
                <a:solidFill>
                  <a:schemeClr val="accent2">
                    <a:lumMod val="40000"/>
                    <a:lumOff val="60000"/>
                  </a:schemeClr>
                </a:solidFill>
              </a:rPr>
              <a:t>E</a:t>
            </a:r>
          </a:p>
          <a:p>
            <a:pPr algn="ctr"/>
            <a:r>
              <a:rPr lang="en-US" sz="2800" b="1" dirty="0" smtClean="0">
                <a:ln w="22225">
                  <a:solidFill>
                    <a:schemeClr val="accent2"/>
                  </a:solidFill>
                  <a:prstDash val="solid"/>
                </a:ln>
                <a:solidFill>
                  <a:schemeClr val="accent2">
                    <a:lumMod val="40000"/>
                    <a:lumOff val="60000"/>
                  </a:schemeClr>
                </a:solidFill>
              </a:rPr>
              <a:t>S</a:t>
            </a:r>
          </a:p>
        </p:txBody>
      </p:sp>
      <p:sp>
        <p:nvSpPr>
          <p:cNvPr id="3" name="Rectangle 2"/>
          <p:cNvSpPr/>
          <p:nvPr/>
        </p:nvSpPr>
        <p:spPr>
          <a:xfrm>
            <a:off x="683568" y="1124744"/>
            <a:ext cx="8068292" cy="646331"/>
          </a:xfrm>
          <a:prstGeom prst="rect">
            <a:avLst/>
          </a:prstGeom>
        </p:spPr>
        <p:txBody>
          <a:bodyPr wrap="square">
            <a:spAutoFit/>
          </a:bodyPr>
          <a:lstStyle/>
          <a:p>
            <a:pPr marL="342900" lvl="0" indent="-342900" algn="just">
              <a:spcAft>
                <a:spcPts val="0"/>
              </a:spcAft>
              <a:buFont typeface="Wingdings" panose="05000000000000000000"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To identify key challenges and barriers when aiming to retrofit a pre-war building to deliver a modern working plan environment</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Rectangle 3"/>
          <p:cNvSpPr/>
          <p:nvPr/>
        </p:nvSpPr>
        <p:spPr>
          <a:xfrm>
            <a:off x="670921" y="2062589"/>
            <a:ext cx="8081535" cy="646331"/>
          </a:xfrm>
          <a:prstGeom prst="rect">
            <a:avLst/>
          </a:prstGeom>
        </p:spPr>
        <p:txBody>
          <a:bodyPr wrap="square">
            <a:spAutoFit/>
          </a:bodyPr>
          <a:lstStyle/>
          <a:p>
            <a:pPr marL="342900" lvl="0" indent="-342900" algn="just">
              <a:spcAft>
                <a:spcPts val="0"/>
              </a:spcAft>
              <a:buFont typeface="Wingdings" panose="05000000000000000000" pitchFamily="2" charset="2"/>
              <a:buChar char=""/>
            </a:pPr>
            <a:r>
              <a:rPr lang="en-GB" dirty="0">
                <a:solidFill>
                  <a:schemeClr val="bg1"/>
                </a:solidFill>
                <a:latin typeface="Arial" panose="020B0604020202020204" pitchFamily="34" charset="0"/>
                <a:ea typeface="Calibri" panose="020F0502020204030204" pitchFamily="34" charset="0"/>
                <a:cs typeface="Times New Roman" panose="02020603050405020304" pitchFamily="18" charset="0"/>
              </a:rPr>
              <a:t>To identify the impact on staff performance that is delivered by implementing an agile working environment.</a:t>
            </a:r>
            <a:endParaRPr lang="en-GB"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4"/>
          <p:cNvSpPr/>
          <p:nvPr/>
        </p:nvSpPr>
        <p:spPr>
          <a:xfrm>
            <a:off x="670921" y="3009726"/>
            <a:ext cx="8081535" cy="923330"/>
          </a:xfrm>
          <a:prstGeom prst="rect">
            <a:avLst/>
          </a:prstGeom>
        </p:spPr>
        <p:txBody>
          <a:bodyPr wrap="square">
            <a:spAutoFit/>
          </a:bodyPr>
          <a:lstStyle/>
          <a:p>
            <a:pPr marL="342900" lvl="0" indent="-342900" algn="just">
              <a:spcAft>
                <a:spcPts val="0"/>
              </a:spcAft>
              <a:buFont typeface="Wingdings" panose="05000000000000000000"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To identify the capital cost to retrofit a pre-war building to create a modern open plan environment and comparing this cost and environmental impact against a new build scenario.  </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p:cNvSpPr/>
          <p:nvPr/>
        </p:nvSpPr>
        <p:spPr>
          <a:xfrm>
            <a:off x="680171" y="4305870"/>
            <a:ext cx="8068293" cy="923330"/>
          </a:xfrm>
          <a:prstGeom prst="rect">
            <a:avLst/>
          </a:prstGeom>
        </p:spPr>
        <p:txBody>
          <a:bodyPr wrap="square">
            <a:spAutoFit/>
          </a:bodyPr>
          <a:lstStyle/>
          <a:p>
            <a:pPr marL="342900" lvl="0" indent="-342900" algn="just">
              <a:spcAft>
                <a:spcPts val="0"/>
              </a:spcAft>
              <a:buFont typeface="Wingdings" panose="05000000000000000000" pitchFamily="2" charset="2"/>
              <a:buChar char=""/>
            </a:pPr>
            <a:r>
              <a:rPr lang="en-GB" dirty="0">
                <a:solidFill>
                  <a:schemeClr val="bg1"/>
                </a:solidFill>
                <a:latin typeface="Arial" panose="020B0604020202020204" pitchFamily="34" charset="0"/>
                <a:ea typeface="Calibri" panose="020F0502020204030204" pitchFamily="34" charset="0"/>
                <a:cs typeface="Times New Roman" panose="02020603050405020304" pitchFamily="18" charset="0"/>
              </a:rPr>
              <a:t>To quantify the benefits to both the organisation and the individual in the making the change from working in cellular offices to a modern open plan office.</a:t>
            </a:r>
            <a:endParaRPr lang="en-GB"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7" name="Rectangle 6"/>
          <p:cNvSpPr/>
          <p:nvPr/>
        </p:nvSpPr>
        <p:spPr>
          <a:xfrm>
            <a:off x="676775" y="5590981"/>
            <a:ext cx="8143697" cy="646331"/>
          </a:xfrm>
          <a:prstGeom prst="rect">
            <a:avLst/>
          </a:prstGeom>
        </p:spPr>
        <p:txBody>
          <a:bodyPr wrap="square">
            <a:spAutoFit/>
          </a:bodyPr>
          <a:lstStyle/>
          <a:p>
            <a:pPr marL="342900" lvl="0" indent="-342900" algn="just">
              <a:spcAft>
                <a:spcPts val="1000"/>
              </a:spcAft>
              <a:buFont typeface="Wingdings" panose="05000000000000000000"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Investigate how by addressing all these three key areas simultaneously you can deliver the most efficient and effective working environment</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12" name="Rectangle 11"/>
          <p:cNvSpPr/>
          <p:nvPr/>
        </p:nvSpPr>
        <p:spPr>
          <a:xfrm>
            <a:off x="683568" y="354142"/>
            <a:ext cx="8352928" cy="338554"/>
          </a:xfrm>
          <a:prstGeom prst="rect">
            <a:avLst/>
          </a:prstGeom>
        </p:spPr>
        <p:txBody>
          <a:bodyPr wrap="square">
            <a:spAutoFit/>
          </a:bodyPr>
          <a:lstStyle/>
          <a:p>
            <a:pPr algn="just">
              <a:spcBef>
                <a:spcPts val="1200"/>
              </a:spcBef>
              <a:spcAft>
                <a:spcPts val="1000"/>
              </a:spcAft>
            </a:pPr>
            <a:r>
              <a:rPr lang="en-US" sz="1600" b="1" dirty="0" smtClean="0">
                <a:solidFill>
                  <a:srgbClr val="FFC000"/>
                </a:solidFill>
                <a:latin typeface="Arial" panose="020B0604020202020204" pitchFamily="34" charset="0"/>
                <a:ea typeface="Times New Roman" panose="02020603050405020304" pitchFamily="18" charset="0"/>
                <a:cs typeface="Times New Roman" panose="02020603050405020304" pitchFamily="18" charset="0"/>
              </a:rPr>
              <a:t>What were the objectives of this dissertation?   </a:t>
            </a:r>
            <a:endParaRPr lang="en-GB" sz="1600" b="1" dirty="0">
              <a:solidFill>
                <a:srgbClr val="FFC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8876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wipe(up)">
                                      <p:cBhvr>
                                        <p:cTn id="7" dur="500"/>
                                        <p:tgtEl>
                                          <p:spTgt spid="18"/>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ipe(left)">
                                      <p:cBhvr>
                                        <p:cTn id="11" dur="500"/>
                                        <p:tgtEl>
                                          <p:spTgt spid="12"/>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left)">
                                      <p:cBhvr>
                                        <p:cTn id="16" dur="500"/>
                                        <p:tgtEl>
                                          <p:spTgt spid="3"/>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wipe(left)">
                                      <p:cBhvr>
                                        <p:cTn id="21" dur="5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wipe(left)">
                                      <p:cBhvr>
                                        <p:cTn id="26" dur="500"/>
                                        <p:tgtEl>
                                          <p:spTgt spid="5"/>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wipe(left)">
                                      <p:cBhvr>
                                        <p:cTn id="31" dur="500"/>
                                        <p:tgtEl>
                                          <p:spTgt spid="6"/>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8" fill="hold" grpId="0"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wipe(left)">
                                      <p:cBhvr>
                                        <p:cTn id="3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3" grpId="0"/>
      <p:bldP spid="4" grpId="0"/>
      <p:bldP spid="5" grpId="0"/>
      <p:bldP spid="6" grpId="0"/>
      <p:bldP spid="7" grpId="0"/>
      <p:bldP spid="1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4" descr="Image result for south wales fire service"/>
          <p:cNvSpPr>
            <a:spLocks noChangeAspect="1" noChangeArrowheads="1"/>
          </p:cNvSpPr>
          <p:nvPr/>
        </p:nvSpPr>
        <p:spPr bwMode="auto">
          <a:xfrm>
            <a:off x="1016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8" name="Rectangle 1"/>
          <p:cNvSpPr>
            <a:spLocks noChangeArrowheads="1"/>
          </p:cNvSpPr>
          <p:nvPr/>
        </p:nvSpPr>
        <p:spPr bwMode="auto">
          <a:xfrm>
            <a:off x="687303" y="1024735"/>
            <a:ext cx="806489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defTabSz="914400" rtl="0" eaLnBrk="1" fontAlgn="base" latinLnBrk="0" hangingPunct="1">
              <a:lnSpc>
                <a:spcPct val="100000"/>
              </a:lnSpc>
              <a:spcBef>
                <a:spcPct val="0"/>
              </a:spcBef>
              <a:spcAft>
                <a:spcPct val="0"/>
              </a:spcAft>
              <a:buClrTx/>
              <a:buSzTx/>
              <a:buFont typeface="Arial" panose="020B0604020202020204" pitchFamily="34" charset="0"/>
              <a:buChar char="•"/>
              <a:tabLst/>
            </a:pPr>
            <a:r>
              <a:rPr lang="en-GB" altLang="en-US" b="1" i="1" dirty="0" smtClean="0">
                <a:latin typeface="Arial" pitchFamily="34" charset="0"/>
                <a:cs typeface="Arial" pitchFamily="34" charset="0"/>
              </a:rPr>
              <a:t>To analyse the impact of ‘Open Plan Working’ by means of questionnaires to 300 staff involved in the project</a:t>
            </a:r>
            <a:endParaRPr kumimoji="0" lang="en-GB" altLang="en-US" sz="1000" b="1" i="1" strike="noStrike" cap="none" normalizeH="0" baseline="0" dirty="0" smtClean="0">
              <a:ln>
                <a:noFill/>
              </a:ln>
              <a:latin typeface="Arial" pitchFamily="34" charset="0"/>
              <a:cs typeface="Arial" pitchFamily="34" charset="0"/>
            </a:endParaRPr>
          </a:p>
        </p:txBody>
      </p:sp>
      <p:sp>
        <p:nvSpPr>
          <p:cNvPr id="34" name="Rectangle 1"/>
          <p:cNvSpPr>
            <a:spLocks noChangeArrowheads="1"/>
          </p:cNvSpPr>
          <p:nvPr/>
        </p:nvSpPr>
        <p:spPr bwMode="auto">
          <a:xfrm>
            <a:off x="611563" y="5085184"/>
            <a:ext cx="720079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defTabSz="914400" rtl="0" eaLnBrk="1" fontAlgn="base" latinLnBrk="0" hangingPunct="1">
              <a:lnSpc>
                <a:spcPct val="100000"/>
              </a:lnSpc>
              <a:spcBef>
                <a:spcPct val="0"/>
              </a:spcBef>
              <a:spcAft>
                <a:spcPct val="0"/>
              </a:spcAft>
              <a:buClrTx/>
              <a:buSzTx/>
              <a:buFont typeface="Arial" panose="020B0604020202020204" pitchFamily="34" charset="0"/>
              <a:buChar char="•"/>
              <a:tabLst/>
            </a:pPr>
            <a:r>
              <a:rPr lang="en-GB" altLang="en-US" b="1" i="1" dirty="0" smtClean="0">
                <a:latin typeface="Arial" pitchFamily="34" charset="0"/>
                <a:cs typeface="Arial" pitchFamily="34" charset="0"/>
              </a:rPr>
              <a:t>To examine a living ‘case study’ / project and challenge whether the project delivered what it set out to achieve  </a:t>
            </a:r>
            <a:endParaRPr kumimoji="0" lang="en-GB" altLang="en-US" sz="1000" b="1" i="1" strike="noStrike" cap="none" normalizeH="0" baseline="0" dirty="0" smtClean="0">
              <a:ln>
                <a:noFill/>
              </a:ln>
              <a:latin typeface="Arial" pitchFamily="34" charset="0"/>
              <a:cs typeface="Arial" pitchFamily="34" charset="0"/>
            </a:endParaRPr>
          </a:p>
        </p:txBody>
      </p:sp>
      <p:sp>
        <p:nvSpPr>
          <p:cNvPr id="36" name="Rectangle 1"/>
          <p:cNvSpPr>
            <a:spLocks noChangeArrowheads="1"/>
          </p:cNvSpPr>
          <p:nvPr/>
        </p:nvSpPr>
        <p:spPr bwMode="auto">
          <a:xfrm>
            <a:off x="611560" y="1996098"/>
            <a:ext cx="727280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defTabSz="914400" rtl="0" eaLnBrk="1" fontAlgn="base" latinLnBrk="0" hangingPunct="1">
              <a:lnSpc>
                <a:spcPct val="100000"/>
              </a:lnSpc>
              <a:spcBef>
                <a:spcPct val="0"/>
              </a:spcBef>
              <a:spcAft>
                <a:spcPct val="0"/>
              </a:spcAft>
              <a:buClrTx/>
              <a:buSzTx/>
              <a:buFont typeface="Arial" panose="020B0604020202020204" pitchFamily="34" charset="0"/>
              <a:buChar char="•"/>
              <a:tabLst/>
            </a:pPr>
            <a:r>
              <a:rPr lang="en-GB" altLang="en-US" b="1" i="1" dirty="0" smtClean="0">
                <a:solidFill>
                  <a:schemeClr val="bg1"/>
                </a:solidFill>
                <a:latin typeface="Arial" pitchFamily="34" charset="0"/>
                <a:cs typeface="Arial" pitchFamily="34" charset="0"/>
              </a:rPr>
              <a:t>To analyse the costs for the project based on the actual project costs and comparing these against a new build option</a:t>
            </a:r>
            <a:endParaRPr kumimoji="0" lang="en-GB" altLang="en-US" sz="1000" b="1" i="1" strike="noStrike" cap="none" normalizeH="0" baseline="0" dirty="0" smtClean="0">
              <a:ln>
                <a:noFill/>
              </a:ln>
              <a:solidFill>
                <a:schemeClr val="bg1"/>
              </a:solidFill>
              <a:latin typeface="Arial" pitchFamily="34" charset="0"/>
              <a:cs typeface="Arial" pitchFamily="34" charset="0"/>
            </a:endParaRPr>
          </a:p>
        </p:txBody>
      </p:sp>
      <p:sp>
        <p:nvSpPr>
          <p:cNvPr id="38" name="Rectangle 1"/>
          <p:cNvSpPr>
            <a:spLocks noChangeArrowheads="1"/>
          </p:cNvSpPr>
          <p:nvPr/>
        </p:nvSpPr>
        <p:spPr bwMode="auto">
          <a:xfrm>
            <a:off x="611560" y="4005064"/>
            <a:ext cx="720079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defTabSz="914400" rtl="0" eaLnBrk="1" fontAlgn="base" latinLnBrk="0" hangingPunct="1">
              <a:lnSpc>
                <a:spcPct val="100000"/>
              </a:lnSpc>
              <a:spcBef>
                <a:spcPct val="0"/>
              </a:spcBef>
              <a:spcAft>
                <a:spcPct val="0"/>
              </a:spcAft>
              <a:buClrTx/>
              <a:buSzTx/>
              <a:buFont typeface="Arial" panose="020B0604020202020204" pitchFamily="34" charset="0"/>
              <a:buChar char="•"/>
              <a:tabLst/>
            </a:pPr>
            <a:r>
              <a:rPr lang="en-GB" altLang="en-US" b="1" i="1" dirty="0" smtClean="0">
                <a:solidFill>
                  <a:schemeClr val="bg1"/>
                </a:solidFill>
                <a:latin typeface="Arial" pitchFamily="34" charset="0"/>
                <a:cs typeface="Arial" pitchFamily="34" charset="0"/>
              </a:rPr>
              <a:t>To analyse the benefits in addressing Building Obsolescence / Open Plan Working / Agile Working in a singular case study  </a:t>
            </a:r>
            <a:endParaRPr kumimoji="0" lang="en-GB" altLang="en-US" sz="1000" b="1" i="1" strike="noStrike" cap="none" normalizeH="0" baseline="0" dirty="0" smtClean="0">
              <a:ln>
                <a:noFill/>
              </a:ln>
              <a:solidFill>
                <a:schemeClr val="bg1"/>
              </a:solidFill>
              <a:latin typeface="Arial" pitchFamily="34" charset="0"/>
              <a:cs typeface="Arial" pitchFamily="34" charset="0"/>
            </a:endParaRPr>
          </a:p>
        </p:txBody>
      </p:sp>
      <p:sp>
        <p:nvSpPr>
          <p:cNvPr id="22" name="Rectangle 21"/>
          <p:cNvSpPr/>
          <p:nvPr/>
        </p:nvSpPr>
        <p:spPr>
          <a:xfrm>
            <a:off x="17054" y="38229"/>
            <a:ext cx="519693" cy="4832092"/>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M</a:t>
            </a:r>
          </a:p>
          <a:p>
            <a:pPr algn="ctr"/>
            <a:r>
              <a:rPr lang="en-US" sz="2800" b="1" dirty="0" smtClean="0">
                <a:ln w="22225">
                  <a:solidFill>
                    <a:schemeClr val="accent2"/>
                  </a:solidFill>
                  <a:prstDash val="solid"/>
                </a:ln>
                <a:solidFill>
                  <a:schemeClr val="accent2">
                    <a:lumMod val="40000"/>
                    <a:lumOff val="60000"/>
                  </a:schemeClr>
                </a:solidFill>
              </a:rPr>
              <a:t>E</a:t>
            </a:r>
          </a:p>
          <a:p>
            <a:pPr algn="ctr"/>
            <a:r>
              <a:rPr lang="en-US" sz="2800" b="1" dirty="0" smtClean="0">
                <a:ln w="22225">
                  <a:solidFill>
                    <a:schemeClr val="accent2"/>
                  </a:solidFill>
                  <a:prstDash val="solid"/>
                </a:ln>
                <a:solidFill>
                  <a:schemeClr val="accent2">
                    <a:lumMod val="40000"/>
                    <a:lumOff val="60000"/>
                  </a:schemeClr>
                </a:solidFill>
              </a:rPr>
              <a:t>T</a:t>
            </a:r>
          </a:p>
          <a:p>
            <a:pPr algn="ctr"/>
            <a:r>
              <a:rPr lang="en-US" sz="2800" b="1" dirty="0" smtClean="0">
                <a:ln w="22225">
                  <a:solidFill>
                    <a:schemeClr val="accent2"/>
                  </a:solidFill>
                  <a:prstDash val="solid"/>
                </a:ln>
                <a:solidFill>
                  <a:schemeClr val="accent2">
                    <a:lumMod val="40000"/>
                    <a:lumOff val="60000"/>
                  </a:schemeClr>
                </a:solidFill>
              </a:rPr>
              <a:t>H</a:t>
            </a:r>
          </a:p>
          <a:p>
            <a:pPr algn="ctr"/>
            <a:r>
              <a:rPr lang="en-US" sz="2800" b="1" dirty="0" smtClean="0">
                <a:ln w="22225">
                  <a:solidFill>
                    <a:schemeClr val="accent2"/>
                  </a:solidFill>
                  <a:prstDash val="solid"/>
                </a:ln>
                <a:solidFill>
                  <a:schemeClr val="accent2">
                    <a:lumMod val="40000"/>
                    <a:lumOff val="60000"/>
                  </a:schemeClr>
                </a:solidFill>
              </a:rPr>
              <a:t>O</a:t>
            </a:r>
          </a:p>
          <a:p>
            <a:pPr algn="ctr"/>
            <a:r>
              <a:rPr lang="en-US" sz="2800" b="1" dirty="0" smtClean="0">
                <a:ln w="22225">
                  <a:solidFill>
                    <a:schemeClr val="accent2"/>
                  </a:solidFill>
                  <a:prstDash val="solid"/>
                </a:ln>
                <a:solidFill>
                  <a:schemeClr val="accent2">
                    <a:lumMod val="40000"/>
                    <a:lumOff val="60000"/>
                  </a:schemeClr>
                </a:solidFill>
              </a:rPr>
              <a:t>D</a:t>
            </a:r>
          </a:p>
          <a:p>
            <a:pPr algn="ctr"/>
            <a:r>
              <a:rPr lang="en-US" sz="2800" b="1" dirty="0" smtClean="0">
                <a:ln w="22225">
                  <a:solidFill>
                    <a:schemeClr val="accent2"/>
                  </a:solidFill>
                  <a:prstDash val="solid"/>
                </a:ln>
                <a:solidFill>
                  <a:schemeClr val="accent2">
                    <a:lumMod val="40000"/>
                    <a:lumOff val="60000"/>
                  </a:schemeClr>
                </a:solidFill>
              </a:rPr>
              <a:t>O</a:t>
            </a:r>
          </a:p>
          <a:p>
            <a:pPr algn="ctr"/>
            <a:r>
              <a:rPr lang="en-US" sz="2800" b="1" dirty="0" smtClean="0">
                <a:ln w="22225">
                  <a:solidFill>
                    <a:schemeClr val="accent2"/>
                  </a:solidFill>
                  <a:prstDash val="solid"/>
                </a:ln>
                <a:solidFill>
                  <a:schemeClr val="accent2">
                    <a:lumMod val="40000"/>
                    <a:lumOff val="60000"/>
                  </a:schemeClr>
                </a:solidFill>
              </a:rPr>
              <a:t>L</a:t>
            </a:r>
          </a:p>
          <a:p>
            <a:pPr algn="ctr"/>
            <a:r>
              <a:rPr lang="en-US" sz="2800" b="1" dirty="0" smtClean="0">
                <a:ln w="22225">
                  <a:solidFill>
                    <a:schemeClr val="accent2"/>
                  </a:solidFill>
                  <a:prstDash val="solid"/>
                </a:ln>
                <a:solidFill>
                  <a:schemeClr val="accent2">
                    <a:lumMod val="40000"/>
                    <a:lumOff val="60000"/>
                  </a:schemeClr>
                </a:solidFill>
              </a:rPr>
              <a:t>O</a:t>
            </a:r>
          </a:p>
          <a:p>
            <a:pPr algn="ctr"/>
            <a:r>
              <a:rPr lang="en-US" sz="2800" b="1" dirty="0" smtClean="0">
                <a:ln w="22225">
                  <a:solidFill>
                    <a:schemeClr val="accent2"/>
                  </a:solidFill>
                  <a:prstDash val="solid"/>
                </a:ln>
                <a:solidFill>
                  <a:schemeClr val="accent2">
                    <a:lumMod val="40000"/>
                    <a:lumOff val="60000"/>
                  </a:schemeClr>
                </a:solidFill>
              </a:rPr>
              <a:t>G</a:t>
            </a:r>
          </a:p>
          <a:p>
            <a:pPr algn="ctr"/>
            <a:r>
              <a:rPr lang="en-US" sz="2800" b="1" dirty="0">
                <a:ln w="22225">
                  <a:solidFill>
                    <a:schemeClr val="accent2"/>
                  </a:solidFill>
                  <a:prstDash val="solid"/>
                </a:ln>
                <a:solidFill>
                  <a:schemeClr val="accent2">
                    <a:lumMod val="40000"/>
                    <a:lumOff val="60000"/>
                  </a:schemeClr>
                </a:solidFill>
              </a:rPr>
              <a:t>Y</a:t>
            </a:r>
            <a:endParaRPr lang="en-US" sz="2800" b="1" dirty="0" smtClean="0">
              <a:ln w="22225">
                <a:solidFill>
                  <a:schemeClr val="accent2"/>
                </a:solidFill>
                <a:prstDash val="solid"/>
              </a:ln>
              <a:solidFill>
                <a:schemeClr val="accent2">
                  <a:lumMod val="40000"/>
                  <a:lumOff val="60000"/>
                </a:schemeClr>
              </a:solidFill>
            </a:endParaRPr>
          </a:p>
        </p:txBody>
      </p:sp>
      <p:sp>
        <p:nvSpPr>
          <p:cNvPr id="10" name="Rectangle 9"/>
          <p:cNvSpPr/>
          <p:nvPr/>
        </p:nvSpPr>
        <p:spPr>
          <a:xfrm>
            <a:off x="543287" y="252958"/>
            <a:ext cx="8352928" cy="338554"/>
          </a:xfrm>
          <a:prstGeom prst="rect">
            <a:avLst/>
          </a:prstGeom>
        </p:spPr>
        <p:txBody>
          <a:bodyPr wrap="square">
            <a:spAutoFit/>
          </a:bodyPr>
          <a:lstStyle/>
          <a:p>
            <a:pPr algn="just">
              <a:spcBef>
                <a:spcPts val="1200"/>
              </a:spcBef>
              <a:spcAft>
                <a:spcPts val="1000"/>
              </a:spcAft>
            </a:pPr>
            <a:r>
              <a:rPr lang="en-US" sz="1600" b="1" dirty="0" smtClean="0">
                <a:solidFill>
                  <a:srgbClr val="FFC000"/>
                </a:solidFill>
                <a:latin typeface="Arial" panose="020B0604020202020204" pitchFamily="34" charset="0"/>
                <a:ea typeface="Times New Roman" panose="02020603050405020304" pitchFamily="18" charset="0"/>
                <a:cs typeface="Times New Roman" panose="02020603050405020304" pitchFamily="18" charset="0"/>
              </a:rPr>
              <a:t>What Methodology was used to test the objectives?   </a:t>
            </a:r>
            <a:endParaRPr lang="en-GB" sz="1600" b="1" dirty="0">
              <a:solidFill>
                <a:srgbClr val="FFC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11" name="Rectangle 1"/>
          <p:cNvSpPr>
            <a:spLocks noChangeArrowheads="1"/>
          </p:cNvSpPr>
          <p:nvPr/>
        </p:nvSpPr>
        <p:spPr bwMode="auto">
          <a:xfrm>
            <a:off x="683568" y="2998693"/>
            <a:ext cx="806489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defTabSz="914400" rtl="0" eaLnBrk="1" fontAlgn="base" latinLnBrk="0" hangingPunct="1">
              <a:lnSpc>
                <a:spcPct val="100000"/>
              </a:lnSpc>
              <a:spcBef>
                <a:spcPct val="0"/>
              </a:spcBef>
              <a:spcAft>
                <a:spcPct val="0"/>
              </a:spcAft>
              <a:buClrTx/>
              <a:buSzTx/>
              <a:buFont typeface="Arial" panose="020B0604020202020204" pitchFamily="34" charset="0"/>
              <a:buChar char="•"/>
              <a:tabLst/>
            </a:pPr>
            <a:r>
              <a:rPr lang="en-GB" altLang="en-US" b="1" i="1" dirty="0" smtClean="0">
                <a:latin typeface="Arial" pitchFamily="34" charset="0"/>
                <a:cs typeface="Arial" pitchFamily="34" charset="0"/>
              </a:rPr>
              <a:t>To analyse the impact of ‘Agile Working’ by means of questionnaires to 300 staff involved in the project</a:t>
            </a:r>
            <a:endParaRPr kumimoji="0" lang="en-GB" altLang="en-US" sz="1000" b="1" i="1" strike="noStrike" cap="none" normalizeH="0" baseline="0" dirty="0" smtClean="0">
              <a:ln>
                <a:noFill/>
              </a:ln>
              <a:latin typeface="Arial" pitchFamily="34" charset="0"/>
              <a:cs typeface="Arial" pitchFamily="34" charset="0"/>
            </a:endParaRPr>
          </a:p>
        </p:txBody>
      </p:sp>
    </p:spTree>
    <p:extLst>
      <p:ext uri="{BB962C8B-B14F-4D97-AF65-F5344CB8AC3E}">
        <p14:creationId xmlns:p14="http://schemas.microsoft.com/office/powerpoint/2010/main" val="1658557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up)">
                                      <p:cBhvr>
                                        <p:cTn id="7" dur="500"/>
                                        <p:tgtEl>
                                          <p:spTgt spid="22"/>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wipe(left)">
                                      <p:cBhvr>
                                        <p:cTn id="11" dur="500"/>
                                        <p:tgtEl>
                                          <p:spTgt spid="10"/>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grpId="0" nodeType="clickEffect">
                                  <p:stCondLst>
                                    <p:cond delay="0"/>
                                  </p:stCondLst>
                                  <p:childTnLst>
                                    <p:set>
                                      <p:cBhvr>
                                        <p:cTn id="15" dur="1" fill="hold">
                                          <p:stCondLst>
                                            <p:cond delay="0"/>
                                          </p:stCondLst>
                                        </p:cTn>
                                        <p:tgtEl>
                                          <p:spTgt spid="28"/>
                                        </p:tgtEl>
                                        <p:attrNameLst>
                                          <p:attrName>style.visibility</p:attrName>
                                        </p:attrNameLst>
                                      </p:cBhvr>
                                      <p:to>
                                        <p:strVal val="visible"/>
                                      </p:to>
                                    </p:set>
                                    <p:animEffect transition="in" filter="wipe(up)">
                                      <p:cBhvr>
                                        <p:cTn id="16" dur="500"/>
                                        <p:tgtEl>
                                          <p:spTgt spid="28"/>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grpId="0" nodeType="clickEffect">
                                  <p:stCondLst>
                                    <p:cond delay="0"/>
                                  </p:stCondLst>
                                  <p:childTnLst>
                                    <p:set>
                                      <p:cBhvr>
                                        <p:cTn id="20" dur="1" fill="hold">
                                          <p:stCondLst>
                                            <p:cond delay="0"/>
                                          </p:stCondLst>
                                        </p:cTn>
                                        <p:tgtEl>
                                          <p:spTgt spid="36"/>
                                        </p:tgtEl>
                                        <p:attrNameLst>
                                          <p:attrName>style.visibility</p:attrName>
                                        </p:attrNameLst>
                                      </p:cBhvr>
                                      <p:to>
                                        <p:strVal val="visible"/>
                                      </p:to>
                                    </p:set>
                                    <p:animEffect transition="in" filter="wipe(up)">
                                      <p:cBhvr>
                                        <p:cTn id="21" dur="500"/>
                                        <p:tgtEl>
                                          <p:spTgt spid="36"/>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1"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wipe(up)">
                                      <p:cBhvr>
                                        <p:cTn id="26" dur="500"/>
                                        <p:tgtEl>
                                          <p:spTgt spid="11"/>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grpId="0" nodeType="clickEffect">
                                  <p:stCondLst>
                                    <p:cond delay="0"/>
                                  </p:stCondLst>
                                  <p:childTnLst>
                                    <p:set>
                                      <p:cBhvr>
                                        <p:cTn id="30" dur="1" fill="hold">
                                          <p:stCondLst>
                                            <p:cond delay="0"/>
                                          </p:stCondLst>
                                        </p:cTn>
                                        <p:tgtEl>
                                          <p:spTgt spid="38"/>
                                        </p:tgtEl>
                                        <p:attrNameLst>
                                          <p:attrName>style.visibility</p:attrName>
                                        </p:attrNameLst>
                                      </p:cBhvr>
                                      <p:to>
                                        <p:strVal val="visible"/>
                                      </p:to>
                                    </p:set>
                                    <p:animEffect transition="in" filter="wipe(up)">
                                      <p:cBhvr>
                                        <p:cTn id="31" dur="500"/>
                                        <p:tgtEl>
                                          <p:spTgt spid="38"/>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1" fill="hold" grpId="0" nodeType="clickEffect">
                                  <p:stCondLst>
                                    <p:cond delay="0"/>
                                  </p:stCondLst>
                                  <p:childTnLst>
                                    <p:set>
                                      <p:cBhvr>
                                        <p:cTn id="35" dur="1" fill="hold">
                                          <p:stCondLst>
                                            <p:cond delay="0"/>
                                          </p:stCondLst>
                                        </p:cTn>
                                        <p:tgtEl>
                                          <p:spTgt spid="34"/>
                                        </p:tgtEl>
                                        <p:attrNameLst>
                                          <p:attrName>style.visibility</p:attrName>
                                        </p:attrNameLst>
                                      </p:cBhvr>
                                      <p:to>
                                        <p:strVal val="visible"/>
                                      </p:to>
                                    </p:set>
                                    <p:animEffect transition="in" filter="wipe(up)">
                                      <p:cBhvr>
                                        <p:cTn id="36"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34" grpId="0"/>
      <p:bldP spid="36" grpId="0"/>
      <p:bldP spid="38" grpId="0"/>
      <p:bldP spid="22" grpId="0" animBg="1"/>
      <p:bldP spid="10" grpId="0"/>
      <p:bldP spid="11"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4" descr="Image result for south wales fire service"/>
          <p:cNvSpPr>
            <a:spLocks noChangeAspect="1" noChangeArrowheads="1"/>
          </p:cNvSpPr>
          <p:nvPr/>
        </p:nvSpPr>
        <p:spPr bwMode="auto">
          <a:xfrm>
            <a:off x="1016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Rectangle 21"/>
          <p:cNvSpPr/>
          <p:nvPr/>
        </p:nvSpPr>
        <p:spPr>
          <a:xfrm>
            <a:off x="17054" y="38229"/>
            <a:ext cx="519693" cy="4832092"/>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M</a:t>
            </a:r>
          </a:p>
          <a:p>
            <a:pPr algn="ctr"/>
            <a:r>
              <a:rPr lang="en-US" sz="2800" b="1" dirty="0" smtClean="0">
                <a:ln w="22225">
                  <a:solidFill>
                    <a:schemeClr val="accent2"/>
                  </a:solidFill>
                  <a:prstDash val="solid"/>
                </a:ln>
                <a:solidFill>
                  <a:schemeClr val="accent2">
                    <a:lumMod val="40000"/>
                    <a:lumOff val="60000"/>
                  </a:schemeClr>
                </a:solidFill>
              </a:rPr>
              <a:t>E</a:t>
            </a:r>
          </a:p>
          <a:p>
            <a:pPr algn="ctr"/>
            <a:r>
              <a:rPr lang="en-US" sz="2800" b="1" dirty="0" smtClean="0">
                <a:ln w="22225">
                  <a:solidFill>
                    <a:schemeClr val="accent2"/>
                  </a:solidFill>
                  <a:prstDash val="solid"/>
                </a:ln>
                <a:solidFill>
                  <a:schemeClr val="accent2">
                    <a:lumMod val="40000"/>
                    <a:lumOff val="60000"/>
                  </a:schemeClr>
                </a:solidFill>
              </a:rPr>
              <a:t>T</a:t>
            </a:r>
          </a:p>
          <a:p>
            <a:pPr algn="ctr"/>
            <a:r>
              <a:rPr lang="en-US" sz="2800" b="1" dirty="0" smtClean="0">
                <a:ln w="22225">
                  <a:solidFill>
                    <a:schemeClr val="accent2"/>
                  </a:solidFill>
                  <a:prstDash val="solid"/>
                </a:ln>
                <a:solidFill>
                  <a:schemeClr val="accent2">
                    <a:lumMod val="40000"/>
                    <a:lumOff val="60000"/>
                  </a:schemeClr>
                </a:solidFill>
              </a:rPr>
              <a:t>H</a:t>
            </a:r>
          </a:p>
          <a:p>
            <a:pPr algn="ctr"/>
            <a:r>
              <a:rPr lang="en-US" sz="2800" b="1" dirty="0" smtClean="0">
                <a:ln w="22225">
                  <a:solidFill>
                    <a:schemeClr val="accent2"/>
                  </a:solidFill>
                  <a:prstDash val="solid"/>
                </a:ln>
                <a:solidFill>
                  <a:schemeClr val="accent2">
                    <a:lumMod val="40000"/>
                    <a:lumOff val="60000"/>
                  </a:schemeClr>
                </a:solidFill>
              </a:rPr>
              <a:t>O</a:t>
            </a:r>
          </a:p>
          <a:p>
            <a:pPr algn="ctr"/>
            <a:r>
              <a:rPr lang="en-US" sz="2800" b="1" dirty="0" smtClean="0">
                <a:ln w="22225">
                  <a:solidFill>
                    <a:schemeClr val="accent2"/>
                  </a:solidFill>
                  <a:prstDash val="solid"/>
                </a:ln>
                <a:solidFill>
                  <a:schemeClr val="accent2">
                    <a:lumMod val="40000"/>
                    <a:lumOff val="60000"/>
                  </a:schemeClr>
                </a:solidFill>
              </a:rPr>
              <a:t>D</a:t>
            </a:r>
          </a:p>
          <a:p>
            <a:pPr algn="ctr"/>
            <a:r>
              <a:rPr lang="en-US" sz="2800" b="1" dirty="0" smtClean="0">
                <a:ln w="22225">
                  <a:solidFill>
                    <a:schemeClr val="accent2"/>
                  </a:solidFill>
                  <a:prstDash val="solid"/>
                </a:ln>
                <a:solidFill>
                  <a:schemeClr val="accent2">
                    <a:lumMod val="40000"/>
                    <a:lumOff val="60000"/>
                  </a:schemeClr>
                </a:solidFill>
              </a:rPr>
              <a:t>O</a:t>
            </a:r>
          </a:p>
          <a:p>
            <a:pPr algn="ctr"/>
            <a:r>
              <a:rPr lang="en-US" sz="2800" b="1" dirty="0" smtClean="0">
                <a:ln w="22225">
                  <a:solidFill>
                    <a:schemeClr val="accent2"/>
                  </a:solidFill>
                  <a:prstDash val="solid"/>
                </a:ln>
                <a:solidFill>
                  <a:schemeClr val="accent2">
                    <a:lumMod val="40000"/>
                    <a:lumOff val="60000"/>
                  </a:schemeClr>
                </a:solidFill>
              </a:rPr>
              <a:t>L</a:t>
            </a:r>
          </a:p>
          <a:p>
            <a:pPr algn="ctr"/>
            <a:r>
              <a:rPr lang="en-US" sz="2800" b="1" dirty="0" smtClean="0">
                <a:ln w="22225">
                  <a:solidFill>
                    <a:schemeClr val="accent2"/>
                  </a:solidFill>
                  <a:prstDash val="solid"/>
                </a:ln>
                <a:solidFill>
                  <a:schemeClr val="accent2">
                    <a:lumMod val="40000"/>
                    <a:lumOff val="60000"/>
                  </a:schemeClr>
                </a:solidFill>
              </a:rPr>
              <a:t>O</a:t>
            </a:r>
          </a:p>
          <a:p>
            <a:pPr algn="ctr"/>
            <a:r>
              <a:rPr lang="en-US" sz="2800" b="1" dirty="0" smtClean="0">
                <a:ln w="22225">
                  <a:solidFill>
                    <a:schemeClr val="accent2"/>
                  </a:solidFill>
                  <a:prstDash val="solid"/>
                </a:ln>
                <a:solidFill>
                  <a:schemeClr val="accent2">
                    <a:lumMod val="40000"/>
                    <a:lumOff val="60000"/>
                  </a:schemeClr>
                </a:solidFill>
              </a:rPr>
              <a:t>G</a:t>
            </a:r>
          </a:p>
          <a:p>
            <a:pPr algn="ctr"/>
            <a:r>
              <a:rPr lang="en-US" sz="2800" b="1" dirty="0">
                <a:ln w="22225">
                  <a:solidFill>
                    <a:schemeClr val="accent2"/>
                  </a:solidFill>
                  <a:prstDash val="solid"/>
                </a:ln>
                <a:solidFill>
                  <a:schemeClr val="accent2">
                    <a:lumMod val="40000"/>
                    <a:lumOff val="60000"/>
                  </a:schemeClr>
                </a:solidFill>
              </a:rPr>
              <a:t>Y</a:t>
            </a:r>
            <a:endParaRPr lang="en-US" sz="2800" b="1" dirty="0" smtClean="0">
              <a:ln w="22225">
                <a:solidFill>
                  <a:schemeClr val="accent2"/>
                </a:solidFill>
                <a:prstDash val="solid"/>
              </a:ln>
              <a:solidFill>
                <a:schemeClr val="accent2">
                  <a:lumMod val="40000"/>
                  <a:lumOff val="60000"/>
                </a:schemeClr>
              </a:solidFill>
            </a:endParaRPr>
          </a:p>
        </p:txBody>
      </p:sp>
      <p:sp>
        <p:nvSpPr>
          <p:cNvPr id="10" name="Rectangle 9"/>
          <p:cNvSpPr/>
          <p:nvPr/>
        </p:nvSpPr>
        <p:spPr>
          <a:xfrm>
            <a:off x="543287" y="252958"/>
            <a:ext cx="8352928" cy="338554"/>
          </a:xfrm>
          <a:prstGeom prst="rect">
            <a:avLst/>
          </a:prstGeom>
        </p:spPr>
        <p:txBody>
          <a:bodyPr wrap="square">
            <a:spAutoFit/>
          </a:bodyPr>
          <a:lstStyle/>
          <a:p>
            <a:pPr algn="just">
              <a:spcBef>
                <a:spcPts val="1200"/>
              </a:spcBef>
              <a:spcAft>
                <a:spcPts val="1000"/>
              </a:spcAft>
            </a:pPr>
            <a:r>
              <a:rPr lang="en-US" sz="1600" b="1" dirty="0" smtClean="0">
                <a:solidFill>
                  <a:srgbClr val="FFC000"/>
                </a:solidFill>
                <a:latin typeface="Arial" panose="020B0604020202020204" pitchFamily="34" charset="0"/>
                <a:ea typeface="Times New Roman" panose="02020603050405020304" pitchFamily="18" charset="0"/>
                <a:cs typeface="Times New Roman" panose="02020603050405020304" pitchFamily="18" charset="0"/>
              </a:rPr>
              <a:t>Questionnaire - Agile Working:   </a:t>
            </a:r>
            <a:endParaRPr lang="en-GB" sz="1600" b="1" dirty="0">
              <a:solidFill>
                <a:srgbClr val="FFC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grpSp>
        <p:nvGrpSpPr>
          <p:cNvPr id="3" name="Group 2"/>
          <p:cNvGrpSpPr/>
          <p:nvPr/>
        </p:nvGrpSpPr>
        <p:grpSpPr>
          <a:xfrm>
            <a:off x="611560" y="692695"/>
            <a:ext cx="8496944" cy="5829439"/>
            <a:chOff x="611560" y="692695"/>
            <a:chExt cx="8496944" cy="5829439"/>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692696"/>
              <a:ext cx="4430374" cy="582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6056" y="692695"/>
              <a:ext cx="4032448" cy="5829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3583299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up)">
                                      <p:cBhvr>
                                        <p:cTn id="7" dur="500"/>
                                        <p:tgtEl>
                                          <p:spTgt spid="22"/>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wipe(left)">
                                      <p:cBhvr>
                                        <p:cTn id="11" dur="500"/>
                                        <p:tgtEl>
                                          <p:spTgt spid="10"/>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up)">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10"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4" descr="Image result for south wales fire service"/>
          <p:cNvSpPr>
            <a:spLocks noChangeAspect="1" noChangeArrowheads="1"/>
          </p:cNvSpPr>
          <p:nvPr/>
        </p:nvSpPr>
        <p:spPr bwMode="auto">
          <a:xfrm>
            <a:off x="1016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Rectangle 21"/>
          <p:cNvSpPr/>
          <p:nvPr/>
        </p:nvSpPr>
        <p:spPr>
          <a:xfrm>
            <a:off x="17054" y="38229"/>
            <a:ext cx="519693" cy="4832092"/>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M</a:t>
            </a:r>
          </a:p>
          <a:p>
            <a:pPr algn="ctr"/>
            <a:r>
              <a:rPr lang="en-US" sz="2800" b="1" dirty="0" smtClean="0">
                <a:ln w="22225">
                  <a:solidFill>
                    <a:schemeClr val="accent2"/>
                  </a:solidFill>
                  <a:prstDash val="solid"/>
                </a:ln>
                <a:solidFill>
                  <a:schemeClr val="accent2">
                    <a:lumMod val="40000"/>
                    <a:lumOff val="60000"/>
                  </a:schemeClr>
                </a:solidFill>
              </a:rPr>
              <a:t>E</a:t>
            </a:r>
          </a:p>
          <a:p>
            <a:pPr algn="ctr"/>
            <a:r>
              <a:rPr lang="en-US" sz="2800" b="1" dirty="0" smtClean="0">
                <a:ln w="22225">
                  <a:solidFill>
                    <a:schemeClr val="accent2"/>
                  </a:solidFill>
                  <a:prstDash val="solid"/>
                </a:ln>
                <a:solidFill>
                  <a:schemeClr val="accent2">
                    <a:lumMod val="40000"/>
                    <a:lumOff val="60000"/>
                  </a:schemeClr>
                </a:solidFill>
              </a:rPr>
              <a:t>T</a:t>
            </a:r>
          </a:p>
          <a:p>
            <a:pPr algn="ctr"/>
            <a:r>
              <a:rPr lang="en-US" sz="2800" b="1" dirty="0" smtClean="0">
                <a:ln w="22225">
                  <a:solidFill>
                    <a:schemeClr val="accent2"/>
                  </a:solidFill>
                  <a:prstDash val="solid"/>
                </a:ln>
                <a:solidFill>
                  <a:schemeClr val="accent2">
                    <a:lumMod val="40000"/>
                    <a:lumOff val="60000"/>
                  </a:schemeClr>
                </a:solidFill>
              </a:rPr>
              <a:t>H</a:t>
            </a:r>
          </a:p>
          <a:p>
            <a:pPr algn="ctr"/>
            <a:r>
              <a:rPr lang="en-US" sz="2800" b="1" dirty="0" smtClean="0">
                <a:ln w="22225">
                  <a:solidFill>
                    <a:schemeClr val="accent2"/>
                  </a:solidFill>
                  <a:prstDash val="solid"/>
                </a:ln>
                <a:solidFill>
                  <a:schemeClr val="accent2">
                    <a:lumMod val="40000"/>
                    <a:lumOff val="60000"/>
                  </a:schemeClr>
                </a:solidFill>
              </a:rPr>
              <a:t>O</a:t>
            </a:r>
          </a:p>
          <a:p>
            <a:pPr algn="ctr"/>
            <a:r>
              <a:rPr lang="en-US" sz="2800" b="1" dirty="0" smtClean="0">
                <a:ln w="22225">
                  <a:solidFill>
                    <a:schemeClr val="accent2"/>
                  </a:solidFill>
                  <a:prstDash val="solid"/>
                </a:ln>
                <a:solidFill>
                  <a:schemeClr val="accent2">
                    <a:lumMod val="40000"/>
                    <a:lumOff val="60000"/>
                  </a:schemeClr>
                </a:solidFill>
              </a:rPr>
              <a:t>D</a:t>
            </a:r>
          </a:p>
          <a:p>
            <a:pPr algn="ctr"/>
            <a:r>
              <a:rPr lang="en-US" sz="2800" b="1" dirty="0" smtClean="0">
                <a:ln w="22225">
                  <a:solidFill>
                    <a:schemeClr val="accent2"/>
                  </a:solidFill>
                  <a:prstDash val="solid"/>
                </a:ln>
                <a:solidFill>
                  <a:schemeClr val="accent2">
                    <a:lumMod val="40000"/>
                    <a:lumOff val="60000"/>
                  </a:schemeClr>
                </a:solidFill>
              </a:rPr>
              <a:t>O</a:t>
            </a:r>
          </a:p>
          <a:p>
            <a:pPr algn="ctr"/>
            <a:r>
              <a:rPr lang="en-US" sz="2800" b="1" dirty="0" smtClean="0">
                <a:ln w="22225">
                  <a:solidFill>
                    <a:schemeClr val="accent2"/>
                  </a:solidFill>
                  <a:prstDash val="solid"/>
                </a:ln>
                <a:solidFill>
                  <a:schemeClr val="accent2">
                    <a:lumMod val="40000"/>
                    <a:lumOff val="60000"/>
                  </a:schemeClr>
                </a:solidFill>
              </a:rPr>
              <a:t>L</a:t>
            </a:r>
          </a:p>
          <a:p>
            <a:pPr algn="ctr"/>
            <a:r>
              <a:rPr lang="en-US" sz="2800" b="1" dirty="0" smtClean="0">
                <a:ln w="22225">
                  <a:solidFill>
                    <a:schemeClr val="accent2"/>
                  </a:solidFill>
                  <a:prstDash val="solid"/>
                </a:ln>
                <a:solidFill>
                  <a:schemeClr val="accent2">
                    <a:lumMod val="40000"/>
                    <a:lumOff val="60000"/>
                  </a:schemeClr>
                </a:solidFill>
              </a:rPr>
              <a:t>O</a:t>
            </a:r>
          </a:p>
          <a:p>
            <a:pPr algn="ctr"/>
            <a:r>
              <a:rPr lang="en-US" sz="2800" b="1" dirty="0" smtClean="0">
                <a:ln w="22225">
                  <a:solidFill>
                    <a:schemeClr val="accent2"/>
                  </a:solidFill>
                  <a:prstDash val="solid"/>
                </a:ln>
                <a:solidFill>
                  <a:schemeClr val="accent2">
                    <a:lumMod val="40000"/>
                    <a:lumOff val="60000"/>
                  </a:schemeClr>
                </a:solidFill>
              </a:rPr>
              <a:t>G</a:t>
            </a:r>
          </a:p>
          <a:p>
            <a:pPr algn="ctr"/>
            <a:r>
              <a:rPr lang="en-US" sz="2800" b="1" dirty="0">
                <a:ln w="22225">
                  <a:solidFill>
                    <a:schemeClr val="accent2"/>
                  </a:solidFill>
                  <a:prstDash val="solid"/>
                </a:ln>
                <a:solidFill>
                  <a:schemeClr val="accent2">
                    <a:lumMod val="40000"/>
                    <a:lumOff val="60000"/>
                  </a:schemeClr>
                </a:solidFill>
              </a:rPr>
              <a:t>Y</a:t>
            </a:r>
            <a:endParaRPr lang="en-US" sz="2800" b="1" dirty="0" smtClean="0">
              <a:ln w="22225">
                <a:solidFill>
                  <a:schemeClr val="accent2"/>
                </a:solidFill>
                <a:prstDash val="solid"/>
              </a:ln>
              <a:solidFill>
                <a:schemeClr val="accent2">
                  <a:lumMod val="40000"/>
                  <a:lumOff val="60000"/>
                </a:schemeClr>
              </a:solidFill>
            </a:endParaRPr>
          </a:p>
        </p:txBody>
      </p:sp>
      <p:sp>
        <p:nvSpPr>
          <p:cNvPr id="10" name="Rectangle 9"/>
          <p:cNvSpPr/>
          <p:nvPr/>
        </p:nvSpPr>
        <p:spPr>
          <a:xfrm>
            <a:off x="543287" y="252958"/>
            <a:ext cx="8352928" cy="338554"/>
          </a:xfrm>
          <a:prstGeom prst="rect">
            <a:avLst/>
          </a:prstGeom>
        </p:spPr>
        <p:txBody>
          <a:bodyPr wrap="square">
            <a:spAutoFit/>
          </a:bodyPr>
          <a:lstStyle/>
          <a:p>
            <a:pPr algn="just">
              <a:spcBef>
                <a:spcPts val="1200"/>
              </a:spcBef>
              <a:spcAft>
                <a:spcPts val="1000"/>
              </a:spcAft>
            </a:pPr>
            <a:r>
              <a:rPr lang="en-US" sz="1600" b="1" dirty="0" smtClean="0">
                <a:solidFill>
                  <a:srgbClr val="FFC000"/>
                </a:solidFill>
                <a:latin typeface="Arial" panose="020B0604020202020204" pitchFamily="34" charset="0"/>
                <a:ea typeface="Times New Roman" panose="02020603050405020304" pitchFamily="18" charset="0"/>
                <a:cs typeface="Times New Roman" panose="02020603050405020304" pitchFamily="18" charset="0"/>
              </a:rPr>
              <a:t>Questionnaire – Open Plan Working:   </a:t>
            </a:r>
            <a:endParaRPr lang="en-GB" sz="1600" b="1" dirty="0">
              <a:solidFill>
                <a:srgbClr val="FFC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grpSp>
        <p:nvGrpSpPr>
          <p:cNvPr id="3" name="Group 2"/>
          <p:cNvGrpSpPr/>
          <p:nvPr/>
        </p:nvGrpSpPr>
        <p:grpSpPr>
          <a:xfrm>
            <a:off x="606671" y="735731"/>
            <a:ext cx="8510219" cy="5861621"/>
            <a:chOff x="606671" y="735731"/>
            <a:chExt cx="8510219" cy="5861621"/>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6671" y="735731"/>
              <a:ext cx="4325369" cy="58616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4008" y="738931"/>
              <a:ext cx="4472882" cy="58584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3562808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up)">
                                      <p:cBhvr>
                                        <p:cTn id="7" dur="500"/>
                                        <p:tgtEl>
                                          <p:spTgt spid="22"/>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wipe(left)">
                                      <p:cBhvr>
                                        <p:cTn id="11" dur="500"/>
                                        <p:tgtEl>
                                          <p:spTgt spid="10"/>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up)">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10"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9114" y="38229"/>
            <a:ext cx="455573" cy="3539430"/>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A</a:t>
            </a:r>
          </a:p>
          <a:p>
            <a:pPr algn="ctr"/>
            <a:r>
              <a:rPr lang="en-US" sz="2800" b="1" dirty="0" smtClean="0">
                <a:ln w="22225">
                  <a:solidFill>
                    <a:schemeClr val="accent2"/>
                  </a:solidFill>
                  <a:prstDash val="solid"/>
                </a:ln>
                <a:solidFill>
                  <a:schemeClr val="accent2">
                    <a:lumMod val="40000"/>
                    <a:lumOff val="60000"/>
                  </a:schemeClr>
                </a:solidFill>
              </a:rPr>
              <a:t>N</a:t>
            </a:r>
          </a:p>
          <a:p>
            <a:pPr algn="ctr"/>
            <a:r>
              <a:rPr lang="en-US" sz="2800" b="1" dirty="0" smtClean="0">
                <a:ln w="22225">
                  <a:solidFill>
                    <a:schemeClr val="accent2"/>
                  </a:solidFill>
                  <a:prstDash val="solid"/>
                </a:ln>
                <a:solidFill>
                  <a:schemeClr val="accent2">
                    <a:lumMod val="40000"/>
                    <a:lumOff val="60000"/>
                  </a:schemeClr>
                </a:solidFill>
              </a:rPr>
              <a:t>A</a:t>
            </a:r>
          </a:p>
          <a:p>
            <a:pPr algn="ctr"/>
            <a:r>
              <a:rPr lang="en-US" sz="2800" b="1" dirty="0" smtClean="0">
                <a:ln w="22225">
                  <a:solidFill>
                    <a:schemeClr val="accent2"/>
                  </a:solidFill>
                  <a:prstDash val="solid"/>
                </a:ln>
                <a:solidFill>
                  <a:schemeClr val="accent2">
                    <a:lumMod val="40000"/>
                    <a:lumOff val="60000"/>
                  </a:schemeClr>
                </a:solidFill>
              </a:rPr>
              <a:t>L</a:t>
            </a:r>
          </a:p>
          <a:p>
            <a:pPr algn="ctr"/>
            <a:r>
              <a:rPr lang="en-US" sz="2800" b="1" dirty="0" smtClean="0">
                <a:ln w="22225">
                  <a:solidFill>
                    <a:schemeClr val="accent2"/>
                  </a:solidFill>
                  <a:prstDash val="solid"/>
                </a:ln>
                <a:solidFill>
                  <a:schemeClr val="accent2">
                    <a:lumMod val="40000"/>
                    <a:lumOff val="60000"/>
                  </a:schemeClr>
                </a:solidFill>
              </a:rPr>
              <a:t>Y</a:t>
            </a: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I</a:t>
            </a:r>
          </a:p>
          <a:p>
            <a:pPr algn="ctr"/>
            <a:r>
              <a:rPr lang="en-US" sz="2800" b="1" dirty="0">
                <a:ln w="22225">
                  <a:solidFill>
                    <a:schemeClr val="accent2"/>
                  </a:solidFill>
                  <a:prstDash val="solid"/>
                </a:ln>
                <a:solidFill>
                  <a:schemeClr val="accent2">
                    <a:lumMod val="40000"/>
                    <a:lumOff val="60000"/>
                  </a:schemeClr>
                </a:solidFill>
              </a:rPr>
              <a:t>S</a:t>
            </a:r>
            <a:endParaRPr lang="en-US" sz="2800" b="1" dirty="0" smtClean="0">
              <a:ln w="22225">
                <a:solidFill>
                  <a:schemeClr val="accent2"/>
                </a:solidFill>
                <a:prstDash val="solid"/>
              </a:ln>
              <a:solidFill>
                <a:schemeClr val="accent2">
                  <a:lumMod val="40000"/>
                  <a:lumOff val="60000"/>
                </a:schemeClr>
              </a:solidFill>
            </a:endParaRPr>
          </a:p>
        </p:txBody>
      </p:sp>
      <p:sp>
        <p:nvSpPr>
          <p:cNvPr id="3" name="Rectangle 2"/>
          <p:cNvSpPr/>
          <p:nvPr/>
        </p:nvSpPr>
        <p:spPr>
          <a:xfrm>
            <a:off x="543287" y="252958"/>
            <a:ext cx="8352928" cy="338554"/>
          </a:xfrm>
          <a:prstGeom prst="rect">
            <a:avLst/>
          </a:prstGeom>
        </p:spPr>
        <p:txBody>
          <a:bodyPr wrap="square">
            <a:spAutoFit/>
          </a:bodyPr>
          <a:lstStyle/>
          <a:p>
            <a:pPr algn="just">
              <a:spcBef>
                <a:spcPts val="1200"/>
              </a:spcBef>
              <a:spcAft>
                <a:spcPts val="1000"/>
              </a:spcAft>
            </a:pPr>
            <a:r>
              <a:rPr lang="en-US" sz="1600" b="1" dirty="0" smtClean="0">
                <a:solidFill>
                  <a:srgbClr val="FFC000"/>
                </a:solidFill>
                <a:latin typeface="Arial" panose="020B0604020202020204" pitchFamily="34" charset="0"/>
                <a:ea typeface="Times New Roman" panose="02020603050405020304" pitchFamily="18" charset="0"/>
                <a:cs typeface="Times New Roman" panose="02020603050405020304" pitchFamily="18" charset="0"/>
              </a:rPr>
              <a:t>Analysis of Results:   </a:t>
            </a:r>
            <a:endParaRPr lang="en-GB" sz="1600" b="1" dirty="0">
              <a:solidFill>
                <a:srgbClr val="FFC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Rectangle 2"/>
          <p:cNvSpPr>
            <a:spLocks noChangeArrowheads="1"/>
          </p:cNvSpPr>
          <p:nvPr/>
        </p:nvSpPr>
        <p:spPr bwMode="auto">
          <a:xfrm>
            <a:off x="755576" y="69269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3073"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692696"/>
            <a:ext cx="4572000" cy="275272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a:spLocks noChangeArrowheads="1"/>
          </p:cNvSpPr>
          <p:nvPr/>
        </p:nvSpPr>
        <p:spPr bwMode="auto">
          <a:xfrm>
            <a:off x="1475656" y="1268759"/>
            <a:ext cx="6497913"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5450" y="1338362"/>
            <a:ext cx="4583042" cy="2768185"/>
          </a:xfrm>
          <a:prstGeom prst="rect">
            <a:avLst/>
          </a:prstGeom>
          <a:noFill/>
          <a:extLst>
            <a:ext uri="{909E8E84-426E-40DD-AFC4-6F175D3DCCD1}">
              <a14:hiddenFill xmlns:a14="http://schemas.microsoft.com/office/drawing/2010/main">
                <a:solidFill>
                  <a:srgbClr val="FFFFFF"/>
                </a:solidFill>
              </a14:hiddenFill>
            </a:ext>
          </a:extLst>
        </p:spPr>
      </p:pic>
      <p:pic>
        <p:nvPicPr>
          <p:cNvPr id="307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26366" y="2156977"/>
            <a:ext cx="4583042" cy="2768186"/>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01569" y="3064487"/>
            <a:ext cx="4572000" cy="2765369"/>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8"/>
          <p:cNvSpPr>
            <a:spLocks noChangeArrowheads="1"/>
          </p:cNvSpPr>
          <p:nvPr/>
        </p:nvSpPr>
        <p:spPr bwMode="auto">
          <a:xfrm>
            <a:off x="3235500" y="3194624"/>
            <a:ext cx="10405677"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7" name="Rectangle 10"/>
          <p:cNvSpPr>
            <a:spLocks noChangeArrowheads="1"/>
          </p:cNvSpPr>
          <p:nvPr/>
        </p:nvSpPr>
        <p:spPr bwMode="auto">
          <a:xfrm>
            <a:off x="3553960" y="325959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3081"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26416" y="3981825"/>
            <a:ext cx="4572000" cy="2752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6347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left)">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3073"/>
                                        </p:tgtEl>
                                        <p:attrNameLst>
                                          <p:attrName>style.visibility</p:attrName>
                                        </p:attrNameLst>
                                      </p:cBhvr>
                                      <p:to>
                                        <p:strVal val="visible"/>
                                      </p:to>
                                    </p:set>
                                    <p:animEffect transition="in" filter="wipe(left)">
                                      <p:cBhvr>
                                        <p:cTn id="16" dur="500"/>
                                        <p:tgtEl>
                                          <p:spTgt spid="3073"/>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nodeType="clickEffect">
                                  <p:stCondLst>
                                    <p:cond delay="0"/>
                                  </p:stCondLst>
                                  <p:childTnLst>
                                    <p:set>
                                      <p:cBhvr>
                                        <p:cTn id="20" dur="1" fill="hold">
                                          <p:stCondLst>
                                            <p:cond delay="0"/>
                                          </p:stCondLst>
                                        </p:cTn>
                                        <p:tgtEl>
                                          <p:spTgt spid="3075"/>
                                        </p:tgtEl>
                                        <p:attrNameLst>
                                          <p:attrName>style.visibility</p:attrName>
                                        </p:attrNameLst>
                                      </p:cBhvr>
                                      <p:to>
                                        <p:strVal val="visible"/>
                                      </p:to>
                                    </p:set>
                                    <p:animEffect transition="in" filter="wipe(left)">
                                      <p:cBhvr>
                                        <p:cTn id="21" dur="500"/>
                                        <p:tgtEl>
                                          <p:spTgt spid="3075"/>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nodeType="clickEffect">
                                  <p:stCondLst>
                                    <p:cond delay="0"/>
                                  </p:stCondLst>
                                  <p:childTnLst>
                                    <p:set>
                                      <p:cBhvr>
                                        <p:cTn id="25" dur="1" fill="hold">
                                          <p:stCondLst>
                                            <p:cond delay="0"/>
                                          </p:stCondLst>
                                        </p:cTn>
                                        <p:tgtEl>
                                          <p:spTgt spid="3077"/>
                                        </p:tgtEl>
                                        <p:attrNameLst>
                                          <p:attrName>style.visibility</p:attrName>
                                        </p:attrNameLst>
                                      </p:cBhvr>
                                      <p:to>
                                        <p:strVal val="visible"/>
                                      </p:to>
                                    </p:set>
                                    <p:animEffect transition="in" filter="wipe(left)">
                                      <p:cBhvr>
                                        <p:cTn id="26" dur="500"/>
                                        <p:tgtEl>
                                          <p:spTgt spid="3077"/>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nodeType="clickEffect">
                                  <p:stCondLst>
                                    <p:cond delay="0"/>
                                  </p:stCondLst>
                                  <p:childTnLst>
                                    <p:set>
                                      <p:cBhvr>
                                        <p:cTn id="30" dur="1" fill="hold">
                                          <p:stCondLst>
                                            <p:cond delay="0"/>
                                          </p:stCondLst>
                                        </p:cTn>
                                        <p:tgtEl>
                                          <p:spTgt spid="3078"/>
                                        </p:tgtEl>
                                        <p:attrNameLst>
                                          <p:attrName>style.visibility</p:attrName>
                                        </p:attrNameLst>
                                      </p:cBhvr>
                                      <p:to>
                                        <p:strVal val="visible"/>
                                      </p:to>
                                    </p:set>
                                    <p:animEffect transition="in" filter="wipe(left)">
                                      <p:cBhvr>
                                        <p:cTn id="31" dur="500"/>
                                        <p:tgtEl>
                                          <p:spTgt spid="3078"/>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8" fill="hold" nodeType="clickEffect">
                                  <p:stCondLst>
                                    <p:cond delay="0"/>
                                  </p:stCondLst>
                                  <p:childTnLst>
                                    <p:set>
                                      <p:cBhvr>
                                        <p:cTn id="35" dur="1" fill="hold">
                                          <p:stCondLst>
                                            <p:cond delay="0"/>
                                          </p:stCondLst>
                                        </p:cTn>
                                        <p:tgtEl>
                                          <p:spTgt spid="3081"/>
                                        </p:tgtEl>
                                        <p:attrNameLst>
                                          <p:attrName>style.visibility</p:attrName>
                                        </p:attrNameLst>
                                      </p:cBhvr>
                                      <p:to>
                                        <p:strVal val="visible"/>
                                      </p:to>
                                    </p:set>
                                    <p:animEffect transition="in" filter="wipe(left)">
                                      <p:cBhvr>
                                        <p:cTn id="36" dur="500"/>
                                        <p:tgtEl>
                                          <p:spTgt spid="30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9114" y="38229"/>
            <a:ext cx="455573" cy="3539430"/>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A</a:t>
            </a:r>
          </a:p>
          <a:p>
            <a:pPr algn="ctr"/>
            <a:r>
              <a:rPr lang="en-US" sz="2800" b="1" dirty="0" smtClean="0">
                <a:ln w="22225">
                  <a:solidFill>
                    <a:schemeClr val="accent2"/>
                  </a:solidFill>
                  <a:prstDash val="solid"/>
                </a:ln>
                <a:solidFill>
                  <a:schemeClr val="accent2">
                    <a:lumMod val="40000"/>
                    <a:lumOff val="60000"/>
                  </a:schemeClr>
                </a:solidFill>
              </a:rPr>
              <a:t>N</a:t>
            </a:r>
          </a:p>
          <a:p>
            <a:pPr algn="ctr"/>
            <a:r>
              <a:rPr lang="en-US" sz="2800" b="1" dirty="0" smtClean="0">
                <a:ln w="22225">
                  <a:solidFill>
                    <a:schemeClr val="accent2"/>
                  </a:solidFill>
                  <a:prstDash val="solid"/>
                </a:ln>
                <a:solidFill>
                  <a:schemeClr val="accent2">
                    <a:lumMod val="40000"/>
                    <a:lumOff val="60000"/>
                  </a:schemeClr>
                </a:solidFill>
              </a:rPr>
              <a:t>A</a:t>
            </a:r>
          </a:p>
          <a:p>
            <a:pPr algn="ctr"/>
            <a:r>
              <a:rPr lang="en-US" sz="2800" b="1" dirty="0" smtClean="0">
                <a:ln w="22225">
                  <a:solidFill>
                    <a:schemeClr val="accent2"/>
                  </a:solidFill>
                  <a:prstDash val="solid"/>
                </a:ln>
                <a:solidFill>
                  <a:schemeClr val="accent2">
                    <a:lumMod val="40000"/>
                    <a:lumOff val="60000"/>
                  </a:schemeClr>
                </a:solidFill>
              </a:rPr>
              <a:t>L</a:t>
            </a:r>
          </a:p>
          <a:p>
            <a:pPr algn="ctr"/>
            <a:r>
              <a:rPr lang="en-US" sz="2800" b="1" dirty="0" smtClean="0">
                <a:ln w="22225">
                  <a:solidFill>
                    <a:schemeClr val="accent2"/>
                  </a:solidFill>
                  <a:prstDash val="solid"/>
                </a:ln>
                <a:solidFill>
                  <a:schemeClr val="accent2">
                    <a:lumMod val="40000"/>
                    <a:lumOff val="60000"/>
                  </a:schemeClr>
                </a:solidFill>
              </a:rPr>
              <a:t>Y</a:t>
            </a: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I</a:t>
            </a:r>
          </a:p>
          <a:p>
            <a:pPr algn="ctr"/>
            <a:r>
              <a:rPr lang="en-US" sz="2800" b="1" dirty="0">
                <a:ln w="22225">
                  <a:solidFill>
                    <a:schemeClr val="accent2"/>
                  </a:solidFill>
                  <a:prstDash val="solid"/>
                </a:ln>
                <a:solidFill>
                  <a:schemeClr val="accent2">
                    <a:lumMod val="40000"/>
                    <a:lumOff val="60000"/>
                  </a:schemeClr>
                </a:solidFill>
              </a:rPr>
              <a:t>S</a:t>
            </a:r>
            <a:endParaRPr lang="en-US" sz="2800" b="1" dirty="0" smtClean="0">
              <a:ln w="22225">
                <a:solidFill>
                  <a:schemeClr val="accent2"/>
                </a:solidFill>
                <a:prstDash val="solid"/>
              </a:ln>
              <a:solidFill>
                <a:schemeClr val="accent2">
                  <a:lumMod val="40000"/>
                  <a:lumOff val="60000"/>
                </a:schemeClr>
              </a:solidFill>
            </a:endParaRPr>
          </a:p>
        </p:txBody>
      </p:sp>
      <p:sp>
        <p:nvSpPr>
          <p:cNvPr id="3" name="Rectangle 2"/>
          <p:cNvSpPr/>
          <p:nvPr/>
        </p:nvSpPr>
        <p:spPr>
          <a:xfrm>
            <a:off x="543287" y="252958"/>
            <a:ext cx="8352928" cy="338554"/>
          </a:xfrm>
          <a:prstGeom prst="rect">
            <a:avLst/>
          </a:prstGeom>
        </p:spPr>
        <p:txBody>
          <a:bodyPr wrap="square">
            <a:spAutoFit/>
          </a:bodyPr>
          <a:lstStyle/>
          <a:p>
            <a:pPr algn="just">
              <a:spcBef>
                <a:spcPts val="1200"/>
              </a:spcBef>
              <a:spcAft>
                <a:spcPts val="1000"/>
              </a:spcAft>
            </a:pPr>
            <a:r>
              <a:rPr lang="en-US" sz="1600" b="1" dirty="0" smtClean="0">
                <a:solidFill>
                  <a:srgbClr val="FFC000"/>
                </a:solidFill>
                <a:latin typeface="Arial" panose="020B0604020202020204" pitchFamily="34" charset="0"/>
                <a:ea typeface="Times New Roman" panose="02020603050405020304" pitchFamily="18" charset="0"/>
                <a:cs typeface="Times New Roman" panose="02020603050405020304" pitchFamily="18" charset="0"/>
              </a:rPr>
              <a:t>Analysis of Results:   </a:t>
            </a:r>
            <a:endParaRPr lang="en-GB" sz="1600" b="1" dirty="0">
              <a:solidFill>
                <a:srgbClr val="FFC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Rectangle 2"/>
          <p:cNvSpPr>
            <a:spLocks noChangeArrowheads="1"/>
          </p:cNvSpPr>
          <p:nvPr/>
        </p:nvSpPr>
        <p:spPr bwMode="auto">
          <a:xfrm>
            <a:off x="755576" y="69269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Rectangle 4"/>
          <p:cNvSpPr>
            <a:spLocks noChangeArrowheads="1"/>
          </p:cNvSpPr>
          <p:nvPr/>
        </p:nvSpPr>
        <p:spPr bwMode="auto">
          <a:xfrm>
            <a:off x="1475656" y="1268759"/>
            <a:ext cx="6497913"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6" name="Rectangle 8"/>
          <p:cNvSpPr>
            <a:spLocks noChangeArrowheads="1"/>
          </p:cNvSpPr>
          <p:nvPr/>
        </p:nvSpPr>
        <p:spPr bwMode="auto">
          <a:xfrm>
            <a:off x="3235500" y="3194624"/>
            <a:ext cx="10405677"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7" name="Rectangle 10"/>
          <p:cNvSpPr>
            <a:spLocks noChangeArrowheads="1"/>
          </p:cNvSpPr>
          <p:nvPr/>
        </p:nvSpPr>
        <p:spPr bwMode="auto">
          <a:xfrm>
            <a:off x="3553960" y="325959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8" name="Rectangle 2"/>
          <p:cNvSpPr>
            <a:spLocks noChangeArrowheads="1"/>
          </p:cNvSpPr>
          <p:nvPr/>
        </p:nvSpPr>
        <p:spPr bwMode="auto">
          <a:xfrm>
            <a:off x="899592" y="793881"/>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pSp>
        <p:nvGrpSpPr>
          <p:cNvPr id="11" name="Group 10"/>
          <p:cNvGrpSpPr/>
          <p:nvPr/>
        </p:nvGrpSpPr>
        <p:grpSpPr>
          <a:xfrm>
            <a:off x="899592" y="793881"/>
            <a:ext cx="5505450" cy="4968875"/>
            <a:chOff x="899592" y="793881"/>
            <a:chExt cx="5505450" cy="4968875"/>
          </a:xfrm>
        </p:grpSpPr>
        <p:pic>
          <p:nvPicPr>
            <p:cNvPr id="4097"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793881"/>
              <a:ext cx="5505450" cy="4968875"/>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3"/>
            <p:cNvSpPr>
              <a:spLocks noChangeArrowheads="1"/>
            </p:cNvSpPr>
            <p:nvPr/>
          </p:nvSpPr>
          <p:spPr bwMode="auto">
            <a:xfrm>
              <a:off x="4932040" y="1433837"/>
              <a:ext cx="1019175" cy="314325"/>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ts val="800"/>
                </a:spcAft>
                <a:buClrTx/>
                <a:buSzTx/>
                <a:buFontTx/>
                <a:buNone/>
                <a:tabLst/>
              </a:pPr>
              <a:r>
                <a:rPr kumimoji="0" lang="en-GB" altLang="en-US" sz="800" b="0" i="0" u="none" strike="noStrike" cap="none" normalizeH="0" baseline="0" smtClean="0">
                  <a:ln>
                    <a:noFill/>
                  </a:ln>
                  <a:solidFill>
                    <a:srgbClr val="C00000"/>
                  </a:solidFill>
                  <a:effectLst/>
                  <a:latin typeface="Calibri" panose="020F0502020204030204" pitchFamily="34" charset="0"/>
                </a:rPr>
                <a:t>Budget Amounts</a:t>
              </a:r>
              <a:endParaRPr kumimoji="0" lang="en-US" altLang="en-US" sz="1800" b="0" i="0" u="none" strike="noStrike" cap="none" normalizeH="0" baseline="0" smtClean="0">
                <a:ln>
                  <a:noFill/>
                </a:ln>
                <a:solidFill>
                  <a:schemeClr val="tx1"/>
                </a:solidFill>
                <a:effectLst/>
                <a:latin typeface="Arial" panose="020B0604020202020204" pitchFamily="34" charset="0"/>
              </a:endParaRPr>
            </a:p>
          </p:txBody>
        </p:sp>
        <p:pic>
          <p:nvPicPr>
            <p:cNvPr id="410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08190" y="1462412"/>
              <a:ext cx="3905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Rectangle 5"/>
            <p:cNvSpPr>
              <a:spLocks noChangeArrowheads="1"/>
            </p:cNvSpPr>
            <p:nvPr/>
          </p:nvSpPr>
          <p:spPr bwMode="auto">
            <a:xfrm>
              <a:off x="4941565" y="1576712"/>
              <a:ext cx="1019175" cy="314325"/>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ts val="800"/>
                </a:spcAft>
                <a:buClrTx/>
                <a:buSzTx/>
                <a:buFontTx/>
                <a:buNone/>
                <a:tabLst/>
              </a:pPr>
              <a:r>
                <a:rPr kumimoji="0" lang="en-GB" altLang="en-US" sz="800" b="0" i="0" u="none" strike="noStrike" cap="none" normalizeH="0" baseline="0" smtClean="0">
                  <a:ln>
                    <a:noFill/>
                  </a:ln>
                  <a:solidFill>
                    <a:srgbClr val="002060"/>
                  </a:solidFill>
                  <a:effectLst/>
                  <a:latin typeface="Calibri" panose="020F0502020204030204" pitchFamily="34" charset="0"/>
                </a:rPr>
                <a:t>Actual Spend</a:t>
              </a:r>
              <a:endParaRPr kumimoji="0" lang="en-US" altLang="en-US" sz="1800" b="0" i="0" u="none" strike="noStrike" cap="none" normalizeH="0" baseline="0" smtClean="0">
                <a:ln>
                  <a:noFill/>
                </a:ln>
                <a:solidFill>
                  <a:schemeClr val="tx1"/>
                </a:solidFill>
                <a:effectLst/>
                <a:latin typeface="Arial" panose="020B0604020202020204" pitchFamily="34" charset="0"/>
              </a:endParaRPr>
            </a:p>
          </p:txBody>
        </p:sp>
      </p:grpSp>
      <p:sp>
        <p:nvSpPr>
          <p:cNvPr id="12" name="Rectangle 7"/>
          <p:cNvSpPr>
            <a:spLocks noChangeArrowheads="1"/>
          </p:cNvSpPr>
          <p:nvPr/>
        </p:nvSpPr>
        <p:spPr bwMode="auto">
          <a:xfrm>
            <a:off x="1426121" y="1276405"/>
            <a:ext cx="9604126"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13" name="Rectangle 9"/>
          <p:cNvSpPr>
            <a:spLocks noChangeArrowheads="1"/>
          </p:cNvSpPr>
          <p:nvPr/>
        </p:nvSpPr>
        <p:spPr bwMode="auto">
          <a:xfrm>
            <a:off x="2227947" y="1804647"/>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4" name="Rectangle 11"/>
          <p:cNvSpPr>
            <a:spLocks noChangeArrowheads="1"/>
          </p:cNvSpPr>
          <p:nvPr/>
        </p:nvSpPr>
        <p:spPr bwMode="auto">
          <a:xfrm>
            <a:off x="2840595" y="2301114"/>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4108" name="Picture 1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26121" y="1429904"/>
            <a:ext cx="6248400" cy="3144838"/>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p:cNvPicPr>
            <a:picLocks noChangeAspect="1"/>
          </p:cNvPicPr>
          <p:nvPr/>
        </p:nvPicPr>
        <p:blipFill>
          <a:blip r:embed="rId5"/>
          <a:stretch>
            <a:fillRect/>
          </a:stretch>
        </p:blipFill>
        <p:spPr>
          <a:xfrm>
            <a:off x="2008595" y="1913368"/>
            <a:ext cx="4886325" cy="3086100"/>
          </a:xfrm>
          <a:prstGeom prst="rect">
            <a:avLst/>
          </a:prstGeom>
        </p:spPr>
      </p:pic>
      <p:pic>
        <p:nvPicPr>
          <p:cNvPr id="25"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12325" y="2810007"/>
            <a:ext cx="4793224" cy="3095624"/>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10"/>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728119" y="3540989"/>
            <a:ext cx="4857665" cy="29247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2873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left)">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wipe(left)">
                                      <p:cBhvr>
                                        <p:cTn id="16" dur="500"/>
                                        <p:tgtEl>
                                          <p:spTgt spid="11"/>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nodeType="clickEffect">
                                  <p:stCondLst>
                                    <p:cond delay="0"/>
                                  </p:stCondLst>
                                  <p:childTnLst>
                                    <p:set>
                                      <p:cBhvr>
                                        <p:cTn id="20" dur="1" fill="hold">
                                          <p:stCondLst>
                                            <p:cond delay="0"/>
                                          </p:stCondLst>
                                        </p:cTn>
                                        <p:tgtEl>
                                          <p:spTgt spid="4108"/>
                                        </p:tgtEl>
                                        <p:attrNameLst>
                                          <p:attrName>style.visibility</p:attrName>
                                        </p:attrNameLst>
                                      </p:cBhvr>
                                      <p:to>
                                        <p:strVal val="visible"/>
                                      </p:to>
                                    </p:set>
                                    <p:animEffect transition="in" filter="wipe(left)">
                                      <p:cBhvr>
                                        <p:cTn id="21" dur="500"/>
                                        <p:tgtEl>
                                          <p:spTgt spid="4108"/>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nodeType="clickEffect">
                                  <p:stCondLst>
                                    <p:cond delay="0"/>
                                  </p:stCondLst>
                                  <p:childTnLst>
                                    <p:set>
                                      <p:cBhvr>
                                        <p:cTn id="25" dur="1" fill="hold">
                                          <p:stCondLst>
                                            <p:cond delay="0"/>
                                          </p:stCondLst>
                                        </p:cTn>
                                        <p:tgtEl>
                                          <p:spTgt spid="17"/>
                                        </p:tgtEl>
                                        <p:attrNameLst>
                                          <p:attrName>style.visibility</p:attrName>
                                        </p:attrNameLst>
                                      </p:cBhvr>
                                      <p:to>
                                        <p:strVal val="visible"/>
                                      </p:to>
                                    </p:set>
                                    <p:animEffect transition="in" filter="wipe(left)">
                                      <p:cBhvr>
                                        <p:cTn id="26" dur="500"/>
                                        <p:tgtEl>
                                          <p:spTgt spid="17"/>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nodeType="click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wipe(left)">
                                      <p:cBhvr>
                                        <p:cTn id="31" dur="500"/>
                                        <p:tgtEl>
                                          <p:spTgt spid="25"/>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8" fill="hold" nodeType="clickEffect">
                                  <p:stCondLst>
                                    <p:cond delay="0"/>
                                  </p:stCondLst>
                                  <p:childTnLst>
                                    <p:set>
                                      <p:cBhvr>
                                        <p:cTn id="35" dur="1" fill="hold">
                                          <p:stCondLst>
                                            <p:cond delay="0"/>
                                          </p:stCondLst>
                                        </p:cTn>
                                        <p:tgtEl>
                                          <p:spTgt spid="26"/>
                                        </p:tgtEl>
                                        <p:attrNameLst>
                                          <p:attrName>style.visibility</p:attrName>
                                        </p:attrNameLst>
                                      </p:cBhvr>
                                      <p:to>
                                        <p:strVal val="visible"/>
                                      </p:to>
                                    </p:set>
                                    <p:animEffect transition="in" filter="wipe(left)">
                                      <p:cBhvr>
                                        <p:cTn id="36"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489" y="38229"/>
            <a:ext cx="482824" cy="4832092"/>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C</a:t>
            </a:r>
          </a:p>
          <a:p>
            <a:pPr algn="ctr"/>
            <a:r>
              <a:rPr lang="en-US" sz="2800" b="1" dirty="0" smtClean="0">
                <a:ln w="22225">
                  <a:solidFill>
                    <a:schemeClr val="accent2"/>
                  </a:solidFill>
                  <a:prstDash val="solid"/>
                </a:ln>
                <a:solidFill>
                  <a:schemeClr val="accent2">
                    <a:lumMod val="40000"/>
                    <a:lumOff val="60000"/>
                  </a:schemeClr>
                </a:solidFill>
              </a:rPr>
              <a:t>O</a:t>
            </a:r>
          </a:p>
          <a:p>
            <a:pPr algn="ctr"/>
            <a:r>
              <a:rPr lang="en-US" sz="2800" b="1" dirty="0" smtClean="0">
                <a:ln w="22225">
                  <a:solidFill>
                    <a:schemeClr val="accent2"/>
                  </a:solidFill>
                  <a:prstDash val="solid"/>
                </a:ln>
                <a:solidFill>
                  <a:schemeClr val="accent2">
                    <a:lumMod val="40000"/>
                    <a:lumOff val="60000"/>
                  </a:schemeClr>
                </a:solidFill>
              </a:rPr>
              <a:t>N</a:t>
            </a:r>
          </a:p>
          <a:p>
            <a:pPr algn="ctr"/>
            <a:r>
              <a:rPr lang="en-US" sz="2800" b="1" dirty="0" smtClean="0">
                <a:ln w="22225">
                  <a:solidFill>
                    <a:schemeClr val="accent2"/>
                  </a:solidFill>
                  <a:prstDash val="solid"/>
                </a:ln>
                <a:solidFill>
                  <a:schemeClr val="accent2">
                    <a:lumMod val="40000"/>
                    <a:lumOff val="60000"/>
                  </a:schemeClr>
                </a:solidFill>
              </a:rPr>
              <a:t>C</a:t>
            </a:r>
          </a:p>
          <a:p>
            <a:pPr algn="ctr"/>
            <a:r>
              <a:rPr lang="en-US" sz="2800" b="1" dirty="0" smtClean="0">
                <a:ln w="22225">
                  <a:solidFill>
                    <a:schemeClr val="accent2"/>
                  </a:solidFill>
                  <a:prstDash val="solid"/>
                </a:ln>
                <a:solidFill>
                  <a:schemeClr val="accent2">
                    <a:lumMod val="40000"/>
                    <a:lumOff val="60000"/>
                  </a:schemeClr>
                </a:solidFill>
              </a:rPr>
              <a:t>L</a:t>
            </a:r>
          </a:p>
          <a:p>
            <a:pPr algn="ctr"/>
            <a:r>
              <a:rPr lang="en-US" sz="2800" b="1" dirty="0" smtClean="0">
                <a:ln w="22225">
                  <a:solidFill>
                    <a:schemeClr val="accent2"/>
                  </a:solidFill>
                  <a:prstDash val="solid"/>
                </a:ln>
                <a:solidFill>
                  <a:schemeClr val="accent2">
                    <a:lumMod val="40000"/>
                    <a:lumOff val="60000"/>
                  </a:schemeClr>
                </a:solidFill>
              </a:rPr>
              <a:t>U</a:t>
            </a: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I</a:t>
            </a:r>
          </a:p>
          <a:p>
            <a:pPr algn="ctr"/>
            <a:r>
              <a:rPr lang="en-US" sz="2800" b="1" dirty="0" smtClean="0">
                <a:ln w="22225">
                  <a:solidFill>
                    <a:schemeClr val="accent2"/>
                  </a:solidFill>
                  <a:prstDash val="solid"/>
                </a:ln>
                <a:solidFill>
                  <a:schemeClr val="accent2">
                    <a:lumMod val="40000"/>
                    <a:lumOff val="60000"/>
                  </a:schemeClr>
                </a:solidFill>
              </a:rPr>
              <a:t>O</a:t>
            </a:r>
          </a:p>
          <a:p>
            <a:pPr algn="ctr"/>
            <a:r>
              <a:rPr lang="en-US" sz="2800" b="1" dirty="0" smtClean="0">
                <a:ln w="22225">
                  <a:solidFill>
                    <a:schemeClr val="accent2"/>
                  </a:solidFill>
                  <a:prstDash val="solid"/>
                </a:ln>
                <a:solidFill>
                  <a:schemeClr val="accent2">
                    <a:lumMod val="40000"/>
                    <a:lumOff val="60000"/>
                  </a:schemeClr>
                </a:solidFill>
              </a:rPr>
              <a:t>N</a:t>
            </a:r>
          </a:p>
          <a:p>
            <a:pPr algn="ctr"/>
            <a:r>
              <a:rPr lang="en-US" sz="2800" b="1" dirty="0">
                <a:ln w="22225">
                  <a:solidFill>
                    <a:schemeClr val="accent2"/>
                  </a:solidFill>
                  <a:prstDash val="solid"/>
                </a:ln>
                <a:solidFill>
                  <a:schemeClr val="accent2">
                    <a:lumMod val="40000"/>
                    <a:lumOff val="60000"/>
                  </a:schemeClr>
                </a:solidFill>
              </a:rPr>
              <a:t>S</a:t>
            </a:r>
            <a:endParaRPr lang="en-US" sz="2800" b="1" dirty="0" smtClean="0">
              <a:ln w="22225">
                <a:solidFill>
                  <a:schemeClr val="accent2"/>
                </a:solidFill>
                <a:prstDash val="solid"/>
              </a:ln>
              <a:solidFill>
                <a:schemeClr val="accent2">
                  <a:lumMod val="40000"/>
                  <a:lumOff val="60000"/>
                </a:schemeClr>
              </a:solidFill>
            </a:endParaRPr>
          </a:p>
        </p:txBody>
      </p:sp>
      <p:sp>
        <p:nvSpPr>
          <p:cNvPr id="3" name="Rectangle 2"/>
          <p:cNvSpPr/>
          <p:nvPr/>
        </p:nvSpPr>
        <p:spPr>
          <a:xfrm>
            <a:off x="708949" y="2022078"/>
            <a:ext cx="8064896" cy="646331"/>
          </a:xfrm>
          <a:prstGeom prst="rect">
            <a:avLst/>
          </a:prstGeom>
        </p:spPr>
        <p:txBody>
          <a:bodyPr wrap="square">
            <a:spAutoFit/>
          </a:bodyPr>
          <a:lstStyle/>
          <a:p>
            <a:r>
              <a:rPr lang="en-US" dirty="0" smtClean="0">
                <a:latin typeface="Arial" panose="020B0604020202020204" pitchFamily="34" charset="0"/>
                <a:ea typeface="Times New Roman" panose="02020603050405020304" pitchFamily="18" charset="0"/>
              </a:rPr>
              <a:t>97% </a:t>
            </a:r>
            <a:r>
              <a:rPr lang="en-US" dirty="0">
                <a:latin typeface="Arial" panose="020B0604020202020204" pitchFamily="34" charset="0"/>
                <a:ea typeface="Times New Roman" panose="02020603050405020304" pitchFamily="18" charset="0"/>
              </a:rPr>
              <a:t>of people </a:t>
            </a:r>
            <a:r>
              <a:rPr lang="en-US" dirty="0" smtClean="0">
                <a:latin typeface="Arial" panose="020B0604020202020204" pitchFamily="34" charset="0"/>
                <a:ea typeface="Times New Roman" panose="02020603050405020304" pitchFamily="18" charset="0"/>
              </a:rPr>
              <a:t>believed the project had delivered improved office </a:t>
            </a:r>
            <a:r>
              <a:rPr lang="en-US" dirty="0">
                <a:latin typeface="Arial" panose="020B0604020202020204" pitchFamily="34" charset="0"/>
                <a:ea typeface="Times New Roman" panose="02020603050405020304" pitchFamily="18" charset="0"/>
              </a:rPr>
              <a:t>working conditions</a:t>
            </a:r>
            <a:endParaRPr lang="en-GB" dirty="0"/>
          </a:p>
        </p:txBody>
      </p:sp>
      <p:sp>
        <p:nvSpPr>
          <p:cNvPr id="4" name="Rectangle 3"/>
          <p:cNvSpPr/>
          <p:nvPr/>
        </p:nvSpPr>
        <p:spPr>
          <a:xfrm>
            <a:off x="276901" y="1253946"/>
            <a:ext cx="8496944" cy="646331"/>
          </a:xfrm>
          <a:prstGeom prst="rect">
            <a:avLst/>
          </a:prstGeom>
        </p:spPr>
        <p:txBody>
          <a:bodyPr wrap="square">
            <a:spAutoFit/>
          </a:bodyPr>
          <a:lstStyle/>
          <a:p>
            <a:pPr marL="450215" algn="just">
              <a:spcAft>
                <a:spcPts val="1000"/>
              </a:spcAft>
            </a:pPr>
            <a:r>
              <a:rPr lang="en-GB" dirty="0">
                <a:solidFill>
                  <a:schemeClr val="bg1"/>
                </a:solidFill>
                <a:latin typeface="Arial" panose="020B0604020202020204" pitchFamily="34" charset="0"/>
                <a:ea typeface="Calibri" panose="020F0502020204030204" pitchFamily="34" charset="0"/>
                <a:cs typeface="Times New Roman" panose="02020603050405020304" pitchFamily="18" charset="0"/>
              </a:rPr>
              <a:t>A resounding 98% of staff agreed that the longer they worked in the open plan environment, the less disruptive it </a:t>
            </a:r>
            <a:r>
              <a:rPr lang="en-GB" dirty="0" smtClean="0">
                <a:solidFill>
                  <a:schemeClr val="bg1"/>
                </a:solidFill>
                <a:latin typeface="Arial" panose="020B0604020202020204" pitchFamily="34" charset="0"/>
                <a:ea typeface="Calibri" panose="020F0502020204030204" pitchFamily="34" charset="0"/>
                <a:cs typeface="Times New Roman" panose="02020603050405020304" pitchFamily="18" charset="0"/>
              </a:rPr>
              <a:t>became</a:t>
            </a:r>
            <a:endPar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4"/>
          <p:cNvSpPr/>
          <p:nvPr/>
        </p:nvSpPr>
        <p:spPr>
          <a:xfrm>
            <a:off x="251520" y="836712"/>
            <a:ext cx="8492543" cy="369332"/>
          </a:xfrm>
          <a:prstGeom prst="rect">
            <a:avLst/>
          </a:prstGeom>
        </p:spPr>
        <p:txBody>
          <a:bodyPr wrap="square">
            <a:spAutoFit/>
          </a:bodyPr>
          <a:lstStyle/>
          <a:p>
            <a:pPr marL="450215" algn="just">
              <a:spcAft>
                <a:spcPts val="1000"/>
              </a:spcAft>
            </a:pPr>
            <a:r>
              <a:rPr lang="en-GB" dirty="0" smtClean="0">
                <a:latin typeface="Arial" panose="020B0604020202020204" pitchFamily="34" charset="0"/>
                <a:ea typeface="Calibri" panose="020F0502020204030204" pitchFamily="34" charset="0"/>
                <a:cs typeface="Times New Roman" panose="02020603050405020304" pitchFamily="18" charset="0"/>
              </a:rPr>
              <a:t>Response rates </a:t>
            </a:r>
            <a:r>
              <a:rPr lang="en-GB" dirty="0">
                <a:latin typeface="Arial" panose="020B0604020202020204" pitchFamily="34" charset="0"/>
                <a:ea typeface="Calibri" panose="020F0502020204030204" pitchFamily="34" charset="0"/>
                <a:cs typeface="Times New Roman" panose="02020603050405020304" pitchFamily="18" charset="0"/>
              </a:rPr>
              <a:t>of 77</a:t>
            </a:r>
            <a:r>
              <a:rPr lang="en-GB" dirty="0" smtClean="0">
                <a:latin typeface="Arial" panose="020B0604020202020204" pitchFamily="34" charset="0"/>
                <a:ea typeface="Calibri" panose="020F0502020204030204" pitchFamily="34" charset="0"/>
                <a:cs typeface="Times New Roman" panose="02020603050405020304" pitchFamily="18" charset="0"/>
              </a:rPr>
              <a:t>% and 65</a:t>
            </a:r>
            <a:r>
              <a:rPr lang="en-GB" dirty="0">
                <a:latin typeface="Arial" panose="020B0604020202020204" pitchFamily="34" charset="0"/>
                <a:ea typeface="Calibri" panose="020F0502020204030204" pitchFamily="34" charset="0"/>
                <a:cs typeface="Times New Roman" panose="02020603050405020304" pitchFamily="18" charset="0"/>
              </a:rPr>
              <a:t>% </a:t>
            </a:r>
            <a:r>
              <a:rPr lang="en-GB" dirty="0" smtClean="0">
                <a:latin typeface="Arial" panose="020B0604020202020204" pitchFamily="34" charset="0"/>
                <a:ea typeface="Calibri" panose="020F0502020204030204" pitchFamily="34" charset="0"/>
                <a:cs typeface="Times New Roman" panose="02020603050405020304" pitchFamily="18" charset="0"/>
              </a:rPr>
              <a:t>for the two questionnaires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p:cNvSpPr/>
          <p:nvPr/>
        </p:nvSpPr>
        <p:spPr>
          <a:xfrm>
            <a:off x="708949" y="2790210"/>
            <a:ext cx="8351668" cy="646331"/>
          </a:xfrm>
          <a:prstGeom prst="rect">
            <a:avLst/>
          </a:prstGeom>
        </p:spPr>
        <p:txBody>
          <a:bodyPr wrap="square">
            <a:spAutoFit/>
          </a:bodyPr>
          <a:lstStyle/>
          <a:p>
            <a:r>
              <a:rPr lang="en-US" dirty="0" smtClean="0">
                <a:solidFill>
                  <a:schemeClr val="bg1"/>
                </a:solidFill>
                <a:latin typeface="Arial" panose="020B0604020202020204" pitchFamily="34" charset="0"/>
                <a:ea typeface="Times New Roman" panose="02020603050405020304" pitchFamily="18" charset="0"/>
              </a:rPr>
              <a:t>Results depict </a:t>
            </a:r>
            <a:r>
              <a:rPr lang="en-US" dirty="0">
                <a:solidFill>
                  <a:schemeClr val="bg1"/>
                </a:solidFill>
                <a:latin typeface="Arial" panose="020B0604020202020204" pitchFamily="34" charset="0"/>
                <a:ea typeface="Times New Roman" panose="02020603050405020304" pitchFamily="18" charset="0"/>
              </a:rPr>
              <a:t>that the team productivity has increased by 87% in comparison to </a:t>
            </a:r>
            <a:r>
              <a:rPr lang="en-US" dirty="0" smtClean="0">
                <a:solidFill>
                  <a:schemeClr val="bg1"/>
                </a:solidFill>
                <a:latin typeface="Arial" panose="020B0604020202020204" pitchFamily="34" charset="0"/>
                <a:ea typeface="Times New Roman" panose="02020603050405020304" pitchFamily="18" charset="0"/>
              </a:rPr>
              <a:t>individually </a:t>
            </a:r>
            <a:r>
              <a:rPr lang="en-US" dirty="0">
                <a:solidFill>
                  <a:schemeClr val="bg1"/>
                </a:solidFill>
                <a:latin typeface="Arial" panose="020B0604020202020204" pitchFamily="34" charset="0"/>
                <a:ea typeface="Times New Roman" panose="02020603050405020304" pitchFamily="18" charset="0"/>
              </a:rPr>
              <a:t>productivity </a:t>
            </a:r>
            <a:r>
              <a:rPr lang="en-US" dirty="0" smtClean="0">
                <a:solidFill>
                  <a:schemeClr val="bg1"/>
                </a:solidFill>
                <a:latin typeface="Arial" panose="020B0604020202020204" pitchFamily="34" charset="0"/>
                <a:ea typeface="Times New Roman" panose="02020603050405020304" pitchFamily="18" charset="0"/>
              </a:rPr>
              <a:t>only increasing </a:t>
            </a:r>
            <a:r>
              <a:rPr lang="en-US" dirty="0">
                <a:solidFill>
                  <a:schemeClr val="bg1"/>
                </a:solidFill>
                <a:latin typeface="Arial" panose="020B0604020202020204" pitchFamily="34" charset="0"/>
                <a:ea typeface="Times New Roman" panose="02020603050405020304" pitchFamily="18" charset="0"/>
              </a:rPr>
              <a:t>by only 60</a:t>
            </a:r>
            <a:r>
              <a:rPr lang="en-US" dirty="0" smtClean="0">
                <a:solidFill>
                  <a:schemeClr val="bg1"/>
                </a:solidFill>
                <a:latin typeface="Arial" panose="020B0604020202020204" pitchFamily="34" charset="0"/>
                <a:ea typeface="Times New Roman" panose="02020603050405020304" pitchFamily="18" charset="0"/>
              </a:rPr>
              <a:t>%</a:t>
            </a:r>
            <a:endParaRPr lang="en-GB" dirty="0">
              <a:solidFill>
                <a:schemeClr val="bg1"/>
              </a:solidFill>
            </a:endParaRPr>
          </a:p>
        </p:txBody>
      </p:sp>
      <p:sp>
        <p:nvSpPr>
          <p:cNvPr id="7" name="Rectangle 6"/>
          <p:cNvSpPr/>
          <p:nvPr/>
        </p:nvSpPr>
        <p:spPr>
          <a:xfrm>
            <a:off x="543287" y="252958"/>
            <a:ext cx="8352928" cy="338554"/>
          </a:xfrm>
          <a:prstGeom prst="rect">
            <a:avLst/>
          </a:prstGeom>
        </p:spPr>
        <p:txBody>
          <a:bodyPr wrap="square">
            <a:spAutoFit/>
          </a:bodyPr>
          <a:lstStyle/>
          <a:p>
            <a:pPr algn="just">
              <a:spcBef>
                <a:spcPts val="1200"/>
              </a:spcBef>
              <a:spcAft>
                <a:spcPts val="1000"/>
              </a:spcAft>
            </a:pPr>
            <a:r>
              <a:rPr lang="en-US" sz="1600" b="1" dirty="0" smtClean="0">
                <a:solidFill>
                  <a:srgbClr val="FFC000"/>
                </a:solidFill>
                <a:latin typeface="Arial" panose="020B0604020202020204" pitchFamily="34" charset="0"/>
                <a:ea typeface="Times New Roman" panose="02020603050405020304" pitchFamily="18" charset="0"/>
                <a:cs typeface="Times New Roman" panose="02020603050405020304" pitchFamily="18" charset="0"/>
              </a:rPr>
              <a:t>Project Conclusion:   </a:t>
            </a:r>
            <a:endParaRPr lang="en-GB" sz="1600" b="1" dirty="0">
              <a:solidFill>
                <a:srgbClr val="FFC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8" name="Rectangle 7"/>
          <p:cNvSpPr/>
          <p:nvPr/>
        </p:nvSpPr>
        <p:spPr>
          <a:xfrm>
            <a:off x="708949" y="3549354"/>
            <a:ext cx="8351668" cy="646331"/>
          </a:xfrm>
          <a:prstGeom prst="rect">
            <a:avLst/>
          </a:prstGeom>
        </p:spPr>
        <p:txBody>
          <a:bodyPr wrap="square">
            <a:spAutoFit/>
          </a:bodyPr>
          <a:lstStyle/>
          <a:p>
            <a:r>
              <a:rPr lang="en-US" dirty="0">
                <a:latin typeface="Arial" panose="020B0604020202020204" pitchFamily="34" charset="0"/>
                <a:ea typeface="Times New Roman" panose="02020603050405020304" pitchFamily="18" charset="0"/>
              </a:rPr>
              <a:t>The issuing of the appropriate technology has been </a:t>
            </a:r>
            <a:r>
              <a:rPr lang="en-US" dirty="0" smtClean="0">
                <a:latin typeface="Arial" panose="020B0604020202020204" pitchFamily="34" charset="0"/>
                <a:ea typeface="Times New Roman" panose="02020603050405020304" pitchFamily="18" charset="0"/>
              </a:rPr>
              <a:t>a significant </a:t>
            </a:r>
            <a:r>
              <a:rPr lang="en-US" dirty="0">
                <a:latin typeface="Arial" panose="020B0604020202020204" pitchFamily="34" charset="0"/>
                <a:ea typeface="Times New Roman" panose="02020603050405020304" pitchFamily="18" charset="0"/>
              </a:rPr>
              <a:t>enabling factor in delivering the agile working environment</a:t>
            </a:r>
            <a:endParaRPr lang="en-GB" dirty="0"/>
          </a:p>
        </p:txBody>
      </p:sp>
      <p:sp>
        <p:nvSpPr>
          <p:cNvPr id="10" name="Rectangle 9"/>
          <p:cNvSpPr/>
          <p:nvPr/>
        </p:nvSpPr>
        <p:spPr>
          <a:xfrm>
            <a:off x="708949" y="4294837"/>
            <a:ext cx="8351668" cy="646331"/>
          </a:xfrm>
          <a:prstGeom prst="rect">
            <a:avLst/>
          </a:prstGeom>
        </p:spPr>
        <p:txBody>
          <a:bodyPr wrap="square">
            <a:spAutoFit/>
          </a:bodyPr>
          <a:lstStyle/>
          <a:p>
            <a:r>
              <a:rPr lang="en-US" dirty="0" smtClean="0">
                <a:solidFill>
                  <a:schemeClr val="bg1"/>
                </a:solidFill>
                <a:latin typeface="Arial" panose="020B0604020202020204" pitchFamily="34" charset="0"/>
                <a:ea typeface="Times New Roman" panose="02020603050405020304" pitchFamily="18" charset="0"/>
              </a:rPr>
              <a:t>When delivering an open plan environment a key critical success factor is the amount of quiet rooms / meeting rooms / rest facilities provided</a:t>
            </a:r>
            <a:endParaRPr lang="en-GB" dirty="0">
              <a:solidFill>
                <a:schemeClr val="bg1"/>
              </a:solidFill>
            </a:endParaRPr>
          </a:p>
        </p:txBody>
      </p:sp>
      <p:sp>
        <p:nvSpPr>
          <p:cNvPr id="11" name="Rectangle 10"/>
          <p:cNvSpPr/>
          <p:nvPr/>
        </p:nvSpPr>
        <p:spPr>
          <a:xfrm>
            <a:off x="708949" y="5128578"/>
            <a:ext cx="8351668" cy="1754326"/>
          </a:xfrm>
          <a:prstGeom prst="rect">
            <a:avLst/>
          </a:prstGeom>
        </p:spPr>
        <p:txBody>
          <a:bodyPr wrap="square">
            <a:spAutoFit/>
          </a:bodyPr>
          <a:lstStyle/>
          <a:p>
            <a:r>
              <a:rPr lang="en-US" dirty="0" smtClean="0">
                <a:latin typeface="Arial" panose="020B0604020202020204" pitchFamily="34" charset="0"/>
                <a:ea typeface="Times New Roman" panose="02020603050405020304" pitchFamily="18" charset="0"/>
              </a:rPr>
              <a:t>Change in working patterns: </a:t>
            </a:r>
          </a:p>
          <a:p>
            <a:r>
              <a:rPr lang="en-US" dirty="0">
                <a:latin typeface="Arial" panose="020B0604020202020204" pitchFamily="34" charset="0"/>
                <a:ea typeface="Times New Roman" panose="02020603050405020304" pitchFamily="18" charset="0"/>
              </a:rPr>
              <a:t>	</a:t>
            </a:r>
            <a:r>
              <a:rPr lang="en-US" dirty="0" smtClean="0">
                <a:latin typeface="Arial" panose="020B0604020202020204" pitchFamily="34" charset="0"/>
                <a:ea typeface="Times New Roman" panose="02020603050405020304" pitchFamily="18" charset="0"/>
              </a:rPr>
              <a:t>85% of people believe the </a:t>
            </a:r>
            <a:r>
              <a:rPr lang="en-US" dirty="0">
                <a:latin typeface="Arial" panose="020B0604020202020204" pitchFamily="34" charset="0"/>
                <a:ea typeface="Times New Roman" panose="02020603050405020304" pitchFamily="18" charset="0"/>
              </a:rPr>
              <a:t>amount of emails they </a:t>
            </a:r>
            <a:r>
              <a:rPr lang="en-US" dirty="0" smtClean="0">
                <a:latin typeface="Arial" panose="020B0604020202020204" pitchFamily="34" charset="0"/>
                <a:ea typeface="Times New Roman" panose="02020603050405020304" pitchFamily="18" charset="0"/>
              </a:rPr>
              <a:t>receive </a:t>
            </a:r>
            <a:r>
              <a:rPr lang="en-US" dirty="0">
                <a:latin typeface="Arial" panose="020B0604020202020204" pitchFamily="34" charset="0"/>
                <a:ea typeface="Times New Roman" panose="02020603050405020304" pitchFamily="18" charset="0"/>
              </a:rPr>
              <a:t>has </a:t>
            </a:r>
            <a:r>
              <a:rPr lang="en-US" dirty="0" smtClean="0">
                <a:latin typeface="Arial" panose="020B0604020202020204" pitchFamily="34" charset="0"/>
                <a:ea typeface="Times New Roman" panose="02020603050405020304" pitchFamily="18" charset="0"/>
              </a:rPr>
              <a:t>increased</a:t>
            </a:r>
          </a:p>
          <a:p>
            <a:r>
              <a:rPr lang="en-GB" dirty="0" smtClean="0">
                <a:latin typeface="Arial" panose="020B0604020202020204" pitchFamily="34" charset="0"/>
                <a:ea typeface="Calibri" panose="020F0502020204030204" pitchFamily="34" charset="0"/>
                <a:cs typeface="Times New Roman" panose="02020603050405020304" pitchFamily="18" charset="0"/>
              </a:rPr>
              <a:t>	47</a:t>
            </a:r>
            <a:r>
              <a:rPr lang="en-GB" dirty="0">
                <a:latin typeface="Arial" panose="020B0604020202020204" pitchFamily="34" charset="0"/>
                <a:ea typeface="Calibri" panose="020F0502020204030204" pitchFamily="34" charset="0"/>
                <a:cs typeface="Times New Roman" panose="02020603050405020304" pitchFamily="18" charset="0"/>
              </a:rPr>
              <a:t>% increase in telephone </a:t>
            </a:r>
            <a:r>
              <a:rPr lang="en-GB" dirty="0" smtClean="0">
                <a:latin typeface="Arial" panose="020B0604020202020204" pitchFamily="34" charset="0"/>
                <a:ea typeface="Calibri" panose="020F0502020204030204" pitchFamily="34" charset="0"/>
                <a:cs typeface="Times New Roman" panose="02020603050405020304" pitchFamily="18" charset="0"/>
              </a:rPr>
              <a:t>calls</a:t>
            </a:r>
          </a:p>
          <a:p>
            <a:r>
              <a:rPr lang="en-GB" dirty="0">
                <a:latin typeface="Arial" panose="020B0604020202020204" pitchFamily="34" charset="0"/>
                <a:ea typeface="Calibri" panose="020F0502020204030204" pitchFamily="34" charset="0"/>
                <a:cs typeface="Times New Roman" panose="02020603050405020304" pitchFamily="18" charset="0"/>
              </a:rPr>
              <a:t>	</a:t>
            </a:r>
            <a:r>
              <a:rPr lang="en-GB" dirty="0" smtClean="0">
                <a:latin typeface="Arial" panose="020B0604020202020204" pitchFamily="34" charset="0"/>
                <a:ea typeface="Calibri" panose="020F0502020204030204" pitchFamily="34" charset="0"/>
                <a:cs typeface="Times New Roman" panose="02020603050405020304" pitchFamily="18" charset="0"/>
              </a:rPr>
              <a:t>52</a:t>
            </a:r>
            <a:r>
              <a:rPr lang="en-GB" dirty="0">
                <a:latin typeface="Arial" panose="020B0604020202020204" pitchFamily="34" charset="0"/>
                <a:ea typeface="Calibri" panose="020F0502020204030204" pitchFamily="34" charset="0"/>
                <a:cs typeface="Times New Roman" panose="02020603050405020304" pitchFamily="18" charset="0"/>
              </a:rPr>
              <a:t>% reduction in 1-2-1 </a:t>
            </a:r>
            <a:r>
              <a:rPr lang="en-GB" dirty="0" smtClean="0">
                <a:latin typeface="Arial" panose="020B0604020202020204" pitchFamily="34" charset="0"/>
                <a:ea typeface="Calibri" panose="020F0502020204030204" pitchFamily="34" charset="0"/>
                <a:cs typeface="Times New Roman" panose="02020603050405020304" pitchFamily="18" charset="0"/>
              </a:rPr>
              <a:t>meetings</a:t>
            </a:r>
          </a:p>
          <a:p>
            <a:r>
              <a:rPr lang="en-GB" sz="1600" dirty="0" smtClean="0">
                <a:latin typeface="Arial" panose="020B0604020202020204" pitchFamily="34" charset="0"/>
                <a:ea typeface="Calibri" panose="020F0502020204030204" pitchFamily="34" charset="0"/>
                <a:cs typeface="Times New Roman" panose="02020603050405020304" pitchFamily="18" charset="0"/>
              </a:rPr>
              <a:t>	</a:t>
            </a:r>
            <a:r>
              <a:rPr lang="en-GB" dirty="0" smtClean="0">
                <a:latin typeface="Arial" panose="020B0604020202020204" pitchFamily="34" charset="0"/>
                <a:ea typeface="Calibri" panose="020F0502020204030204" pitchFamily="34" charset="0"/>
                <a:cs typeface="Times New Roman" panose="02020603050405020304" pitchFamily="18" charset="0"/>
              </a:rPr>
              <a:t>65% increase in team meetings</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590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ipe(left)">
                                      <p:cBhvr>
                                        <p:cTn id="11" dur="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left)">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wipe(left)">
                                      <p:cBhvr>
                                        <p:cTn id="21" dur="5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wipe(left)">
                                      <p:cBhvr>
                                        <p:cTn id="26" dur="500"/>
                                        <p:tgtEl>
                                          <p:spTgt spid="3"/>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wipe(left)">
                                      <p:cBhvr>
                                        <p:cTn id="31" dur="500"/>
                                        <p:tgtEl>
                                          <p:spTgt spid="6"/>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8" fill="hold" grpId="0" nodeType="click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wipe(left)">
                                      <p:cBhvr>
                                        <p:cTn id="36" dur="500"/>
                                        <p:tgtEl>
                                          <p:spTgt spid="8"/>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8" fill="hold" grpId="0" nodeType="clickEffect">
                                  <p:stCondLst>
                                    <p:cond delay="0"/>
                                  </p:stCondLst>
                                  <p:childTnLst>
                                    <p:set>
                                      <p:cBhvr>
                                        <p:cTn id="40" dur="1" fill="hold">
                                          <p:stCondLst>
                                            <p:cond delay="0"/>
                                          </p:stCondLst>
                                        </p:cTn>
                                        <p:tgtEl>
                                          <p:spTgt spid="10"/>
                                        </p:tgtEl>
                                        <p:attrNameLst>
                                          <p:attrName>style.visibility</p:attrName>
                                        </p:attrNameLst>
                                      </p:cBhvr>
                                      <p:to>
                                        <p:strVal val="visible"/>
                                      </p:to>
                                    </p:set>
                                    <p:animEffect transition="in" filter="wipe(left)">
                                      <p:cBhvr>
                                        <p:cTn id="41" dur="500"/>
                                        <p:tgtEl>
                                          <p:spTgt spid="10"/>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8" fill="hold" grpId="0" nodeType="clickEffect">
                                  <p:stCondLst>
                                    <p:cond delay="0"/>
                                  </p:stCondLst>
                                  <p:childTnLst>
                                    <p:set>
                                      <p:cBhvr>
                                        <p:cTn id="45" dur="1" fill="hold">
                                          <p:stCondLst>
                                            <p:cond delay="0"/>
                                          </p:stCondLst>
                                        </p:cTn>
                                        <p:tgtEl>
                                          <p:spTgt spid="11"/>
                                        </p:tgtEl>
                                        <p:attrNameLst>
                                          <p:attrName>style.visibility</p:attrName>
                                        </p:attrNameLst>
                                      </p:cBhvr>
                                      <p:to>
                                        <p:strVal val="visible"/>
                                      </p:to>
                                    </p:set>
                                    <p:animEffect transition="in" filter="wipe(left)">
                                      <p:cBhvr>
                                        <p:cTn id="46"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p:bldP spid="5" grpId="0"/>
      <p:bldP spid="6" grpId="0"/>
      <p:bldP spid="7" grpId="0"/>
      <p:bldP spid="8" grpId="0"/>
      <p:bldP spid="10" grpId="0"/>
      <p:bldP spid="11"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489" y="38229"/>
            <a:ext cx="482824" cy="4832092"/>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C</a:t>
            </a:r>
          </a:p>
          <a:p>
            <a:pPr algn="ctr"/>
            <a:r>
              <a:rPr lang="en-US" sz="2800" b="1" dirty="0" smtClean="0">
                <a:ln w="22225">
                  <a:solidFill>
                    <a:schemeClr val="accent2"/>
                  </a:solidFill>
                  <a:prstDash val="solid"/>
                </a:ln>
                <a:solidFill>
                  <a:schemeClr val="accent2">
                    <a:lumMod val="40000"/>
                    <a:lumOff val="60000"/>
                  </a:schemeClr>
                </a:solidFill>
              </a:rPr>
              <a:t>O</a:t>
            </a:r>
          </a:p>
          <a:p>
            <a:pPr algn="ctr"/>
            <a:r>
              <a:rPr lang="en-US" sz="2800" b="1" dirty="0" smtClean="0">
                <a:ln w="22225">
                  <a:solidFill>
                    <a:schemeClr val="accent2"/>
                  </a:solidFill>
                  <a:prstDash val="solid"/>
                </a:ln>
                <a:solidFill>
                  <a:schemeClr val="accent2">
                    <a:lumMod val="40000"/>
                    <a:lumOff val="60000"/>
                  </a:schemeClr>
                </a:solidFill>
              </a:rPr>
              <a:t>N</a:t>
            </a:r>
          </a:p>
          <a:p>
            <a:pPr algn="ctr"/>
            <a:r>
              <a:rPr lang="en-US" sz="2800" b="1" dirty="0" smtClean="0">
                <a:ln w="22225">
                  <a:solidFill>
                    <a:schemeClr val="accent2"/>
                  </a:solidFill>
                  <a:prstDash val="solid"/>
                </a:ln>
                <a:solidFill>
                  <a:schemeClr val="accent2">
                    <a:lumMod val="40000"/>
                    <a:lumOff val="60000"/>
                  </a:schemeClr>
                </a:solidFill>
              </a:rPr>
              <a:t>C</a:t>
            </a:r>
          </a:p>
          <a:p>
            <a:pPr algn="ctr"/>
            <a:r>
              <a:rPr lang="en-US" sz="2800" b="1" dirty="0" smtClean="0">
                <a:ln w="22225">
                  <a:solidFill>
                    <a:schemeClr val="accent2"/>
                  </a:solidFill>
                  <a:prstDash val="solid"/>
                </a:ln>
                <a:solidFill>
                  <a:schemeClr val="accent2">
                    <a:lumMod val="40000"/>
                    <a:lumOff val="60000"/>
                  </a:schemeClr>
                </a:solidFill>
              </a:rPr>
              <a:t>L</a:t>
            </a:r>
          </a:p>
          <a:p>
            <a:pPr algn="ctr"/>
            <a:r>
              <a:rPr lang="en-US" sz="2800" b="1" dirty="0" smtClean="0">
                <a:ln w="22225">
                  <a:solidFill>
                    <a:schemeClr val="accent2"/>
                  </a:solidFill>
                  <a:prstDash val="solid"/>
                </a:ln>
                <a:solidFill>
                  <a:schemeClr val="accent2">
                    <a:lumMod val="40000"/>
                    <a:lumOff val="60000"/>
                  </a:schemeClr>
                </a:solidFill>
              </a:rPr>
              <a:t>U</a:t>
            </a: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I</a:t>
            </a:r>
          </a:p>
          <a:p>
            <a:pPr algn="ctr"/>
            <a:r>
              <a:rPr lang="en-US" sz="2800" b="1" dirty="0" smtClean="0">
                <a:ln w="22225">
                  <a:solidFill>
                    <a:schemeClr val="accent2"/>
                  </a:solidFill>
                  <a:prstDash val="solid"/>
                </a:ln>
                <a:solidFill>
                  <a:schemeClr val="accent2">
                    <a:lumMod val="40000"/>
                    <a:lumOff val="60000"/>
                  </a:schemeClr>
                </a:solidFill>
              </a:rPr>
              <a:t>O</a:t>
            </a:r>
          </a:p>
          <a:p>
            <a:pPr algn="ctr"/>
            <a:r>
              <a:rPr lang="en-US" sz="2800" b="1" dirty="0" smtClean="0">
                <a:ln w="22225">
                  <a:solidFill>
                    <a:schemeClr val="accent2"/>
                  </a:solidFill>
                  <a:prstDash val="solid"/>
                </a:ln>
                <a:solidFill>
                  <a:schemeClr val="accent2">
                    <a:lumMod val="40000"/>
                    <a:lumOff val="60000"/>
                  </a:schemeClr>
                </a:solidFill>
              </a:rPr>
              <a:t>N</a:t>
            </a:r>
          </a:p>
          <a:p>
            <a:pPr algn="ctr"/>
            <a:r>
              <a:rPr lang="en-US" sz="2800" b="1" dirty="0">
                <a:ln w="22225">
                  <a:solidFill>
                    <a:schemeClr val="accent2"/>
                  </a:solidFill>
                  <a:prstDash val="solid"/>
                </a:ln>
                <a:solidFill>
                  <a:schemeClr val="accent2">
                    <a:lumMod val="40000"/>
                    <a:lumOff val="60000"/>
                  </a:schemeClr>
                </a:solidFill>
              </a:rPr>
              <a:t>S</a:t>
            </a:r>
            <a:endParaRPr lang="en-US" sz="2800" b="1" dirty="0" smtClean="0">
              <a:ln w="22225">
                <a:solidFill>
                  <a:schemeClr val="accent2"/>
                </a:solidFill>
                <a:prstDash val="solid"/>
              </a:ln>
              <a:solidFill>
                <a:schemeClr val="accent2">
                  <a:lumMod val="40000"/>
                  <a:lumOff val="60000"/>
                </a:schemeClr>
              </a:solidFill>
            </a:endParaRPr>
          </a:p>
        </p:txBody>
      </p:sp>
      <p:grpSp>
        <p:nvGrpSpPr>
          <p:cNvPr id="7" name="Group 6"/>
          <p:cNvGrpSpPr/>
          <p:nvPr/>
        </p:nvGrpSpPr>
        <p:grpSpPr>
          <a:xfrm>
            <a:off x="323528" y="764704"/>
            <a:ext cx="8492543" cy="6048672"/>
            <a:chOff x="323528" y="764704"/>
            <a:chExt cx="8492543" cy="6048672"/>
          </a:xfrm>
        </p:grpSpPr>
        <p:sp>
          <p:nvSpPr>
            <p:cNvPr id="6" name="Rectangle 5"/>
            <p:cNvSpPr/>
            <p:nvPr/>
          </p:nvSpPr>
          <p:spPr>
            <a:xfrm>
              <a:off x="323528" y="764704"/>
              <a:ext cx="8492543" cy="369332"/>
            </a:xfrm>
            <a:prstGeom prst="rect">
              <a:avLst/>
            </a:prstGeom>
          </p:spPr>
          <p:txBody>
            <a:bodyPr wrap="square">
              <a:spAutoFit/>
            </a:bodyPr>
            <a:lstStyle/>
            <a:p>
              <a:pPr marL="450215" algn="just">
                <a:spcAft>
                  <a:spcPts val="1000"/>
                </a:spcAft>
              </a:pPr>
              <a:r>
                <a:rPr lang="en-GB" dirty="0" smtClean="0">
                  <a:latin typeface="Arial" panose="020B0604020202020204" pitchFamily="34" charset="0"/>
                  <a:ea typeface="Calibri" panose="020F0502020204030204" pitchFamily="34" charset="0"/>
                  <a:cs typeface="Times New Roman" panose="02020603050405020304" pitchFamily="18" charset="0"/>
                </a:rPr>
                <a:t>Effective Project Management Key Success Points: Living Road Map</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8788" y="1206044"/>
              <a:ext cx="4061244" cy="5607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8" name="Rectangle 7"/>
          <p:cNvSpPr/>
          <p:nvPr/>
        </p:nvSpPr>
        <p:spPr>
          <a:xfrm>
            <a:off x="543287" y="252958"/>
            <a:ext cx="8352928" cy="338554"/>
          </a:xfrm>
          <a:prstGeom prst="rect">
            <a:avLst/>
          </a:prstGeom>
        </p:spPr>
        <p:txBody>
          <a:bodyPr wrap="square">
            <a:spAutoFit/>
          </a:bodyPr>
          <a:lstStyle/>
          <a:p>
            <a:pPr algn="just">
              <a:spcBef>
                <a:spcPts val="1200"/>
              </a:spcBef>
              <a:spcAft>
                <a:spcPts val="1000"/>
              </a:spcAft>
            </a:pPr>
            <a:r>
              <a:rPr lang="en-US" sz="1600" b="1" dirty="0" smtClean="0">
                <a:solidFill>
                  <a:srgbClr val="FFC000"/>
                </a:solidFill>
                <a:latin typeface="Arial" panose="020B0604020202020204" pitchFamily="34" charset="0"/>
                <a:ea typeface="Times New Roman" panose="02020603050405020304" pitchFamily="18" charset="0"/>
                <a:cs typeface="Times New Roman" panose="02020603050405020304" pitchFamily="18" charset="0"/>
              </a:rPr>
              <a:t>Project Conclusion:   </a:t>
            </a:r>
            <a:endParaRPr lang="en-GB" sz="1600" b="1" dirty="0">
              <a:solidFill>
                <a:srgbClr val="FFC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10" name="Rectangle 9"/>
          <p:cNvSpPr/>
          <p:nvPr/>
        </p:nvSpPr>
        <p:spPr>
          <a:xfrm>
            <a:off x="4864612" y="1209526"/>
            <a:ext cx="4056569" cy="923330"/>
          </a:xfrm>
          <a:prstGeom prst="rect">
            <a:avLst/>
          </a:prstGeom>
        </p:spPr>
        <p:txBody>
          <a:bodyPr wrap="square">
            <a:spAutoFit/>
          </a:bodyPr>
          <a:lstStyle/>
          <a:p>
            <a:r>
              <a:rPr lang="en-US" dirty="0" smtClean="0">
                <a:solidFill>
                  <a:schemeClr val="bg1"/>
                </a:solidFill>
                <a:latin typeface="Arial" panose="020B0604020202020204" pitchFamily="34" charset="0"/>
                <a:ea typeface="Times New Roman" panose="02020603050405020304" pitchFamily="18" charset="0"/>
              </a:rPr>
              <a:t>A Robust Project Management structure &amp; methodology ensured delivery on time and within budget</a:t>
            </a:r>
            <a:endParaRPr lang="en-GB" dirty="0">
              <a:solidFill>
                <a:schemeClr val="bg1"/>
              </a:solidFill>
            </a:endParaRPr>
          </a:p>
        </p:txBody>
      </p:sp>
      <p:sp>
        <p:nvSpPr>
          <p:cNvPr id="11" name="Rectangle 10"/>
          <p:cNvSpPr/>
          <p:nvPr/>
        </p:nvSpPr>
        <p:spPr>
          <a:xfrm>
            <a:off x="4860032" y="2217638"/>
            <a:ext cx="4056569" cy="923330"/>
          </a:xfrm>
          <a:prstGeom prst="rect">
            <a:avLst/>
          </a:prstGeom>
        </p:spPr>
        <p:txBody>
          <a:bodyPr wrap="square">
            <a:spAutoFit/>
          </a:bodyPr>
          <a:lstStyle/>
          <a:p>
            <a:r>
              <a:rPr lang="en-US" dirty="0" smtClean="0">
                <a:latin typeface="Arial" panose="020B0604020202020204" pitchFamily="34" charset="0"/>
                <a:ea typeface="Times New Roman" panose="02020603050405020304" pitchFamily="18" charset="0"/>
              </a:rPr>
              <a:t>Establishment of a Champions Group aided in staff being kept updated on project progress</a:t>
            </a:r>
            <a:endParaRPr lang="en-GB" dirty="0"/>
          </a:p>
        </p:txBody>
      </p:sp>
      <p:sp>
        <p:nvSpPr>
          <p:cNvPr id="12" name="Rectangle 11"/>
          <p:cNvSpPr/>
          <p:nvPr/>
        </p:nvSpPr>
        <p:spPr>
          <a:xfrm>
            <a:off x="4860032" y="3297758"/>
            <a:ext cx="4056569" cy="923330"/>
          </a:xfrm>
          <a:prstGeom prst="rect">
            <a:avLst/>
          </a:prstGeom>
        </p:spPr>
        <p:txBody>
          <a:bodyPr wrap="square">
            <a:spAutoFit/>
          </a:bodyPr>
          <a:lstStyle/>
          <a:p>
            <a:r>
              <a:rPr lang="en-US" dirty="0" smtClean="0">
                <a:solidFill>
                  <a:schemeClr val="bg1"/>
                </a:solidFill>
                <a:latin typeface="Arial" panose="020B0604020202020204" pitchFamily="34" charset="0"/>
                <a:ea typeface="Times New Roman" panose="02020603050405020304" pitchFamily="18" charset="0"/>
              </a:rPr>
              <a:t>Intranet site updated weekly with interesting content – plans / designs / live action feeds etc.</a:t>
            </a:r>
            <a:endParaRPr lang="en-GB" dirty="0">
              <a:solidFill>
                <a:schemeClr val="bg1"/>
              </a:solidFill>
            </a:endParaRPr>
          </a:p>
        </p:txBody>
      </p:sp>
      <p:sp>
        <p:nvSpPr>
          <p:cNvPr id="13" name="Rectangle 12"/>
          <p:cNvSpPr/>
          <p:nvPr/>
        </p:nvSpPr>
        <p:spPr>
          <a:xfrm>
            <a:off x="4860032" y="4305870"/>
            <a:ext cx="4056569" cy="923330"/>
          </a:xfrm>
          <a:prstGeom prst="rect">
            <a:avLst/>
          </a:prstGeom>
        </p:spPr>
        <p:txBody>
          <a:bodyPr wrap="square">
            <a:spAutoFit/>
          </a:bodyPr>
          <a:lstStyle/>
          <a:p>
            <a:r>
              <a:rPr lang="en-US" dirty="0" smtClean="0">
                <a:latin typeface="Arial" panose="020B0604020202020204" pitchFamily="34" charset="0"/>
              </a:rPr>
              <a:t>Support of Key Decision Makers was vital within Governance Structure and in attendance at all Project Meetings</a:t>
            </a:r>
            <a:endParaRPr lang="en-GB" dirty="0"/>
          </a:p>
        </p:txBody>
      </p:sp>
      <p:sp>
        <p:nvSpPr>
          <p:cNvPr id="14" name="Rectangle 13"/>
          <p:cNvSpPr/>
          <p:nvPr/>
        </p:nvSpPr>
        <p:spPr>
          <a:xfrm>
            <a:off x="4860032" y="5302949"/>
            <a:ext cx="4056569" cy="646331"/>
          </a:xfrm>
          <a:prstGeom prst="rect">
            <a:avLst/>
          </a:prstGeom>
        </p:spPr>
        <p:txBody>
          <a:bodyPr wrap="square">
            <a:spAutoFit/>
          </a:bodyPr>
          <a:lstStyle/>
          <a:p>
            <a:r>
              <a:rPr lang="en-US" dirty="0" smtClean="0">
                <a:solidFill>
                  <a:schemeClr val="bg1"/>
                </a:solidFill>
                <a:latin typeface="Arial" panose="020B0604020202020204" pitchFamily="34" charset="0"/>
                <a:ea typeface="Times New Roman" panose="02020603050405020304" pitchFamily="18" charset="0"/>
              </a:rPr>
              <a:t>Weekly Project Team Meetings with all trades staff</a:t>
            </a:r>
            <a:endParaRPr lang="en-GB" dirty="0">
              <a:solidFill>
                <a:schemeClr val="bg1"/>
              </a:solidFill>
            </a:endParaRPr>
          </a:p>
        </p:txBody>
      </p:sp>
      <p:sp>
        <p:nvSpPr>
          <p:cNvPr id="15" name="Rectangle 14"/>
          <p:cNvSpPr/>
          <p:nvPr/>
        </p:nvSpPr>
        <p:spPr>
          <a:xfrm>
            <a:off x="4860032" y="6023029"/>
            <a:ext cx="4056569" cy="646331"/>
          </a:xfrm>
          <a:prstGeom prst="rect">
            <a:avLst/>
          </a:prstGeom>
        </p:spPr>
        <p:txBody>
          <a:bodyPr wrap="square">
            <a:spAutoFit/>
          </a:bodyPr>
          <a:lstStyle/>
          <a:p>
            <a:r>
              <a:rPr lang="en-US" dirty="0" smtClean="0">
                <a:latin typeface="Arial" panose="020B0604020202020204" pitchFamily="34" charset="0"/>
              </a:rPr>
              <a:t>Living Project Documentation that aided not hindered the Project</a:t>
            </a:r>
            <a:endParaRPr lang="en-GB" dirty="0"/>
          </a:p>
        </p:txBody>
      </p:sp>
    </p:spTree>
    <p:extLst>
      <p:ext uri="{BB962C8B-B14F-4D97-AF65-F5344CB8AC3E}">
        <p14:creationId xmlns:p14="http://schemas.microsoft.com/office/powerpoint/2010/main" val="4106127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ipe(left)">
                                      <p:cBhvr>
                                        <p:cTn id="11" dur="500"/>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wipe(up)">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left)">
                                      <p:cBhvr>
                                        <p:cTn id="21" dur="500"/>
                                        <p:tgtEl>
                                          <p:spTgt spid="10"/>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wipe(left)">
                                      <p:cBhvr>
                                        <p:cTn id="26" dur="500"/>
                                        <p:tgtEl>
                                          <p:spTgt spid="11"/>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wipe(left)">
                                      <p:cBhvr>
                                        <p:cTn id="31" dur="500"/>
                                        <p:tgtEl>
                                          <p:spTgt spid="12"/>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8" fill="hold" grpId="0" nodeType="click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wipe(left)">
                                      <p:cBhvr>
                                        <p:cTn id="36" dur="500"/>
                                        <p:tgtEl>
                                          <p:spTgt spid="13"/>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8" fill="hold" grpId="0" nodeType="clickEffect">
                                  <p:stCondLst>
                                    <p:cond delay="0"/>
                                  </p:stCondLst>
                                  <p:childTnLst>
                                    <p:set>
                                      <p:cBhvr>
                                        <p:cTn id="40" dur="1" fill="hold">
                                          <p:stCondLst>
                                            <p:cond delay="0"/>
                                          </p:stCondLst>
                                        </p:cTn>
                                        <p:tgtEl>
                                          <p:spTgt spid="14"/>
                                        </p:tgtEl>
                                        <p:attrNameLst>
                                          <p:attrName>style.visibility</p:attrName>
                                        </p:attrNameLst>
                                      </p:cBhvr>
                                      <p:to>
                                        <p:strVal val="visible"/>
                                      </p:to>
                                    </p:set>
                                    <p:animEffect transition="in" filter="wipe(left)">
                                      <p:cBhvr>
                                        <p:cTn id="41" dur="500"/>
                                        <p:tgtEl>
                                          <p:spTgt spid="14"/>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8" fill="hold" grpId="0" nodeType="clickEffect">
                                  <p:stCondLst>
                                    <p:cond delay="0"/>
                                  </p:stCondLst>
                                  <p:childTnLst>
                                    <p:set>
                                      <p:cBhvr>
                                        <p:cTn id="45" dur="1" fill="hold">
                                          <p:stCondLst>
                                            <p:cond delay="0"/>
                                          </p:stCondLst>
                                        </p:cTn>
                                        <p:tgtEl>
                                          <p:spTgt spid="15"/>
                                        </p:tgtEl>
                                        <p:attrNameLst>
                                          <p:attrName>style.visibility</p:attrName>
                                        </p:attrNameLst>
                                      </p:cBhvr>
                                      <p:to>
                                        <p:strVal val="visible"/>
                                      </p:to>
                                    </p:set>
                                    <p:animEffect transition="in" filter="wipe(left)">
                                      <p:cBhvr>
                                        <p:cTn id="46"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p:bldP spid="10" grpId="0"/>
      <p:bldP spid="11" grpId="0"/>
      <p:bldP spid="12" grpId="0"/>
      <p:bldP spid="13" grpId="0"/>
      <p:bldP spid="14" grpId="0"/>
      <p:bldP spid="1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489" y="38229"/>
            <a:ext cx="482824" cy="4832092"/>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C</a:t>
            </a:r>
          </a:p>
          <a:p>
            <a:pPr algn="ctr"/>
            <a:r>
              <a:rPr lang="en-US" sz="2800" b="1" dirty="0" smtClean="0">
                <a:ln w="22225">
                  <a:solidFill>
                    <a:schemeClr val="accent2"/>
                  </a:solidFill>
                  <a:prstDash val="solid"/>
                </a:ln>
                <a:solidFill>
                  <a:schemeClr val="accent2">
                    <a:lumMod val="40000"/>
                    <a:lumOff val="60000"/>
                  </a:schemeClr>
                </a:solidFill>
              </a:rPr>
              <a:t>O</a:t>
            </a:r>
          </a:p>
          <a:p>
            <a:pPr algn="ctr"/>
            <a:r>
              <a:rPr lang="en-US" sz="2800" b="1" dirty="0" smtClean="0">
                <a:ln w="22225">
                  <a:solidFill>
                    <a:schemeClr val="accent2"/>
                  </a:solidFill>
                  <a:prstDash val="solid"/>
                </a:ln>
                <a:solidFill>
                  <a:schemeClr val="accent2">
                    <a:lumMod val="40000"/>
                    <a:lumOff val="60000"/>
                  </a:schemeClr>
                </a:solidFill>
              </a:rPr>
              <a:t>N</a:t>
            </a:r>
          </a:p>
          <a:p>
            <a:pPr algn="ctr"/>
            <a:r>
              <a:rPr lang="en-US" sz="2800" b="1" dirty="0" smtClean="0">
                <a:ln w="22225">
                  <a:solidFill>
                    <a:schemeClr val="accent2"/>
                  </a:solidFill>
                  <a:prstDash val="solid"/>
                </a:ln>
                <a:solidFill>
                  <a:schemeClr val="accent2">
                    <a:lumMod val="40000"/>
                    <a:lumOff val="60000"/>
                  </a:schemeClr>
                </a:solidFill>
              </a:rPr>
              <a:t>C</a:t>
            </a:r>
          </a:p>
          <a:p>
            <a:pPr algn="ctr"/>
            <a:r>
              <a:rPr lang="en-US" sz="2800" b="1" dirty="0" smtClean="0">
                <a:ln w="22225">
                  <a:solidFill>
                    <a:schemeClr val="accent2"/>
                  </a:solidFill>
                  <a:prstDash val="solid"/>
                </a:ln>
                <a:solidFill>
                  <a:schemeClr val="accent2">
                    <a:lumMod val="40000"/>
                    <a:lumOff val="60000"/>
                  </a:schemeClr>
                </a:solidFill>
              </a:rPr>
              <a:t>L</a:t>
            </a:r>
          </a:p>
          <a:p>
            <a:pPr algn="ctr"/>
            <a:r>
              <a:rPr lang="en-US" sz="2800" b="1" dirty="0" smtClean="0">
                <a:ln w="22225">
                  <a:solidFill>
                    <a:schemeClr val="accent2"/>
                  </a:solidFill>
                  <a:prstDash val="solid"/>
                </a:ln>
                <a:solidFill>
                  <a:schemeClr val="accent2">
                    <a:lumMod val="40000"/>
                    <a:lumOff val="60000"/>
                  </a:schemeClr>
                </a:solidFill>
              </a:rPr>
              <a:t>U</a:t>
            </a: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I</a:t>
            </a:r>
          </a:p>
          <a:p>
            <a:pPr algn="ctr"/>
            <a:r>
              <a:rPr lang="en-US" sz="2800" b="1" dirty="0" smtClean="0">
                <a:ln w="22225">
                  <a:solidFill>
                    <a:schemeClr val="accent2"/>
                  </a:solidFill>
                  <a:prstDash val="solid"/>
                </a:ln>
                <a:solidFill>
                  <a:schemeClr val="accent2">
                    <a:lumMod val="40000"/>
                    <a:lumOff val="60000"/>
                  </a:schemeClr>
                </a:solidFill>
              </a:rPr>
              <a:t>O</a:t>
            </a:r>
          </a:p>
          <a:p>
            <a:pPr algn="ctr"/>
            <a:r>
              <a:rPr lang="en-US" sz="2800" b="1" dirty="0" smtClean="0">
                <a:ln w="22225">
                  <a:solidFill>
                    <a:schemeClr val="accent2"/>
                  </a:solidFill>
                  <a:prstDash val="solid"/>
                </a:ln>
                <a:solidFill>
                  <a:schemeClr val="accent2">
                    <a:lumMod val="40000"/>
                    <a:lumOff val="60000"/>
                  </a:schemeClr>
                </a:solidFill>
              </a:rPr>
              <a:t>N</a:t>
            </a:r>
          </a:p>
          <a:p>
            <a:pPr algn="ctr"/>
            <a:r>
              <a:rPr lang="en-US" sz="2800" b="1" dirty="0">
                <a:ln w="22225">
                  <a:solidFill>
                    <a:schemeClr val="accent2"/>
                  </a:solidFill>
                  <a:prstDash val="solid"/>
                </a:ln>
                <a:solidFill>
                  <a:schemeClr val="accent2">
                    <a:lumMod val="40000"/>
                    <a:lumOff val="60000"/>
                  </a:schemeClr>
                </a:solidFill>
              </a:rPr>
              <a:t>S</a:t>
            </a:r>
            <a:endParaRPr lang="en-US" sz="2800" b="1" dirty="0" smtClean="0">
              <a:ln w="22225">
                <a:solidFill>
                  <a:schemeClr val="accent2"/>
                </a:solidFill>
                <a:prstDash val="solid"/>
              </a:ln>
              <a:solidFill>
                <a:schemeClr val="accent2">
                  <a:lumMod val="40000"/>
                  <a:lumOff val="60000"/>
                </a:schemeClr>
              </a:solidFill>
            </a:endParaRPr>
          </a:p>
        </p:txBody>
      </p:sp>
      <p:pic>
        <p:nvPicPr>
          <p:cNvPr id="1026" name="Picture 2" descr="_DSC034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7739" y="836712"/>
            <a:ext cx="5391685" cy="2808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3" descr="_DSC059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6037" y="3738139"/>
            <a:ext cx="5450139" cy="2859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8" name="Picture 4" descr="_DSC046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12754" y="4507754"/>
            <a:ext cx="2823742" cy="2097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p:cNvPicPr>
            <a:picLocks noChangeAspect="1"/>
          </p:cNvPicPr>
          <p:nvPr/>
        </p:nvPicPr>
        <p:blipFill>
          <a:blip r:embed="rId5"/>
          <a:stretch>
            <a:fillRect/>
          </a:stretch>
        </p:blipFill>
        <p:spPr>
          <a:xfrm rot="5400000">
            <a:off x="5428381" y="828997"/>
            <a:ext cx="4392488" cy="2823742"/>
          </a:xfrm>
          <a:prstGeom prst="rect">
            <a:avLst/>
          </a:prstGeom>
        </p:spPr>
      </p:pic>
      <p:sp>
        <p:nvSpPr>
          <p:cNvPr id="7" name="Rectangle 6"/>
          <p:cNvSpPr/>
          <p:nvPr/>
        </p:nvSpPr>
        <p:spPr>
          <a:xfrm>
            <a:off x="683568" y="188640"/>
            <a:ext cx="8352928" cy="369332"/>
          </a:xfrm>
          <a:prstGeom prst="rect">
            <a:avLst/>
          </a:prstGeom>
        </p:spPr>
        <p:txBody>
          <a:bodyPr wrap="square">
            <a:spAutoFit/>
          </a:bodyPr>
          <a:lstStyle/>
          <a:p>
            <a:pPr algn="just">
              <a:spcBef>
                <a:spcPts val="1200"/>
              </a:spcBef>
              <a:spcAft>
                <a:spcPts val="1000"/>
              </a:spcAft>
            </a:pPr>
            <a:r>
              <a:rPr lang="en-US" b="1" dirty="0" smtClean="0">
                <a:solidFill>
                  <a:srgbClr val="FFC000"/>
                </a:solidFill>
                <a:latin typeface="Arial" panose="020B0604020202020204" pitchFamily="34" charset="0"/>
                <a:ea typeface="Times New Roman" panose="02020603050405020304" pitchFamily="18" charset="0"/>
                <a:cs typeface="Times New Roman" panose="02020603050405020304" pitchFamily="18" charset="0"/>
              </a:rPr>
              <a:t>The Case Study Complete   </a:t>
            </a:r>
            <a:endParaRPr lang="en-GB" b="1" dirty="0">
              <a:solidFill>
                <a:srgbClr val="FFC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10015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ipe(left)">
                                      <p:cBhvr>
                                        <p:cTn id="11" dur="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1026"/>
                                        </p:tgtEl>
                                        <p:attrNameLst>
                                          <p:attrName>style.visibility</p:attrName>
                                        </p:attrNameLst>
                                      </p:cBhvr>
                                      <p:to>
                                        <p:strVal val="visible"/>
                                      </p:to>
                                    </p:set>
                                    <p:animEffect transition="in" filter="wipe(left)">
                                      <p:cBhvr>
                                        <p:cTn id="16" dur="500"/>
                                        <p:tgtEl>
                                          <p:spTgt spid="1026"/>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wipe(up)">
                                      <p:cBhvr>
                                        <p:cTn id="21" dur="500"/>
                                        <p:tgtEl>
                                          <p:spTgt spid="3"/>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2" fill="hold" nodeType="clickEffect">
                                  <p:stCondLst>
                                    <p:cond delay="0"/>
                                  </p:stCondLst>
                                  <p:childTnLst>
                                    <p:set>
                                      <p:cBhvr>
                                        <p:cTn id="25" dur="1" fill="hold">
                                          <p:stCondLst>
                                            <p:cond delay="0"/>
                                          </p:stCondLst>
                                        </p:cTn>
                                        <p:tgtEl>
                                          <p:spTgt spid="1028"/>
                                        </p:tgtEl>
                                        <p:attrNameLst>
                                          <p:attrName>style.visibility</p:attrName>
                                        </p:attrNameLst>
                                      </p:cBhvr>
                                      <p:to>
                                        <p:strVal val="visible"/>
                                      </p:to>
                                    </p:set>
                                    <p:animEffect transition="in" filter="wipe(right)">
                                      <p:cBhvr>
                                        <p:cTn id="26" dur="500"/>
                                        <p:tgtEl>
                                          <p:spTgt spid="1028"/>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nodeType="clickEffect">
                                  <p:stCondLst>
                                    <p:cond delay="0"/>
                                  </p:stCondLst>
                                  <p:childTnLst>
                                    <p:set>
                                      <p:cBhvr>
                                        <p:cTn id="30" dur="1" fill="hold">
                                          <p:stCondLst>
                                            <p:cond delay="0"/>
                                          </p:stCondLst>
                                        </p:cTn>
                                        <p:tgtEl>
                                          <p:spTgt spid="1027"/>
                                        </p:tgtEl>
                                        <p:attrNameLst>
                                          <p:attrName>style.visibility</p:attrName>
                                        </p:attrNameLst>
                                      </p:cBhvr>
                                      <p:to>
                                        <p:strVal val="visible"/>
                                      </p:to>
                                    </p:set>
                                    <p:animEffect transition="in" filter="wipe(down)">
                                      <p:cBhvr>
                                        <p:cTn id="31" dur="500"/>
                                        <p:tgtEl>
                                          <p:spTgt spid="10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489" y="38229"/>
            <a:ext cx="482824" cy="4832092"/>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C</a:t>
            </a:r>
          </a:p>
          <a:p>
            <a:pPr algn="ctr"/>
            <a:r>
              <a:rPr lang="en-US" sz="2800" b="1" dirty="0" smtClean="0">
                <a:ln w="22225">
                  <a:solidFill>
                    <a:schemeClr val="accent2"/>
                  </a:solidFill>
                  <a:prstDash val="solid"/>
                </a:ln>
                <a:solidFill>
                  <a:schemeClr val="accent2">
                    <a:lumMod val="40000"/>
                    <a:lumOff val="60000"/>
                  </a:schemeClr>
                </a:solidFill>
              </a:rPr>
              <a:t>O</a:t>
            </a:r>
          </a:p>
          <a:p>
            <a:pPr algn="ctr"/>
            <a:r>
              <a:rPr lang="en-US" sz="2800" b="1" dirty="0" smtClean="0">
                <a:ln w="22225">
                  <a:solidFill>
                    <a:schemeClr val="accent2"/>
                  </a:solidFill>
                  <a:prstDash val="solid"/>
                </a:ln>
                <a:solidFill>
                  <a:schemeClr val="accent2">
                    <a:lumMod val="40000"/>
                    <a:lumOff val="60000"/>
                  </a:schemeClr>
                </a:solidFill>
              </a:rPr>
              <a:t>N</a:t>
            </a:r>
          </a:p>
          <a:p>
            <a:pPr algn="ctr"/>
            <a:r>
              <a:rPr lang="en-US" sz="2800" b="1" dirty="0" smtClean="0">
                <a:ln w="22225">
                  <a:solidFill>
                    <a:schemeClr val="accent2"/>
                  </a:solidFill>
                  <a:prstDash val="solid"/>
                </a:ln>
                <a:solidFill>
                  <a:schemeClr val="accent2">
                    <a:lumMod val="40000"/>
                    <a:lumOff val="60000"/>
                  </a:schemeClr>
                </a:solidFill>
              </a:rPr>
              <a:t>C</a:t>
            </a:r>
          </a:p>
          <a:p>
            <a:pPr algn="ctr"/>
            <a:r>
              <a:rPr lang="en-US" sz="2800" b="1" dirty="0" smtClean="0">
                <a:ln w="22225">
                  <a:solidFill>
                    <a:schemeClr val="accent2"/>
                  </a:solidFill>
                  <a:prstDash val="solid"/>
                </a:ln>
                <a:solidFill>
                  <a:schemeClr val="accent2">
                    <a:lumMod val="40000"/>
                    <a:lumOff val="60000"/>
                  </a:schemeClr>
                </a:solidFill>
              </a:rPr>
              <a:t>L</a:t>
            </a:r>
          </a:p>
          <a:p>
            <a:pPr algn="ctr"/>
            <a:r>
              <a:rPr lang="en-US" sz="2800" b="1" dirty="0" smtClean="0">
                <a:ln w="22225">
                  <a:solidFill>
                    <a:schemeClr val="accent2"/>
                  </a:solidFill>
                  <a:prstDash val="solid"/>
                </a:ln>
                <a:solidFill>
                  <a:schemeClr val="accent2">
                    <a:lumMod val="40000"/>
                    <a:lumOff val="60000"/>
                  </a:schemeClr>
                </a:solidFill>
              </a:rPr>
              <a:t>U</a:t>
            </a: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I</a:t>
            </a:r>
          </a:p>
          <a:p>
            <a:pPr algn="ctr"/>
            <a:r>
              <a:rPr lang="en-US" sz="2800" b="1" dirty="0" smtClean="0">
                <a:ln w="22225">
                  <a:solidFill>
                    <a:schemeClr val="accent2"/>
                  </a:solidFill>
                  <a:prstDash val="solid"/>
                </a:ln>
                <a:solidFill>
                  <a:schemeClr val="accent2">
                    <a:lumMod val="40000"/>
                    <a:lumOff val="60000"/>
                  </a:schemeClr>
                </a:solidFill>
              </a:rPr>
              <a:t>O</a:t>
            </a:r>
          </a:p>
          <a:p>
            <a:pPr algn="ctr"/>
            <a:r>
              <a:rPr lang="en-US" sz="2800" b="1" dirty="0" smtClean="0">
                <a:ln w="22225">
                  <a:solidFill>
                    <a:schemeClr val="accent2"/>
                  </a:solidFill>
                  <a:prstDash val="solid"/>
                </a:ln>
                <a:solidFill>
                  <a:schemeClr val="accent2">
                    <a:lumMod val="40000"/>
                    <a:lumOff val="60000"/>
                  </a:schemeClr>
                </a:solidFill>
              </a:rPr>
              <a:t>N</a:t>
            </a:r>
          </a:p>
          <a:p>
            <a:pPr algn="ctr"/>
            <a:r>
              <a:rPr lang="en-US" sz="2800" b="1" dirty="0">
                <a:ln w="22225">
                  <a:solidFill>
                    <a:schemeClr val="accent2"/>
                  </a:solidFill>
                  <a:prstDash val="solid"/>
                </a:ln>
                <a:solidFill>
                  <a:schemeClr val="accent2">
                    <a:lumMod val="40000"/>
                    <a:lumOff val="60000"/>
                  </a:schemeClr>
                </a:solidFill>
              </a:rPr>
              <a:t>S</a:t>
            </a:r>
            <a:endParaRPr lang="en-US" sz="2800" b="1" dirty="0" smtClean="0">
              <a:ln w="22225">
                <a:solidFill>
                  <a:schemeClr val="accent2"/>
                </a:solidFill>
                <a:prstDash val="solid"/>
              </a:ln>
              <a:solidFill>
                <a:schemeClr val="accent2">
                  <a:lumMod val="40000"/>
                  <a:lumOff val="60000"/>
                </a:schemeClr>
              </a:solidFill>
            </a:endParaRPr>
          </a:p>
        </p:txBody>
      </p:sp>
      <p:sp>
        <p:nvSpPr>
          <p:cNvPr id="7" name="Rectangle 6"/>
          <p:cNvSpPr/>
          <p:nvPr/>
        </p:nvSpPr>
        <p:spPr>
          <a:xfrm>
            <a:off x="683568" y="188640"/>
            <a:ext cx="8352928" cy="369332"/>
          </a:xfrm>
          <a:prstGeom prst="rect">
            <a:avLst/>
          </a:prstGeom>
        </p:spPr>
        <p:txBody>
          <a:bodyPr wrap="square">
            <a:spAutoFit/>
          </a:bodyPr>
          <a:lstStyle/>
          <a:p>
            <a:pPr algn="just">
              <a:spcBef>
                <a:spcPts val="1200"/>
              </a:spcBef>
              <a:spcAft>
                <a:spcPts val="1000"/>
              </a:spcAft>
            </a:pPr>
            <a:r>
              <a:rPr lang="en-US" b="1" dirty="0" smtClean="0">
                <a:solidFill>
                  <a:srgbClr val="FFC000"/>
                </a:solidFill>
                <a:latin typeface="Arial" panose="020B0604020202020204" pitchFamily="34" charset="0"/>
                <a:ea typeface="Times New Roman" panose="02020603050405020304" pitchFamily="18" charset="0"/>
                <a:cs typeface="Times New Roman" panose="02020603050405020304" pitchFamily="18" charset="0"/>
              </a:rPr>
              <a:t>The Case Study Complete   </a:t>
            </a:r>
            <a:endParaRPr lang="en-GB" b="1" dirty="0">
              <a:solidFill>
                <a:srgbClr val="FFC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1558" y="827712"/>
            <a:ext cx="4248472" cy="2601288"/>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48534" y="821246"/>
            <a:ext cx="4259968" cy="2608326"/>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1558" y="3559514"/>
            <a:ext cx="4248472" cy="2605790"/>
          </a:xfrm>
          <a:prstGeom prst="rect">
            <a:avLst/>
          </a:prstGeom>
        </p:spPr>
      </p:pic>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860030" y="3559513"/>
            <a:ext cx="4248474" cy="2605791"/>
          </a:xfrm>
          <a:prstGeom prst="rect">
            <a:avLst/>
          </a:prstGeom>
        </p:spPr>
      </p:pic>
    </p:spTree>
    <p:extLst>
      <p:ext uri="{BB962C8B-B14F-4D97-AF65-F5344CB8AC3E}">
        <p14:creationId xmlns:p14="http://schemas.microsoft.com/office/powerpoint/2010/main" val="2977139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ipe(left)">
                                      <p:cBhvr>
                                        <p:cTn id="11" dur="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wipe(left)">
                                      <p:cBhvr>
                                        <p:cTn id="16" dur="5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wipe(left)">
                                      <p:cBhvr>
                                        <p:cTn id="21" dur="500"/>
                                        <p:tgtEl>
                                          <p:spTgt spid="5"/>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nodeType="click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wipe(left)">
                                      <p:cBhvr>
                                        <p:cTn id="26" dur="500"/>
                                        <p:tgtEl>
                                          <p:spTgt spid="8"/>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wipe(left)">
                                      <p:cBhvr>
                                        <p:cTn id="3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6290" y="38229"/>
            <a:ext cx="481221" cy="5693866"/>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F</a:t>
            </a:r>
          </a:p>
          <a:p>
            <a:pPr algn="ctr"/>
            <a:r>
              <a:rPr lang="en-US" sz="2800" b="1" dirty="0" smtClean="0">
                <a:ln w="22225">
                  <a:solidFill>
                    <a:schemeClr val="accent2"/>
                  </a:solidFill>
                  <a:prstDash val="solid"/>
                </a:ln>
                <a:solidFill>
                  <a:schemeClr val="accent2">
                    <a:lumMod val="40000"/>
                    <a:lumOff val="60000"/>
                  </a:schemeClr>
                </a:solidFill>
              </a:rPr>
              <a:t>U</a:t>
            </a:r>
          </a:p>
          <a:p>
            <a:pPr algn="ctr"/>
            <a:r>
              <a:rPr lang="en-US" sz="2800" b="1" dirty="0" smtClean="0">
                <a:ln w="22225">
                  <a:solidFill>
                    <a:schemeClr val="accent2"/>
                  </a:solidFill>
                  <a:prstDash val="solid"/>
                </a:ln>
                <a:solidFill>
                  <a:schemeClr val="accent2">
                    <a:lumMod val="40000"/>
                    <a:lumOff val="60000"/>
                  </a:schemeClr>
                </a:solidFill>
              </a:rPr>
              <a:t>R</a:t>
            </a:r>
          </a:p>
          <a:p>
            <a:pPr algn="ctr"/>
            <a:r>
              <a:rPr lang="en-US" sz="2800" b="1" dirty="0" smtClean="0">
                <a:ln w="22225">
                  <a:solidFill>
                    <a:schemeClr val="accent2"/>
                  </a:solidFill>
                  <a:prstDash val="solid"/>
                </a:ln>
                <a:solidFill>
                  <a:schemeClr val="accent2">
                    <a:lumMod val="40000"/>
                    <a:lumOff val="60000"/>
                  </a:schemeClr>
                </a:solidFill>
              </a:rPr>
              <a:t>T</a:t>
            </a:r>
          </a:p>
          <a:p>
            <a:pPr algn="ctr"/>
            <a:r>
              <a:rPr lang="en-US" sz="2800" b="1" dirty="0" smtClean="0">
                <a:ln w="22225">
                  <a:solidFill>
                    <a:schemeClr val="accent2"/>
                  </a:solidFill>
                  <a:prstDash val="solid"/>
                </a:ln>
                <a:solidFill>
                  <a:schemeClr val="accent2">
                    <a:lumMod val="40000"/>
                    <a:lumOff val="60000"/>
                  </a:schemeClr>
                </a:solidFill>
              </a:rPr>
              <a:t>H</a:t>
            </a:r>
          </a:p>
          <a:p>
            <a:pPr algn="ctr"/>
            <a:r>
              <a:rPr lang="en-US" sz="2800" b="1" dirty="0" smtClean="0">
                <a:ln w="22225">
                  <a:solidFill>
                    <a:schemeClr val="accent2"/>
                  </a:solidFill>
                  <a:prstDash val="solid"/>
                </a:ln>
                <a:solidFill>
                  <a:schemeClr val="accent2">
                    <a:lumMod val="40000"/>
                    <a:lumOff val="60000"/>
                  </a:schemeClr>
                </a:solidFill>
              </a:rPr>
              <a:t>E</a:t>
            </a:r>
          </a:p>
          <a:p>
            <a:pPr algn="ctr"/>
            <a:r>
              <a:rPr lang="en-US" sz="2800" b="1" dirty="0" smtClean="0">
                <a:ln w="22225">
                  <a:solidFill>
                    <a:schemeClr val="accent2"/>
                  </a:solidFill>
                  <a:prstDash val="solid"/>
                </a:ln>
                <a:solidFill>
                  <a:schemeClr val="accent2">
                    <a:lumMod val="40000"/>
                    <a:lumOff val="60000"/>
                  </a:schemeClr>
                </a:solidFill>
              </a:rPr>
              <a:t>R</a:t>
            </a:r>
          </a:p>
          <a:p>
            <a:pPr algn="ctr"/>
            <a:endParaRPr lang="en-US" sz="2800" b="1" dirty="0">
              <a:ln w="22225">
                <a:solidFill>
                  <a:schemeClr val="accent2"/>
                </a:solidFill>
                <a:prstDash val="solid"/>
              </a:ln>
              <a:solidFill>
                <a:schemeClr val="accent2">
                  <a:lumMod val="40000"/>
                  <a:lumOff val="60000"/>
                </a:schemeClr>
              </a:solidFill>
            </a:endParaRP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T</a:t>
            </a:r>
          </a:p>
          <a:p>
            <a:pPr algn="ctr"/>
            <a:r>
              <a:rPr lang="en-US" sz="2800" b="1" dirty="0" smtClean="0">
                <a:ln w="22225">
                  <a:solidFill>
                    <a:schemeClr val="accent2"/>
                  </a:solidFill>
                  <a:prstDash val="solid"/>
                </a:ln>
                <a:solidFill>
                  <a:schemeClr val="accent2">
                    <a:lumMod val="40000"/>
                    <a:lumOff val="60000"/>
                  </a:schemeClr>
                </a:solidFill>
              </a:rPr>
              <a:t>U</a:t>
            </a:r>
          </a:p>
          <a:p>
            <a:pPr algn="ctr"/>
            <a:r>
              <a:rPr lang="en-US" sz="2800" b="1" dirty="0" smtClean="0">
                <a:ln w="22225">
                  <a:solidFill>
                    <a:schemeClr val="accent2"/>
                  </a:solidFill>
                  <a:prstDash val="solid"/>
                </a:ln>
                <a:solidFill>
                  <a:schemeClr val="accent2">
                    <a:lumMod val="40000"/>
                    <a:lumOff val="60000"/>
                  </a:schemeClr>
                </a:solidFill>
              </a:rPr>
              <a:t>D</a:t>
            </a:r>
          </a:p>
          <a:p>
            <a:pPr algn="ctr"/>
            <a:r>
              <a:rPr lang="en-US" sz="2800" b="1" dirty="0">
                <a:ln w="22225">
                  <a:solidFill>
                    <a:schemeClr val="accent2"/>
                  </a:solidFill>
                  <a:prstDash val="solid"/>
                </a:ln>
                <a:solidFill>
                  <a:schemeClr val="accent2">
                    <a:lumMod val="40000"/>
                    <a:lumOff val="60000"/>
                  </a:schemeClr>
                </a:solidFill>
              </a:rPr>
              <a:t>Y</a:t>
            </a:r>
            <a:endParaRPr lang="en-US" sz="2800" b="1" dirty="0" smtClean="0">
              <a:ln w="22225">
                <a:solidFill>
                  <a:schemeClr val="accent2"/>
                </a:solidFill>
                <a:prstDash val="solid"/>
              </a:ln>
              <a:solidFill>
                <a:schemeClr val="accent2">
                  <a:lumMod val="40000"/>
                  <a:lumOff val="60000"/>
                </a:schemeClr>
              </a:solidFill>
            </a:endParaRPr>
          </a:p>
        </p:txBody>
      </p:sp>
      <p:sp>
        <p:nvSpPr>
          <p:cNvPr id="4" name="Rectangle 3"/>
          <p:cNvSpPr/>
          <p:nvPr/>
        </p:nvSpPr>
        <p:spPr>
          <a:xfrm>
            <a:off x="683568" y="642174"/>
            <a:ext cx="8352928" cy="338554"/>
          </a:xfrm>
          <a:prstGeom prst="rect">
            <a:avLst/>
          </a:prstGeom>
        </p:spPr>
        <p:txBody>
          <a:bodyPr wrap="square">
            <a:spAutoFit/>
          </a:bodyPr>
          <a:lstStyle/>
          <a:p>
            <a:pPr algn="just">
              <a:spcBef>
                <a:spcPts val="1200"/>
              </a:spcBef>
              <a:spcAft>
                <a:spcPts val="1000"/>
              </a:spcAft>
            </a:pPr>
            <a:r>
              <a:rPr lang="en-US" sz="1600" b="1" dirty="0" smtClean="0">
                <a:solidFill>
                  <a:srgbClr val="FFC000"/>
                </a:solidFill>
                <a:latin typeface="Arial" panose="020B0604020202020204" pitchFamily="34" charset="0"/>
                <a:ea typeface="Times New Roman" panose="02020603050405020304" pitchFamily="18" charset="0"/>
                <a:cs typeface="Times New Roman" panose="02020603050405020304" pitchFamily="18" charset="0"/>
              </a:rPr>
              <a:t>What future study could be undertaken based on this dissertation?   </a:t>
            </a:r>
            <a:endParaRPr lang="en-GB" sz="1600" b="1" dirty="0">
              <a:solidFill>
                <a:srgbClr val="FFC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6" name="Rectangle 5"/>
          <p:cNvSpPr/>
          <p:nvPr/>
        </p:nvSpPr>
        <p:spPr>
          <a:xfrm>
            <a:off x="683568" y="1916832"/>
            <a:ext cx="7798568" cy="584775"/>
          </a:xfrm>
          <a:prstGeom prst="rect">
            <a:avLst/>
          </a:prstGeom>
        </p:spPr>
        <p:txBody>
          <a:bodyPr wrap="square">
            <a:spAutoFit/>
          </a:bodyPr>
          <a:lstStyle/>
          <a:p>
            <a:pPr marL="285750" indent="-285750">
              <a:buFont typeface="Arial" panose="020B0604020202020204" pitchFamily="34" charset="0"/>
              <a:buChar char="•"/>
            </a:pPr>
            <a:r>
              <a:rPr lang="en-US" sz="1600" dirty="0" smtClean="0">
                <a:latin typeface="Arial" panose="020B0604020202020204" pitchFamily="34" charset="0"/>
                <a:ea typeface="Times New Roman" panose="02020603050405020304" pitchFamily="18" charset="0"/>
                <a:cs typeface="Arial" panose="020B0604020202020204" pitchFamily="34" charset="0"/>
              </a:rPr>
              <a:t>Understanding </a:t>
            </a:r>
            <a:r>
              <a:rPr lang="en-US" sz="1600" dirty="0">
                <a:latin typeface="Arial" panose="020B0604020202020204" pitchFamily="34" charset="0"/>
                <a:ea typeface="Times New Roman" panose="02020603050405020304" pitchFamily="18" charset="0"/>
                <a:cs typeface="Arial" panose="020B0604020202020204" pitchFamily="34" charset="0"/>
              </a:rPr>
              <a:t>the needs of </a:t>
            </a:r>
            <a:r>
              <a:rPr lang="en-US" sz="1600" dirty="0" smtClean="0">
                <a:latin typeface="Arial" panose="020B0604020202020204" pitchFamily="34" charset="0"/>
                <a:ea typeface="Times New Roman" panose="02020603050405020304" pitchFamily="18" charset="0"/>
                <a:cs typeface="Arial" panose="020B0604020202020204" pitchFamily="34" charset="0"/>
              </a:rPr>
              <a:t>individuals: The impact of furniture in designing an office layout </a:t>
            </a:r>
            <a:endParaRPr lang="en-GB" sz="1600" dirty="0">
              <a:latin typeface="Arial" panose="020B0604020202020204" pitchFamily="34" charset="0"/>
              <a:cs typeface="Arial" panose="020B0604020202020204" pitchFamily="34" charset="0"/>
            </a:endParaRPr>
          </a:p>
        </p:txBody>
      </p:sp>
      <p:sp>
        <p:nvSpPr>
          <p:cNvPr id="7" name="Rectangle 6"/>
          <p:cNvSpPr/>
          <p:nvPr/>
        </p:nvSpPr>
        <p:spPr>
          <a:xfrm>
            <a:off x="683568" y="2586390"/>
            <a:ext cx="8460432" cy="338554"/>
          </a:xfrm>
          <a:prstGeom prst="rect">
            <a:avLst/>
          </a:prstGeom>
        </p:spPr>
        <p:txBody>
          <a:bodyPr wrap="square">
            <a:spAutoFit/>
          </a:bodyPr>
          <a:lstStyle/>
          <a:p>
            <a:pPr marL="171450" indent="-171450">
              <a:spcBef>
                <a:spcPts val="1200"/>
              </a:spcBef>
              <a:spcAft>
                <a:spcPts val="1000"/>
              </a:spcAft>
              <a:buFont typeface="Arial" panose="020B0604020202020204" pitchFamily="34" charset="0"/>
              <a:buChar char="•"/>
            </a:pPr>
            <a:r>
              <a:rPr lang="en-US" sz="1600" dirty="0" smtClean="0">
                <a:solidFill>
                  <a:schemeClr val="bg1"/>
                </a:solidFill>
                <a:latin typeface="Arial" panose="020B0604020202020204" pitchFamily="34" charset="0"/>
                <a:ea typeface="Times New Roman" panose="02020603050405020304" pitchFamily="18" charset="0"/>
                <a:cs typeface="Times New Roman" panose="02020603050405020304" pitchFamily="18" charset="0"/>
              </a:rPr>
              <a:t>  Why </a:t>
            </a:r>
            <a:r>
              <a:rPr lang="en-US" sz="1600" dirty="0">
                <a:solidFill>
                  <a:schemeClr val="bg1"/>
                </a:solidFill>
                <a:latin typeface="Arial" panose="020B0604020202020204" pitchFamily="34" charset="0"/>
                <a:ea typeface="Times New Roman" panose="02020603050405020304" pitchFamily="18" charset="0"/>
                <a:cs typeface="Times New Roman" panose="02020603050405020304" pitchFamily="18" charset="0"/>
              </a:rPr>
              <a:t>do we need to build new offices when so many properties are becoming </a:t>
            </a:r>
            <a:r>
              <a:rPr lang="en-US" sz="1600" dirty="0" smtClean="0">
                <a:solidFill>
                  <a:schemeClr val="bg1"/>
                </a:solidFill>
                <a:latin typeface="Arial" panose="020B0604020202020204" pitchFamily="34" charset="0"/>
                <a:ea typeface="Times New Roman" panose="02020603050405020304" pitchFamily="18" charset="0"/>
                <a:cs typeface="Times New Roman" panose="02020603050405020304" pitchFamily="18" charset="0"/>
              </a:rPr>
              <a:t>obsolete?  </a:t>
            </a:r>
            <a:endParaRPr lang="en-GB" sz="16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8" name="Rectangle 7"/>
          <p:cNvSpPr/>
          <p:nvPr/>
        </p:nvSpPr>
        <p:spPr>
          <a:xfrm>
            <a:off x="691456" y="3048555"/>
            <a:ext cx="7912992" cy="584775"/>
          </a:xfrm>
          <a:prstGeom prst="rect">
            <a:avLst/>
          </a:prstGeom>
        </p:spPr>
        <p:txBody>
          <a:bodyPr wrap="square">
            <a:spAutoFit/>
          </a:bodyPr>
          <a:lstStyle/>
          <a:p>
            <a:pPr marL="285750" indent="-285750" algn="just">
              <a:spcBef>
                <a:spcPts val="1200"/>
              </a:spcBef>
              <a:spcAft>
                <a:spcPts val="1000"/>
              </a:spcAft>
              <a:buFont typeface="Arial" panose="020B0604020202020204" pitchFamily="34" charset="0"/>
              <a:buChar char="•"/>
            </a:pPr>
            <a:r>
              <a:rPr lang="en-US" sz="1600" dirty="0" smtClean="0">
                <a:latin typeface="Arial" panose="020B0604020202020204" pitchFamily="34" charset="0"/>
                <a:ea typeface="Times New Roman" panose="02020603050405020304" pitchFamily="18" charset="0"/>
                <a:cs typeface="Times New Roman" panose="02020603050405020304" pitchFamily="18" charset="0"/>
              </a:rPr>
              <a:t>A cross </a:t>
            </a:r>
            <a:r>
              <a:rPr lang="en-US" sz="1600" dirty="0">
                <a:latin typeface="Arial" panose="020B0604020202020204" pitchFamily="34" charset="0"/>
                <a:ea typeface="Times New Roman" panose="02020603050405020304" pitchFamily="18" charset="0"/>
                <a:cs typeface="Times New Roman" panose="02020603050405020304" pitchFamily="18" charset="0"/>
              </a:rPr>
              <a:t>sector </a:t>
            </a:r>
            <a:r>
              <a:rPr lang="en-US" sz="1600" dirty="0" smtClean="0">
                <a:latin typeface="Arial" panose="020B0604020202020204" pitchFamily="34" charset="0"/>
                <a:ea typeface="Times New Roman" panose="02020603050405020304" pitchFamily="18" charset="0"/>
                <a:cs typeface="Times New Roman" panose="02020603050405020304" pitchFamily="18" charset="0"/>
              </a:rPr>
              <a:t>approach: Could </a:t>
            </a:r>
            <a:r>
              <a:rPr lang="en-US" sz="1600" dirty="0">
                <a:latin typeface="Arial" panose="020B0604020202020204" pitchFamily="34" charset="0"/>
                <a:ea typeface="Times New Roman" panose="02020603050405020304" pitchFamily="18" charset="0"/>
                <a:cs typeface="Times New Roman" panose="02020603050405020304" pitchFamily="18" charset="0"/>
              </a:rPr>
              <a:t>an obsolete row of terraced houses be transformed into an open plan office </a:t>
            </a:r>
            <a:r>
              <a:rPr lang="en-US" sz="1600" dirty="0" smtClean="0">
                <a:latin typeface="Arial" panose="020B0604020202020204" pitchFamily="34" charset="0"/>
                <a:ea typeface="Times New Roman" panose="02020603050405020304" pitchFamily="18" charset="0"/>
                <a:cs typeface="Times New Roman" panose="02020603050405020304" pitchFamily="18" charset="0"/>
              </a:rPr>
              <a:t>environment?</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9" name="Rectangle 8"/>
          <p:cNvSpPr/>
          <p:nvPr/>
        </p:nvSpPr>
        <p:spPr>
          <a:xfrm>
            <a:off x="705527" y="3789040"/>
            <a:ext cx="7898921" cy="584775"/>
          </a:xfrm>
          <a:prstGeom prst="rect">
            <a:avLst/>
          </a:prstGeom>
        </p:spPr>
        <p:txBody>
          <a:bodyPr wrap="square">
            <a:spAutoFit/>
          </a:bodyPr>
          <a:lstStyle/>
          <a:p>
            <a:pPr marL="285750" indent="-285750" algn="just">
              <a:spcBef>
                <a:spcPts val="1200"/>
              </a:spcBef>
              <a:spcAft>
                <a:spcPts val="1000"/>
              </a:spcAft>
              <a:buFont typeface="Arial" panose="020B0604020202020204" pitchFamily="34" charset="0"/>
              <a:buChar char="•"/>
            </a:pPr>
            <a:r>
              <a:rPr lang="en-US" sz="1600" dirty="0" smtClean="0">
                <a:solidFill>
                  <a:schemeClr val="bg1"/>
                </a:solidFill>
                <a:latin typeface="Arial" panose="020B0604020202020204" pitchFamily="34" charset="0"/>
                <a:ea typeface="Times New Roman" panose="02020603050405020304" pitchFamily="18" charset="0"/>
                <a:cs typeface="Times New Roman" panose="02020603050405020304" pitchFamily="18" charset="0"/>
              </a:rPr>
              <a:t>The impact of technology linked to the 3 studied areas of Open Plan / Agile Working / Obsolescence</a:t>
            </a:r>
          </a:p>
        </p:txBody>
      </p:sp>
      <p:sp>
        <p:nvSpPr>
          <p:cNvPr id="10" name="Rectangle 9"/>
          <p:cNvSpPr/>
          <p:nvPr/>
        </p:nvSpPr>
        <p:spPr>
          <a:xfrm>
            <a:off x="683568" y="1212541"/>
            <a:ext cx="8352928" cy="584775"/>
          </a:xfrm>
          <a:prstGeom prst="rect">
            <a:avLst/>
          </a:prstGeom>
        </p:spPr>
        <p:txBody>
          <a:bodyPr wrap="square">
            <a:spAutoFit/>
          </a:bodyPr>
          <a:lstStyle/>
          <a:p>
            <a:pPr marL="285750" indent="-285750" algn="just">
              <a:spcBef>
                <a:spcPts val="1200"/>
              </a:spcBef>
              <a:spcAft>
                <a:spcPts val="1000"/>
              </a:spcAft>
              <a:buFont typeface="Arial" panose="020B0604020202020204" pitchFamily="34" charset="0"/>
              <a:buChar char="•"/>
            </a:pPr>
            <a:r>
              <a:rPr lang="en-US" sz="1600" dirty="0" smtClean="0">
                <a:solidFill>
                  <a:schemeClr val="bg1"/>
                </a:solidFill>
                <a:latin typeface="Arial" panose="020B0604020202020204" pitchFamily="34" charset="0"/>
                <a:ea typeface="Times New Roman" panose="02020603050405020304" pitchFamily="18" charset="0"/>
                <a:cs typeface="Times New Roman" panose="02020603050405020304" pitchFamily="18" charset="0"/>
              </a:rPr>
              <a:t>Impact on different areas of business: Administration Office / Call Center / Training Rooms / Public Spaces  </a:t>
            </a:r>
            <a:r>
              <a:rPr lang="en-US" sz="1600" dirty="0" smtClean="0">
                <a:latin typeface="Arial" panose="020B0604020202020204" pitchFamily="34" charset="0"/>
                <a:ea typeface="Times New Roman" panose="02020603050405020304" pitchFamily="18" charset="0"/>
                <a:cs typeface="Times New Roman" panose="02020603050405020304" pitchFamily="18" charset="0"/>
              </a:rPr>
              <a:t>  </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11" name="Rectangle 10"/>
          <p:cNvSpPr/>
          <p:nvPr/>
        </p:nvSpPr>
        <p:spPr>
          <a:xfrm>
            <a:off x="683568" y="4489956"/>
            <a:ext cx="7912992" cy="338554"/>
          </a:xfrm>
          <a:prstGeom prst="rect">
            <a:avLst/>
          </a:prstGeom>
        </p:spPr>
        <p:txBody>
          <a:bodyPr wrap="square">
            <a:spAutoFit/>
          </a:bodyPr>
          <a:lstStyle/>
          <a:p>
            <a:pPr marL="285750" indent="-285750" algn="just">
              <a:spcBef>
                <a:spcPts val="1200"/>
              </a:spcBef>
              <a:spcAft>
                <a:spcPts val="1000"/>
              </a:spcAft>
              <a:buFont typeface="Arial" panose="020B0604020202020204" pitchFamily="34" charset="0"/>
              <a:buChar char="•"/>
            </a:pPr>
            <a:r>
              <a:rPr lang="en-US" sz="1600" dirty="0" smtClean="0">
                <a:latin typeface="Arial" panose="020B0604020202020204" pitchFamily="34" charset="0"/>
                <a:ea typeface="Times New Roman" panose="02020603050405020304" pitchFamily="18" charset="0"/>
                <a:cs typeface="Times New Roman" panose="02020603050405020304" pitchFamily="18" charset="0"/>
              </a:rPr>
              <a:t>Could an unsuccessful case study be examined to derive greater learning?</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12" name="Rectangle 11"/>
          <p:cNvSpPr/>
          <p:nvPr/>
        </p:nvSpPr>
        <p:spPr>
          <a:xfrm>
            <a:off x="683568" y="5013176"/>
            <a:ext cx="7898921" cy="584775"/>
          </a:xfrm>
          <a:prstGeom prst="rect">
            <a:avLst/>
          </a:prstGeom>
        </p:spPr>
        <p:txBody>
          <a:bodyPr wrap="square">
            <a:spAutoFit/>
          </a:bodyPr>
          <a:lstStyle/>
          <a:p>
            <a:pPr marL="285750" indent="-285750" algn="just">
              <a:spcBef>
                <a:spcPts val="1200"/>
              </a:spcBef>
              <a:spcAft>
                <a:spcPts val="1000"/>
              </a:spcAft>
              <a:buFont typeface="Arial" panose="020B0604020202020204" pitchFamily="34" charset="0"/>
              <a:buChar char="•"/>
            </a:pPr>
            <a:r>
              <a:rPr lang="en-US" sz="1600" dirty="0" smtClean="0">
                <a:solidFill>
                  <a:schemeClr val="bg1"/>
                </a:solidFill>
                <a:latin typeface="Arial" panose="020B0604020202020204" pitchFamily="34" charset="0"/>
                <a:ea typeface="Times New Roman" panose="02020603050405020304" pitchFamily="18" charset="0"/>
                <a:cs typeface="Times New Roman" panose="02020603050405020304" pitchFamily="18" charset="0"/>
              </a:rPr>
              <a:t>The role of the Manager in making Agile Working a reality: Managing by Presenteeism</a:t>
            </a:r>
          </a:p>
        </p:txBody>
      </p:sp>
      <p:sp>
        <p:nvSpPr>
          <p:cNvPr id="13" name="Rectangle 12"/>
          <p:cNvSpPr/>
          <p:nvPr/>
        </p:nvSpPr>
        <p:spPr>
          <a:xfrm>
            <a:off x="691456" y="5724545"/>
            <a:ext cx="7912992" cy="584775"/>
          </a:xfrm>
          <a:prstGeom prst="rect">
            <a:avLst/>
          </a:prstGeom>
        </p:spPr>
        <p:txBody>
          <a:bodyPr wrap="square">
            <a:spAutoFit/>
          </a:bodyPr>
          <a:lstStyle/>
          <a:p>
            <a:pPr marL="285750" indent="-285750" algn="just">
              <a:spcBef>
                <a:spcPts val="1200"/>
              </a:spcBef>
              <a:spcAft>
                <a:spcPts val="1000"/>
              </a:spcAft>
              <a:buFont typeface="Arial" panose="020B0604020202020204" pitchFamily="34" charset="0"/>
              <a:buChar char="•"/>
            </a:pPr>
            <a:r>
              <a:rPr lang="en-US" sz="1600" dirty="0" smtClean="0">
                <a:latin typeface="Arial" panose="020B0604020202020204" pitchFamily="34" charset="0"/>
                <a:ea typeface="Times New Roman" panose="02020603050405020304" pitchFamily="18" charset="0"/>
                <a:cs typeface="Times New Roman" panose="02020603050405020304" pitchFamily="18" charset="0"/>
              </a:rPr>
              <a:t>People / People / People: The true barriers to delivering a successful Open Plan and Agile Working environment. </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75481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ipe(left)">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wipe(left)">
                                      <p:cBhvr>
                                        <p:cTn id="16" dur="500"/>
                                        <p:tgtEl>
                                          <p:spTgt spid="10"/>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wipe(left)">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wipe(left)">
                                      <p:cBhvr>
                                        <p:cTn id="26" dur="500"/>
                                        <p:tgtEl>
                                          <p:spTgt spid="7"/>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wipe(left)">
                                      <p:cBhvr>
                                        <p:cTn id="31" dur="500"/>
                                        <p:tgtEl>
                                          <p:spTgt spid="8"/>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8"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wipe(left)">
                                      <p:cBhvr>
                                        <p:cTn id="36" dur="5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8" fill="hold" grpId="0" nodeType="clickEffect">
                                  <p:stCondLst>
                                    <p:cond delay="0"/>
                                  </p:stCondLst>
                                  <p:childTnLst>
                                    <p:set>
                                      <p:cBhvr>
                                        <p:cTn id="40" dur="1" fill="hold">
                                          <p:stCondLst>
                                            <p:cond delay="0"/>
                                          </p:stCondLst>
                                        </p:cTn>
                                        <p:tgtEl>
                                          <p:spTgt spid="11"/>
                                        </p:tgtEl>
                                        <p:attrNameLst>
                                          <p:attrName>style.visibility</p:attrName>
                                        </p:attrNameLst>
                                      </p:cBhvr>
                                      <p:to>
                                        <p:strVal val="visible"/>
                                      </p:to>
                                    </p:set>
                                    <p:animEffect transition="in" filter="wipe(left)">
                                      <p:cBhvr>
                                        <p:cTn id="41" dur="500"/>
                                        <p:tgtEl>
                                          <p:spTgt spid="11"/>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8" fill="hold" grpId="0" nodeType="clickEffect">
                                  <p:stCondLst>
                                    <p:cond delay="0"/>
                                  </p:stCondLst>
                                  <p:childTnLst>
                                    <p:set>
                                      <p:cBhvr>
                                        <p:cTn id="45" dur="1" fill="hold">
                                          <p:stCondLst>
                                            <p:cond delay="0"/>
                                          </p:stCondLst>
                                        </p:cTn>
                                        <p:tgtEl>
                                          <p:spTgt spid="12"/>
                                        </p:tgtEl>
                                        <p:attrNameLst>
                                          <p:attrName>style.visibility</p:attrName>
                                        </p:attrNameLst>
                                      </p:cBhvr>
                                      <p:to>
                                        <p:strVal val="visible"/>
                                      </p:to>
                                    </p:set>
                                    <p:animEffect transition="in" filter="wipe(left)">
                                      <p:cBhvr>
                                        <p:cTn id="46" dur="500"/>
                                        <p:tgtEl>
                                          <p:spTgt spid="12"/>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8" fill="hold" grpId="0" nodeType="clickEffect">
                                  <p:stCondLst>
                                    <p:cond delay="0"/>
                                  </p:stCondLst>
                                  <p:childTnLst>
                                    <p:set>
                                      <p:cBhvr>
                                        <p:cTn id="50" dur="1" fill="hold">
                                          <p:stCondLst>
                                            <p:cond delay="0"/>
                                          </p:stCondLst>
                                        </p:cTn>
                                        <p:tgtEl>
                                          <p:spTgt spid="13"/>
                                        </p:tgtEl>
                                        <p:attrNameLst>
                                          <p:attrName>style.visibility</p:attrName>
                                        </p:attrNameLst>
                                      </p:cBhvr>
                                      <p:to>
                                        <p:strVal val="visible"/>
                                      </p:to>
                                    </p:set>
                                    <p:animEffect transition="in" filter="wipe(left)">
                                      <p:cBhvr>
                                        <p:cTn id="5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P spid="6" grpId="0"/>
      <p:bldP spid="7" grpId="0"/>
      <p:bldP spid="8" grpId="0"/>
      <p:bldP spid="9" grpId="0"/>
      <p:bldP spid="10" grpId="0"/>
      <p:bldP spid="11" grpId="0"/>
      <p:bldP spid="12" grpId="0"/>
      <p:bldP spid="1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38" y="38229"/>
            <a:ext cx="537327" cy="2677656"/>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R</a:t>
            </a:r>
          </a:p>
          <a:p>
            <a:pPr algn="ctr"/>
            <a:r>
              <a:rPr lang="en-US" sz="2800" b="1" dirty="0" smtClean="0">
                <a:ln w="22225">
                  <a:solidFill>
                    <a:schemeClr val="accent2"/>
                  </a:solidFill>
                  <a:prstDash val="solid"/>
                </a:ln>
                <a:solidFill>
                  <a:schemeClr val="accent2">
                    <a:lumMod val="40000"/>
                    <a:lumOff val="60000"/>
                  </a:schemeClr>
                </a:solidFill>
              </a:rPr>
              <a:t>E</a:t>
            </a:r>
          </a:p>
          <a:p>
            <a:pPr algn="ctr"/>
            <a:r>
              <a:rPr lang="en-US" sz="2800" b="1" dirty="0" smtClean="0">
                <a:ln w="22225">
                  <a:solidFill>
                    <a:schemeClr val="accent2"/>
                  </a:solidFill>
                  <a:prstDash val="solid"/>
                </a:ln>
                <a:solidFill>
                  <a:schemeClr val="accent2">
                    <a:lumMod val="40000"/>
                    <a:lumOff val="60000"/>
                  </a:schemeClr>
                </a:solidFill>
              </a:rPr>
              <a:t>V</a:t>
            </a:r>
          </a:p>
          <a:p>
            <a:pPr algn="ctr"/>
            <a:r>
              <a:rPr lang="en-US" sz="2800" b="1" dirty="0" smtClean="0">
                <a:ln w="22225">
                  <a:solidFill>
                    <a:schemeClr val="accent2"/>
                  </a:solidFill>
                  <a:prstDash val="solid"/>
                </a:ln>
                <a:solidFill>
                  <a:schemeClr val="accent2">
                    <a:lumMod val="40000"/>
                    <a:lumOff val="60000"/>
                  </a:schemeClr>
                </a:solidFill>
              </a:rPr>
              <a:t>I</a:t>
            </a:r>
          </a:p>
          <a:p>
            <a:pPr algn="ctr"/>
            <a:r>
              <a:rPr lang="en-US" sz="2800" b="1" dirty="0" smtClean="0">
                <a:ln w="22225">
                  <a:solidFill>
                    <a:schemeClr val="accent2"/>
                  </a:solidFill>
                  <a:prstDash val="solid"/>
                </a:ln>
                <a:solidFill>
                  <a:schemeClr val="accent2">
                    <a:lumMod val="40000"/>
                    <a:lumOff val="60000"/>
                  </a:schemeClr>
                </a:solidFill>
              </a:rPr>
              <a:t>E</a:t>
            </a:r>
          </a:p>
          <a:p>
            <a:pPr algn="ctr"/>
            <a:r>
              <a:rPr lang="en-US" sz="2800" b="1" dirty="0">
                <a:ln w="22225">
                  <a:solidFill>
                    <a:schemeClr val="accent2"/>
                  </a:solidFill>
                  <a:prstDash val="solid"/>
                </a:ln>
                <a:solidFill>
                  <a:schemeClr val="accent2">
                    <a:lumMod val="40000"/>
                    <a:lumOff val="60000"/>
                  </a:schemeClr>
                </a:solidFill>
              </a:rPr>
              <a:t>W</a:t>
            </a:r>
            <a:endParaRPr lang="en-US" sz="2800" b="1" dirty="0" smtClean="0">
              <a:ln w="22225">
                <a:solidFill>
                  <a:schemeClr val="accent2"/>
                </a:solidFill>
                <a:prstDash val="solid"/>
              </a:ln>
              <a:solidFill>
                <a:schemeClr val="accent2">
                  <a:lumMod val="40000"/>
                  <a:lumOff val="60000"/>
                </a:schemeClr>
              </a:solidFill>
            </a:endParaRPr>
          </a:p>
        </p:txBody>
      </p:sp>
      <p:sp>
        <p:nvSpPr>
          <p:cNvPr id="3" name="Rectangle 2"/>
          <p:cNvSpPr/>
          <p:nvPr/>
        </p:nvSpPr>
        <p:spPr>
          <a:xfrm>
            <a:off x="611560" y="3174067"/>
            <a:ext cx="7989076" cy="830997"/>
          </a:xfrm>
          <a:prstGeom prst="rect">
            <a:avLst/>
          </a:prstGeom>
        </p:spPr>
        <p:txBody>
          <a:bodyPr wrap="square">
            <a:spAutoFit/>
          </a:bodyPr>
          <a:lstStyle/>
          <a:p>
            <a:pPr marL="182880" algn="ctr">
              <a:spcBef>
                <a:spcPts val="600"/>
              </a:spcBef>
              <a:spcAft>
                <a:spcPts val="0"/>
              </a:spcAft>
            </a:pPr>
            <a:r>
              <a:rPr lang="en-GB" sz="2400" b="1" cap="small" dirty="0">
                <a:latin typeface="Arial" panose="020B0604020202020204" pitchFamily="34" charset="0"/>
                <a:ea typeface="Times New Roman" panose="02020603050405020304" pitchFamily="18" charset="0"/>
              </a:rPr>
              <a:t>tackling obsolescence in public service buildings to create a 21st century agile working environment</a:t>
            </a:r>
            <a:endParaRPr lang="en-GB" sz="2000" b="1" cap="small" dirty="0">
              <a:latin typeface="Arial" panose="020B0604020202020204" pitchFamily="34" charset="0"/>
              <a:ea typeface="Times New Roman" panose="02020603050405020304" pitchFamily="18" charset="0"/>
            </a:endParaRPr>
          </a:p>
        </p:txBody>
      </p:sp>
      <p:sp>
        <p:nvSpPr>
          <p:cNvPr id="4" name="Cloud Callout 3"/>
          <p:cNvSpPr/>
          <p:nvPr/>
        </p:nvSpPr>
        <p:spPr>
          <a:xfrm flipH="1">
            <a:off x="1187624" y="404664"/>
            <a:ext cx="2952328" cy="2304256"/>
          </a:xfrm>
          <a:prstGeom prst="cloudCallou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smtClean="0"/>
              <a:t>Was this a good</a:t>
            </a:r>
          </a:p>
          <a:p>
            <a:pPr algn="ctr"/>
            <a:r>
              <a:rPr lang="en-GB" dirty="0" smtClean="0"/>
              <a:t>Dissertation</a:t>
            </a:r>
          </a:p>
          <a:p>
            <a:pPr algn="ctr"/>
            <a:r>
              <a:rPr lang="en-GB" dirty="0" smtClean="0"/>
              <a:t>Subject?</a:t>
            </a:r>
            <a:endParaRPr lang="en-GB" dirty="0"/>
          </a:p>
        </p:txBody>
      </p:sp>
      <p:sp>
        <p:nvSpPr>
          <p:cNvPr id="5" name="Cloud Callout 4"/>
          <p:cNvSpPr/>
          <p:nvPr/>
        </p:nvSpPr>
        <p:spPr>
          <a:xfrm>
            <a:off x="5148064" y="332656"/>
            <a:ext cx="3312368" cy="2304256"/>
          </a:xfrm>
          <a:prstGeom prst="cloudCallou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smtClean="0"/>
              <a:t>Was the appropriate level of </a:t>
            </a:r>
          </a:p>
          <a:p>
            <a:pPr algn="ctr"/>
            <a:r>
              <a:rPr lang="en-GB" dirty="0" smtClean="0"/>
              <a:t>Research available?</a:t>
            </a:r>
            <a:endParaRPr lang="en-GB" dirty="0"/>
          </a:p>
        </p:txBody>
      </p:sp>
      <p:grpSp>
        <p:nvGrpSpPr>
          <p:cNvPr id="11" name="Group 10"/>
          <p:cNvGrpSpPr/>
          <p:nvPr/>
        </p:nvGrpSpPr>
        <p:grpSpPr>
          <a:xfrm>
            <a:off x="1187624" y="4553043"/>
            <a:ext cx="2952328" cy="2107931"/>
            <a:chOff x="1187624" y="4553043"/>
            <a:chExt cx="2952328" cy="2107931"/>
          </a:xfrm>
        </p:grpSpPr>
        <p:sp>
          <p:nvSpPr>
            <p:cNvPr id="6" name="Cloud Callout 5"/>
            <p:cNvSpPr/>
            <p:nvPr/>
          </p:nvSpPr>
          <p:spPr>
            <a:xfrm flipH="1" flipV="1">
              <a:off x="1187624" y="4553043"/>
              <a:ext cx="2952328" cy="2107931"/>
            </a:xfrm>
            <a:prstGeom prst="cloudCallou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dirty="0"/>
            </a:p>
          </p:txBody>
        </p:sp>
        <p:sp>
          <p:nvSpPr>
            <p:cNvPr id="8" name="Rectangle 7"/>
            <p:cNvSpPr/>
            <p:nvPr/>
          </p:nvSpPr>
          <p:spPr>
            <a:xfrm>
              <a:off x="1835696" y="4869160"/>
              <a:ext cx="1800200" cy="1623085"/>
            </a:xfrm>
            <a:prstGeom prst="rect">
              <a:avLst/>
            </a:prstGeom>
            <a:noFill/>
            <a:ln>
              <a:noFill/>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smtClean="0">
                  <a:solidFill>
                    <a:schemeClr val="bg1"/>
                  </a:solidFill>
                </a:rPr>
                <a:t>What did I gain from the experience?</a:t>
              </a:r>
              <a:endParaRPr lang="en-GB" dirty="0">
                <a:solidFill>
                  <a:schemeClr val="bg1"/>
                </a:solidFill>
              </a:endParaRPr>
            </a:p>
          </p:txBody>
        </p:sp>
      </p:grpSp>
      <p:grpSp>
        <p:nvGrpSpPr>
          <p:cNvPr id="12" name="Group 11"/>
          <p:cNvGrpSpPr/>
          <p:nvPr/>
        </p:nvGrpSpPr>
        <p:grpSpPr>
          <a:xfrm>
            <a:off x="5245491" y="4489421"/>
            <a:ext cx="3142933" cy="2107931"/>
            <a:chOff x="4957458" y="4542218"/>
            <a:chExt cx="3142933" cy="2107931"/>
          </a:xfrm>
        </p:grpSpPr>
        <p:sp>
          <p:nvSpPr>
            <p:cNvPr id="9" name="Cloud Callout 8"/>
            <p:cNvSpPr/>
            <p:nvPr/>
          </p:nvSpPr>
          <p:spPr>
            <a:xfrm flipV="1">
              <a:off x="4957458" y="4542218"/>
              <a:ext cx="3142933" cy="2107931"/>
            </a:xfrm>
            <a:prstGeom prst="cloudCallou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dirty="0"/>
            </a:p>
          </p:txBody>
        </p:sp>
        <p:sp>
          <p:nvSpPr>
            <p:cNvPr id="10" name="Rectangle 9"/>
            <p:cNvSpPr/>
            <p:nvPr/>
          </p:nvSpPr>
          <p:spPr>
            <a:xfrm>
              <a:off x="5497519" y="4869160"/>
              <a:ext cx="1800200" cy="1623085"/>
            </a:xfrm>
            <a:prstGeom prst="rect">
              <a:avLst/>
            </a:prstGeom>
            <a:noFill/>
            <a:ln>
              <a:noFill/>
            </a:ln>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smtClean="0">
                  <a:solidFill>
                    <a:schemeClr val="bg1"/>
                  </a:solidFill>
                </a:rPr>
                <a:t>Would I change anything I did?</a:t>
              </a:r>
              <a:endParaRPr lang="en-GB" dirty="0">
                <a:solidFill>
                  <a:schemeClr val="bg1"/>
                </a:solidFill>
              </a:endParaRPr>
            </a:p>
          </p:txBody>
        </p:sp>
      </p:grpSp>
    </p:spTree>
    <p:extLst>
      <p:ext uri="{BB962C8B-B14F-4D97-AF65-F5344CB8AC3E}">
        <p14:creationId xmlns:p14="http://schemas.microsoft.com/office/powerpoint/2010/main" val="754155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up)">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up)">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up)">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wipe(down)">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wipe(down)">
                                      <p:cBhvr>
                                        <p:cTn id="3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animBg="1"/>
      <p:bldP spid="5"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489" y="38229"/>
            <a:ext cx="482824" cy="3970318"/>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T</a:t>
            </a:r>
          </a:p>
          <a:p>
            <a:pPr algn="ctr"/>
            <a:r>
              <a:rPr lang="en-US" sz="2800" b="1" dirty="0" smtClean="0">
                <a:ln w="22225">
                  <a:solidFill>
                    <a:schemeClr val="accent2"/>
                  </a:solidFill>
                  <a:prstDash val="solid"/>
                </a:ln>
                <a:solidFill>
                  <a:schemeClr val="accent2">
                    <a:lumMod val="40000"/>
                    <a:lumOff val="60000"/>
                  </a:schemeClr>
                </a:solidFill>
              </a:rPr>
              <a:t>H</a:t>
            </a:r>
          </a:p>
          <a:p>
            <a:pPr algn="ctr"/>
            <a:r>
              <a:rPr lang="en-US" sz="2800" b="1" dirty="0" smtClean="0">
                <a:ln w="22225">
                  <a:solidFill>
                    <a:schemeClr val="accent2"/>
                  </a:solidFill>
                  <a:prstDash val="solid"/>
                </a:ln>
                <a:solidFill>
                  <a:schemeClr val="accent2">
                    <a:lumMod val="40000"/>
                    <a:lumOff val="60000"/>
                  </a:schemeClr>
                </a:solidFill>
              </a:rPr>
              <a:t>A</a:t>
            </a:r>
          </a:p>
          <a:p>
            <a:pPr algn="ctr"/>
            <a:r>
              <a:rPr lang="en-US" sz="2800" b="1" dirty="0" smtClean="0">
                <a:ln w="22225">
                  <a:solidFill>
                    <a:schemeClr val="accent2"/>
                  </a:solidFill>
                  <a:prstDash val="solid"/>
                </a:ln>
                <a:solidFill>
                  <a:schemeClr val="accent2">
                    <a:lumMod val="40000"/>
                    <a:lumOff val="60000"/>
                  </a:schemeClr>
                </a:solidFill>
              </a:rPr>
              <a:t>N</a:t>
            </a:r>
          </a:p>
          <a:p>
            <a:pPr algn="ctr"/>
            <a:r>
              <a:rPr lang="en-US" sz="2800" b="1" dirty="0" smtClean="0">
                <a:ln w="22225">
                  <a:solidFill>
                    <a:schemeClr val="accent2"/>
                  </a:solidFill>
                  <a:prstDash val="solid"/>
                </a:ln>
                <a:solidFill>
                  <a:schemeClr val="accent2">
                    <a:lumMod val="40000"/>
                    <a:lumOff val="60000"/>
                  </a:schemeClr>
                </a:solidFill>
              </a:rPr>
              <a:t>K</a:t>
            </a:r>
          </a:p>
          <a:p>
            <a:pPr algn="ctr"/>
            <a:endParaRPr lang="en-US" sz="2800" b="1" dirty="0">
              <a:ln w="22225">
                <a:solidFill>
                  <a:schemeClr val="accent2"/>
                </a:solidFill>
                <a:prstDash val="solid"/>
              </a:ln>
              <a:solidFill>
                <a:schemeClr val="accent2">
                  <a:lumMod val="40000"/>
                  <a:lumOff val="60000"/>
                </a:schemeClr>
              </a:solidFill>
            </a:endParaRPr>
          </a:p>
          <a:p>
            <a:pPr algn="ctr"/>
            <a:r>
              <a:rPr lang="en-US" sz="2800" b="1" dirty="0" smtClean="0">
                <a:ln w="22225">
                  <a:solidFill>
                    <a:schemeClr val="accent2"/>
                  </a:solidFill>
                  <a:prstDash val="solid"/>
                </a:ln>
                <a:solidFill>
                  <a:schemeClr val="accent2">
                    <a:lumMod val="40000"/>
                    <a:lumOff val="60000"/>
                  </a:schemeClr>
                </a:solidFill>
              </a:rPr>
              <a:t>Y</a:t>
            </a:r>
          </a:p>
          <a:p>
            <a:pPr algn="ctr"/>
            <a:r>
              <a:rPr lang="en-US" sz="2800" b="1" dirty="0" smtClean="0">
                <a:ln w="22225">
                  <a:solidFill>
                    <a:schemeClr val="accent2"/>
                  </a:solidFill>
                  <a:prstDash val="solid"/>
                </a:ln>
                <a:solidFill>
                  <a:schemeClr val="accent2">
                    <a:lumMod val="40000"/>
                    <a:lumOff val="60000"/>
                  </a:schemeClr>
                </a:solidFill>
              </a:rPr>
              <a:t>O</a:t>
            </a:r>
          </a:p>
          <a:p>
            <a:pPr algn="ctr"/>
            <a:r>
              <a:rPr lang="en-US" sz="2800" b="1" dirty="0">
                <a:ln w="22225">
                  <a:solidFill>
                    <a:schemeClr val="accent2"/>
                  </a:solidFill>
                  <a:prstDash val="solid"/>
                </a:ln>
                <a:solidFill>
                  <a:schemeClr val="accent2">
                    <a:lumMod val="40000"/>
                    <a:lumOff val="60000"/>
                  </a:schemeClr>
                </a:solidFill>
              </a:rPr>
              <a:t>U</a:t>
            </a:r>
            <a:endParaRPr lang="en-US" sz="2800" b="1" dirty="0" smtClean="0">
              <a:ln w="22225">
                <a:solidFill>
                  <a:schemeClr val="accent2"/>
                </a:solidFill>
                <a:prstDash val="solid"/>
              </a:ln>
              <a:solidFill>
                <a:schemeClr val="accent2">
                  <a:lumMod val="40000"/>
                  <a:lumOff val="60000"/>
                </a:schemeClr>
              </a:solidFill>
            </a:endParaRPr>
          </a:p>
        </p:txBody>
      </p:sp>
      <p:pic>
        <p:nvPicPr>
          <p:cNvPr id="8" name="Picture 7"/>
          <p:cNvPicPr>
            <a:picLocks noChangeAspect="1"/>
          </p:cNvPicPr>
          <p:nvPr/>
        </p:nvPicPr>
        <p:blipFill>
          <a:blip r:embed="rId3"/>
          <a:stretch>
            <a:fillRect/>
          </a:stretch>
        </p:blipFill>
        <p:spPr>
          <a:xfrm>
            <a:off x="2254692" y="1700808"/>
            <a:ext cx="4796117" cy="3624635"/>
          </a:xfrm>
          <a:prstGeom prst="rect">
            <a:avLst/>
          </a:prstGeom>
        </p:spPr>
      </p:pic>
      <p:sp>
        <p:nvSpPr>
          <p:cNvPr id="14" name="Rectangle 13"/>
          <p:cNvSpPr/>
          <p:nvPr/>
        </p:nvSpPr>
        <p:spPr>
          <a:xfrm>
            <a:off x="611560" y="260356"/>
            <a:ext cx="8352928" cy="338554"/>
          </a:xfrm>
          <a:prstGeom prst="rect">
            <a:avLst/>
          </a:prstGeom>
        </p:spPr>
        <p:txBody>
          <a:bodyPr wrap="square">
            <a:spAutoFit/>
          </a:bodyPr>
          <a:lstStyle/>
          <a:p>
            <a:pPr algn="just">
              <a:spcBef>
                <a:spcPts val="1200"/>
              </a:spcBef>
              <a:spcAft>
                <a:spcPts val="1000"/>
              </a:spcAft>
            </a:pPr>
            <a:r>
              <a:rPr lang="en-US" sz="1600" b="1" dirty="0" smtClean="0">
                <a:solidFill>
                  <a:srgbClr val="FFC000"/>
                </a:solidFill>
                <a:latin typeface="Arial" panose="020B0604020202020204" pitchFamily="34" charset="0"/>
                <a:ea typeface="Times New Roman" panose="02020603050405020304" pitchFamily="18" charset="0"/>
                <a:cs typeface="Times New Roman" panose="02020603050405020304" pitchFamily="18" charset="0"/>
              </a:rPr>
              <a:t>Heartfelt thanks to everyone who has helped me along the way   </a:t>
            </a:r>
            <a:endParaRPr lang="en-GB" sz="1600" b="1" dirty="0">
              <a:solidFill>
                <a:srgbClr val="FFC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grpSp>
        <p:nvGrpSpPr>
          <p:cNvPr id="25" name="Group 24"/>
          <p:cNvGrpSpPr/>
          <p:nvPr/>
        </p:nvGrpSpPr>
        <p:grpSpPr>
          <a:xfrm>
            <a:off x="755576" y="1052736"/>
            <a:ext cx="3728018" cy="2034227"/>
            <a:chOff x="755576" y="1052736"/>
            <a:chExt cx="3728018" cy="2034227"/>
          </a:xfrm>
        </p:grpSpPr>
        <p:sp>
          <p:nvSpPr>
            <p:cNvPr id="9" name="Rectangle 8"/>
            <p:cNvSpPr/>
            <p:nvPr/>
          </p:nvSpPr>
          <p:spPr>
            <a:xfrm>
              <a:off x="2035322" y="1987384"/>
              <a:ext cx="2448272" cy="50405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rgbClr val="860000"/>
                  </a:solidFill>
                </a:rPr>
                <a:t>Lecturers</a:t>
              </a:r>
              <a:endParaRPr lang="en-GB" dirty="0">
                <a:solidFill>
                  <a:srgbClr val="860000"/>
                </a:solidFill>
              </a:endParaRPr>
            </a:p>
          </p:txBody>
        </p:sp>
        <p:pic>
          <p:nvPicPr>
            <p:cNvPr id="17" name="Picture 16"/>
            <p:cNvPicPr>
              <a:picLocks noChangeAspect="1"/>
            </p:cNvPicPr>
            <p:nvPr/>
          </p:nvPicPr>
          <p:blipFill>
            <a:blip r:embed="rId4"/>
            <a:stretch>
              <a:fillRect/>
            </a:stretch>
          </p:blipFill>
          <p:spPr>
            <a:xfrm>
              <a:off x="955501" y="1052736"/>
              <a:ext cx="857250" cy="1085850"/>
            </a:xfrm>
            <a:prstGeom prst="rect">
              <a:avLst/>
            </a:prstGeom>
          </p:spPr>
        </p:pic>
        <p:sp>
          <p:nvSpPr>
            <p:cNvPr id="21" name="Rectangle 20"/>
            <p:cNvSpPr/>
            <p:nvPr/>
          </p:nvSpPr>
          <p:spPr>
            <a:xfrm>
              <a:off x="755576" y="2132856"/>
              <a:ext cx="1296144" cy="954107"/>
            </a:xfrm>
            <a:prstGeom prst="rect">
              <a:avLst/>
            </a:prstGeom>
          </p:spPr>
          <p:txBody>
            <a:bodyPr wrap="square">
              <a:spAutoFit/>
            </a:bodyPr>
            <a:lstStyle/>
            <a:p>
              <a:pPr algn="ctr"/>
              <a:r>
                <a:rPr lang="en-US" sz="1400" dirty="0" smtClean="0">
                  <a:latin typeface="Arial" panose="020B0604020202020204" pitchFamily="34" charset="0"/>
                  <a:cs typeface="Arial" panose="020B0604020202020204" pitchFamily="34" charset="0"/>
                </a:rPr>
                <a:t>UWTSD Staff including Lecturers &amp; Library</a:t>
              </a:r>
              <a:endParaRPr lang="en-GB" sz="1400" dirty="0">
                <a:latin typeface="Arial" panose="020B0604020202020204" pitchFamily="34" charset="0"/>
                <a:cs typeface="Arial" panose="020B0604020202020204" pitchFamily="34" charset="0"/>
              </a:endParaRPr>
            </a:p>
          </p:txBody>
        </p:sp>
      </p:grpSp>
      <p:grpSp>
        <p:nvGrpSpPr>
          <p:cNvPr id="26" name="Group 25"/>
          <p:cNvGrpSpPr/>
          <p:nvPr/>
        </p:nvGrpSpPr>
        <p:grpSpPr>
          <a:xfrm>
            <a:off x="4788024" y="1052736"/>
            <a:ext cx="4185310" cy="1962800"/>
            <a:chOff x="4788024" y="1052736"/>
            <a:chExt cx="4185310" cy="1962800"/>
          </a:xfrm>
        </p:grpSpPr>
        <p:sp>
          <p:nvSpPr>
            <p:cNvPr id="10" name="Rectangle 9"/>
            <p:cNvSpPr/>
            <p:nvPr/>
          </p:nvSpPr>
          <p:spPr>
            <a:xfrm>
              <a:off x="4788024" y="1987384"/>
              <a:ext cx="2448272" cy="50405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rgbClr val="006600"/>
                  </a:solidFill>
                </a:rPr>
                <a:t>Students</a:t>
              </a:r>
              <a:endParaRPr lang="en-GB" dirty="0">
                <a:solidFill>
                  <a:srgbClr val="006600"/>
                </a:solidFill>
              </a:endParaRPr>
            </a:p>
          </p:txBody>
        </p:sp>
        <p:pic>
          <p:nvPicPr>
            <p:cNvPr id="19" name="Picture 1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97592" y="1052736"/>
              <a:ext cx="1775742" cy="1229866"/>
            </a:xfrm>
            <a:prstGeom prst="rect">
              <a:avLst/>
            </a:prstGeom>
          </p:spPr>
        </p:pic>
        <p:sp>
          <p:nvSpPr>
            <p:cNvPr id="22" name="Rectangle 21"/>
            <p:cNvSpPr/>
            <p:nvPr/>
          </p:nvSpPr>
          <p:spPr>
            <a:xfrm>
              <a:off x="7419379" y="2276872"/>
              <a:ext cx="1296144" cy="738664"/>
            </a:xfrm>
            <a:prstGeom prst="rect">
              <a:avLst/>
            </a:prstGeom>
          </p:spPr>
          <p:txBody>
            <a:bodyPr wrap="square">
              <a:spAutoFit/>
            </a:bodyPr>
            <a:lstStyle/>
            <a:p>
              <a:pPr algn="ctr"/>
              <a:r>
                <a:rPr lang="en-US" sz="1400" dirty="0" smtClean="0">
                  <a:latin typeface="Arial" panose="020B0604020202020204" pitchFamily="34" charset="0"/>
                  <a:cs typeface="Arial" panose="020B0604020202020204" pitchFamily="34" charset="0"/>
                </a:rPr>
                <a:t>Rob, Duncan &amp; fellow students</a:t>
              </a:r>
              <a:endParaRPr lang="en-GB" sz="1400" dirty="0">
                <a:latin typeface="Arial" panose="020B0604020202020204" pitchFamily="34" charset="0"/>
                <a:cs typeface="Arial" panose="020B0604020202020204" pitchFamily="34" charset="0"/>
              </a:endParaRPr>
            </a:p>
          </p:txBody>
        </p:sp>
      </p:grpSp>
      <p:grpSp>
        <p:nvGrpSpPr>
          <p:cNvPr id="27" name="Group 26"/>
          <p:cNvGrpSpPr/>
          <p:nvPr/>
        </p:nvGrpSpPr>
        <p:grpSpPr>
          <a:xfrm>
            <a:off x="539552" y="4293096"/>
            <a:ext cx="3816424" cy="1861571"/>
            <a:chOff x="539552" y="4293096"/>
            <a:chExt cx="3816424" cy="1861571"/>
          </a:xfrm>
        </p:grpSpPr>
        <p:sp>
          <p:nvSpPr>
            <p:cNvPr id="11" name="Rectangle 10"/>
            <p:cNvSpPr/>
            <p:nvPr/>
          </p:nvSpPr>
          <p:spPr>
            <a:xfrm>
              <a:off x="1907704" y="4336652"/>
              <a:ext cx="2448272" cy="50405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rgbClr val="663300"/>
                  </a:solidFill>
                </a:rPr>
                <a:t>Employer</a:t>
              </a:r>
              <a:endParaRPr lang="en-GB" dirty="0">
                <a:solidFill>
                  <a:srgbClr val="663300"/>
                </a:solidFill>
              </a:endParaRPr>
            </a:p>
          </p:txBody>
        </p:sp>
        <p:pic>
          <p:nvPicPr>
            <p:cNvPr id="18" name="Picture 1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68739" y="4293096"/>
              <a:ext cx="1337566" cy="1324628"/>
            </a:xfrm>
            <a:prstGeom prst="rect">
              <a:avLst/>
            </a:prstGeom>
          </p:spPr>
        </p:pic>
        <p:sp>
          <p:nvSpPr>
            <p:cNvPr id="23" name="Rectangle 22"/>
            <p:cNvSpPr/>
            <p:nvPr/>
          </p:nvSpPr>
          <p:spPr>
            <a:xfrm>
              <a:off x="539552" y="5631447"/>
              <a:ext cx="1782777" cy="523220"/>
            </a:xfrm>
            <a:prstGeom prst="rect">
              <a:avLst/>
            </a:prstGeom>
          </p:spPr>
          <p:txBody>
            <a:bodyPr wrap="square">
              <a:spAutoFit/>
            </a:bodyPr>
            <a:lstStyle/>
            <a:p>
              <a:pPr algn="ctr"/>
              <a:r>
                <a:rPr lang="en-US" sz="1400" dirty="0" smtClean="0">
                  <a:latin typeface="Arial" panose="020B0604020202020204" pitchFamily="34" charset="0"/>
                  <a:cs typeface="Arial" panose="020B0604020202020204" pitchFamily="34" charset="0"/>
                </a:rPr>
                <a:t>South Wales Police</a:t>
              </a:r>
            </a:p>
            <a:p>
              <a:pPr algn="ctr"/>
              <a:r>
                <a:rPr lang="en-US" sz="1400" dirty="0" smtClean="0">
                  <a:latin typeface="Arial" panose="020B0604020202020204" pitchFamily="34" charset="0"/>
                  <a:cs typeface="Arial" panose="020B0604020202020204" pitchFamily="34" charset="0"/>
                </a:rPr>
                <a:t>Estates Team</a:t>
              </a:r>
              <a:endParaRPr lang="en-GB" sz="1400" dirty="0">
                <a:latin typeface="Arial" panose="020B0604020202020204" pitchFamily="34" charset="0"/>
                <a:cs typeface="Arial" panose="020B0604020202020204" pitchFamily="34" charset="0"/>
              </a:endParaRPr>
            </a:p>
          </p:txBody>
        </p:sp>
      </p:grpSp>
      <p:grpSp>
        <p:nvGrpSpPr>
          <p:cNvPr id="28" name="Group 27"/>
          <p:cNvGrpSpPr/>
          <p:nvPr/>
        </p:nvGrpSpPr>
        <p:grpSpPr>
          <a:xfrm>
            <a:off x="4652751" y="4023123"/>
            <a:ext cx="4311737" cy="2358786"/>
            <a:chOff x="4652751" y="4023123"/>
            <a:chExt cx="4311737" cy="2358786"/>
          </a:xfrm>
        </p:grpSpPr>
        <p:sp>
          <p:nvSpPr>
            <p:cNvPr id="12" name="Rectangle 11"/>
            <p:cNvSpPr/>
            <p:nvPr/>
          </p:nvSpPr>
          <p:spPr>
            <a:xfrm>
              <a:off x="4652751" y="4336652"/>
              <a:ext cx="2448272" cy="50405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rgbClr val="002060"/>
                  </a:solidFill>
                </a:rPr>
                <a:t>Family</a:t>
              </a:r>
              <a:endParaRPr lang="en-GB" dirty="0">
                <a:solidFill>
                  <a:srgbClr val="002060"/>
                </a:solidFill>
              </a:endParaRPr>
            </a:p>
          </p:txBody>
        </p:sp>
        <p:pic>
          <p:nvPicPr>
            <p:cNvPr id="20" name="Picture 19"/>
            <p:cNvPicPr/>
            <p:nvPr/>
          </p:nvPicPr>
          <p:blipFill>
            <a:blip r:embed="rId7" cstate="print">
              <a:extLst>
                <a:ext uri="{28A0092B-C50C-407E-A947-70E740481C1C}">
                  <a14:useLocalDpi xmlns:a14="http://schemas.microsoft.com/office/drawing/2010/main" val="0"/>
                </a:ext>
              </a:extLst>
            </a:blip>
            <a:srcRect/>
            <a:stretch>
              <a:fillRect/>
            </a:stretch>
          </p:blipFill>
          <p:spPr bwMode="auto">
            <a:xfrm rot="5400000">
              <a:off x="7284393" y="4119042"/>
              <a:ext cx="1566117" cy="1374279"/>
            </a:xfrm>
            <a:prstGeom prst="rect">
              <a:avLst/>
            </a:prstGeom>
            <a:noFill/>
            <a:ln>
              <a:noFill/>
            </a:ln>
          </p:spPr>
        </p:pic>
        <p:sp>
          <p:nvSpPr>
            <p:cNvPr id="24" name="Rectangle 23"/>
            <p:cNvSpPr/>
            <p:nvPr/>
          </p:nvSpPr>
          <p:spPr>
            <a:xfrm>
              <a:off x="7236296" y="5643245"/>
              <a:ext cx="1728192" cy="738664"/>
            </a:xfrm>
            <a:prstGeom prst="rect">
              <a:avLst/>
            </a:prstGeom>
          </p:spPr>
          <p:txBody>
            <a:bodyPr wrap="square">
              <a:spAutoFit/>
            </a:bodyPr>
            <a:lstStyle/>
            <a:p>
              <a:pPr algn="ctr"/>
              <a:r>
                <a:rPr lang="en-US" sz="1400" dirty="0" smtClean="0">
                  <a:latin typeface="Arial" panose="020B0604020202020204" pitchFamily="34" charset="0"/>
                  <a:cs typeface="Arial" panose="020B0604020202020204" pitchFamily="34" charset="0"/>
                </a:rPr>
                <a:t>My Family</a:t>
              </a:r>
            </a:p>
            <a:p>
              <a:pPr algn="ctr"/>
              <a:r>
                <a:rPr lang="en-US" sz="1400" dirty="0" smtClean="0">
                  <a:latin typeface="Arial" panose="020B0604020202020204" pitchFamily="34" charset="0"/>
                  <a:cs typeface="Arial" panose="020B0604020202020204" pitchFamily="34" charset="0"/>
                </a:rPr>
                <a:t>Rebecca, Catrin &amp; Arwen</a:t>
              </a:r>
              <a:endParaRPr lang="en-GB" sz="1400"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4039346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left)">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nodeType="clickEffect">
                                  <p:stCondLst>
                                    <p:cond delay="0"/>
                                  </p:stCondLst>
                                  <p:childTnLst>
                                    <p:set>
                                      <p:cBhvr>
                                        <p:cTn id="20" dur="1" fill="hold">
                                          <p:stCondLst>
                                            <p:cond delay="0"/>
                                          </p:stCondLst>
                                        </p:cTn>
                                        <p:tgtEl>
                                          <p:spTgt spid="25"/>
                                        </p:tgtEl>
                                        <p:attrNameLst>
                                          <p:attrName>style.visibility</p:attrName>
                                        </p:attrNameLst>
                                      </p:cBhvr>
                                      <p:to>
                                        <p:strVal val="visible"/>
                                      </p:to>
                                    </p:set>
                                    <p:animEffect transition="in" filter="wipe(left)">
                                      <p:cBhvr>
                                        <p:cTn id="21" dur="500"/>
                                        <p:tgtEl>
                                          <p:spTgt spid="25"/>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2" fill="hold" nodeType="clickEffect">
                                  <p:stCondLst>
                                    <p:cond delay="0"/>
                                  </p:stCondLst>
                                  <p:childTnLst>
                                    <p:set>
                                      <p:cBhvr>
                                        <p:cTn id="25" dur="1" fill="hold">
                                          <p:stCondLst>
                                            <p:cond delay="0"/>
                                          </p:stCondLst>
                                        </p:cTn>
                                        <p:tgtEl>
                                          <p:spTgt spid="26"/>
                                        </p:tgtEl>
                                        <p:attrNameLst>
                                          <p:attrName>style.visibility</p:attrName>
                                        </p:attrNameLst>
                                      </p:cBhvr>
                                      <p:to>
                                        <p:strVal val="visible"/>
                                      </p:to>
                                    </p:set>
                                    <p:animEffect transition="in" filter="wipe(right)">
                                      <p:cBhvr>
                                        <p:cTn id="26" dur="500"/>
                                        <p:tgtEl>
                                          <p:spTgt spid="26"/>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nodeType="clickEffect">
                                  <p:stCondLst>
                                    <p:cond delay="0"/>
                                  </p:stCondLst>
                                  <p:childTnLst>
                                    <p:set>
                                      <p:cBhvr>
                                        <p:cTn id="30" dur="1" fill="hold">
                                          <p:stCondLst>
                                            <p:cond delay="0"/>
                                          </p:stCondLst>
                                        </p:cTn>
                                        <p:tgtEl>
                                          <p:spTgt spid="27"/>
                                        </p:tgtEl>
                                        <p:attrNameLst>
                                          <p:attrName>style.visibility</p:attrName>
                                        </p:attrNameLst>
                                      </p:cBhvr>
                                      <p:to>
                                        <p:strVal val="visible"/>
                                      </p:to>
                                    </p:set>
                                    <p:animEffect transition="in" filter="wipe(left)">
                                      <p:cBhvr>
                                        <p:cTn id="31" dur="500"/>
                                        <p:tgtEl>
                                          <p:spTgt spid="27"/>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2" fill="hold" nodeType="clickEffect">
                                  <p:stCondLst>
                                    <p:cond delay="0"/>
                                  </p:stCondLst>
                                  <p:childTnLst>
                                    <p:set>
                                      <p:cBhvr>
                                        <p:cTn id="35" dur="1" fill="hold">
                                          <p:stCondLst>
                                            <p:cond delay="0"/>
                                          </p:stCondLst>
                                        </p:cTn>
                                        <p:tgtEl>
                                          <p:spTgt spid="28"/>
                                        </p:tgtEl>
                                        <p:attrNameLst>
                                          <p:attrName>style.visibility</p:attrName>
                                        </p:attrNameLst>
                                      </p:cBhvr>
                                      <p:to>
                                        <p:strVal val="visible"/>
                                      </p:to>
                                    </p:set>
                                    <p:animEffect transition="in" filter="wipe(right)">
                                      <p:cBhvr>
                                        <p:cTn id="36"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489" y="38229"/>
            <a:ext cx="482824" cy="3970318"/>
          </a:xfrm>
          <a:prstGeom prst="rect">
            <a:avLst/>
          </a:prstGeom>
        </p:spPr>
        <p:style>
          <a:lnRef idx="1">
            <a:schemeClr val="dk1"/>
          </a:lnRef>
          <a:fillRef idx="2">
            <a:schemeClr val="dk1"/>
          </a:fillRef>
          <a:effectRef idx="1">
            <a:schemeClr val="dk1"/>
          </a:effectRef>
          <a:fontRef idx="minor">
            <a:schemeClr val="dk1"/>
          </a:fontRef>
        </p:style>
        <p:txBody>
          <a:bodyPr wrap="none" lIns="91440" tIns="45720" rIns="91440" bIns="45720">
            <a:spAutoFit/>
          </a:bodyPr>
          <a:lstStyle/>
          <a:p>
            <a:pPr algn="ctr"/>
            <a:r>
              <a:rPr lang="en-US" sz="2800" b="1" dirty="0" smtClean="0">
                <a:ln w="22225">
                  <a:solidFill>
                    <a:schemeClr val="accent2"/>
                  </a:solidFill>
                  <a:prstDash val="solid"/>
                </a:ln>
                <a:solidFill>
                  <a:schemeClr val="accent2">
                    <a:lumMod val="40000"/>
                    <a:lumOff val="60000"/>
                  </a:schemeClr>
                </a:solidFill>
              </a:rPr>
              <a:t>Q</a:t>
            </a:r>
          </a:p>
          <a:p>
            <a:pPr algn="ctr"/>
            <a:r>
              <a:rPr lang="en-US" sz="2800" b="1" dirty="0" smtClean="0">
                <a:ln w="22225">
                  <a:solidFill>
                    <a:schemeClr val="accent2"/>
                  </a:solidFill>
                  <a:prstDash val="solid"/>
                </a:ln>
                <a:solidFill>
                  <a:schemeClr val="accent2">
                    <a:lumMod val="40000"/>
                    <a:lumOff val="60000"/>
                  </a:schemeClr>
                </a:solidFill>
              </a:rPr>
              <a:t>U</a:t>
            </a:r>
          </a:p>
          <a:p>
            <a:pPr algn="ctr"/>
            <a:r>
              <a:rPr lang="en-US" sz="2800" b="1" dirty="0" smtClean="0">
                <a:ln w="22225">
                  <a:solidFill>
                    <a:schemeClr val="accent2"/>
                  </a:solidFill>
                  <a:prstDash val="solid"/>
                </a:ln>
                <a:solidFill>
                  <a:schemeClr val="accent2">
                    <a:lumMod val="40000"/>
                    <a:lumOff val="60000"/>
                  </a:schemeClr>
                </a:solidFill>
              </a:rPr>
              <a:t>E</a:t>
            </a:r>
          </a:p>
          <a:p>
            <a:pPr algn="ctr"/>
            <a:r>
              <a:rPr lang="en-US" sz="2800" b="1" dirty="0" smtClean="0">
                <a:ln w="22225">
                  <a:solidFill>
                    <a:schemeClr val="accent2"/>
                  </a:solidFill>
                  <a:prstDash val="solid"/>
                </a:ln>
                <a:solidFill>
                  <a:schemeClr val="accent2">
                    <a:lumMod val="40000"/>
                    <a:lumOff val="60000"/>
                  </a:schemeClr>
                </a:solidFill>
              </a:rPr>
              <a:t>S</a:t>
            </a:r>
          </a:p>
          <a:p>
            <a:pPr algn="ctr"/>
            <a:r>
              <a:rPr lang="en-US" sz="2800" b="1" dirty="0" smtClean="0">
                <a:ln w="22225">
                  <a:solidFill>
                    <a:schemeClr val="accent2"/>
                  </a:solidFill>
                  <a:prstDash val="solid"/>
                </a:ln>
                <a:solidFill>
                  <a:schemeClr val="accent2">
                    <a:lumMod val="40000"/>
                    <a:lumOff val="60000"/>
                  </a:schemeClr>
                </a:solidFill>
              </a:rPr>
              <a:t>T</a:t>
            </a:r>
          </a:p>
          <a:p>
            <a:pPr algn="ctr"/>
            <a:r>
              <a:rPr lang="en-US" sz="2800" b="1" dirty="0" smtClean="0">
                <a:ln w="22225">
                  <a:solidFill>
                    <a:schemeClr val="accent2"/>
                  </a:solidFill>
                  <a:prstDash val="solid"/>
                </a:ln>
                <a:solidFill>
                  <a:schemeClr val="accent2">
                    <a:lumMod val="40000"/>
                    <a:lumOff val="60000"/>
                  </a:schemeClr>
                </a:solidFill>
              </a:rPr>
              <a:t>I</a:t>
            </a:r>
          </a:p>
          <a:p>
            <a:pPr algn="ctr"/>
            <a:r>
              <a:rPr lang="en-US" sz="2800" b="1" dirty="0" smtClean="0">
                <a:ln w="22225">
                  <a:solidFill>
                    <a:schemeClr val="accent2"/>
                  </a:solidFill>
                  <a:prstDash val="solid"/>
                </a:ln>
                <a:solidFill>
                  <a:schemeClr val="accent2">
                    <a:lumMod val="40000"/>
                    <a:lumOff val="60000"/>
                  </a:schemeClr>
                </a:solidFill>
              </a:rPr>
              <a:t>O</a:t>
            </a:r>
          </a:p>
          <a:p>
            <a:pPr algn="ctr"/>
            <a:r>
              <a:rPr lang="en-US" sz="2800" b="1" dirty="0" smtClean="0">
                <a:ln w="22225">
                  <a:solidFill>
                    <a:schemeClr val="accent2"/>
                  </a:solidFill>
                  <a:prstDash val="solid"/>
                </a:ln>
                <a:solidFill>
                  <a:schemeClr val="accent2">
                    <a:lumMod val="40000"/>
                    <a:lumOff val="60000"/>
                  </a:schemeClr>
                </a:solidFill>
              </a:rPr>
              <a:t>N</a:t>
            </a:r>
          </a:p>
          <a:p>
            <a:pPr algn="ctr"/>
            <a:r>
              <a:rPr lang="en-US" sz="2800" b="1" dirty="0">
                <a:ln w="22225">
                  <a:solidFill>
                    <a:schemeClr val="accent2"/>
                  </a:solidFill>
                  <a:prstDash val="solid"/>
                </a:ln>
                <a:solidFill>
                  <a:schemeClr val="accent2">
                    <a:lumMod val="40000"/>
                    <a:lumOff val="60000"/>
                  </a:schemeClr>
                </a:solidFill>
              </a:rPr>
              <a:t>S</a:t>
            </a:r>
            <a:endParaRPr lang="en-US" sz="2800" b="1" dirty="0" smtClean="0">
              <a:ln w="22225">
                <a:solidFill>
                  <a:schemeClr val="accent2"/>
                </a:solidFill>
                <a:prstDash val="solid"/>
              </a:ln>
              <a:solidFill>
                <a:schemeClr val="accent2">
                  <a:lumMod val="40000"/>
                  <a:lumOff val="60000"/>
                </a:schemeClr>
              </a:solidFill>
            </a:endParaRPr>
          </a:p>
        </p:txBody>
      </p:sp>
      <p:sp>
        <p:nvSpPr>
          <p:cNvPr id="3" name="Rectangle 2"/>
          <p:cNvSpPr/>
          <p:nvPr/>
        </p:nvSpPr>
        <p:spPr>
          <a:xfrm>
            <a:off x="611560" y="2780928"/>
            <a:ext cx="7989076" cy="646331"/>
          </a:xfrm>
          <a:prstGeom prst="rect">
            <a:avLst/>
          </a:prstGeom>
        </p:spPr>
        <p:txBody>
          <a:bodyPr wrap="square">
            <a:spAutoFit/>
          </a:bodyPr>
          <a:lstStyle/>
          <a:p>
            <a:pPr marL="182880" algn="ctr">
              <a:spcBef>
                <a:spcPts val="600"/>
              </a:spcBef>
              <a:spcAft>
                <a:spcPts val="0"/>
              </a:spcAft>
            </a:pPr>
            <a:r>
              <a:rPr lang="en-GB" sz="3600" b="1" cap="small" dirty="0" smtClean="0">
                <a:latin typeface="Arial" panose="020B0604020202020204" pitchFamily="34" charset="0"/>
                <a:ea typeface="Times New Roman" panose="02020603050405020304" pitchFamily="18" charset="0"/>
              </a:rPr>
              <a:t>Any Questions</a:t>
            </a:r>
            <a:endParaRPr lang="en-GB" sz="3200" b="1" cap="small" dirty="0">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183131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up)">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1123</TotalTime>
  <Words>2644</Words>
  <Application>Microsoft Office PowerPoint</Application>
  <PresentationFormat>On-screen Show (4:3)</PresentationFormat>
  <Paragraphs>480</Paragraphs>
  <Slides>28</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Arial</vt:lpstr>
      <vt:lpstr>Calibri</vt:lpstr>
      <vt:lpstr>Constantia</vt:lpstr>
      <vt:lpstr>Times New Roman</vt:lpstr>
      <vt:lpstr>Wingdings</vt:lpstr>
      <vt:lpstr>Wingdings 2</vt:lpstr>
      <vt:lpstr>Flow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Membery,Richard swp52703</dc:creator>
  <cp:lastModifiedBy>Richard Membery</cp:lastModifiedBy>
  <cp:revision>96</cp:revision>
  <dcterms:created xsi:type="dcterms:W3CDTF">2015-11-06T15:09:17Z</dcterms:created>
  <dcterms:modified xsi:type="dcterms:W3CDTF">2017-05-28T09:57:35Z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9a8ee184-48a2-4d17-9cb0-ba2234716ed4</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Classification">
    <vt:lpwstr>OFFICIAL</vt:lpwstr>
  </property>
  <property fmtid="{D5CDD505-2E9C-101B-9397-08002B2CF9AE}" pid="6" name="Visibility">
    <vt:lpwstr>NOT VISIBLE</vt:lpwstr>
  </property>
</Properties>
</file>