
<file path=[Content_Types].xml><?xml version="1.0" encoding="utf-8"?>
<Types xmlns="http://schemas.openxmlformats.org/package/2006/content-types">
  <Default Extension="jpeg" ContentType="image/jpe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4995" autoAdjust="0"/>
    <p:restoredTop sz="94660"/>
  </p:normalViewPr>
  <p:slideViewPr>
    <p:cSldViewPr snapToGrid="0">
      <p:cViewPr varScale="1">
        <p:scale>
          <a:sx n="106" d="100"/>
          <a:sy n="106" d="100"/>
        </p:scale>
        <p:origin x="792" y="13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3"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tableStyles" Target="tableStyles.xml"/><Relationship Id="rId5" Type="http://schemas.openxmlformats.org/officeDocument/2006/relationships/theme" Target="theme/theme1.xml"/><Relationship Id="rId4" Type="http://schemas.openxmlformats.org/officeDocument/2006/relationships/viewProps" Target="view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layout>
        <c:manualLayout>
          <c:xMode val="edge"/>
          <c:yMode val="edge"/>
          <c:x val="0.28783780506702661"/>
          <c:y val="2.1067508924661259E-2"/>
        </c:manualLayout>
      </c:layout>
      <c:overlay val="0"/>
      <c:spPr>
        <a:noFill/>
        <a:ln>
          <a:noFill/>
        </a:ln>
        <a:effectLst/>
      </c:spPr>
      <c:txPr>
        <a:bodyPr rot="0" spcFirstLastPara="1" vertOverflow="ellipsis" vert="horz" wrap="square" anchor="ctr" anchorCtr="1"/>
        <a:lstStyle/>
        <a:p>
          <a:pPr>
            <a:defRPr sz="1862" b="0" i="0" u="none" strike="noStrike" kern="1200" spc="0" baseline="0">
              <a:solidFill>
                <a:schemeClr val="tx1">
                  <a:lumMod val="65000"/>
                  <a:lumOff val="35000"/>
                </a:schemeClr>
              </a:solidFill>
              <a:latin typeface="+mn-lt"/>
              <a:ea typeface="+mn-ea"/>
              <a:cs typeface="+mn-cs"/>
            </a:defRPr>
          </a:pPr>
          <a:endParaRPr lang="en-US"/>
        </a:p>
      </c:txPr>
    </c:title>
    <c:autoTitleDeleted val="0"/>
    <c:plotArea>
      <c:layout/>
      <c:barChart>
        <c:barDir val="col"/>
        <c:grouping val="clustered"/>
        <c:varyColors val="0"/>
        <c:ser>
          <c:idx val="0"/>
          <c:order val="0"/>
          <c:tx>
            <c:strRef>
              <c:f>Sheet1!$B$1</c:f>
              <c:strCache>
                <c:ptCount val="1"/>
                <c:pt idx="0">
                  <c:v>Commute to University</c:v>
                </c:pt>
              </c:strCache>
            </c:strRef>
          </c:tx>
          <c:spPr>
            <a:solidFill>
              <a:schemeClr val="accent1"/>
            </a:solidFill>
            <a:ln>
              <a:noFill/>
            </a:ln>
            <a:effectLst/>
          </c:spPr>
          <c:invertIfNegative val="0"/>
          <c:cat>
            <c:strRef>
              <c:f>Sheet1!$A$2:$A$6</c:f>
              <c:strCache>
                <c:ptCount val="5"/>
                <c:pt idx="0">
                  <c:v>Train</c:v>
                </c:pt>
                <c:pt idx="1">
                  <c:v>Bus</c:v>
                </c:pt>
                <c:pt idx="2">
                  <c:v>Self-Drive</c:v>
                </c:pt>
                <c:pt idx="3">
                  <c:v>Walk</c:v>
                </c:pt>
                <c:pt idx="4">
                  <c:v>Tram</c:v>
                </c:pt>
              </c:strCache>
            </c:strRef>
          </c:cat>
          <c:val>
            <c:numRef>
              <c:f>Sheet1!$B$2:$B$6</c:f>
              <c:numCache>
                <c:formatCode>General</c:formatCode>
                <c:ptCount val="5"/>
                <c:pt idx="0">
                  <c:v>12</c:v>
                </c:pt>
                <c:pt idx="1">
                  <c:v>5</c:v>
                </c:pt>
                <c:pt idx="2">
                  <c:v>6</c:v>
                </c:pt>
                <c:pt idx="3">
                  <c:v>8</c:v>
                </c:pt>
                <c:pt idx="4">
                  <c:v>2</c:v>
                </c:pt>
              </c:numCache>
            </c:numRef>
          </c:val>
          <c:extLst>
            <c:ext xmlns:c16="http://schemas.microsoft.com/office/drawing/2014/chart" uri="{C3380CC4-5D6E-409C-BE32-E72D297353CC}">
              <c16:uniqueId val="{00000000-F799-42A3-8088-E76F6B4ABD4A}"/>
            </c:ext>
          </c:extLst>
        </c:ser>
        <c:dLbls>
          <c:showLegendKey val="0"/>
          <c:showVal val="0"/>
          <c:showCatName val="0"/>
          <c:showSerName val="0"/>
          <c:showPercent val="0"/>
          <c:showBubbleSize val="0"/>
        </c:dLbls>
        <c:gapWidth val="219"/>
        <c:axId val="691488783"/>
        <c:axId val="691489263"/>
      </c:barChart>
      <c:catAx>
        <c:axId val="691488783"/>
        <c:scaling>
          <c:orientation val="minMax"/>
        </c:scaling>
        <c:delete val="0"/>
        <c:axPos val="b"/>
        <c:numFmt formatCode="General" sourceLinked="1"/>
        <c:majorTickMark val="none"/>
        <c:minorTickMark val="none"/>
        <c:tickLblPos val="nextTo"/>
        <c:spPr>
          <a:noFill/>
          <a:ln w="9525" cap="flat" cmpd="sng" algn="ctr">
            <a:solidFill>
              <a:schemeClr val="tx1">
                <a:lumMod val="15000"/>
                <a:lumOff val="85000"/>
              </a:schemeClr>
            </a:solidFill>
            <a:round/>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1489263"/>
        <c:crosses val="autoZero"/>
        <c:auto val="1"/>
        <c:lblAlgn val="ctr"/>
        <c:lblOffset val="100"/>
        <c:noMultiLvlLbl val="0"/>
      </c:catAx>
      <c:valAx>
        <c:axId val="691489263"/>
        <c:scaling>
          <c:orientation val="minMax"/>
        </c:scaling>
        <c:delete val="0"/>
        <c:axPos val="l"/>
        <c:majorGridlines>
          <c:spPr>
            <a:ln w="9525" cap="flat" cmpd="sng" algn="ctr">
              <a:solidFill>
                <a:schemeClr val="tx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crossAx val="691488783"/>
        <c:crosses val="autoZero"/>
        <c:crossBetween val="between"/>
      </c:valAx>
      <c:spPr>
        <a:noFill/>
        <a:ln>
          <a:noFill/>
        </a:ln>
        <a:effectLst/>
      </c:spPr>
    </c:plotArea>
    <c:legend>
      <c:legendPos val="b"/>
      <c:overlay val="0"/>
      <c:spPr>
        <a:noFill/>
        <a:ln>
          <a:noFill/>
        </a:ln>
        <a:effectLst/>
      </c:spPr>
      <c:txPr>
        <a:bodyPr rot="0" spcFirstLastPara="1" vertOverflow="ellipsis" vert="horz" wrap="square" anchor="ctr" anchorCtr="1"/>
        <a:lstStyle/>
        <a:p>
          <a:pPr>
            <a:defRPr sz="1197" b="0" i="0" u="none" strike="noStrike" kern="1200" baseline="0">
              <a:solidFill>
                <a:schemeClr val="tx1">
                  <a:lumMod val="65000"/>
                  <a:lumOff val="35000"/>
                </a:schemeClr>
              </a:solidFill>
              <a:latin typeface="+mn-lt"/>
              <a:ea typeface="+mn-ea"/>
              <a:cs typeface="+mn-cs"/>
            </a:defRPr>
          </a:pPr>
          <a:endParaRPr lang="en-US"/>
        </a:p>
      </c:txPr>
    </c:legend>
    <c:plotVisOnly val="1"/>
    <c:dispBlanksAs val="gap"/>
    <c:showDLblsOverMax val="0"/>
    <c:extLst>
      <c:ext xmlns:c16r3="http://schemas.microsoft.com/office/drawing/2017/03/chart" uri="{56B9EC1D-385E-4148-901F-78D8002777C0}">
        <c16r3:dataDisplayOptions16>
          <c16r3:dispNaAsBlank val="1"/>
        </c16r3:dataDisplayOptions16>
      </c:ext>
    </c:extLst>
  </c:chart>
  <c:spPr>
    <a:noFill/>
    <a:ln>
      <a:noFill/>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1">
  <cs:axisTitle>
    <cs:lnRef idx="0"/>
    <cs:fillRef idx="0"/>
    <cs:effectRef idx="0"/>
    <cs:fontRef idx="minor">
      <a:schemeClr val="tx1">
        <a:lumMod val="65000"/>
        <a:lumOff val="35000"/>
      </a:schemeClr>
    </cs:fontRef>
    <cs:defRPr sz="1330" kern="1200"/>
  </cs:axisTitle>
  <cs:categoryAxis>
    <cs:lnRef idx="0"/>
    <cs:fillRef idx="0"/>
    <cs:effectRef idx="0"/>
    <cs:fontRef idx="minor">
      <a:schemeClr val="tx1">
        <a:lumMod val="65000"/>
        <a:lumOff val="35000"/>
      </a:schemeClr>
    </cs:fontRef>
    <cs:spPr>
      <a:ln w="9525" cap="flat" cmpd="sng" algn="ctr">
        <a:solidFill>
          <a:schemeClr val="tx1">
            <a:lumMod val="15000"/>
            <a:lumOff val="85000"/>
          </a:schemeClr>
        </a:solidFill>
        <a:round/>
      </a:ln>
    </cs:spPr>
    <cs:defRPr sz="1197" kern="1200"/>
  </cs:categoryAxis>
  <cs:chartArea mods="allowNoFillOverride allowNoLineOverride">
    <cs:lnRef idx="0"/>
    <cs:fillRef idx="0"/>
    <cs:effectRef idx="0"/>
    <cs:fontRef idx="minor">
      <a:schemeClr val="tx1"/>
    </cs:fontRef>
    <cs:spPr>
      <a:solidFill>
        <a:schemeClr val="bg1"/>
      </a:solidFill>
      <a:ln w="9525" cap="flat" cmpd="sng" algn="ctr">
        <a:solidFill>
          <a:schemeClr val="tx1">
            <a:lumMod val="15000"/>
            <a:lumOff val="85000"/>
          </a:schemeClr>
        </a:solidFill>
        <a:round/>
      </a:ln>
    </cs:spPr>
    <cs:defRPr sz="1330" kern="1200"/>
  </cs:chartArea>
  <cs:dataLabel>
    <cs:lnRef idx="0"/>
    <cs:fillRef idx="0"/>
    <cs:effectRef idx="0"/>
    <cs:fontRef idx="minor">
      <a:schemeClr val="tx1">
        <a:lumMod val="75000"/>
        <a:lumOff val="25000"/>
      </a:schemeClr>
    </cs:fontRef>
    <cs:defRPr sz="1197"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1197" kern="1200"/>
    <cs:bodyPr rot="0" spcFirstLastPara="1" vertOverflow="clip" horzOverflow="clip" vert="horz" wrap="square" lIns="36576" tIns="18288" rIns="36576" bIns="18288" anchor="ctr" anchorCtr="1">
      <a:spAutoFit/>
    </cs:bodyPr>
  </cs:dataLabelCallout>
  <cs:dataPoint>
    <cs:lnRef idx="0"/>
    <cs:fillRef idx="1">
      <cs:styleClr val="auto"/>
    </cs:fillRef>
    <cs:effectRef idx="0"/>
    <cs:fontRef idx="minor">
      <a:schemeClr val="tx1"/>
    </cs:fontRef>
  </cs:dataPoint>
  <cs:dataPoint3D>
    <cs:lnRef idx="0"/>
    <cs:fillRef idx="1">
      <cs:styleClr val="auto"/>
    </cs:fillRef>
    <cs:effectRef idx="0"/>
    <cs:fontRef idx="minor">
      <a:schemeClr val="tx1"/>
    </cs:fontRef>
  </cs:dataPoint3D>
  <cs:dataPointLine>
    <cs:lnRef idx="0">
      <cs:styleClr val="auto"/>
    </cs:lnRef>
    <cs:fillRef idx="1"/>
    <cs:effectRef idx="0"/>
    <cs:fontRef idx="minor">
      <a:schemeClr val="tx1"/>
    </cs:fontRef>
    <cs:spPr>
      <a:ln w="28575" cap="rnd">
        <a:solidFill>
          <a:schemeClr val="phClr"/>
        </a:solidFill>
        <a:round/>
      </a:ln>
    </cs:spPr>
  </cs:dataPointLine>
  <cs:dataPointMarker>
    <cs:lnRef idx="0">
      <cs:styleClr val="auto"/>
    </cs:lnRef>
    <cs:fillRef idx="1">
      <cs:styleClr val="auto"/>
    </cs:fillRef>
    <cs:effectRef idx="0"/>
    <cs:fontRef idx="minor">
      <a:schemeClr val="tx1"/>
    </cs:fontRef>
    <cs:spPr>
      <a:ln w="9525">
        <a:solidFill>
          <a:schemeClr val="phClr"/>
        </a:solidFill>
      </a:ln>
    </cs:spPr>
  </cs:dataPointMarker>
  <cs:dataPointMarkerLayout symbol="circle" size="5"/>
  <cs:dataPointWireframe>
    <cs:lnRef idx="0">
      <cs:styleClr val="auto"/>
    </cs:lnRef>
    <cs:fillRef idx="1"/>
    <cs:effectRef idx="0"/>
    <cs:fontRef idx="minor">
      <a:schemeClr val="tx1"/>
    </cs:fontRef>
    <cs:spPr>
      <a:ln w="9525" cap="rnd">
        <a:solidFill>
          <a:schemeClr val="phClr"/>
        </a:solidFill>
        <a:round/>
      </a:ln>
    </cs:spPr>
  </cs:dataPointWireframe>
  <cs:dataTable>
    <cs:lnRef idx="0"/>
    <cs:fillRef idx="0"/>
    <cs:effectRef idx="0"/>
    <cs:fontRef idx="minor">
      <a:schemeClr val="tx1">
        <a:lumMod val="65000"/>
        <a:lumOff val="35000"/>
      </a:schemeClr>
    </cs:fontRef>
    <cs:spPr>
      <a:noFill/>
      <a:ln w="9525" cap="flat" cmpd="sng" algn="ctr">
        <a:solidFill>
          <a:schemeClr val="tx1">
            <a:lumMod val="15000"/>
            <a:lumOff val="85000"/>
          </a:schemeClr>
        </a:solidFill>
        <a:round/>
      </a:ln>
    </cs:spPr>
    <cs:defRPr sz="1197" kern="1200"/>
  </cs:dataTable>
  <cs:downBar>
    <cs:lnRef idx="0"/>
    <cs:fillRef idx="0"/>
    <cs:effectRef idx="0"/>
    <cs:fontRef idx="minor">
      <a:schemeClr val="dk1"/>
    </cs:fontRef>
    <cs:spPr>
      <a:solidFill>
        <a:schemeClr val="dk1">
          <a:lumMod val="65000"/>
          <a:lumOff val="35000"/>
        </a:schemeClr>
      </a:solidFill>
      <a:ln w="9525">
        <a:solidFill>
          <a:schemeClr val="tx1">
            <a:lumMod val="65000"/>
            <a:lumOff val="35000"/>
          </a:schemeClr>
        </a:solidFill>
      </a:ln>
    </cs:spPr>
  </cs:downBar>
  <cs:dropLine>
    <cs:lnRef idx="0"/>
    <cs:fillRef idx="0"/>
    <cs:effectRef idx="0"/>
    <cs:fontRef idx="minor">
      <a:schemeClr val="tx1"/>
    </cs:fontRef>
    <cs:spPr>
      <a:ln w="9525" cap="flat" cmpd="sng" algn="ctr">
        <a:solidFill>
          <a:schemeClr val="tx1">
            <a:lumMod val="35000"/>
            <a:lumOff val="65000"/>
          </a:schemeClr>
        </a:solidFill>
        <a:round/>
      </a:ln>
    </cs:spPr>
  </cs:dropLine>
  <cs:errorBar>
    <cs:lnRef idx="0"/>
    <cs:fillRef idx="0"/>
    <cs:effectRef idx="0"/>
    <cs:fontRef idx="minor">
      <a:schemeClr val="tx1"/>
    </cs:fontRef>
    <cs:spPr>
      <a:ln w="9525" cap="flat" cmpd="sng" algn="ctr">
        <a:solidFill>
          <a:schemeClr val="tx1">
            <a:lumMod val="65000"/>
            <a:lumOff val="35000"/>
          </a:schemeClr>
        </a:solidFill>
        <a:round/>
      </a:ln>
    </cs:spPr>
  </cs:errorBar>
  <cs:floor>
    <cs:lnRef idx="0"/>
    <cs:fillRef idx="0"/>
    <cs:effectRef idx="0"/>
    <cs:fontRef idx="minor">
      <a:schemeClr val="tx1"/>
    </cs:fontRef>
    <cs:spPr>
      <a:noFill/>
      <a:ln>
        <a:noFill/>
      </a:ln>
    </cs:spPr>
  </cs:floor>
  <cs:gridlineMajor>
    <cs:lnRef idx="0"/>
    <cs:fillRef idx="0"/>
    <cs:effectRef idx="0"/>
    <cs:fontRef idx="minor">
      <a:schemeClr val="tx1"/>
    </cs:fontRef>
    <cs:spPr>
      <a:ln w="9525" cap="flat" cmpd="sng" algn="ctr">
        <a:solidFill>
          <a:schemeClr val="tx1">
            <a:lumMod val="15000"/>
            <a:lumOff val="85000"/>
          </a:schemeClr>
        </a:solidFill>
        <a:round/>
      </a:ln>
    </cs:spPr>
  </cs:gridlineMajor>
  <cs:gridlineMinor>
    <cs:lnRef idx="0"/>
    <cs:fillRef idx="0"/>
    <cs:effectRef idx="0"/>
    <cs:fontRef idx="minor">
      <a:schemeClr val="tx1"/>
    </cs:fontRef>
    <cs:spPr>
      <a:ln w="9525" cap="flat" cmpd="sng" algn="ctr">
        <a:solidFill>
          <a:schemeClr val="tx1">
            <a:lumMod val="5000"/>
            <a:lumOff val="95000"/>
          </a:schemeClr>
        </a:solidFill>
        <a:round/>
      </a:ln>
    </cs:spPr>
  </cs:gridlineMinor>
  <cs:hiLoLine>
    <cs:lnRef idx="0"/>
    <cs:fillRef idx="0"/>
    <cs:effectRef idx="0"/>
    <cs:fontRef idx="minor">
      <a:schemeClr val="tx1"/>
    </cs:fontRef>
    <cs:spPr>
      <a:ln w="9525" cap="flat" cmpd="sng" algn="ctr">
        <a:solidFill>
          <a:schemeClr val="tx1">
            <a:lumMod val="75000"/>
            <a:lumOff val="25000"/>
          </a:schemeClr>
        </a:solidFill>
        <a:round/>
      </a:ln>
    </cs:spPr>
  </cs:hiLoLine>
  <cs:leaderLine>
    <cs:lnRef idx="0"/>
    <cs:fillRef idx="0"/>
    <cs:effectRef idx="0"/>
    <cs:fontRef idx="minor">
      <a:schemeClr val="tx1"/>
    </cs:fontRef>
    <cs:spPr>
      <a:ln w="9525" cap="flat" cmpd="sng" algn="ctr">
        <a:solidFill>
          <a:schemeClr val="tx1">
            <a:lumMod val="35000"/>
            <a:lumOff val="65000"/>
          </a:schemeClr>
        </a:solidFill>
        <a:round/>
      </a:ln>
    </cs:spPr>
  </cs:leaderLine>
  <cs:legend>
    <cs:lnRef idx="0"/>
    <cs:fillRef idx="0"/>
    <cs:effectRef idx="0"/>
    <cs:fontRef idx="minor">
      <a:schemeClr val="tx1">
        <a:lumMod val="65000"/>
        <a:lumOff val="35000"/>
      </a:schemeClr>
    </cs:fontRef>
    <cs:defRPr sz="1197" kern="1200"/>
  </cs:legend>
  <cs:plotArea mods="allowNoFillOverride allowNoLineOverride">
    <cs:lnRef idx="0"/>
    <cs:fillRef idx="0"/>
    <cs:effectRef idx="0"/>
    <cs:fontRef idx="minor">
      <a:schemeClr val="tx1"/>
    </cs:fontRef>
  </cs:plotArea>
  <cs:plotArea3D mods="allowNoFillOverride allowNoLineOverride">
    <cs:lnRef idx="0"/>
    <cs:fillRef idx="0"/>
    <cs:effectRef idx="0"/>
    <cs:fontRef idx="minor">
      <a:schemeClr val="tx1"/>
    </cs:fontRef>
  </cs:plotArea3D>
  <cs:seriesAxis>
    <cs:lnRef idx="0"/>
    <cs:fillRef idx="0"/>
    <cs:effectRef idx="0"/>
    <cs:fontRef idx="minor">
      <a:schemeClr val="tx1">
        <a:lumMod val="65000"/>
        <a:lumOff val="35000"/>
      </a:schemeClr>
    </cs:fontRef>
    <cs:defRPr sz="1197" kern="1200"/>
  </cs:seriesAxis>
  <cs:seriesLine>
    <cs:lnRef idx="0"/>
    <cs:fillRef idx="0"/>
    <cs:effectRef idx="0"/>
    <cs:fontRef idx="minor">
      <a:schemeClr val="tx1"/>
    </cs:fontRef>
    <cs:spPr>
      <a:ln w="9525" cap="flat" cmpd="sng" algn="ctr">
        <a:solidFill>
          <a:schemeClr val="tx1">
            <a:lumMod val="35000"/>
            <a:lumOff val="65000"/>
          </a:schemeClr>
        </a:solidFill>
        <a:round/>
      </a:ln>
    </cs:spPr>
  </cs:seriesLine>
  <cs:title>
    <cs:lnRef idx="0"/>
    <cs:fillRef idx="0"/>
    <cs:effectRef idx="0"/>
    <cs:fontRef idx="minor">
      <a:schemeClr val="tx1">
        <a:lumMod val="65000"/>
        <a:lumOff val="35000"/>
      </a:schemeClr>
    </cs:fontRef>
    <cs:defRPr sz="1862" b="0" kern="1200" spc="0" baseline="0"/>
  </cs:title>
  <cs:trendline>
    <cs:lnRef idx="0">
      <cs:styleClr val="auto"/>
    </cs:lnRef>
    <cs:fillRef idx="0"/>
    <cs:effectRef idx="0"/>
    <cs:fontRef idx="minor">
      <a:schemeClr val="tx1"/>
    </cs:fontRef>
    <cs:spPr>
      <a:ln w="19050" cap="rnd">
        <a:solidFill>
          <a:schemeClr val="phClr"/>
        </a:solidFill>
        <a:prstDash val="sysDot"/>
      </a:ln>
    </cs:spPr>
  </cs:trendline>
  <cs:trendlineLabel>
    <cs:lnRef idx="0"/>
    <cs:fillRef idx="0"/>
    <cs:effectRef idx="0"/>
    <cs:fontRef idx="minor">
      <a:schemeClr val="tx1">
        <a:lumMod val="65000"/>
        <a:lumOff val="35000"/>
      </a:schemeClr>
    </cs:fontRef>
    <cs:defRPr sz="1197" kern="1200"/>
  </cs:trendlineLabel>
  <cs:upBar>
    <cs:lnRef idx="0"/>
    <cs:fillRef idx="0"/>
    <cs:effectRef idx="0"/>
    <cs:fontRef idx="minor">
      <a:schemeClr val="dk1"/>
    </cs:fontRef>
    <cs:spPr>
      <a:solidFill>
        <a:schemeClr val="lt1"/>
      </a:solidFill>
      <a:ln w="9525">
        <a:solidFill>
          <a:schemeClr val="tx1">
            <a:lumMod val="15000"/>
            <a:lumOff val="85000"/>
          </a:schemeClr>
        </a:solidFill>
      </a:ln>
    </cs:spPr>
  </cs:upBar>
  <cs:valueAxis>
    <cs:lnRef idx="0"/>
    <cs:fillRef idx="0"/>
    <cs:effectRef idx="0"/>
    <cs:fontRef idx="minor">
      <a:schemeClr val="tx1">
        <a:lumMod val="65000"/>
        <a:lumOff val="35000"/>
      </a:schemeClr>
    </cs:fontRef>
    <cs:defRPr sz="1197" kern="1200"/>
  </cs:valueAxis>
  <cs:wall>
    <cs:lnRef idx="0"/>
    <cs:fillRef idx="0"/>
    <cs:effectRef idx="0"/>
    <cs:fontRef idx="minor">
      <a:schemeClr val="tx1"/>
    </cs:fontRef>
    <cs:spPr>
      <a:noFill/>
      <a:ln>
        <a:noFill/>
      </a:ln>
    </cs:spPr>
  </cs:wall>
</cs:chartStyle>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8CDC98-A14C-9950-D3C2-D68284E462B1}"/>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E6A0A7D-ED30-6029-3BD6-83280A80240D}"/>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C3939986-E71F-1DE5-DEA6-68E2091E737D}"/>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5" name="Footer Placeholder 4">
            <a:extLst>
              <a:ext uri="{FF2B5EF4-FFF2-40B4-BE49-F238E27FC236}">
                <a16:creationId xmlns:a16="http://schemas.microsoft.com/office/drawing/2014/main" id="{C1503283-DFD1-A365-BA25-F084BF3AB5D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8114FF-8054-CB5F-5126-1B70D310A470}"/>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1221931693"/>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C0B422B-7B1B-8C57-940E-CCB2F8516533}"/>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52F78F3-18BD-4DA3-5821-1B491673B2A5}"/>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36E89A35-CB74-5DAC-032C-4F19CB9B6EC6}"/>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5" name="Footer Placeholder 4">
            <a:extLst>
              <a:ext uri="{FF2B5EF4-FFF2-40B4-BE49-F238E27FC236}">
                <a16:creationId xmlns:a16="http://schemas.microsoft.com/office/drawing/2014/main" id="{F98E034D-1D60-8FF6-6161-2C9ED2A06E5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684DEED-109F-5EB6-F958-F18B42E91382}"/>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336950846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3CFED8-AC0E-A147-DB43-04773097ACA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34341C71-2A98-CDEB-0AF8-EFF3E56B2C07}"/>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52AD5AC6-972D-13E1-AD4C-CD9AAE2A1F20}"/>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5" name="Footer Placeholder 4">
            <a:extLst>
              <a:ext uri="{FF2B5EF4-FFF2-40B4-BE49-F238E27FC236}">
                <a16:creationId xmlns:a16="http://schemas.microsoft.com/office/drawing/2014/main" id="{647101EB-C874-2029-5302-25ABC3C1BD7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BB165C6-E5A5-4F06-C72E-14C38D9DBA17}"/>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396816763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79B565B-D4CE-C86B-E4A9-461F9AE18D7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C448838-04C1-F1C4-C2D5-238AE9BD97E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E05A0B6D-2922-5E88-9B0E-8C34173C1514}"/>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425E00A-7C10-8C70-1189-CDA0F8638C77}"/>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6" name="Footer Placeholder 5">
            <a:extLst>
              <a:ext uri="{FF2B5EF4-FFF2-40B4-BE49-F238E27FC236}">
                <a16:creationId xmlns:a16="http://schemas.microsoft.com/office/drawing/2014/main" id="{528350F1-6203-E4C5-1F5B-DF88CC66AC0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266F4D7-0A52-413E-423B-0975064143A0}"/>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18577643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EC6B2E-1AF1-744C-3697-DF679360DEC9}"/>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38353DE-4C70-146B-B309-DC3BC7D33BB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D4AA19A-3863-9789-DF74-D4F82A991DC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C242A20C-98FA-2C00-4FF1-DFD9DD45AF5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D36889F-B8F9-2DD2-490E-3D2CBC0EA4E1}"/>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5C4AD2BB-BCA9-5F59-EC3A-C74F3D5339ED}"/>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8" name="Footer Placeholder 7">
            <a:extLst>
              <a:ext uri="{FF2B5EF4-FFF2-40B4-BE49-F238E27FC236}">
                <a16:creationId xmlns:a16="http://schemas.microsoft.com/office/drawing/2014/main" id="{CCD9221C-6B2B-6876-B1B5-A75185C8A089}"/>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2FE2A039-8313-7757-9CB3-C423A5503417}"/>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426565303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EE8EA8-F7F4-1234-4281-145AB2C0CF9E}"/>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8F4EAB38-F0A0-3749-062F-5CA61CBCA4AE}"/>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4" name="Footer Placeholder 3">
            <a:extLst>
              <a:ext uri="{FF2B5EF4-FFF2-40B4-BE49-F238E27FC236}">
                <a16:creationId xmlns:a16="http://schemas.microsoft.com/office/drawing/2014/main" id="{B5D1615B-D6A4-75FC-2AC1-C9C15F063A1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779D5855-AB99-89B6-74AB-11131A7325E0}"/>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422838341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26ACF330-3C0B-BF95-34C0-9F5CA4585592}"/>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3" name="Footer Placeholder 2">
            <a:extLst>
              <a:ext uri="{FF2B5EF4-FFF2-40B4-BE49-F238E27FC236}">
                <a16:creationId xmlns:a16="http://schemas.microsoft.com/office/drawing/2014/main" id="{26CB99BC-355F-0DE2-9E31-FB8D56DCEB92}"/>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C095C960-9158-26D3-F5EB-4E78E19280A1}"/>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1446654417"/>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B15E44F-3FD7-5A00-AB27-D3CBC1F178A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C6C83995-FD25-CB13-EAE8-A62F85B99659}"/>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C759355-F30E-EF78-C8EB-E22766ADD7F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DEC537D6-F5E2-6E0A-C3F2-692ED5FCA291}"/>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6" name="Footer Placeholder 5">
            <a:extLst>
              <a:ext uri="{FF2B5EF4-FFF2-40B4-BE49-F238E27FC236}">
                <a16:creationId xmlns:a16="http://schemas.microsoft.com/office/drawing/2014/main" id="{27333088-FB0F-FE28-1224-4252D88C084F}"/>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90F694-D661-E2DA-FA91-42C12C062304}"/>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192607501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B312D3-3C2F-A50F-4FB0-214D0DE5C3E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86BFB6F4-1C67-051D-BE2F-2C7BF3FC393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A296A7F-E9B9-8708-8059-727EB866A7B8}"/>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FA5A0B7A-6B30-87FF-F14F-E98F55C71E71}"/>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6" name="Footer Placeholder 5">
            <a:extLst>
              <a:ext uri="{FF2B5EF4-FFF2-40B4-BE49-F238E27FC236}">
                <a16:creationId xmlns:a16="http://schemas.microsoft.com/office/drawing/2014/main" id="{4E517251-0D92-8CAC-CF73-4837C8519AB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802EB94-555F-0EEC-5E6E-86AAFD9B7BAE}"/>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1260960371"/>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95186A5-6048-0063-5F06-38E473433F8A}"/>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40B48FAA-F53C-0123-0A33-9FD3CDE37304}"/>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23A167-0C11-4F38-96CD-5EEDAEABAAF0}"/>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5" name="Footer Placeholder 4">
            <a:extLst>
              <a:ext uri="{FF2B5EF4-FFF2-40B4-BE49-F238E27FC236}">
                <a16:creationId xmlns:a16="http://schemas.microsoft.com/office/drawing/2014/main" id="{BAF19A4A-AEA7-2D43-5CC4-53255B438285}"/>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38204C9-E13C-FDB5-7CAA-918D9E9255ED}"/>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2941137900"/>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06E2F614-7F77-6131-8CC9-4AC336D7527F}"/>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295ACFB-C1AB-A0D1-9450-E0983201981F}"/>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C8B1DB11-A879-8290-2BC9-51A6C868FC13}"/>
              </a:ext>
            </a:extLst>
          </p:cNvPr>
          <p:cNvSpPr>
            <a:spLocks noGrp="1"/>
          </p:cNvSpPr>
          <p:nvPr>
            <p:ph type="dt" sz="half" idx="10"/>
          </p:nvPr>
        </p:nvSpPr>
        <p:spPr/>
        <p:txBody>
          <a:bodyPr/>
          <a:lstStyle/>
          <a:p>
            <a:fld id="{EB36AC90-6BF8-4046-A331-5D40709EDD23}" type="datetimeFigureOut">
              <a:rPr lang="en-GB" smtClean="0"/>
              <a:t>25/10/2025</a:t>
            </a:fld>
            <a:endParaRPr lang="en-GB"/>
          </a:p>
        </p:txBody>
      </p:sp>
      <p:sp>
        <p:nvSpPr>
          <p:cNvPr id="5" name="Footer Placeholder 4">
            <a:extLst>
              <a:ext uri="{FF2B5EF4-FFF2-40B4-BE49-F238E27FC236}">
                <a16:creationId xmlns:a16="http://schemas.microsoft.com/office/drawing/2014/main" id="{DB27CC4B-EF69-C5C7-7CD1-79E34B5A90A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C695BDE-E5F1-776D-6990-C8EAE43B3538}"/>
              </a:ext>
            </a:extLst>
          </p:cNvPr>
          <p:cNvSpPr>
            <a:spLocks noGrp="1"/>
          </p:cNvSpPr>
          <p:nvPr>
            <p:ph type="sldNum" sz="quarter" idx="12"/>
          </p:nvPr>
        </p:nvSpPr>
        <p:spPr/>
        <p:txBody>
          <a:bodyPr/>
          <a:lstStyle/>
          <a:p>
            <a:fld id="{09E80DB3-321E-4500-9C43-5FC14763CBCE}" type="slidenum">
              <a:rPr lang="en-GB" smtClean="0"/>
              <a:t>‹#›</a:t>
            </a:fld>
            <a:endParaRPr lang="en-GB"/>
          </a:p>
        </p:txBody>
      </p:sp>
    </p:spTree>
    <p:extLst>
      <p:ext uri="{BB962C8B-B14F-4D97-AF65-F5344CB8AC3E}">
        <p14:creationId xmlns:p14="http://schemas.microsoft.com/office/powerpoint/2010/main" val="4062038861"/>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59215AA6-1EB1-C816-5A95-37B832603CF2}"/>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F920531-E4C7-8D6B-AE8A-2BD3C036A748}"/>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D3A552-CF66-1B83-5C2E-5D5A7A5383A4}"/>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EB36AC90-6BF8-4046-A331-5D40709EDD23}" type="datetimeFigureOut">
              <a:rPr lang="en-GB" smtClean="0"/>
              <a:t>25/10/2025</a:t>
            </a:fld>
            <a:endParaRPr lang="en-GB"/>
          </a:p>
        </p:txBody>
      </p:sp>
      <p:sp>
        <p:nvSpPr>
          <p:cNvPr id="5" name="Footer Placeholder 4">
            <a:extLst>
              <a:ext uri="{FF2B5EF4-FFF2-40B4-BE49-F238E27FC236}">
                <a16:creationId xmlns:a16="http://schemas.microsoft.com/office/drawing/2014/main" id="{13DE87FF-98C8-5FA9-E67E-D6E41F4D875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693E5EEF-CE08-67B8-9BCE-EF094463C3CB}"/>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09E80DB3-321E-4500-9C43-5FC14763CBCE}" type="slidenum">
              <a:rPr lang="en-GB" smtClean="0"/>
              <a:t>‹#›</a:t>
            </a:fld>
            <a:endParaRPr lang="en-GB"/>
          </a:p>
        </p:txBody>
      </p:sp>
    </p:spTree>
    <p:extLst>
      <p:ext uri="{BB962C8B-B14F-4D97-AF65-F5344CB8AC3E}">
        <p14:creationId xmlns:p14="http://schemas.microsoft.com/office/powerpoint/2010/main" val="205983787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F88A9E-2ED5-9B8A-295C-F29DF10368E0}"/>
              </a:ext>
            </a:extLst>
          </p:cNvPr>
          <p:cNvSpPr>
            <a:spLocks noGrp="1"/>
          </p:cNvSpPr>
          <p:nvPr>
            <p:ph type="ctrTitle"/>
          </p:nvPr>
        </p:nvSpPr>
        <p:spPr/>
        <p:txBody>
          <a:bodyPr>
            <a:normAutofit fontScale="90000"/>
          </a:bodyPr>
          <a:lstStyle/>
          <a:p>
            <a:r>
              <a:rPr lang="en-GB" sz="5300" b="1" u="sng" dirty="0">
                <a:latin typeface="Aharoni" panose="02010803020104030203" pitchFamily="2" charset="-79"/>
                <a:cs typeface="Aharoni" panose="02010803020104030203" pitchFamily="2" charset="-79"/>
              </a:rPr>
              <a:t>How to create a chart in Excel</a:t>
            </a:r>
            <a:br>
              <a:rPr lang="en-GB" sz="5300" b="1" u="sng" dirty="0">
                <a:latin typeface="Aharoni" panose="02010803020104030203" pitchFamily="2" charset="-79"/>
                <a:cs typeface="Aharoni" panose="02010803020104030203" pitchFamily="2" charset="-79"/>
              </a:rPr>
            </a:br>
            <a:br>
              <a:rPr lang="en-GB" dirty="0"/>
            </a:br>
            <a:r>
              <a:rPr lang="en-GB" sz="1600" dirty="0">
                <a:latin typeface="Cambria" panose="02040503050406030204" pitchFamily="18" charset="0"/>
                <a:ea typeface="Cambria" panose="02040503050406030204" pitchFamily="18" charset="0"/>
                <a:cs typeface="Aparajita" panose="020B0502040204020203" pitchFamily="18" charset="0"/>
              </a:rPr>
              <a:t>Below is a graph that shows statistics of how students commute to university by way of transport. To insert a graph in excel, you click on to “Insert” and then select “Chart”. The statistics show that the most popular form of transport to commute to the university is by Train. It shows that 12 people commute by train and this is because of nearby train stations for residents within their area of living. The least popular of way commuting to university is by Tram. This is because of less Tram access points for students to board trams. Most Trams are in the city centre, and a lot of students travel from outside of the city centre to commute to university. While inserting a chart/graph on Excel, you have a lot of options of how you want your chart to be created. For example, you can change the colour of columns which suit best for you to make your chart stand out and deliver your chart information easier to understand. A chart is a good tool to use if you want to show stats of several topics. This can be key information for the university because they can use these stats for feedback on how people commute to university</a:t>
            </a:r>
            <a:r>
              <a:rPr lang="en-GB" sz="1600" dirty="0">
                <a:latin typeface="Cambria" panose="02040503050406030204" pitchFamily="18" charset="0"/>
                <a:ea typeface="Cambria" panose="02040503050406030204" pitchFamily="18" charset="0"/>
              </a:rPr>
              <a:t>. </a:t>
            </a:r>
          </a:p>
        </p:txBody>
      </p:sp>
      <p:graphicFrame>
        <p:nvGraphicFramePr>
          <p:cNvPr id="6" name="Chart 5">
            <a:extLst>
              <a:ext uri="{FF2B5EF4-FFF2-40B4-BE49-F238E27FC236}">
                <a16:creationId xmlns:a16="http://schemas.microsoft.com/office/drawing/2014/main" id="{9C3D6B27-6285-FEBF-24D4-4B4A6C83C3D8}"/>
              </a:ext>
            </a:extLst>
          </p:cNvPr>
          <p:cNvGraphicFramePr/>
          <p:nvPr>
            <p:extLst>
              <p:ext uri="{D42A27DB-BD31-4B8C-83A1-F6EECF244321}">
                <p14:modId xmlns:p14="http://schemas.microsoft.com/office/powerpoint/2010/main" val="3319808123"/>
              </p:ext>
            </p:extLst>
          </p:nvPr>
        </p:nvGraphicFramePr>
        <p:xfrm>
          <a:off x="3277354" y="3662043"/>
          <a:ext cx="5133315" cy="2829292"/>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19000370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31</TotalTime>
  <Words>240</Words>
  <Application>Microsoft Office PowerPoint</Application>
  <PresentationFormat>Widescreen</PresentationFormat>
  <Paragraphs>2</Paragraphs>
  <Slides>1</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vt:i4>
      </vt:variant>
    </vt:vector>
  </HeadingPairs>
  <TitlesOfParts>
    <vt:vector size="7" baseType="lpstr">
      <vt:lpstr>Aharoni</vt:lpstr>
      <vt:lpstr>Aptos</vt:lpstr>
      <vt:lpstr>Aptos Display</vt:lpstr>
      <vt:lpstr>Arial</vt:lpstr>
      <vt:lpstr>Cambria</vt:lpstr>
      <vt:lpstr>Office Theme</vt:lpstr>
      <vt:lpstr>How to create a chart in Excel  Below is a graph that shows statistics of how students commute to university by way of transport. To insert a graph in excel, you click on to “Insert” and then select “Chart”. The statistics show that the most popular form of transport to commute to the university is by Train. It shows that 12 people commute by train and this is because of nearby train stations for residents within their area of living. The least popular of way commuting to university is by Tram. This is because of less Tram access points for students to board trams. Most Trams are in the city centre, and a lot of students travel from outside of the city centre to commute to university. While inserting a chart/graph on Excel, you have a lot of options of how you want your chart to be created. For example, you can change the colour of columns which suit best for you to make your chart stand out and deliver your chart information easier to understand. A chart is a good tool to use if you want to show stats of several topics. This can be key information for the university because they can use these stats for feedback on how people commute to university.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Haleem Ghalib (2509695)</dc:creator>
  <cp:lastModifiedBy>Haleem Ghalib (2509695)</cp:lastModifiedBy>
  <cp:revision>1</cp:revision>
  <dcterms:created xsi:type="dcterms:W3CDTF">2025-10-25T15:27:43Z</dcterms:created>
  <dcterms:modified xsi:type="dcterms:W3CDTF">2025-10-25T15:59:27Z</dcterms:modified>
</cp:coreProperties>
</file>