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handoutMasterIdLst>
    <p:handoutMasterId r:id="rId18"/>
  </p:handoutMasterIdLst>
  <p:sldIdLst>
    <p:sldId id="256" r:id="rId2"/>
    <p:sldId id="278" r:id="rId3"/>
    <p:sldId id="295" r:id="rId4"/>
    <p:sldId id="297" r:id="rId5"/>
    <p:sldId id="287" r:id="rId6"/>
    <p:sldId id="288" r:id="rId7"/>
    <p:sldId id="294" r:id="rId8"/>
    <p:sldId id="298" r:id="rId9"/>
    <p:sldId id="301" r:id="rId10"/>
    <p:sldId id="302" r:id="rId11"/>
    <p:sldId id="303" r:id="rId12"/>
    <p:sldId id="305" r:id="rId13"/>
    <p:sldId id="304" r:id="rId14"/>
    <p:sldId id="267" r:id="rId15"/>
    <p:sldId id="293" r:id="rId16"/>
  </p:sldIdLst>
  <p:sldSz cx="9144000" cy="6858000" type="screen4x3"/>
  <p:notesSz cx="6669088" cy="9753600"/>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787"/>
    <p:restoredTop sz="90929"/>
  </p:normalViewPr>
  <p:slideViewPr>
    <p:cSldViewPr>
      <p:cViewPr varScale="1">
        <p:scale>
          <a:sx n="85" d="100"/>
          <a:sy n="85" d="100"/>
        </p:scale>
        <p:origin x="90" y="3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1026"/>
          <p:cNvSpPr>
            <a:spLocks noGrp="1" noChangeArrowheads="1"/>
          </p:cNvSpPr>
          <p:nvPr>
            <p:ph type="hdr" sz="quarter"/>
          </p:nvPr>
        </p:nvSpPr>
        <p:spPr bwMode="auto">
          <a:xfrm>
            <a:off x="0" y="1"/>
            <a:ext cx="2889938" cy="487919"/>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vl1pPr>
          </a:lstStyle>
          <a:p>
            <a:pPr>
              <a:defRPr/>
            </a:pPr>
            <a:endParaRPr lang="en-US"/>
          </a:p>
        </p:txBody>
      </p:sp>
      <p:sp>
        <p:nvSpPr>
          <p:cNvPr id="29699" name="Rectangle 1027"/>
          <p:cNvSpPr>
            <a:spLocks noGrp="1" noChangeArrowheads="1"/>
          </p:cNvSpPr>
          <p:nvPr>
            <p:ph type="dt" sz="quarter" idx="1"/>
          </p:nvPr>
        </p:nvSpPr>
        <p:spPr bwMode="auto">
          <a:xfrm>
            <a:off x="3777607" y="1"/>
            <a:ext cx="2889938" cy="487919"/>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vl1pPr>
          </a:lstStyle>
          <a:p>
            <a:pPr>
              <a:defRPr/>
            </a:pPr>
            <a:endParaRPr lang="en-US"/>
          </a:p>
        </p:txBody>
      </p:sp>
      <p:sp>
        <p:nvSpPr>
          <p:cNvPr id="29700" name="Rectangle 1028"/>
          <p:cNvSpPr>
            <a:spLocks noGrp="1" noChangeArrowheads="1"/>
          </p:cNvSpPr>
          <p:nvPr>
            <p:ph type="ftr" sz="quarter" idx="2"/>
          </p:nvPr>
        </p:nvSpPr>
        <p:spPr bwMode="auto">
          <a:xfrm>
            <a:off x="0" y="9264087"/>
            <a:ext cx="2889938" cy="487919"/>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vl1pPr>
          </a:lstStyle>
          <a:p>
            <a:pPr>
              <a:defRPr/>
            </a:pPr>
            <a:endParaRPr lang="en-US"/>
          </a:p>
        </p:txBody>
      </p:sp>
      <p:sp>
        <p:nvSpPr>
          <p:cNvPr id="29701" name="Rectangle 1029"/>
          <p:cNvSpPr>
            <a:spLocks noGrp="1" noChangeArrowheads="1"/>
          </p:cNvSpPr>
          <p:nvPr>
            <p:ph type="sldNum" sz="quarter" idx="3"/>
          </p:nvPr>
        </p:nvSpPr>
        <p:spPr bwMode="auto">
          <a:xfrm>
            <a:off x="3777607" y="9264087"/>
            <a:ext cx="2889938" cy="487919"/>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vl1pPr>
          </a:lstStyle>
          <a:p>
            <a:pPr>
              <a:defRPr/>
            </a:pPr>
            <a:fld id="{7EED4AC8-7694-46C5-AE8B-8D87971B6B56}" type="slidenum">
              <a:rPr lang="en-US"/>
              <a:pPr>
                <a:defRPr/>
              </a:pPr>
              <a:t>‹#›</a:t>
            </a:fld>
            <a:endParaRPr lang="en-US"/>
          </a:p>
        </p:txBody>
      </p:sp>
    </p:spTree>
    <p:extLst>
      <p:ext uri="{BB962C8B-B14F-4D97-AF65-F5344CB8AC3E}">
        <p14:creationId xmlns:p14="http://schemas.microsoft.com/office/powerpoint/2010/main" val="19120287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Rectangle 2"/>
          <p:cNvSpPr>
            <a:spLocks noGrp="1" noChangeArrowheads="1"/>
          </p:cNvSpPr>
          <p:nvPr>
            <p:ph type="hdr" sz="quarter"/>
          </p:nvPr>
        </p:nvSpPr>
        <p:spPr bwMode="auto">
          <a:xfrm>
            <a:off x="0" y="1"/>
            <a:ext cx="2889938" cy="487919"/>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vl1pPr>
          </a:lstStyle>
          <a:p>
            <a:pPr>
              <a:defRPr/>
            </a:pPr>
            <a:endParaRPr lang="en-US"/>
          </a:p>
        </p:txBody>
      </p:sp>
      <p:sp>
        <p:nvSpPr>
          <p:cNvPr id="19459" name="Rectangle 3"/>
          <p:cNvSpPr>
            <a:spLocks noGrp="1" noChangeArrowheads="1"/>
          </p:cNvSpPr>
          <p:nvPr>
            <p:ph type="dt" idx="1"/>
          </p:nvPr>
        </p:nvSpPr>
        <p:spPr bwMode="auto">
          <a:xfrm>
            <a:off x="3779151" y="1"/>
            <a:ext cx="2889938" cy="487919"/>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vl1pPr>
          </a:lstStyle>
          <a:p>
            <a:pPr>
              <a:defRPr/>
            </a:pPr>
            <a:endParaRPr lang="en-US"/>
          </a:p>
        </p:txBody>
      </p:sp>
      <p:sp>
        <p:nvSpPr>
          <p:cNvPr id="22532" name="Rectangle 4"/>
          <p:cNvSpPr>
            <a:spLocks noGrp="1" noRot="1" noChangeAspect="1" noChangeArrowheads="1" noTextEdit="1"/>
          </p:cNvSpPr>
          <p:nvPr>
            <p:ph type="sldImg" idx="2"/>
          </p:nvPr>
        </p:nvSpPr>
        <p:spPr bwMode="auto">
          <a:xfrm>
            <a:off x="898525" y="731838"/>
            <a:ext cx="4873625" cy="3656012"/>
          </a:xfrm>
          <a:prstGeom prst="rect">
            <a:avLst/>
          </a:prstGeom>
          <a:noFill/>
          <a:ln w="9525">
            <a:solidFill>
              <a:srgbClr val="000000"/>
            </a:solidFill>
            <a:miter lim="800000"/>
            <a:headEnd/>
            <a:tailEnd/>
          </a:ln>
        </p:spPr>
      </p:sp>
      <p:sp>
        <p:nvSpPr>
          <p:cNvPr id="19461" name="Rectangle 5"/>
          <p:cNvSpPr>
            <a:spLocks noGrp="1" noChangeArrowheads="1"/>
          </p:cNvSpPr>
          <p:nvPr>
            <p:ph type="body" sz="quarter" idx="3"/>
          </p:nvPr>
        </p:nvSpPr>
        <p:spPr bwMode="auto">
          <a:xfrm>
            <a:off x="889212" y="4633638"/>
            <a:ext cx="4890665" cy="4388083"/>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9462" name="Rectangle 6"/>
          <p:cNvSpPr>
            <a:spLocks noGrp="1" noChangeArrowheads="1"/>
          </p:cNvSpPr>
          <p:nvPr>
            <p:ph type="ftr" sz="quarter" idx="4"/>
          </p:nvPr>
        </p:nvSpPr>
        <p:spPr bwMode="auto">
          <a:xfrm>
            <a:off x="0" y="9265682"/>
            <a:ext cx="2889938" cy="487919"/>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vl1pPr>
          </a:lstStyle>
          <a:p>
            <a:pPr>
              <a:defRPr/>
            </a:pPr>
            <a:endParaRPr lang="en-US"/>
          </a:p>
        </p:txBody>
      </p:sp>
      <p:sp>
        <p:nvSpPr>
          <p:cNvPr id="19463" name="Rectangle 7"/>
          <p:cNvSpPr>
            <a:spLocks noGrp="1" noChangeArrowheads="1"/>
          </p:cNvSpPr>
          <p:nvPr>
            <p:ph type="sldNum" sz="quarter" idx="5"/>
          </p:nvPr>
        </p:nvSpPr>
        <p:spPr bwMode="auto">
          <a:xfrm>
            <a:off x="3779151" y="9265682"/>
            <a:ext cx="2889938" cy="487919"/>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vl1pPr>
          </a:lstStyle>
          <a:p>
            <a:pPr>
              <a:defRPr/>
            </a:pPr>
            <a:fld id="{95ECC70F-49EF-4772-A5EA-3488AE52D559}" type="slidenum">
              <a:rPr lang="en-US"/>
              <a:pPr>
                <a:defRPr/>
              </a:pPr>
              <a:t>‹#›</a:t>
            </a:fld>
            <a:endParaRPr lang="en-US"/>
          </a:p>
        </p:txBody>
      </p:sp>
    </p:spTree>
    <p:extLst>
      <p:ext uri="{BB962C8B-B14F-4D97-AF65-F5344CB8AC3E}">
        <p14:creationId xmlns:p14="http://schemas.microsoft.com/office/powerpoint/2010/main" val="380054914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p:spPr>
        <p:txBody>
          <a:bodyPr/>
          <a:lstStyle/>
          <a:p>
            <a:r>
              <a:rPr lang="en-GB" dirty="0" smtClean="0"/>
              <a:t>Kevin Costner ? Field of Dreams</a:t>
            </a:r>
          </a:p>
          <a:p>
            <a:r>
              <a:rPr lang="en-GB" dirty="0" err="1" smtClean="0"/>
              <a:t>Gerddi</a:t>
            </a:r>
            <a:r>
              <a:rPr lang="en-GB" dirty="0" smtClean="0"/>
              <a:t> </a:t>
            </a:r>
            <a:r>
              <a:rPr lang="en-GB" dirty="0" err="1" smtClean="0"/>
              <a:t>Fotaneg</a:t>
            </a:r>
            <a:r>
              <a:rPr lang="en-GB" dirty="0" smtClean="0"/>
              <a:t> </a:t>
            </a:r>
            <a:r>
              <a:rPr lang="en-GB" dirty="0" err="1" smtClean="0"/>
              <a:t>Genedlaethol</a:t>
            </a:r>
            <a:r>
              <a:rPr lang="en-GB" dirty="0" smtClean="0"/>
              <a:t> – </a:t>
            </a:r>
            <a:r>
              <a:rPr lang="en-GB" dirty="0" err="1" smtClean="0"/>
              <a:t>llwyddaint</a:t>
            </a:r>
            <a:r>
              <a:rPr lang="en-GB" dirty="0" smtClean="0"/>
              <a:t> </a:t>
            </a:r>
            <a:r>
              <a:rPr lang="en-GB" dirty="0" err="1" smtClean="0"/>
              <a:t>neu</a:t>
            </a:r>
            <a:r>
              <a:rPr lang="en-GB" dirty="0" smtClean="0"/>
              <a:t> </a:t>
            </a:r>
            <a:r>
              <a:rPr lang="en-GB" dirty="0" err="1" smtClean="0"/>
              <a:t>fethiant</a:t>
            </a:r>
            <a:r>
              <a:rPr lang="en-GB" dirty="0" smtClean="0"/>
              <a:t>?</a:t>
            </a:r>
            <a:r>
              <a:rPr lang="en-GB" baseline="0" dirty="0" smtClean="0"/>
              <a:t> 135k </a:t>
            </a:r>
            <a:r>
              <a:rPr lang="en-GB" baseline="0" dirty="0" err="1" smtClean="0"/>
              <a:t>o</a:t>
            </a:r>
            <a:r>
              <a:rPr lang="en-GB" baseline="0" dirty="0" smtClean="0"/>
              <a:t> </a:t>
            </a:r>
            <a:r>
              <a:rPr lang="en-GB" baseline="0" dirty="0" err="1" smtClean="0"/>
              <a:t>ymwelwyr</a:t>
            </a:r>
            <a:r>
              <a:rPr lang="en-GB" baseline="0" dirty="0" smtClean="0"/>
              <a:t> </a:t>
            </a:r>
            <a:r>
              <a:rPr lang="en-GB" baseline="0" dirty="0" err="1" smtClean="0"/>
              <a:t>y</a:t>
            </a:r>
            <a:r>
              <a:rPr lang="en-GB" baseline="0" dirty="0" smtClean="0"/>
              <a:t> </a:t>
            </a:r>
            <a:r>
              <a:rPr lang="en-GB" baseline="0" dirty="0" err="1" smtClean="0"/>
              <a:t>flwyddyn</a:t>
            </a:r>
            <a:r>
              <a:rPr lang="en-GB" baseline="0" dirty="0" smtClean="0"/>
              <a:t>, </a:t>
            </a:r>
            <a:r>
              <a:rPr lang="en-GB" baseline="0" dirty="0" err="1" smtClean="0"/>
              <a:t>ond</a:t>
            </a:r>
            <a:r>
              <a:rPr lang="en-GB" baseline="0" dirty="0" smtClean="0"/>
              <a:t> </a:t>
            </a:r>
            <a:r>
              <a:rPr lang="en-GB" baseline="0" dirty="0" err="1" smtClean="0"/>
              <a:t>cynllun</a:t>
            </a:r>
            <a:r>
              <a:rPr lang="en-GB" baseline="0" dirty="0" smtClean="0"/>
              <a:t> </a:t>
            </a:r>
            <a:r>
              <a:rPr lang="en-GB" baseline="0" dirty="0" err="1" smtClean="0"/>
              <a:t>busnes</a:t>
            </a:r>
            <a:r>
              <a:rPr lang="en-GB" baseline="0" dirty="0" smtClean="0"/>
              <a:t> </a:t>
            </a:r>
            <a:r>
              <a:rPr lang="en-GB" baseline="0" dirty="0" err="1" smtClean="0"/>
              <a:t>gwreiddiol</a:t>
            </a:r>
            <a:r>
              <a:rPr lang="en-GB" baseline="0" dirty="0" smtClean="0"/>
              <a:t> </a:t>
            </a:r>
            <a:r>
              <a:rPr lang="en-GB" baseline="0" dirty="0" err="1" smtClean="0"/>
              <a:t>yn</a:t>
            </a:r>
            <a:r>
              <a:rPr lang="en-GB" baseline="0" dirty="0" smtClean="0"/>
              <a:t> </a:t>
            </a:r>
            <a:r>
              <a:rPr lang="en-GB" baseline="0" dirty="0" err="1" smtClean="0"/>
              <a:t>gosod</a:t>
            </a:r>
            <a:r>
              <a:rPr lang="en-GB" baseline="0" dirty="0" smtClean="0"/>
              <a:t> </a:t>
            </a:r>
            <a:r>
              <a:rPr lang="en-GB" baseline="0" dirty="0" err="1" smtClean="0"/>
              <a:t>dros</a:t>
            </a:r>
            <a:r>
              <a:rPr lang="en-GB" baseline="0" dirty="0" smtClean="0"/>
              <a:t> 200k.</a:t>
            </a:r>
            <a:endParaRPr lang="en-GB" dirty="0" smtClean="0"/>
          </a:p>
        </p:txBody>
      </p:sp>
    </p:spTree>
    <p:extLst>
      <p:ext uri="{BB962C8B-B14F-4D97-AF65-F5344CB8AC3E}">
        <p14:creationId xmlns:p14="http://schemas.microsoft.com/office/powerpoint/2010/main" val="2954522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Traditional attractions and destinations</a:t>
            </a:r>
          </a:p>
          <a:p>
            <a:r>
              <a:rPr lang="en-GB" dirty="0" smtClean="0"/>
              <a:t>Rhossili</a:t>
            </a:r>
            <a:r>
              <a:rPr lang="en-GB" baseline="0" dirty="0" smtClean="0"/>
              <a:t> in World’s top 10</a:t>
            </a:r>
          </a:p>
          <a:p>
            <a:r>
              <a:rPr lang="en-GB" baseline="0" dirty="0" err="1" smtClean="0"/>
              <a:t>VisitWales</a:t>
            </a:r>
            <a:r>
              <a:rPr lang="en-GB" baseline="0" dirty="0" smtClean="0"/>
              <a:t> pushing outdoor + adventure</a:t>
            </a:r>
            <a:endParaRPr lang="en-GB" dirty="0"/>
          </a:p>
        </p:txBody>
      </p:sp>
      <p:sp>
        <p:nvSpPr>
          <p:cNvPr id="4" name="Slide Number Placeholder 3"/>
          <p:cNvSpPr>
            <a:spLocks noGrp="1"/>
          </p:cNvSpPr>
          <p:nvPr>
            <p:ph type="sldNum" sz="quarter" idx="10"/>
          </p:nvPr>
        </p:nvSpPr>
        <p:spPr/>
        <p:txBody>
          <a:bodyPr/>
          <a:lstStyle/>
          <a:p>
            <a:pPr>
              <a:defRPr/>
            </a:pPr>
            <a:fld id="{95ECC70F-49EF-4772-A5EA-3488AE52D559}" type="slidenum">
              <a:rPr lang="en-US" smtClean="0"/>
              <a:pPr>
                <a:defRPr/>
              </a:pPr>
              <a:t>2</a:t>
            </a:fld>
            <a:endParaRPr lang="en-US"/>
          </a:p>
        </p:txBody>
      </p:sp>
    </p:spTree>
    <p:extLst>
      <p:ext uri="{BB962C8B-B14F-4D97-AF65-F5344CB8AC3E}">
        <p14:creationId xmlns:p14="http://schemas.microsoft.com/office/powerpoint/2010/main" val="3601974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9D305050-FEFA-4382-BB28-811A020FE6C4}" type="slidenum">
              <a:rPr lang="en-US" smtClean="0"/>
              <a:pPr/>
              <a:t>3</a:t>
            </a:fld>
            <a:endParaRPr lang="en-US" smtClean="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US" dirty="0" smtClean="0">
                <a:latin typeface="Arial" charset="0"/>
              </a:rPr>
              <a:t>But also great variety of other attractions: chocolate , sheepdogs, indoor play, mussels, steam engines,</a:t>
            </a:r>
            <a:r>
              <a:rPr lang="en-US" baseline="0" dirty="0" smtClean="0">
                <a:latin typeface="Arial" charset="0"/>
              </a:rPr>
              <a:t> vineyards</a:t>
            </a:r>
            <a:endParaRPr lang="en-US" dirty="0" smtClean="0">
              <a:latin typeface="Arial" charset="0"/>
            </a:endParaRPr>
          </a:p>
        </p:txBody>
      </p:sp>
    </p:spTree>
    <p:extLst>
      <p:ext uri="{BB962C8B-B14F-4D97-AF65-F5344CB8AC3E}">
        <p14:creationId xmlns:p14="http://schemas.microsoft.com/office/powerpoint/2010/main" val="2929428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29503" indent="-280578" eaLnBrk="0" hangingPunct="0">
              <a:defRPr sz="2400">
                <a:solidFill>
                  <a:schemeClr val="tx1"/>
                </a:solidFill>
                <a:latin typeface="Times New Roman" pitchFamily="18" charset="0"/>
              </a:defRPr>
            </a:lvl2pPr>
            <a:lvl3pPr marL="1122312" indent="-224462" eaLnBrk="0" hangingPunct="0">
              <a:defRPr sz="2400">
                <a:solidFill>
                  <a:schemeClr val="tx1"/>
                </a:solidFill>
                <a:latin typeface="Times New Roman" pitchFamily="18" charset="0"/>
              </a:defRPr>
            </a:lvl3pPr>
            <a:lvl4pPr marL="1571236" indent="-224462" eaLnBrk="0" hangingPunct="0">
              <a:defRPr sz="2400">
                <a:solidFill>
                  <a:schemeClr val="tx1"/>
                </a:solidFill>
                <a:latin typeface="Times New Roman" pitchFamily="18" charset="0"/>
              </a:defRPr>
            </a:lvl4pPr>
            <a:lvl5pPr marL="2020161" indent="-224462" eaLnBrk="0" hangingPunct="0">
              <a:defRPr sz="2400">
                <a:solidFill>
                  <a:schemeClr val="tx1"/>
                </a:solidFill>
                <a:latin typeface="Times New Roman" pitchFamily="18" charset="0"/>
              </a:defRPr>
            </a:lvl5pPr>
            <a:lvl6pPr marL="2469086" indent="-224462" eaLnBrk="0" fontAlgn="base" hangingPunct="0">
              <a:spcBef>
                <a:spcPct val="0"/>
              </a:spcBef>
              <a:spcAft>
                <a:spcPct val="0"/>
              </a:spcAft>
              <a:defRPr sz="2400">
                <a:solidFill>
                  <a:schemeClr val="tx1"/>
                </a:solidFill>
                <a:latin typeface="Times New Roman" pitchFamily="18" charset="0"/>
              </a:defRPr>
            </a:lvl6pPr>
            <a:lvl7pPr marL="2918010" indent="-224462" eaLnBrk="0" fontAlgn="base" hangingPunct="0">
              <a:spcBef>
                <a:spcPct val="0"/>
              </a:spcBef>
              <a:spcAft>
                <a:spcPct val="0"/>
              </a:spcAft>
              <a:defRPr sz="2400">
                <a:solidFill>
                  <a:schemeClr val="tx1"/>
                </a:solidFill>
                <a:latin typeface="Times New Roman" pitchFamily="18" charset="0"/>
              </a:defRPr>
            </a:lvl7pPr>
            <a:lvl8pPr marL="3366935" indent="-224462" eaLnBrk="0" fontAlgn="base" hangingPunct="0">
              <a:spcBef>
                <a:spcPct val="0"/>
              </a:spcBef>
              <a:spcAft>
                <a:spcPct val="0"/>
              </a:spcAft>
              <a:defRPr sz="2400">
                <a:solidFill>
                  <a:schemeClr val="tx1"/>
                </a:solidFill>
                <a:latin typeface="Times New Roman" pitchFamily="18" charset="0"/>
              </a:defRPr>
            </a:lvl8pPr>
            <a:lvl9pPr marL="3815860" indent="-224462" eaLnBrk="0" fontAlgn="base" hangingPunct="0">
              <a:spcBef>
                <a:spcPct val="0"/>
              </a:spcBef>
              <a:spcAft>
                <a:spcPct val="0"/>
              </a:spcAft>
              <a:defRPr sz="2400">
                <a:solidFill>
                  <a:schemeClr val="tx1"/>
                </a:solidFill>
                <a:latin typeface="Times New Roman" pitchFamily="18" charset="0"/>
              </a:defRPr>
            </a:lvl9pPr>
          </a:lstStyle>
          <a:p>
            <a:pPr eaLnBrk="1" hangingPunct="1"/>
            <a:fld id="{406839BD-8348-4932-97C8-D3800AD9E3DB}" type="slidenum">
              <a:rPr lang="en-US" sz="1200"/>
              <a:pPr eaLnBrk="1" hangingPunct="1"/>
              <a:t>4</a:t>
            </a:fld>
            <a:endParaRPr 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smtClean="0"/>
              <a:t>‘Training to Attract’, Stevens/WTB 2000     </a:t>
            </a:r>
            <a:r>
              <a:rPr lang="en-US" dirty="0" err="1" smtClean="0"/>
              <a:t>nb</a:t>
            </a:r>
            <a:r>
              <a:rPr lang="en-US" dirty="0" smtClean="0"/>
              <a:t>:  ‘CHURN’ RATE?  14%?</a:t>
            </a:r>
          </a:p>
          <a:p>
            <a:pPr eaLnBrk="1" hangingPunct="1"/>
            <a:endParaRPr lang="en-US" dirty="0" smtClean="0"/>
          </a:p>
          <a:p>
            <a:pPr eaLnBrk="1" hangingPunct="1"/>
            <a:r>
              <a:rPr lang="en-US" dirty="0" smtClean="0"/>
              <a:t>Despite all these issues, new attractions are opening – many privately funded, not just in public sector. What is the background to these, their performance against targets and expectations of the owners? What future? Who are their visitors? This will form part of the primary research including interviews with the owners/operators.</a:t>
            </a:r>
          </a:p>
          <a:p>
            <a:pPr eaLnBrk="1" hangingPunct="1"/>
            <a:r>
              <a:rPr lang="en-US" dirty="0" smtClean="0"/>
              <a:t>Also set against the wider background of attractions in Wales – how do they compare with other parts of Britain e.g. Scotland, Cornwall. Geographical distribution, ownership, type of attraction – more information available, not all been </a:t>
            </a:r>
            <a:r>
              <a:rPr lang="en-US" dirty="0" err="1" smtClean="0"/>
              <a:t>analysed</a:t>
            </a:r>
            <a:r>
              <a:rPr lang="en-US" dirty="0" smtClean="0"/>
              <a:t>, and big gaps in our knowledge.</a:t>
            </a:r>
          </a:p>
          <a:p>
            <a:pPr eaLnBrk="1" hangingPunct="1"/>
            <a:r>
              <a:rPr lang="en-US" dirty="0" smtClean="0"/>
              <a:t>NB - and some re-classifications – how do these fit in with the figures??</a:t>
            </a:r>
          </a:p>
        </p:txBody>
      </p:sp>
    </p:spTree>
    <p:extLst>
      <p:ext uri="{BB962C8B-B14F-4D97-AF65-F5344CB8AC3E}">
        <p14:creationId xmlns:p14="http://schemas.microsoft.com/office/powerpoint/2010/main" val="2594910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29503" indent="-280578" eaLnBrk="0" hangingPunct="0">
              <a:defRPr sz="2400">
                <a:solidFill>
                  <a:schemeClr val="tx1"/>
                </a:solidFill>
                <a:latin typeface="Times New Roman" pitchFamily="18" charset="0"/>
              </a:defRPr>
            </a:lvl2pPr>
            <a:lvl3pPr marL="1122312" indent="-224462" eaLnBrk="0" hangingPunct="0">
              <a:defRPr sz="2400">
                <a:solidFill>
                  <a:schemeClr val="tx1"/>
                </a:solidFill>
                <a:latin typeface="Times New Roman" pitchFamily="18" charset="0"/>
              </a:defRPr>
            </a:lvl3pPr>
            <a:lvl4pPr marL="1571236" indent="-224462" eaLnBrk="0" hangingPunct="0">
              <a:defRPr sz="2400">
                <a:solidFill>
                  <a:schemeClr val="tx1"/>
                </a:solidFill>
                <a:latin typeface="Times New Roman" pitchFamily="18" charset="0"/>
              </a:defRPr>
            </a:lvl4pPr>
            <a:lvl5pPr marL="2020161" indent="-224462" eaLnBrk="0" hangingPunct="0">
              <a:defRPr sz="2400">
                <a:solidFill>
                  <a:schemeClr val="tx1"/>
                </a:solidFill>
                <a:latin typeface="Times New Roman" pitchFamily="18" charset="0"/>
              </a:defRPr>
            </a:lvl5pPr>
            <a:lvl6pPr marL="2469086" indent="-224462" eaLnBrk="0" fontAlgn="base" hangingPunct="0">
              <a:spcBef>
                <a:spcPct val="0"/>
              </a:spcBef>
              <a:spcAft>
                <a:spcPct val="0"/>
              </a:spcAft>
              <a:defRPr sz="2400">
                <a:solidFill>
                  <a:schemeClr val="tx1"/>
                </a:solidFill>
                <a:latin typeface="Times New Roman" pitchFamily="18" charset="0"/>
              </a:defRPr>
            </a:lvl6pPr>
            <a:lvl7pPr marL="2918010" indent="-224462" eaLnBrk="0" fontAlgn="base" hangingPunct="0">
              <a:spcBef>
                <a:spcPct val="0"/>
              </a:spcBef>
              <a:spcAft>
                <a:spcPct val="0"/>
              </a:spcAft>
              <a:defRPr sz="2400">
                <a:solidFill>
                  <a:schemeClr val="tx1"/>
                </a:solidFill>
                <a:latin typeface="Times New Roman" pitchFamily="18" charset="0"/>
              </a:defRPr>
            </a:lvl7pPr>
            <a:lvl8pPr marL="3366935" indent="-224462" eaLnBrk="0" fontAlgn="base" hangingPunct="0">
              <a:spcBef>
                <a:spcPct val="0"/>
              </a:spcBef>
              <a:spcAft>
                <a:spcPct val="0"/>
              </a:spcAft>
              <a:defRPr sz="2400">
                <a:solidFill>
                  <a:schemeClr val="tx1"/>
                </a:solidFill>
                <a:latin typeface="Times New Roman" pitchFamily="18" charset="0"/>
              </a:defRPr>
            </a:lvl8pPr>
            <a:lvl9pPr marL="3815860" indent="-224462" eaLnBrk="0" fontAlgn="base" hangingPunct="0">
              <a:spcBef>
                <a:spcPct val="0"/>
              </a:spcBef>
              <a:spcAft>
                <a:spcPct val="0"/>
              </a:spcAft>
              <a:defRPr sz="2400">
                <a:solidFill>
                  <a:schemeClr val="tx1"/>
                </a:solidFill>
                <a:latin typeface="Times New Roman" pitchFamily="18" charset="0"/>
              </a:defRPr>
            </a:lvl9pPr>
          </a:lstStyle>
          <a:p>
            <a:pPr eaLnBrk="1" hangingPunct="1"/>
            <a:fld id="{F34D244D-279E-4612-82E7-C28EF7BFCB5A}" type="slidenum">
              <a:rPr lang="en-US" sz="1200"/>
              <a:pPr eaLnBrk="1" hangingPunct="1"/>
              <a:t>5</a:t>
            </a:fld>
            <a:endParaRPr 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smtClean="0"/>
              <a:t>Economic value portfolio matrix</a:t>
            </a:r>
          </a:p>
          <a:p>
            <a:pPr eaLnBrk="1" hangingPunct="1"/>
            <a:r>
              <a:rPr lang="en-US" dirty="0" smtClean="0"/>
              <a:t>Evaluation of segments – profitability; accessibility; reachability</a:t>
            </a:r>
          </a:p>
          <a:p>
            <a:pPr eaLnBrk="1" hangingPunct="1"/>
            <a:r>
              <a:rPr lang="en-US" dirty="0" smtClean="0"/>
              <a:t>John Lennon – revenue management not applied to this sector of the industry</a:t>
            </a:r>
          </a:p>
          <a:p>
            <a:pPr eaLnBrk="1" hangingPunct="1"/>
            <a:r>
              <a:rPr lang="en-US" dirty="0" smtClean="0">
                <a:latin typeface="Arial" charset="0"/>
              </a:rPr>
              <a:t>Quantifiable management techniques such as revenue and yield management, are unusual in this sector</a:t>
            </a:r>
          </a:p>
          <a:p>
            <a:pPr eaLnBrk="1" hangingPunct="1"/>
            <a:r>
              <a:rPr lang="en-US" dirty="0" smtClean="0">
                <a:latin typeface="Arial" charset="0"/>
              </a:rPr>
              <a:t>AND ALSO, has the ‘chase’ for lottery and EU funding created an artificial demand for attractions and inflated visitor targets?</a:t>
            </a:r>
          </a:p>
          <a:p>
            <a:pPr eaLnBrk="1" hangingPunct="1"/>
            <a:endParaRPr lang="en-US" dirty="0" smtClean="0"/>
          </a:p>
        </p:txBody>
      </p:sp>
    </p:spTree>
    <p:extLst>
      <p:ext uri="{BB962C8B-B14F-4D97-AF65-F5344CB8AC3E}">
        <p14:creationId xmlns:p14="http://schemas.microsoft.com/office/powerpoint/2010/main" val="591504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latin typeface="Arial" charset="0"/>
              </a:rPr>
              <a:t>Life cycle applications have been made to the attractions sector, but with limited effect, and largely ignored in the development of business plans, visitor forecasts and even the funding conditions of the Heritage Lottery and Millennium funds.</a:t>
            </a:r>
          </a:p>
          <a:p>
            <a:r>
              <a:rPr lang="en-US" dirty="0" smtClean="0">
                <a:latin typeface="Arial" charset="0"/>
              </a:rPr>
              <a:t>This critical analysis approach, and filling the gaps in the business plans of these attractions is a major focus of the research.</a:t>
            </a:r>
            <a:endParaRPr lang="en-GB" dirty="0" smtClean="0">
              <a:latin typeface="Arial" charset="0"/>
            </a:endParaRPr>
          </a:p>
        </p:txBody>
      </p:sp>
    </p:spTree>
    <p:extLst>
      <p:ext uri="{BB962C8B-B14F-4D97-AF65-F5344CB8AC3E}">
        <p14:creationId xmlns:p14="http://schemas.microsoft.com/office/powerpoint/2010/main" val="1531238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29503" indent="-280578" eaLnBrk="0" hangingPunct="0">
              <a:defRPr sz="2400">
                <a:solidFill>
                  <a:schemeClr val="tx1"/>
                </a:solidFill>
                <a:latin typeface="Times New Roman" pitchFamily="18" charset="0"/>
              </a:defRPr>
            </a:lvl2pPr>
            <a:lvl3pPr marL="1122312" indent="-224462" eaLnBrk="0" hangingPunct="0">
              <a:defRPr sz="2400">
                <a:solidFill>
                  <a:schemeClr val="tx1"/>
                </a:solidFill>
                <a:latin typeface="Times New Roman" pitchFamily="18" charset="0"/>
              </a:defRPr>
            </a:lvl3pPr>
            <a:lvl4pPr marL="1571236" indent="-224462" eaLnBrk="0" hangingPunct="0">
              <a:defRPr sz="2400">
                <a:solidFill>
                  <a:schemeClr val="tx1"/>
                </a:solidFill>
                <a:latin typeface="Times New Roman" pitchFamily="18" charset="0"/>
              </a:defRPr>
            </a:lvl4pPr>
            <a:lvl5pPr marL="2020161" indent="-224462" eaLnBrk="0" hangingPunct="0">
              <a:defRPr sz="2400">
                <a:solidFill>
                  <a:schemeClr val="tx1"/>
                </a:solidFill>
                <a:latin typeface="Times New Roman" pitchFamily="18" charset="0"/>
              </a:defRPr>
            </a:lvl5pPr>
            <a:lvl6pPr marL="2469086" indent="-224462" eaLnBrk="0" fontAlgn="base" hangingPunct="0">
              <a:spcBef>
                <a:spcPct val="0"/>
              </a:spcBef>
              <a:spcAft>
                <a:spcPct val="0"/>
              </a:spcAft>
              <a:defRPr sz="2400">
                <a:solidFill>
                  <a:schemeClr val="tx1"/>
                </a:solidFill>
                <a:latin typeface="Times New Roman" pitchFamily="18" charset="0"/>
              </a:defRPr>
            </a:lvl6pPr>
            <a:lvl7pPr marL="2918010" indent="-224462" eaLnBrk="0" fontAlgn="base" hangingPunct="0">
              <a:spcBef>
                <a:spcPct val="0"/>
              </a:spcBef>
              <a:spcAft>
                <a:spcPct val="0"/>
              </a:spcAft>
              <a:defRPr sz="2400">
                <a:solidFill>
                  <a:schemeClr val="tx1"/>
                </a:solidFill>
                <a:latin typeface="Times New Roman" pitchFamily="18" charset="0"/>
              </a:defRPr>
            </a:lvl7pPr>
            <a:lvl8pPr marL="3366935" indent="-224462" eaLnBrk="0" fontAlgn="base" hangingPunct="0">
              <a:spcBef>
                <a:spcPct val="0"/>
              </a:spcBef>
              <a:spcAft>
                <a:spcPct val="0"/>
              </a:spcAft>
              <a:defRPr sz="2400">
                <a:solidFill>
                  <a:schemeClr val="tx1"/>
                </a:solidFill>
                <a:latin typeface="Times New Roman" pitchFamily="18" charset="0"/>
              </a:defRPr>
            </a:lvl8pPr>
            <a:lvl9pPr marL="3815860" indent="-224462" eaLnBrk="0" fontAlgn="base" hangingPunct="0">
              <a:spcBef>
                <a:spcPct val="0"/>
              </a:spcBef>
              <a:spcAft>
                <a:spcPct val="0"/>
              </a:spcAft>
              <a:defRPr sz="2400">
                <a:solidFill>
                  <a:schemeClr val="tx1"/>
                </a:solidFill>
                <a:latin typeface="Times New Roman" pitchFamily="18" charset="0"/>
              </a:defRPr>
            </a:lvl9pPr>
          </a:lstStyle>
          <a:p>
            <a:pPr eaLnBrk="1" hangingPunct="1"/>
            <a:fld id="{2194433D-5C1C-4DE4-942D-EA8FDD8C77E0}" type="slidenum">
              <a:rPr lang="en-US" sz="1200"/>
              <a:pPr eaLnBrk="1" hangingPunct="1"/>
              <a:t>7</a:t>
            </a:fld>
            <a:endParaRPr lang="en-US" sz="12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000" dirty="0" err="1">
                <a:latin typeface="Arial" charset="0"/>
              </a:rPr>
              <a:t>Servqual</a:t>
            </a:r>
            <a:endParaRPr lang="en-US" sz="1000" dirty="0">
              <a:latin typeface="Arial" charset="0"/>
            </a:endParaRPr>
          </a:p>
          <a:p>
            <a:pPr eaLnBrk="1" hangingPunct="1"/>
            <a:r>
              <a:rPr lang="en-US" sz="1000" dirty="0" err="1">
                <a:latin typeface="Arial" charset="0"/>
              </a:rPr>
              <a:t>Histoqual</a:t>
            </a:r>
            <a:r>
              <a:rPr lang="en-US" sz="1000" dirty="0">
                <a:latin typeface="Arial" charset="0"/>
              </a:rPr>
              <a:t> – historic properties</a:t>
            </a:r>
          </a:p>
          <a:p>
            <a:pPr eaLnBrk="1" hangingPunct="1"/>
            <a:r>
              <a:rPr lang="en-US" sz="1000" dirty="0" err="1">
                <a:latin typeface="Arial" charset="0"/>
              </a:rPr>
              <a:t>Musequal</a:t>
            </a:r>
            <a:r>
              <a:rPr lang="en-US" sz="1000" dirty="0">
                <a:latin typeface="Arial" charset="0"/>
              </a:rPr>
              <a:t> – museums</a:t>
            </a:r>
          </a:p>
          <a:p>
            <a:pPr eaLnBrk="1" hangingPunct="1"/>
            <a:r>
              <a:rPr lang="en-US" sz="1000" dirty="0" err="1">
                <a:latin typeface="Arial" charset="0"/>
              </a:rPr>
              <a:t>Attractqual</a:t>
            </a:r>
            <a:r>
              <a:rPr lang="en-US" sz="1000" dirty="0">
                <a:latin typeface="Arial" charset="0"/>
              </a:rPr>
              <a:t> – attractions. Responses from visitors</a:t>
            </a:r>
            <a:endParaRPr lang="en-US" dirty="0" smtClean="0"/>
          </a:p>
        </p:txBody>
      </p:sp>
    </p:spTree>
    <p:extLst>
      <p:ext uri="{BB962C8B-B14F-4D97-AF65-F5344CB8AC3E}">
        <p14:creationId xmlns:p14="http://schemas.microsoft.com/office/powerpoint/2010/main" val="2866228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29503" indent="-280578" eaLnBrk="0" hangingPunct="0">
              <a:defRPr sz="2400">
                <a:solidFill>
                  <a:schemeClr val="tx1"/>
                </a:solidFill>
                <a:latin typeface="Times New Roman" pitchFamily="18" charset="0"/>
              </a:defRPr>
            </a:lvl2pPr>
            <a:lvl3pPr marL="1122312" indent="-224462" eaLnBrk="0" hangingPunct="0">
              <a:defRPr sz="2400">
                <a:solidFill>
                  <a:schemeClr val="tx1"/>
                </a:solidFill>
                <a:latin typeface="Times New Roman" pitchFamily="18" charset="0"/>
              </a:defRPr>
            </a:lvl3pPr>
            <a:lvl4pPr marL="1571236" indent="-224462" eaLnBrk="0" hangingPunct="0">
              <a:defRPr sz="2400">
                <a:solidFill>
                  <a:schemeClr val="tx1"/>
                </a:solidFill>
                <a:latin typeface="Times New Roman" pitchFamily="18" charset="0"/>
              </a:defRPr>
            </a:lvl4pPr>
            <a:lvl5pPr marL="2020161" indent="-224462" eaLnBrk="0" hangingPunct="0">
              <a:defRPr sz="2400">
                <a:solidFill>
                  <a:schemeClr val="tx1"/>
                </a:solidFill>
                <a:latin typeface="Times New Roman" pitchFamily="18" charset="0"/>
              </a:defRPr>
            </a:lvl5pPr>
            <a:lvl6pPr marL="2469086" indent="-224462" eaLnBrk="0" fontAlgn="base" hangingPunct="0">
              <a:spcBef>
                <a:spcPct val="0"/>
              </a:spcBef>
              <a:spcAft>
                <a:spcPct val="0"/>
              </a:spcAft>
              <a:defRPr sz="2400">
                <a:solidFill>
                  <a:schemeClr val="tx1"/>
                </a:solidFill>
                <a:latin typeface="Times New Roman" pitchFamily="18" charset="0"/>
              </a:defRPr>
            </a:lvl6pPr>
            <a:lvl7pPr marL="2918010" indent="-224462" eaLnBrk="0" fontAlgn="base" hangingPunct="0">
              <a:spcBef>
                <a:spcPct val="0"/>
              </a:spcBef>
              <a:spcAft>
                <a:spcPct val="0"/>
              </a:spcAft>
              <a:defRPr sz="2400">
                <a:solidFill>
                  <a:schemeClr val="tx1"/>
                </a:solidFill>
                <a:latin typeface="Times New Roman" pitchFamily="18" charset="0"/>
              </a:defRPr>
            </a:lvl7pPr>
            <a:lvl8pPr marL="3366935" indent="-224462" eaLnBrk="0" fontAlgn="base" hangingPunct="0">
              <a:spcBef>
                <a:spcPct val="0"/>
              </a:spcBef>
              <a:spcAft>
                <a:spcPct val="0"/>
              </a:spcAft>
              <a:defRPr sz="2400">
                <a:solidFill>
                  <a:schemeClr val="tx1"/>
                </a:solidFill>
                <a:latin typeface="Times New Roman" pitchFamily="18" charset="0"/>
              </a:defRPr>
            </a:lvl8pPr>
            <a:lvl9pPr marL="3815860" indent="-224462" eaLnBrk="0" fontAlgn="base" hangingPunct="0">
              <a:spcBef>
                <a:spcPct val="0"/>
              </a:spcBef>
              <a:spcAft>
                <a:spcPct val="0"/>
              </a:spcAft>
              <a:defRPr sz="2400">
                <a:solidFill>
                  <a:schemeClr val="tx1"/>
                </a:solidFill>
                <a:latin typeface="Times New Roman" pitchFamily="18" charset="0"/>
              </a:defRPr>
            </a:lvl9pPr>
          </a:lstStyle>
          <a:p>
            <a:pPr eaLnBrk="1" hangingPunct="1"/>
            <a:fld id="{2194433D-5C1C-4DE4-942D-EA8FDD8C77E0}" type="slidenum">
              <a:rPr lang="en-US" sz="1200"/>
              <a:pPr eaLnBrk="1" hangingPunct="1"/>
              <a:t>8</a:t>
            </a:fld>
            <a:endParaRPr lang="en-US" sz="12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000" dirty="0" err="1">
                <a:latin typeface="Arial" charset="0"/>
              </a:rPr>
              <a:t>Servqual</a:t>
            </a:r>
            <a:endParaRPr lang="en-US" sz="1000" dirty="0">
              <a:latin typeface="Arial" charset="0"/>
            </a:endParaRPr>
          </a:p>
          <a:p>
            <a:pPr eaLnBrk="1" hangingPunct="1"/>
            <a:r>
              <a:rPr lang="en-US" sz="1000" dirty="0" err="1">
                <a:latin typeface="Arial" charset="0"/>
              </a:rPr>
              <a:t>Histoqual</a:t>
            </a:r>
            <a:r>
              <a:rPr lang="en-US" sz="1000" dirty="0">
                <a:latin typeface="Arial" charset="0"/>
              </a:rPr>
              <a:t> – historic properties</a:t>
            </a:r>
          </a:p>
          <a:p>
            <a:pPr eaLnBrk="1" hangingPunct="1"/>
            <a:r>
              <a:rPr lang="en-US" sz="1000" dirty="0" err="1">
                <a:latin typeface="Arial" charset="0"/>
              </a:rPr>
              <a:t>Musequal</a:t>
            </a:r>
            <a:r>
              <a:rPr lang="en-US" sz="1000" dirty="0">
                <a:latin typeface="Arial" charset="0"/>
              </a:rPr>
              <a:t> – museums</a:t>
            </a:r>
          </a:p>
          <a:p>
            <a:pPr eaLnBrk="1" hangingPunct="1"/>
            <a:r>
              <a:rPr lang="en-US" sz="1000" dirty="0" err="1">
                <a:latin typeface="Arial" charset="0"/>
              </a:rPr>
              <a:t>Attractqual</a:t>
            </a:r>
            <a:r>
              <a:rPr lang="en-US" sz="1000" dirty="0">
                <a:latin typeface="Arial" charset="0"/>
              </a:rPr>
              <a:t> – attractions. Responses from visitors</a:t>
            </a:r>
            <a:endParaRPr lang="en-US" dirty="0" smtClean="0"/>
          </a:p>
        </p:txBody>
      </p:sp>
    </p:spTree>
    <p:extLst>
      <p:ext uri="{BB962C8B-B14F-4D97-AF65-F5344CB8AC3E}">
        <p14:creationId xmlns:p14="http://schemas.microsoft.com/office/powerpoint/2010/main" val="3390031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latin typeface="Arial" charset="0"/>
              </a:rPr>
              <a:t>P93 When discussing the promotion and</a:t>
            </a:r>
            <a:r>
              <a:rPr lang="en-GB" baseline="0" dirty="0" smtClean="0">
                <a:latin typeface="Arial" charset="0"/>
              </a:rPr>
              <a:t> development of experiences, Mossberg (</a:t>
            </a:r>
            <a:r>
              <a:rPr lang="en-GB" dirty="0" smtClean="0">
                <a:latin typeface="Arial" charset="0"/>
              </a:rPr>
              <a:t> 2007) suggests that in talking of destination experiences, </a:t>
            </a:r>
            <a:r>
              <a:rPr lang="en-GB" dirty="0" err="1" smtClean="0">
                <a:latin typeface="Arial" charset="0"/>
              </a:rPr>
              <a:t>Bitners</a:t>
            </a:r>
            <a:r>
              <a:rPr lang="en-GB" dirty="0" smtClean="0">
                <a:latin typeface="Arial" charset="0"/>
              </a:rPr>
              <a:t> (1992) </a:t>
            </a:r>
            <a:r>
              <a:rPr lang="en-GB" dirty="0" err="1" smtClean="0">
                <a:latin typeface="Arial" charset="0"/>
              </a:rPr>
              <a:t>servicescape</a:t>
            </a:r>
            <a:r>
              <a:rPr lang="en-GB" baseline="0" dirty="0" smtClean="0">
                <a:latin typeface="Arial" charset="0"/>
              </a:rPr>
              <a:t> should be replaced by the idea of </a:t>
            </a:r>
            <a:r>
              <a:rPr lang="en-GB" baseline="0" dirty="0" err="1" smtClean="0">
                <a:latin typeface="Arial" charset="0"/>
              </a:rPr>
              <a:t>experiencescape</a:t>
            </a:r>
            <a:endParaRPr lang="en-GB" baseline="0" dirty="0" smtClean="0">
              <a:latin typeface="Arial" charset="0"/>
            </a:endParaRPr>
          </a:p>
          <a:p>
            <a:endParaRPr lang="en-GB" baseline="0" dirty="0" smtClean="0">
              <a:latin typeface="Arial" charset="0"/>
            </a:endParaRPr>
          </a:p>
          <a:p>
            <a:r>
              <a:rPr lang="en-GB" baseline="0" dirty="0" smtClean="0">
                <a:latin typeface="Arial" charset="0"/>
              </a:rPr>
              <a:t>Authenticity – ‘created’ heritage..  </a:t>
            </a:r>
            <a:r>
              <a:rPr lang="en-GB" baseline="0" dirty="0" err="1" smtClean="0">
                <a:latin typeface="Arial" charset="0"/>
              </a:rPr>
              <a:t>Disney+Heritage</a:t>
            </a:r>
            <a:r>
              <a:rPr lang="en-GB" baseline="0" dirty="0" smtClean="0">
                <a:latin typeface="Arial" charset="0"/>
              </a:rPr>
              <a:t>+ </a:t>
            </a:r>
            <a:r>
              <a:rPr lang="en-GB" baseline="0" dirty="0" err="1" smtClean="0">
                <a:latin typeface="Arial" charset="0"/>
              </a:rPr>
              <a:t>deritage</a:t>
            </a:r>
            <a:endParaRPr lang="en-GB" baseline="0" dirty="0" smtClean="0">
              <a:latin typeface="Arial" charset="0"/>
            </a:endParaRPr>
          </a:p>
          <a:p>
            <a:endParaRPr lang="en-GB" baseline="0" dirty="0" smtClean="0">
              <a:latin typeface="Arial" charset="0"/>
            </a:endParaRPr>
          </a:p>
          <a:p>
            <a:r>
              <a:rPr lang="en-GB" dirty="0" smtClean="0">
                <a:latin typeface="Arial" charset="0"/>
              </a:rPr>
              <a:t>Museums</a:t>
            </a:r>
            <a:r>
              <a:rPr lang="en-GB" baseline="0" dirty="0" smtClean="0">
                <a:latin typeface="Arial" charset="0"/>
              </a:rPr>
              <a:t>  where the interpretation outshines the artefact</a:t>
            </a:r>
          </a:p>
          <a:p>
            <a:endParaRPr lang="en-GB" dirty="0" smtClean="0">
              <a:latin typeface="Arial" charset="0"/>
            </a:endParaRPr>
          </a:p>
        </p:txBody>
      </p:sp>
    </p:spTree>
    <p:extLst>
      <p:ext uri="{BB962C8B-B14F-4D97-AF65-F5344CB8AC3E}">
        <p14:creationId xmlns:p14="http://schemas.microsoft.com/office/powerpoint/2010/main" val="2743111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latin typeface="Arial" charset="0"/>
              </a:rPr>
              <a:t>p.96  influence on art galleries and museums - ‘in the past galleries assumed you knew about</a:t>
            </a:r>
            <a:r>
              <a:rPr lang="en-GB" baseline="0" dirty="0" smtClean="0">
                <a:latin typeface="Arial" charset="0"/>
              </a:rPr>
              <a:t> the art, and had just come to see it. In the new gallery, the main exhibit is the information you are given – a reframing from art temple to art class’ Grant (2000) p130</a:t>
            </a:r>
            <a:endParaRPr lang="en-GB" dirty="0" smtClean="0">
              <a:latin typeface="Arial" charset="0"/>
            </a:endParaRPr>
          </a:p>
        </p:txBody>
      </p:sp>
    </p:spTree>
    <p:extLst>
      <p:ext uri="{BB962C8B-B14F-4D97-AF65-F5344CB8AC3E}">
        <p14:creationId xmlns:p14="http://schemas.microsoft.com/office/powerpoint/2010/main" val="1026742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latin typeface="Arial" charset="0"/>
              </a:rPr>
              <a:t>p.97</a:t>
            </a:r>
          </a:p>
        </p:txBody>
      </p:sp>
    </p:spTree>
    <p:extLst>
      <p:ext uri="{BB962C8B-B14F-4D97-AF65-F5344CB8AC3E}">
        <p14:creationId xmlns:p14="http://schemas.microsoft.com/office/powerpoint/2010/main" val="13445312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latin typeface="Arial" charset="0"/>
              </a:rPr>
              <a:t>Value</a:t>
            </a:r>
            <a:r>
              <a:rPr lang="en-GB" baseline="0" dirty="0" smtClean="0">
                <a:latin typeface="Arial" charset="0"/>
              </a:rPr>
              <a:t> as perceived in the exchange relationship</a:t>
            </a:r>
            <a:endParaRPr lang="en-GB" dirty="0" smtClean="0">
              <a:latin typeface="Arial" charset="0"/>
            </a:endParaRPr>
          </a:p>
        </p:txBody>
      </p:sp>
    </p:spTree>
    <p:extLst>
      <p:ext uri="{BB962C8B-B14F-4D97-AF65-F5344CB8AC3E}">
        <p14:creationId xmlns:p14="http://schemas.microsoft.com/office/powerpoint/2010/main" val="13445312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latin typeface="Arial" charset="0"/>
              </a:rPr>
              <a:t>p.233</a:t>
            </a:r>
          </a:p>
          <a:p>
            <a:r>
              <a:rPr lang="en-GB" dirty="0" smtClean="0">
                <a:latin typeface="Arial" charset="0"/>
              </a:rPr>
              <a:t>It appears that the attractions</a:t>
            </a:r>
            <a:r>
              <a:rPr lang="en-GB" baseline="0" dirty="0" smtClean="0">
                <a:latin typeface="Arial" charset="0"/>
              </a:rPr>
              <a:t> sector has also not fully engaged with modern experiential marketing concepts and how they can create additional value for visitors in the </a:t>
            </a:r>
            <a:r>
              <a:rPr lang="en-GB" baseline="0" dirty="0" err="1" smtClean="0">
                <a:latin typeface="Arial" charset="0"/>
              </a:rPr>
              <a:t>experinece</a:t>
            </a:r>
            <a:r>
              <a:rPr lang="en-GB" baseline="0" dirty="0" smtClean="0">
                <a:latin typeface="Arial" charset="0"/>
              </a:rPr>
              <a:t> economy.</a:t>
            </a:r>
            <a:endParaRPr lang="en-GB" dirty="0" smtClean="0">
              <a:latin typeface="Arial" charset="0"/>
            </a:endParaRPr>
          </a:p>
        </p:txBody>
      </p:sp>
    </p:spTree>
    <p:extLst>
      <p:ext uri="{BB962C8B-B14F-4D97-AF65-F5344CB8AC3E}">
        <p14:creationId xmlns:p14="http://schemas.microsoft.com/office/powerpoint/2010/main" val="3403688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F8322639-7628-4E18-B734-75AA22FE84D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691A3DE-DCE3-4B74-8F3A-D541DA66C4EA}"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5D7BB088-85D8-4F2D-B8CB-B925B3652CA0}"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9"/>
          <p:cNvSpPr>
            <a:spLocks noGrp="1"/>
          </p:cNvSpPr>
          <p:nvPr>
            <p:ph type="dt" sz="half" idx="10"/>
          </p:nvPr>
        </p:nvSpPr>
        <p:spPr/>
        <p:txBody>
          <a:bodyPr/>
          <a:lstStyle>
            <a:lvl1pPr>
              <a:defRPr/>
            </a:lvl1pPr>
          </a:lstStyle>
          <a:p>
            <a:pPr>
              <a:defRPr/>
            </a:pPr>
            <a:endParaRPr lang="en-US"/>
          </a:p>
        </p:txBody>
      </p:sp>
      <p:sp>
        <p:nvSpPr>
          <p:cNvPr id="8" name="Footer Placeholder 21"/>
          <p:cNvSpPr>
            <a:spLocks noGrp="1"/>
          </p:cNvSpPr>
          <p:nvPr>
            <p:ph type="ftr" sz="quarter" idx="11"/>
          </p:nvPr>
        </p:nvSpPr>
        <p:spPr/>
        <p:txBody>
          <a:bodyPr/>
          <a:lstStyle>
            <a:lvl1pPr>
              <a:defRPr/>
            </a:lvl1pPr>
          </a:lstStyle>
          <a:p>
            <a:pPr>
              <a:defRPr/>
            </a:pPr>
            <a:endParaRPr lang="en-US"/>
          </a:p>
        </p:txBody>
      </p:sp>
      <p:sp>
        <p:nvSpPr>
          <p:cNvPr id="9" name="Slide Number Placeholder 17"/>
          <p:cNvSpPr>
            <a:spLocks noGrp="1"/>
          </p:cNvSpPr>
          <p:nvPr>
            <p:ph type="sldNum" sz="quarter" idx="12"/>
          </p:nvPr>
        </p:nvSpPr>
        <p:spPr/>
        <p:txBody>
          <a:bodyPr/>
          <a:lstStyle>
            <a:lvl1pPr>
              <a:defRPr/>
            </a:lvl1pPr>
          </a:lstStyle>
          <a:p>
            <a:pPr>
              <a:defRPr/>
            </a:pPr>
            <a:fld id="{2A34C577-C62B-45A7-AF6C-B682B15BBC49}"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US"/>
          </a:p>
        </p:txBody>
      </p:sp>
      <p:sp>
        <p:nvSpPr>
          <p:cNvPr id="4" name="Footer Placeholder 21"/>
          <p:cNvSpPr>
            <a:spLocks noGrp="1"/>
          </p:cNvSpPr>
          <p:nvPr>
            <p:ph type="ftr" sz="quarter" idx="11"/>
          </p:nvPr>
        </p:nvSpPr>
        <p:spPr/>
        <p:txBody>
          <a:bodyPr/>
          <a:lstStyle>
            <a:lvl1pPr>
              <a:defRPr/>
            </a:lvl1pPr>
          </a:lstStyle>
          <a:p>
            <a:pPr>
              <a:defRPr/>
            </a:pPr>
            <a:endParaRPr lang="en-US"/>
          </a:p>
        </p:txBody>
      </p:sp>
      <p:sp>
        <p:nvSpPr>
          <p:cNvPr id="5" name="Slide Number Placeholder 17"/>
          <p:cNvSpPr>
            <a:spLocks noGrp="1"/>
          </p:cNvSpPr>
          <p:nvPr>
            <p:ph type="sldNum" sz="quarter" idx="12"/>
          </p:nvPr>
        </p:nvSpPr>
        <p:spPr/>
        <p:txBody>
          <a:bodyPr/>
          <a:lstStyle>
            <a:lvl1pPr>
              <a:defRPr/>
            </a:lvl1pPr>
          </a:lstStyle>
          <a:p>
            <a:pPr>
              <a:defRPr/>
            </a:pPr>
            <a:fld id="{1292D1E8-83F5-4559-9AE1-5D2AFCF6C3E5}"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6C10EC9B-6754-4FD6-AA61-71E00706794A}"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10942E01-AFA6-40BE-9F79-F89FC472222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US"/>
          </a:p>
        </p:txBody>
      </p:sp>
      <p:sp>
        <p:nvSpPr>
          <p:cNvPr id="10" name="Footer Placeholder 5"/>
          <p:cNvSpPr>
            <a:spLocks noGrp="1"/>
          </p:cNvSpPr>
          <p:nvPr>
            <p:ph type="ftr" sz="quarter" idx="11"/>
          </p:nvPr>
        </p:nvSpPr>
        <p:spPr/>
        <p:txBody>
          <a:bodyPr/>
          <a:lstStyle>
            <a:lvl1pPr>
              <a:defRPr/>
            </a:lvl1pPr>
          </a:lstStyle>
          <a:p>
            <a:pPr>
              <a:defRPr/>
            </a:pPr>
            <a:endParaRPr lang="en-US"/>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5E7632AF-6008-4822-9F1F-04FDE75C6240}"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B864C121-23FC-42B8-A385-9777670B4986}"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F722C41B-14AD-4A57-B2D1-BF8074DB5C5E}"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3076" name="Title Placeholder 8"/>
          <p:cNvSpPr>
            <a:spLocks noGrp="1"/>
          </p:cNvSpPr>
          <p:nvPr>
            <p:ph type="title"/>
          </p:nvPr>
        </p:nvSpPr>
        <p:spPr bwMode="auto">
          <a:xfrm>
            <a:off x="457200" y="704850"/>
            <a:ext cx="8229600" cy="1143000"/>
          </a:xfrm>
          <a:prstGeom prst="rect">
            <a:avLst/>
          </a:prstGeom>
          <a:noFill/>
          <a:ln w="9525">
            <a:noFill/>
            <a:miter lim="800000"/>
            <a:headEnd/>
            <a:tailEnd/>
          </a:ln>
        </p:spPr>
        <p:txBody>
          <a:bodyPr vert="horz" wrap="square" lIns="0" tIns="45720" rIns="0" bIns="0" numCol="1" anchor="b" anchorCtr="0" compatLnSpc="1">
            <a:prstTxWarp prst="textNoShape">
              <a:avLst/>
            </a:prstTxWarp>
          </a:bodyPr>
          <a:lstStyle/>
          <a:p>
            <a:pPr lvl="0"/>
            <a:r>
              <a:rPr lang="en-US" smtClean="0"/>
              <a:t>Click to edit Master title style</a:t>
            </a:r>
          </a:p>
        </p:txBody>
      </p:sp>
      <p:sp>
        <p:nvSpPr>
          <p:cNvPr id="3077" name="Text Placeholder 29"/>
          <p:cNvSpPr>
            <a:spLocks noGrp="1"/>
          </p:cNvSpPr>
          <p:nvPr>
            <p:ph type="body" idx="1"/>
          </p:nvPr>
        </p:nvSpPr>
        <p:spPr bwMode="auto">
          <a:xfrm>
            <a:off x="457200" y="1935163"/>
            <a:ext cx="8229600" cy="4389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6D3C61ED-2365-4342-A24D-19DA1EDB13EB}" type="slidenum">
              <a:rPr lang="en-US"/>
              <a:pPr>
                <a:defRPr/>
              </a:pPr>
              <a:t>‹#›</a:t>
            </a:fld>
            <a:endParaRPr lang="en-US"/>
          </a:p>
        </p:txBody>
      </p:sp>
      <p:grpSp>
        <p:nvGrpSpPr>
          <p:cNvPr id="3081"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defRPr/>
              </a:pPr>
              <a:endParaRPr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defRPr/>
              </a:pPr>
              <a:endParaRPr lang="en-US"/>
            </a:p>
          </p:txBody>
        </p:sp>
      </p:grpSp>
    </p:spTree>
  </p:cSld>
  <p:clrMap bg1="lt1" tx1="dk1" bg2="lt2" tx2="dk2" accent1="accent1" accent2="accent2" accent3="accent3" accent4="accent4" accent5="accent5" accent6="accent6" hlink="hlink" folHlink="folHlink"/>
  <p:sldLayoutIdLst>
    <p:sldLayoutId id="2147483699" r:id="rId1"/>
    <p:sldLayoutId id="2147483707" r:id="rId2"/>
    <p:sldLayoutId id="2147483700" r:id="rId3"/>
    <p:sldLayoutId id="2147483701" r:id="rId4"/>
    <p:sldLayoutId id="2147483702" r:id="rId5"/>
    <p:sldLayoutId id="2147483703" r:id="rId6"/>
    <p:sldLayoutId id="2147483704" r:id="rId7"/>
    <p:sldLayoutId id="2147483708" r:id="rId8"/>
    <p:sldLayoutId id="2147483705" r:id="rId9"/>
    <p:sldLayoutId id="2147483706" r:id="rId10"/>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7" Type="http://schemas.openxmlformats.org/officeDocument/2006/relationships/image" Target="http://newsimg.bbc.co.uk/media/images/41051000/jpg/_41051302_glasshouse_203.jpg"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wmf"/></Relationships>
</file>

<file path=ppt/slides/_rels/slide2.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www.google.co.uk/imgres?imgurl=http://www.nuigalway.ie/archaeology/images/Harlech%20Castle.jpg&amp;imgrefurl=http://www.nuigalway.ie/archaeology/Research/Gaelic_and_Colonial_Ireland/Irish_Sea_Region_1100_1500/oconor_irish_sea_region.html&amp;h=400&amp;w=533&amp;sz=51&amp;tbnid=YWtGcYKwYEPE6M:&amp;tbnh=99&amp;tbnw=132&amp;prev=/images?q=harlech+castle&amp;hl=en&amp;usg=__MIxkU2MTfPqmp7OZkho-1twUvgI=&amp;ei=eH59Sqv3N9eN_Aa0nLnoBw&amp;sa=X&amp;oi=image_result&amp;resnum=5&amp;ct=image" TargetMode="External"/><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hyperlink" Target="http://www.sheepdogtraining.co.uk/tridog.html" TargetMode="External"/><Relationship Id="rId7"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eg"/><Relationship Id="rId9" Type="http://schemas.openxmlformats.org/officeDocument/2006/relationships/image" Target="../media/image1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539552" y="1124744"/>
            <a:ext cx="3786214" cy="2038352"/>
          </a:xfrm>
        </p:spPr>
        <p:txBody>
          <a:bodyPr tIns="0" rIns="18288">
            <a:noAutofit/>
            <a:scene3d>
              <a:camera prst="orthographicFront"/>
              <a:lightRig rig="freezing" dir="t">
                <a:rot lat="0" lon="0" rev="5640000"/>
              </a:lightRig>
            </a:scene3d>
            <a:sp3d prstMaterial="flat">
              <a:bevelT w="38100" h="38100"/>
              <a:contourClr>
                <a:schemeClr val="tx2"/>
              </a:contourClr>
            </a:sp3d>
          </a:bodyPr>
          <a:lstStyle/>
          <a:p>
            <a:pPr eaLnBrk="1" fontAlgn="auto" hangingPunct="1">
              <a:spcAft>
                <a:spcPts val="0"/>
              </a:spcAft>
              <a:defRPr/>
            </a:pPr>
            <a:r>
              <a:rPr lang="en-US" sz="4400" b="1" dirty="0" smtClean="0">
                <a:effectLst>
                  <a:outerShdw blurRad="38100" dist="25400" dir="5400000" algn="tl" rotWithShape="0">
                    <a:srgbClr val="000000">
                      <a:alpha val="43000"/>
                    </a:srgbClr>
                  </a:outerShdw>
                </a:effectLst>
                <a:latin typeface="Arial" charset="0"/>
              </a:rPr>
              <a:t>If you build it, will they come?</a:t>
            </a:r>
            <a:endParaRPr lang="en-US" sz="4400" b="1" dirty="0">
              <a:effectLst>
                <a:outerShdw blurRad="38100" dist="25400" dir="5400000" algn="tl" rotWithShape="0">
                  <a:srgbClr val="000000">
                    <a:alpha val="43000"/>
                  </a:srgbClr>
                </a:outerShdw>
              </a:effectLst>
              <a:latin typeface="Arial" charset="0"/>
            </a:endParaRPr>
          </a:p>
        </p:txBody>
      </p:sp>
      <p:sp>
        <p:nvSpPr>
          <p:cNvPr id="6147" name="Rectangle 3"/>
          <p:cNvSpPr>
            <a:spLocks noGrp="1" noChangeArrowheads="1"/>
          </p:cNvSpPr>
          <p:nvPr>
            <p:ph type="subTitle" idx="4294967295"/>
          </p:nvPr>
        </p:nvSpPr>
        <p:spPr>
          <a:xfrm>
            <a:off x="2411760" y="4509120"/>
            <a:ext cx="6400800" cy="1752600"/>
          </a:xfrm>
        </p:spPr>
        <p:txBody>
          <a:bodyPr lIns="0" rIns="18288"/>
          <a:lstStyle/>
          <a:p>
            <a:pPr marL="0" indent="0" algn="ctr" eaLnBrk="1" hangingPunct="1">
              <a:buFont typeface="Wingdings 2" pitchFamily="18" charset="2"/>
              <a:buNone/>
            </a:pPr>
            <a:r>
              <a:rPr lang="en-GB" b="1" dirty="0" smtClean="0">
                <a:solidFill>
                  <a:schemeClr val="tx2"/>
                </a:solidFill>
                <a:latin typeface="Arial" charset="0"/>
              </a:rPr>
              <a:t>Marketing process challenges for visitor attraction businesses</a:t>
            </a:r>
            <a:endParaRPr lang="en-US" b="1" dirty="0" smtClean="0">
              <a:solidFill>
                <a:schemeClr val="tx2"/>
              </a:solidFill>
              <a:latin typeface="Arial" charset="0"/>
            </a:endParaRPr>
          </a:p>
          <a:p>
            <a:pPr marL="0" indent="0" algn="ctr" eaLnBrk="1" hangingPunct="1">
              <a:buFont typeface="Wingdings 2" pitchFamily="18" charset="2"/>
              <a:buNone/>
            </a:pPr>
            <a:r>
              <a:rPr lang="en-US" b="1" dirty="0" smtClean="0">
                <a:solidFill>
                  <a:schemeClr val="tx2"/>
                </a:solidFill>
                <a:latin typeface="Arial" charset="0"/>
              </a:rPr>
              <a:t>Huw Thomas</a:t>
            </a:r>
          </a:p>
          <a:p>
            <a:pPr marL="0" indent="0" algn="ctr" eaLnBrk="1" hangingPunct="1">
              <a:buFont typeface="Wingdings 2" pitchFamily="18" charset="2"/>
              <a:buNone/>
            </a:pPr>
            <a:endParaRPr lang="en-US" b="1" dirty="0" smtClean="0">
              <a:solidFill>
                <a:schemeClr val="tx2"/>
              </a:solidFill>
              <a:latin typeface="Arial" charset="0"/>
            </a:endParaRPr>
          </a:p>
        </p:txBody>
      </p:sp>
      <p:sp>
        <p:nvSpPr>
          <p:cNvPr id="6148" name="Rectangle 5"/>
          <p:cNvSpPr>
            <a:spLocks noChangeArrowheads="1"/>
          </p:cNvSpPr>
          <p:nvPr/>
        </p:nvSpPr>
        <p:spPr bwMode="auto">
          <a:xfrm>
            <a:off x="3605213" y="2705100"/>
            <a:ext cx="9144000" cy="0"/>
          </a:xfrm>
          <a:prstGeom prst="rect">
            <a:avLst/>
          </a:prstGeom>
          <a:noFill/>
          <a:ln w="9525">
            <a:noFill/>
            <a:miter lim="800000"/>
            <a:headEnd/>
            <a:tailEnd/>
          </a:ln>
        </p:spPr>
        <p:txBody>
          <a:bodyPr>
            <a:spAutoFit/>
          </a:bodyPr>
          <a:lstStyle/>
          <a:p>
            <a:endParaRPr lang="en-GB"/>
          </a:p>
        </p:txBody>
      </p:sp>
      <p:pic>
        <p:nvPicPr>
          <p:cNvPr id="6150" name="Picture 6" descr="D:\PFiles\MSOffice\Clipart\smbusbas\bd10418_.wmf"/>
          <p:cNvPicPr>
            <a:picLocks noChangeAspect="1" noChangeArrowheads="1"/>
          </p:cNvPicPr>
          <p:nvPr/>
        </p:nvPicPr>
        <p:blipFill>
          <a:blip r:embed="rId3" cstate="print"/>
          <a:srcRect/>
          <a:stretch>
            <a:fillRect/>
          </a:stretch>
        </p:blipFill>
        <p:spPr bwMode="auto">
          <a:xfrm>
            <a:off x="7305676" y="2204864"/>
            <a:ext cx="1622442" cy="1108249"/>
          </a:xfrm>
          <a:prstGeom prst="rect">
            <a:avLst/>
          </a:prstGeom>
          <a:noFill/>
          <a:ln w="9525">
            <a:noFill/>
            <a:miter lim="800000"/>
            <a:headEnd/>
            <a:tailEnd/>
          </a:ln>
        </p:spPr>
      </p:pic>
      <p:pic>
        <p:nvPicPr>
          <p:cNvPr id="6151" name="Picture 9" descr="D:\PFiles\MSOffice\Clipart\standard\stddir3\in00684_.wmf"/>
          <p:cNvPicPr>
            <a:picLocks noChangeAspect="1" noChangeArrowheads="1"/>
          </p:cNvPicPr>
          <p:nvPr/>
        </p:nvPicPr>
        <p:blipFill>
          <a:blip r:embed="rId4" cstate="print"/>
          <a:srcRect/>
          <a:stretch>
            <a:fillRect/>
          </a:stretch>
        </p:blipFill>
        <p:spPr bwMode="auto">
          <a:xfrm>
            <a:off x="2915816" y="3068960"/>
            <a:ext cx="1270744" cy="1080242"/>
          </a:xfrm>
          <a:prstGeom prst="rect">
            <a:avLst/>
          </a:prstGeom>
          <a:noFill/>
          <a:ln w="9525">
            <a:noFill/>
            <a:miter lim="800000"/>
            <a:headEnd/>
            <a:tailEnd/>
          </a:ln>
        </p:spPr>
      </p:pic>
      <p:pic>
        <p:nvPicPr>
          <p:cNvPr id="8"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1520" y="5661248"/>
            <a:ext cx="2592288" cy="1015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Glasshouse at National Botanic Garden of Wales"/>
          <p:cNvPicPr>
            <a:picLocks noChangeAspect="1" noChangeArrowheads="1"/>
          </p:cNvPicPr>
          <p:nvPr/>
        </p:nvPicPr>
        <p:blipFill>
          <a:blip r:embed="rId6" r:link="rId7" cstate="print"/>
          <a:srcRect/>
          <a:stretch>
            <a:fillRect/>
          </a:stretch>
        </p:blipFill>
        <p:spPr bwMode="auto">
          <a:xfrm>
            <a:off x="4427984" y="1700808"/>
            <a:ext cx="2808312" cy="210057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7" descr="http://www.nuigalway.ie/archaeology/Research/Gaelic_and_Colonial_Ireland/Irish_Sea_Region_1100_1500/oconor_irish_sea_region.html">
            <a:hlinkClick r:id="rId3"/>
          </p:cNvPr>
          <p:cNvPicPr>
            <a:picLocks noChangeAspect="1" noChangeArrowheads="1"/>
          </p:cNvPicPr>
          <p:nvPr/>
        </p:nvPicPr>
        <p:blipFill>
          <a:blip r:embed="rId4" cstate="print"/>
          <a:srcRect/>
          <a:stretch>
            <a:fillRect/>
          </a:stretch>
        </p:blipFill>
        <p:spPr bwMode="auto">
          <a:xfrm>
            <a:off x="251520" y="2204864"/>
            <a:ext cx="2489200" cy="1879600"/>
          </a:xfrm>
          <a:prstGeom prst="rect">
            <a:avLst/>
          </a:prstGeom>
          <a:noFill/>
          <a:ln w="9525">
            <a:noFill/>
            <a:miter lim="800000"/>
            <a:headEnd/>
            <a:tailEnd/>
          </a:ln>
        </p:spPr>
      </p:pic>
      <p:sp>
        <p:nvSpPr>
          <p:cNvPr id="10243" name="AutoShape 4" descr="data:image/jpeg;base64,/9j/4AAQSkZJRgABAQAAAQABAAD/2wCEAAkGBwgHBgkIBwgKCgkLDRYPDQwMDRsUFRAWIB0iIiAdHx8kKDQsJCYxJx8fLT0tMTU3Ojo6Iys/RD84QzQ5OjcBCgoKDQwNGg8PGjclHyU3Nzc3Nzc3Nzc3Nzc3Nzc3Nzc3Nzc3Nzc3Nzc3Nzc3Nzc3Nzc3Nzc3Nzc3Nzc3Nzc3N//AABEIAFkAhAMBIgACEQEDEQH/xAAcAAACAgMBAQAAAAAAAAAAAAAFBgMEAAIHAQj/xABAEAACAQMDAQUFAwkHBQEAAAABAgMABBEFEiExBhNBUWEUInGBkTKh0QcVIzNCUrHB8BZicoKS4fEkQ1ODwjT/xAAZAQADAQEBAAAAAAAAAAAAAAAAAQMCBAX/xAAkEQACAgEEAwEAAwEAAAAAAAAAAQIREgMEEyExQVEUIiOhBf/aAAwDAQACEQMRAD8A6GMVNEpkIUUt6X2t0LUlzHqcELA4KXLd03TP7WM9D0zTLbukcqkSBlrtb+EQrDZ7IsnFR7E3YarHtkbR4z9Krbgc+VRV+xui7AqBNgAxiojAvvb1Ur8KpvPs6NjFQS6i543UKDsAgiQryEUD4VuW3rgDao8aD+34BGea8/ODYxnFa42ARMpPCmtM4GCaG+2eTVGbvP7VaUGIIsw2mvYSpoZ7V61ul0AOtPFgH45ECgZ6VrLcqnQ0D9s/vVq14COtZ4x2HYb0Y5z1qb2pT40uC7OMA1i3JDZzSekGTDz3QLedZQpLqPb72SfhXtHGFnzEHx9k4+VMWjdsNZ0mNIYLwvAuMQzAOoA8BnkDwwCKWskdK6R+THRrTUdCvrq5h3GG6zuAGdqKjY6cjJ8OfKoT1MFZtKw7ofa641q1ne0s1hmtwu8O5ZWznGMY8jTDo2otfaZbXMjoJZEBdY2yFbypXu4IrGO3n0yQxw3jK52jb3isdwyPgaR+y/aL8y6vcrPI62lwx3Afstnhj9+cfyrWhquUm34CUaR2O9mkWB5I25UePOfuoXoWuNfLFHcRfpvZlmaQcKc44A+dExYwd2riRm74qWG8sCSmcD7uOOvypC12Wbs/qNubd22wrho95wwA6H06celT09xlqv4NwpD/AN+PSql5fTWzQEwIyTTLGp34IBOM4x8fpVGK6EloJu8Jfuw7ID0JGcf81aFlLfWaG4eVVD+70KoVZumfPHp8uhtuNdQqmYhGy208QOCyg+WaiMsXP6QD50n63eeyX9skTMkJkxMCBhRwcZ+BB+BqY31sAD3gHGeRXRp6sZq0ZaaGjvUC8yqfnUXtse4LvFQNpkKWUd33l00csaOhjiBBB5z588cHHzziljXNRm0u4iEGJFKhsyL1HgRj8PCpx3cJOkhuDGv84Rjq1YNRibgNSlpt/wC1y2qPkd8yKRnhdxA8vWm9dD2DcrOMBGO5j0De9wR1Iz8KWpuVCkwUGyJtWRGACOc9DjrUqamW+0gXy96lW/e5TVRaq+1FQtnJzgMSPnz19K03XGcK4C46jqPU+NC1HJWDVDadRyfdTj1P+1ZSokqYxIksh/e2H8aynlIXQoa3pNrZXd/DEkgS3mljRu86hWIBPHjin/8AI3t/s9dgEFva3yvJONkeKhTs5ba9qmowS3EsatukQhfdlJyx2sV5GSBnrg5x4Ua/J/YDSbK7isYzKkly+wufs4IQ7sY67MgDPX415m4l/XR0R8lXtDDJLfRRh8JIO7RNo90gMSfmCB8q8t+y8ZZWRCrXKKXJgBI3hmbJPltx/mFWHll1fV5y1kY/zfIASsgIcMrAeRz1o/NcTIhvLWF1jtomjaGXkSE4IOVzyMY/zH0qOUopRRrogacxRW2BxGYwEPHJQ559MfdXPvyhAnUGUcDpx8etMWm9oItciaaCF0e3kAZJDkElCPd+eeo8utKXbi5D3SvtIBQZyfUf19aroJqfYSA9oskcqTxyvHK3u7lbBx5E+XA+lHLDWL6zIhNzI4Y8b/eGceOf8Pj5+tLqTYAz0HOOvhVm1u+8uGCgZHAFdU0miaCvae5NzBE5QIXG4qvTOMfyoPb94gyXYDOAd3WrmvzZsrdADnuwenXI6f191UkuY2QYOBjxpw6iDGnQNfvYcWbyl43aPejrlSMgdfPAA48BVftzGiXlvDCqpGi7EVQOAMAD6AUGtLjbaltxXdxv3enh/XWtluZLtf8Aq0ZypH61+UUePiRnPTJ6VG8ZWFkUd1cWIjuIGO5HVlGAcEYx1zXQ+xPaC71jvLHUn3x+yly7KNwOVBU+ecmubQC4unkgjt3fugS+zwUdTzTL2Mnk0+5ujfRywnuimJEK5IYZHywePStarUkNdEvaaYw6sqwuQixhAFPQZ4FCvbpyMtPJgD97Fe9oXN1qaS9zcSQpgyxxZLMoPQfHIHzqx2vgjtdU9jiWC3ia1V94XlevI+PHxq2lqpJRaMSjfZVW9JUYlbHo2a9oAtqSMpLlT0PFZXRlElTOgSdttQtD3U/sELB92JItjA7g2OWzj08jQW0vrqDUGvrK7CSPIXYRAYPOSPhV/Rde1S216e31aJY5ZVRTK7M4OMpn3s5/2+ipqthePq0y2to7xhi26GHcDkk9QB61xJxfo6B00TXbqxuLu4ljS6eXa8mfc3bePAcdfLworJ2yjm025tJtPZe+B96OceXHVfh9KRtMstYihuWFtdkhAFDwuQffU8euAR/XEk7X9i2L6yljjJwjlCu76+OPWsY6MpW/IWy72fZNJiMbKZNziRiAMZ8gPLmj1r2Xm7SreXlqsSBIWS3Z36SnGCwIwQAW+YFLMF3FNkRuCw52nqPlTp+TbUBBfXFjI22O5Idc+DgD+I/gK1OCj/KIkc/u+yDWN+bK8v0juFGf1WQfIA7vH5VcsuytzC0kscu893hQ0L4zkfu58M0Q/KJsXX3deQxK/QD8ap6Tr1/YkCJ1eMfsSjcPxHyNJxm42mBcls5vbbCeSSFFt0CyBmZSfdxxlRW17oWlXG2XbjdkkwTAKflj8KdeyvahNXka1eF4ZQu8gNuDAY6ceo4P1psawsLlcTWNvJ574lP8q5XyJ+TVHCNQ01NOh7y3kzgge+4YrgHGPChzJLdQpFZxs8RbGRkrFk+PPrn5139uzWiSNu/NsKHzTK4+lCpvyddm5STFatCSuMxOVOM5/jVIydd+RYnJezwn0K7hmChZXR1b0Ax8qtdpr+a4t7GZ5X7xhuDbj0/4xXSj2B07LJFczY2DmT3+M/LyFUbrsGqqVS6jmAACRzIcL15HJ9B8hWFOSlk+wpiv2c0CTXdGupBO+Yo2zGELl16gKAevGKhurWae7sLvVVuO6too4V/6X3WQMSucnkcEDzxTNp/ZqbSbm2acQzWkM4mMcczD9ID7pGQOh9aL6lql3YIl5pFl3YSQi5E0ke11GSFAU8YyeRzxzmqR1E/IxE1NdJu7gSRRW8YC7SJYME8nyB9KynRPyht7ypYWjBSRk6iqn6Fa8p5QX3/RWct1uXU7hIWErtcKz5LP1UuT5+efrUugajq8QXCIwVNjMVDcZJX7931pxjiBJZkXLDrgVY02SbS5XmscQyOMMQg94Dnmux7N41ZjkQIttX11og/5vJDDMbezEK3I+6rK67qzRlJLOAqRtkR4VII+BzxjFGJdc1Z+DdkA9cRp+FUrjvbo7rp+9YDaCyrwPpU3/wA+/HQciOcdpZHS+LWsMUe5ixjSPHdtnovpRHszPcRXAlubpIhtA/SZQq4x0OMHGOuaaX021Ykm2hznn3BW1vaQ27kxQxoT/dFVW0ljVhyIE9orizaf3ri31GUZZXjcEHOOOuR0Phj60J76FuPYAM/uufxpruLGC4fvJoEZv3sYqMaZag5EA+p/Gl+KXphyIEWerTWzA2lo0RA2ho0AOPjmrv8AarWVQbTej4A/jRGG1iiOY4wvyzVrr1RD5fo1/CsPYSY+VAL+1+tL0lvRnjlT+NaHtdrR/wC/dDjxU5o+SMcqn+hfwrVFi7wGWGN1/aUIoJ+eDS/DND5ULsva7WlaB0ubokyBMoTkA/GrUnafWBJ3jXV0OMbMLj48jP30UkhQ3HexpBFnG4LAo3cnyxzzW4jj7wSAAODkEeFP8UvgciKFrqnaDUE3W5uZIt4G87AqNkHPPyNQS61rsqy6f3hLu/Q90ckgg4PAIwPDpRyN1kuEluHaRkPuktggVPNDp86gTW+8Btx3e9n601tJr0LkQj3uiu0286XdgsNx7kOwJJPJ4PJ68HFZTe2maOcYs04H/jX8KyqcE/gciByam+dpjQNj1FbnVHHDRxZHTDdaEQ/s/D+der9n6/xpc8xYoKHVCG5twf8A2Y/lUq6kDglBwP3h91Drf9v4VLdf/VNa0/osUWxqcbHCp4fvAc+NbC9jx7y7fTNUh9j+vOvP+03wo55/R4It/nCLONv31o+p20ZPeblI64qlaeNWF+w9PnnViwRYTUrQyrE0hEjdARVkXEHi33UvXf8A++L4H+FWo/1YqcN3NumDggt7RB07wfHBFbBoz0mj/wBYoDcfYWq6fa+VVW5lfgWCGtY8jhgfnWwib1pbj/ao3a/qD8atDWcvRlxotJGw5FeshxyenhitIv1q/GrA+wP8NVUhUQgY6/xrK2NZTsD/2Q=="/>
          <p:cNvSpPr>
            <a:spLocks noChangeAspect="1" noChangeArrowheads="1"/>
          </p:cNvSpPr>
          <p:nvPr/>
        </p:nvSpPr>
        <p:spPr bwMode="auto">
          <a:xfrm>
            <a:off x="0" y="-403225"/>
            <a:ext cx="1257300" cy="847725"/>
          </a:xfrm>
          <a:prstGeom prst="rect">
            <a:avLst/>
          </a:prstGeom>
          <a:noFill/>
          <a:ln w="9525">
            <a:noFill/>
            <a:miter lim="800000"/>
            <a:headEnd/>
            <a:tailEnd/>
          </a:ln>
        </p:spPr>
        <p:txBody>
          <a:bodyPr/>
          <a:lstStyle/>
          <a:p>
            <a:endParaRPr lang="en-US"/>
          </a:p>
        </p:txBody>
      </p:sp>
      <p:sp>
        <p:nvSpPr>
          <p:cNvPr id="10244" name="AutoShape 6" descr="data:image/jpeg;base64,/9j/4AAQSkZJRgABAQAAAQABAAD/2wCEAAkGBwgHBgkIBwgKCgkLDRYPDQwMDRsUFRAWIB0iIiAdHx8kKDQsJCYxJx8fLT0tMTU3Ojo6Iys/RD84QzQ5OjcBCgoKDQwNGg8PGjclHyU3Nzc3Nzc3Nzc3Nzc3Nzc3Nzc3Nzc3Nzc3Nzc3Nzc3Nzc3Nzc3Nzc3Nzc3Nzc3Nzc3N//AABEIAFkAhAMBIgACEQEDEQH/xAAcAAACAgMBAQAAAAAAAAAAAAAFBgMEAAIHAQj/xABAEAACAQMDAQUFAwkHBQEAAAABAgMABBEFEiExBhNBUWEUInGBkTKh0QcVIzNCUrHB8BZicoKS4fEkQ1ODwjT/xAAZAQADAQEBAAAAAAAAAAAAAAAAAQMCBAX/xAAkEQACAgEEAwEAAwEAAAAAAAAAAQIREgMEEyExQVEUIiOhBf/aAAwDAQACEQMRAD8A6GMVNEpkIUUt6X2t0LUlzHqcELA4KXLd03TP7WM9D0zTLbukcqkSBlrtb+EQrDZ7IsnFR7E3YarHtkbR4z9Krbgc+VRV+xui7AqBNgAxiojAvvb1Ur8KpvPs6NjFQS6i543UKDsAgiQryEUD4VuW3rgDao8aD+34BGea8/ODYxnFa42ARMpPCmtM4GCaG+2eTVGbvP7VaUGIIsw2mvYSpoZ7V61ul0AOtPFgH45ECgZ6VrLcqnQ0D9s/vVq14COtZ4x2HYb0Y5z1qb2pT40uC7OMA1i3JDZzSekGTDz3QLedZQpLqPb72SfhXtHGFnzEHx9k4+VMWjdsNZ0mNIYLwvAuMQzAOoA8BnkDwwCKWskdK6R+THRrTUdCvrq5h3GG6zuAGdqKjY6cjJ8OfKoT1MFZtKw7ofa641q1ne0s1hmtwu8O5ZWznGMY8jTDo2otfaZbXMjoJZEBdY2yFbypXu4IrGO3n0yQxw3jK52jb3isdwyPgaR+y/aL8y6vcrPI62lwx3Afstnhj9+cfyrWhquUm34CUaR2O9mkWB5I25UePOfuoXoWuNfLFHcRfpvZlmaQcKc44A+dExYwd2riRm74qWG8sCSmcD7uOOvypC12Wbs/qNubd22wrho95wwA6H06celT09xlqv4NwpD/AN+PSql5fTWzQEwIyTTLGp34IBOM4x8fpVGK6EloJu8Jfuw7ID0JGcf81aFlLfWaG4eVVD+70KoVZumfPHp8uhtuNdQqmYhGy208QOCyg+WaiMsXP6QD50n63eeyX9skTMkJkxMCBhRwcZ+BB+BqY31sAD3gHGeRXRp6sZq0ZaaGjvUC8yqfnUXtse4LvFQNpkKWUd33l00csaOhjiBBB5z588cHHzziljXNRm0u4iEGJFKhsyL1HgRj8PCpx3cJOkhuDGv84Rjq1YNRibgNSlpt/wC1y2qPkd8yKRnhdxA8vWm9dD2DcrOMBGO5j0De9wR1Iz8KWpuVCkwUGyJtWRGACOc9DjrUqamW+0gXy96lW/e5TVRaq+1FQtnJzgMSPnz19K03XGcK4C46jqPU+NC1HJWDVDadRyfdTj1P+1ZSokqYxIksh/e2H8aynlIXQoa3pNrZXd/DEkgS3mljRu86hWIBPHjin/8AI3t/s9dgEFva3yvJONkeKhTs5ba9qmowS3EsatukQhfdlJyx2sV5GSBnrg5x4Ua/J/YDSbK7isYzKkly+wufs4IQ7sY67MgDPX415m4l/XR0R8lXtDDJLfRRh8JIO7RNo90gMSfmCB8q8t+y8ZZWRCrXKKXJgBI3hmbJPltx/mFWHll1fV5y1kY/zfIASsgIcMrAeRz1o/NcTIhvLWF1jtomjaGXkSE4IOVzyMY/zH0qOUopRRrogacxRW2BxGYwEPHJQ559MfdXPvyhAnUGUcDpx8etMWm9oItciaaCF0e3kAZJDkElCPd+eeo8utKXbi5D3SvtIBQZyfUf19aroJqfYSA9oskcqTxyvHK3u7lbBx5E+XA+lHLDWL6zIhNzI4Y8b/eGceOf8Pj5+tLqTYAz0HOOvhVm1u+8uGCgZHAFdU0miaCvae5NzBE5QIXG4qvTOMfyoPb94gyXYDOAd3WrmvzZsrdADnuwenXI6f191UkuY2QYOBjxpw6iDGnQNfvYcWbyl43aPejrlSMgdfPAA48BVftzGiXlvDCqpGi7EVQOAMAD6AUGtLjbaltxXdxv3enh/XWtluZLtf8Aq0ZypH61+UUePiRnPTJ6VG8ZWFkUd1cWIjuIGO5HVlGAcEYx1zXQ+xPaC71jvLHUn3x+yly7KNwOVBU+ecmubQC4unkgjt3fugS+zwUdTzTL2Mnk0+5ujfRywnuimJEK5IYZHywePStarUkNdEvaaYw6sqwuQixhAFPQZ4FCvbpyMtPJgD97Fe9oXN1qaS9zcSQpgyxxZLMoPQfHIHzqx2vgjtdU9jiWC3ia1V94XlevI+PHxq2lqpJRaMSjfZVW9JUYlbHo2a9oAtqSMpLlT0PFZXRlElTOgSdttQtD3U/sELB92JItjA7g2OWzj08jQW0vrqDUGvrK7CSPIXYRAYPOSPhV/Rde1S216e31aJY5ZVRTK7M4OMpn3s5/2+ipqthePq0y2to7xhi26GHcDkk9QB61xJxfo6B00TXbqxuLu4ljS6eXa8mfc3bePAcdfLworJ2yjm025tJtPZe+B96OceXHVfh9KRtMstYihuWFtdkhAFDwuQffU8euAR/XEk7X9i2L6yljjJwjlCu76+OPWsY6MpW/IWy72fZNJiMbKZNziRiAMZ8gPLmj1r2Xm7SreXlqsSBIWS3Z36SnGCwIwQAW+YFLMF3FNkRuCw52nqPlTp+TbUBBfXFjI22O5Idc+DgD+I/gK1OCj/KIkc/u+yDWN+bK8v0juFGf1WQfIA7vH5VcsuytzC0kscu893hQ0L4zkfu58M0Q/KJsXX3deQxK/QD8ap6Tr1/YkCJ1eMfsSjcPxHyNJxm42mBcls5vbbCeSSFFt0CyBmZSfdxxlRW17oWlXG2XbjdkkwTAKflj8KdeyvahNXka1eF4ZQu8gNuDAY6ceo4P1psawsLlcTWNvJ574lP8q5XyJ+TVHCNQ01NOh7y3kzgge+4YrgHGPChzJLdQpFZxs8RbGRkrFk+PPrn5139uzWiSNu/NsKHzTK4+lCpvyddm5STFatCSuMxOVOM5/jVIydd+RYnJezwn0K7hmChZXR1b0Ax8qtdpr+a4t7GZ5X7xhuDbj0/4xXSj2B07LJFczY2DmT3+M/LyFUbrsGqqVS6jmAACRzIcL15HJ9B8hWFOSlk+wpiv2c0CTXdGupBO+Yo2zGELl16gKAevGKhurWae7sLvVVuO6too4V/6X3WQMSucnkcEDzxTNp/ZqbSbm2acQzWkM4mMcczD9ID7pGQOh9aL6lql3YIl5pFl3YSQi5E0ke11GSFAU8YyeRzxzmqR1E/IxE1NdJu7gSRRW8YC7SJYME8nyB9KynRPyht7ypYWjBSRk6iqn6Fa8p5QX3/RWct1uXU7hIWErtcKz5LP1UuT5+efrUugajq8QXCIwVNjMVDcZJX7931pxjiBJZkXLDrgVY02SbS5XmscQyOMMQg94Dnmux7N41ZjkQIttX11og/5vJDDMbezEK3I+6rK67qzRlJLOAqRtkR4VII+BzxjFGJdc1Z+DdkA9cRp+FUrjvbo7rp+9YDaCyrwPpU3/wA+/HQciOcdpZHS+LWsMUe5ixjSPHdtnovpRHszPcRXAlubpIhtA/SZQq4x0OMHGOuaaX021Ykm2hznn3BW1vaQ27kxQxoT/dFVW0ljVhyIE9orizaf3ri31GUZZXjcEHOOOuR0Phj60J76FuPYAM/uufxpruLGC4fvJoEZv3sYqMaZag5EA+p/Gl+KXphyIEWerTWzA2lo0RA2ho0AOPjmrv8AarWVQbTej4A/jRGG1iiOY4wvyzVrr1RD5fo1/CsPYSY+VAL+1+tL0lvRnjlT+NaHtdrR/wC/dDjxU5o+SMcqn+hfwrVFi7wGWGN1/aUIoJ+eDS/DND5ULsva7WlaB0ubokyBMoTkA/GrUnafWBJ3jXV0OMbMLj48jP30UkhQ3HexpBFnG4LAo3cnyxzzW4jj7wSAAODkEeFP8UvgciKFrqnaDUE3W5uZIt4G87AqNkHPPyNQS61rsqy6f3hLu/Q90ckgg4PAIwPDpRyN1kuEluHaRkPuktggVPNDp86gTW+8Btx3e9n601tJr0LkQj3uiu0286XdgsNx7kOwJJPJ4PJ68HFZTe2maOcYs04H/jX8KyqcE/gciByam+dpjQNj1FbnVHHDRxZHTDdaEQ/s/D+der9n6/xpc8xYoKHVCG5twf8A2Y/lUq6kDglBwP3h91Drf9v4VLdf/VNa0/osUWxqcbHCp4fvAc+NbC9jx7y7fTNUh9j+vOvP+03wo55/R4It/nCLONv31o+p20ZPeblI64qlaeNWF+w9PnnViwRYTUrQyrE0hEjdARVkXEHi33UvXf8A++L4H+FWo/1YqcN3NumDggt7RB07wfHBFbBoz0mj/wBYoDcfYWq6fa+VVW5lfgWCGtY8jhgfnWwib1pbj/ao3a/qD8atDWcvRlxotJGw5FeshxyenhitIv1q/GrA+wP8NVUhUQgY6/xrK2NZTsD/2Q=="/>
          <p:cNvSpPr>
            <a:spLocks noChangeAspect="1" noChangeArrowheads="1"/>
          </p:cNvSpPr>
          <p:nvPr/>
        </p:nvSpPr>
        <p:spPr bwMode="auto">
          <a:xfrm>
            <a:off x="0" y="-403225"/>
            <a:ext cx="1257300" cy="847725"/>
          </a:xfrm>
          <a:prstGeom prst="rect">
            <a:avLst/>
          </a:prstGeom>
          <a:noFill/>
          <a:ln w="9525">
            <a:noFill/>
            <a:miter lim="800000"/>
            <a:headEnd/>
            <a:tailEnd/>
          </a:ln>
        </p:spPr>
        <p:txBody>
          <a:bodyPr/>
          <a:lstStyle/>
          <a:p>
            <a:endParaRPr lang="en-US"/>
          </a:p>
        </p:txBody>
      </p:sp>
      <p:sp>
        <p:nvSpPr>
          <p:cNvPr id="10245" name="AutoShape 8" descr="data:image/jpeg;base64,/9j/4AAQSkZJRgABAQAAAQABAAD/2wCEAAkGBwgHBgkIBwgKCgkLDRYPDQwMDRsUFRAWIB0iIiAdHx8kKDQsJCYxJx8fLT0tMTU3Ojo6Iys/RD84QzQ5OjcBCgoKDQwNGg8PGjclHyU3Nzc3Nzc3Nzc3Nzc3Nzc3Nzc3Nzc3Nzc3Nzc3Nzc3Nzc3Nzc3Nzc3Nzc3Nzc3Nzc3N//AABEIAFkAhAMBIgACEQEDEQH/xAAcAAACAgMBAQAAAAAAAAAAAAAFBgMEAAIHAQj/xABAEAACAQMDAQUFAwkHBQEAAAABAgMABBEFEiExBhNBUWEUInGBkTKh0QcVIzNCUrHB8BZicoKS4fEkQ1ODwjT/xAAZAQADAQEBAAAAAAAAAAAAAAAAAQMCBAX/xAAkEQACAgEEAwEAAwEAAAAAAAAAAQIREgMEEyExQVEUIiOhBf/aAAwDAQACEQMRAD8A6GMVNEpkIUUt6X2t0LUlzHqcELA4KXLd03TP7WM9D0zTLbukcqkSBlrtb+EQrDZ7IsnFR7E3YarHtkbR4z9Krbgc+VRV+xui7AqBNgAxiojAvvb1Ur8KpvPs6NjFQS6i543UKDsAgiQryEUD4VuW3rgDao8aD+34BGea8/ODYxnFa42ARMpPCmtM4GCaG+2eTVGbvP7VaUGIIsw2mvYSpoZ7V61ul0AOtPFgH45ECgZ6VrLcqnQ0D9s/vVq14COtZ4x2HYb0Y5z1qb2pT40uC7OMA1i3JDZzSekGTDz3QLedZQpLqPb72SfhXtHGFnzEHx9k4+VMWjdsNZ0mNIYLwvAuMQzAOoA8BnkDwwCKWskdK6R+THRrTUdCvrq5h3GG6zuAGdqKjY6cjJ8OfKoT1MFZtKw7ofa641q1ne0s1hmtwu8O5ZWznGMY8jTDo2otfaZbXMjoJZEBdY2yFbypXu4IrGO3n0yQxw3jK52jb3isdwyPgaR+y/aL8y6vcrPI62lwx3Afstnhj9+cfyrWhquUm34CUaR2O9mkWB5I25UePOfuoXoWuNfLFHcRfpvZlmaQcKc44A+dExYwd2riRm74qWG8sCSmcD7uOOvypC12Wbs/qNubd22wrho95wwA6H06celT09xlqv4NwpD/AN+PSql5fTWzQEwIyTTLGp34IBOM4x8fpVGK6EloJu8Jfuw7ID0JGcf81aFlLfWaG4eVVD+70KoVZumfPHp8uhtuNdQqmYhGy208QOCyg+WaiMsXP6QD50n63eeyX9skTMkJkxMCBhRwcZ+BB+BqY31sAD3gHGeRXRp6sZq0ZaaGjvUC8yqfnUXtse4LvFQNpkKWUd33l00csaOhjiBBB5z588cHHzziljXNRm0u4iEGJFKhsyL1HgRj8PCpx3cJOkhuDGv84Rjq1YNRibgNSlpt/wC1y2qPkd8yKRnhdxA8vWm9dD2DcrOMBGO5j0De9wR1Iz8KWpuVCkwUGyJtWRGACOc9DjrUqamW+0gXy96lW/e5TVRaq+1FQtnJzgMSPnz19K03XGcK4C46jqPU+NC1HJWDVDadRyfdTj1P+1ZSokqYxIksh/e2H8aynlIXQoa3pNrZXd/DEkgS3mljRu86hWIBPHjin/8AI3t/s9dgEFva3yvJONkeKhTs5ba9qmowS3EsatukQhfdlJyx2sV5GSBnrg5x4Ua/J/YDSbK7isYzKkly+wufs4IQ7sY67MgDPX415m4l/XR0R8lXtDDJLfRRh8JIO7RNo90gMSfmCB8q8t+y8ZZWRCrXKKXJgBI3hmbJPltx/mFWHll1fV5y1kY/zfIASsgIcMrAeRz1o/NcTIhvLWF1jtomjaGXkSE4IOVzyMY/zH0qOUopRRrogacxRW2BxGYwEPHJQ559MfdXPvyhAnUGUcDpx8etMWm9oItciaaCF0e3kAZJDkElCPd+eeo8utKXbi5D3SvtIBQZyfUf19aroJqfYSA9oskcqTxyvHK3u7lbBx5E+XA+lHLDWL6zIhNzI4Y8b/eGceOf8Pj5+tLqTYAz0HOOvhVm1u+8uGCgZHAFdU0miaCvae5NzBE5QIXG4qvTOMfyoPb94gyXYDOAd3WrmvzZsrdADnuwenXI6f191UkuY2QYOBjxpw6iDGnQNfvYcWbyl43aPejrlSMgdfPAA48BVftzGiXlvDCqpGi7EVQOAMAD6AUGtLjbaltxXdxv3enh/XWtluZLtf8Aq0ZypH61+UUePiRnPTJ6VG8ZWFkUd1cWIjuIGO5HVlGAcEYx1zXQ+xPaC71jvLHUn3x+yly7KNwOVBU+ecmubQC4unkgjt3fugS+zwUdTzTL2Mnk0+5ujfRywnuimJEK5IYZHywePStarUkNdEvaaYw6sqwuQixhAFPQZ4FCvbpyMtPJgD97Fe9oXN1qaS9zcSQpgyxxZLMoPQfHIHzqx2vgjtdU9jiWC3ia1V94XlevI+PHxq2lqpJRaMSjfZVW9JUYlbHo2a9oAtqSMpLlT0PFZXRlElTOgSdttQtD3U/sELB92JItjA7g2OWzj08jQW0vrqDUGvrK7CSPIXYRAYPOSPhV/Rde1S216e31aJY5ZVRTK7M4OMpn3s5/2+ipqthePq0y2to7xhi26GHcDkk9QB61xJxfo6B00TXbqxuLu4ljS6eXa8mfc3bePAcdfLworJ2yjm025tJtPZe+B96OceXHVfh9KRtMstYihuWFtdkhAFDwuQffU8euAR/XEk7X9i2L6yljjJwjlCu76+OPWsY6MpW/IWy72fZNJiMbKZNziRiAMZ8gPLmj1r2Xm7SreXlqsSBIWS3Z36SnGCwIwQAW+YFLMF3FNkRuCw52nqPlTp+TbUBBfXFjI22O5Idc+DgD+I/gK1OCj/KIkc/u+yDWN+bK8v0juFGf1WQfIA7vH5VcsuytzC0kscu893hQ0L4zkfu58M0Q/KJsXX3deQxK/QD8ap6Tr1/YkCJ1eMfsSjcPxHyNJxm42mBcls5vbbCeSSFFt0CyBmZSfdxxlRW17oWlXG2XbjdkkwTAKflj8KdeyvahNXka1eF4ZQu8gNuDAY6ceo4P1psawsLlcTWNvJ574lP8q5XyJ+TVHCNQ01NOh7y3kzgge+4YrgHGPChzJLdQpFZxs8RbGRkrFk+PPrn5139uzWiSNu/NsKHzTK4+lCpvyddm5STFatCSuMxOVOM5/jVIydd+RYnJezwn0K7hmChZXR1b0Ax8qtdpr+a4t7GZ5X7xhuDbj0/4xXSj2B07LJFczY2DmT3+M/LyFUbrsGqqVS6jmAACRzIcL15HJ9B8hWFOSlk+wpiv2c0CTXdGupBO+Yo2zGELl16gKAevGKhurWae7sLvVVuO6too4V/6X3WQMSucnkcEDzxTNp/ZqbSbm2acQzWkM4mMcczD9ID7pGQOh9aL6lql3YIl5pFl3YSQi5E0ke11GSFAU8YyeRzxzmqR1E/IxE1NdJu7gSRRW8YC7SJYME8nyB9KynRPyht7ypYWjBSRk6iqn6Fa8p5QX3/RWct1uXU7hIWErtcKz5LP1UuT5+efrUugajq8QXCIwVNjMVDcZJX7931pxjiBJZkXLDrgVY02SbS5XmscQyOMMQg94Dnmux7N41ZjkQIttX11og/5vJDDMbezEK3I+6rK67qzRlJLOAqRtkR4VII+BzxjFGJdc1Z+DdkA9cRp+FUrjvbo7rp+9YDaCyrwPpU3/wA+/HQciOcdpZHS+LWsMUe5ixjSPHdtnovpRHszPcRXAlubpIhtA/SZQq4x0OMHGOuaaX021Ykm2hznn3BW1vaQ27kxQxoT/dFVW0ljVhyIE9orizaf3ri31GUZZXjcEHOOOuR0Phj60J76FuPYAM/uufxpruLGC4fvJoEZv3sYqMaZag5EA+p/Gl+KXphyIEWerTWzA2lo0RA2ho0AOPjmrv8AarWVQbTej4A/jRGG1iiOY4wvyzVrr1RD5fo1/CsPYSY+VAL+1+tL0lvRnjlT+NaHtdrR/wC/dDjxU5o+SMcqn+hfwrVFi7wGWGN1/aUIoJ+eDS/DND5ULsva7WlaB0ubokyBMoTkA/GrUnafWBJ3jXV0OMbMLj48jP30UkhQ3HexpBFnG4LAo3cnyxzzW4jj7wSAAODkEeFP8UvgciKFrqnaDUE3W5uZIt4G87AqNkHPPyNQS61rsqy6f3hLu/Q90ckgg4PAIwPDpRyN1kuEluHaRkPuktggVPNDp86gTW+8Btx3e9n601tJr0LkQj3uiu0286XdgsNx7kOwJJPJ4PJ68HFZTe2maOcYs04H/jX8KyqcE/gciByam+dpjQNj1FbnVHHDRxZHTDdaEQ/s/D+der9n6/xpc8xYoKHVCG5twf8A2Y/lUq6kDglBwP3h91Drf9v4VLdf/VNa0/osUWxqcbHCp4fvAc+NbC9jx7y7fTNUh9j+vOvP+03wo55/R4It/nCLONv31o+p20ZPeblI64qlaeNWF+w9PnnViwRYTUrQyrE0hEjdARVkXEHi33UvXf8A++L4H+FWo/1YqcN3NumDggt7RB07wfHBFbBoz0mj/wBYoDcfYWq6fa+VVW5lfgWCGtY8jhgfnWwib1pbj/ao3a/qD8atDWcvRlxotJGw5FeshxyenhitIv1q/GrA+wP8NVUhUQgY6/xrK2NZTsD/2Q=="/>
          <p:cNvSpPr>
            <a:spLocks noChangeAspect="1" noChangeArrowheads="1"/>
          </p:cNvSpPr>
          <p:nvPr/>
        </p:nvSpPr>
        <p:spPr bwMode="auto">
          <a:xfrm>
            <a:off x="0" y="-403225"/>
            <a:ext cx="1257300" cy="847725"/>
          </a:xfrm>
          <a:prstGeom prst="rect">
            <a:avLst/>
          </a:prstGeom>
          <a:noFill/>
          <a:ln w="9525">
            <a:noFill/>
            <a:miter lim="800000"/>
            <a:headEnd/>
            <a:tailEnd/>
          </a:ln>
        </p:spPr>
        <p:txBody>
          <a:bodyPr/>
          <a:lstStyle/>
          <a:p>
            <a:endParaRPr lang="en-US"/>
          </a:p>
        </p:txBody>
      </p:sp>
      <p:pic>
        <p:nvPicPr>
          <p:cNvPr id="10247" name="Picture 12" descr="http://t1.gstatic.com/images?q=tbn:ANd9GcTMUzDgdXGYSNDfUVjdS_UQiMTNVhUJooaGmYi8HNQDCZPVA-T5"/>
          <p:cNvPicPr>
            <a:picLocks noChangeAspect="1" noChangeArrowheads="1"/>
          </p:cNvPicPr>
          <p:nvPr/>
        </p:nvPicPr>
        <p:blipFill>
          <a:blip r:embed="rId5" cstate="print"/>
          <a:srcRect/>
          <a:stretch>
            <a:fillRect/>
          </a:stretch>
        </p:blipFill>
        <p:spPr bwMode="auto">
          <a:xfrm>
            <a:off x="6012160" y="1484784"/>
            <a:ext cx="2466975" cy="1847850"/>
          </a:xfrm>
          <a:prstGeom prst="rect">
            <a:avLst/>
          </a:prstGeom>
          <a:noFill/>
          <a:ln w="9525">
            <a:noFill/>
            <a:miter lim="800000"/>
            <a:headEnd/>
            <a:tailEnd/>
          </a:ln>
        </p:spPr>
      </p:pic>
      <p:pic>
        <p:nvPicPr>
          <p:cNvPr id="10248" name="Picture 16" descr="http://gowerkiteriders.com/wp-content/uploads/2012/06/Swansea-UK1.jpg"/>
          <p:cNvPicPr>
            <a:picLocks noChangeAspect="1" noChangeArrowheads="1"/>
          </p:cNvPicPr>
          <p:nvPr/>
        </p:nvPicPr>
        <p:blipFill>
          <a:blip r:embed="rId6" cstate="print"/>
          <a:srcRect/>
          <a:stretch>
            <a:fillRect/>
          </a:stretch>
        </p:blipFill>
        <p:spPr bwMode="auto">
          <a:xfrm>
            <a:off x="4283968" y="3645024"/>
            <a:ext cx="4133850" cy="2684462"/>
          </a:xfrm>
          <a:prstGeom prst="rect">
            <a:avLst/>
          </a:prstGeom>
          <a:noFill/>
          <a:ln w="9525">
            <a:noFill/>
            <a:miter lim="800000"/>
            <a:headEnd/>
            <a:tailEnd/>
          </a:ln>
        </p:spPr>
      </p:pic>
      <p:sp>
        <p:nvSpPr>
          <p:cNvPr id="10249" name="AutoShape 18" descr="data:image/jpeg;base64,/9j/4AAQSkZJRgABAQAAAQABAAD/2wCEAAkGBwgHBgkIBwgKCgkLDRYPDQwMDRsUFRAWIB0iIiAdHx8kKDQsJCYxJx8fLT0tMTU3Ojo6Iys/RD84QzQ5OjcBCgoKDQwNGg8PGjclHyU3Nzc3Nzc3Nzc3Nzc3Nzc3Nzc3Nzc3Nzc3Nzc3Nzc3Nzc3Nzc3Nzc3Nzc3Nzc3Nzc3N//AABEIAF8AfwMBIgACEQEDEQH/xAAbAAADAQADAQAAAAAAAAAAAAADBAUGAAECB//EADYQAAIBAgQEAwYGAgIDAAAAAAECAwQRABIhMQUTQVEiYXEUMoGRobEGwdHh8PFCUhWSIzNi/8QAGgEAAwEBAQEAAAAAAAAAAAAAAQIDBAAFBv/EACIRAAICAgIBBQEAAAAAAAAAAAABAhEDIRIxQQQTIkJhUf/aAAwDAQACEQMRAD8AylTJG9LFal8egLJJdjcaEDyv1wo3EZKfMIqaSMNa7TG+T5ef3wJZeXGscpBUgM+oNvQfHHJxLI6JJGpj3bXxML/5dfnjOm0xn8tFuBtkO5UXOYXPf1waCTltISSSW0sN/h64VmskjSK2VfCdwQf2wqjtnPi1YG3c+YPbHc3TElDZbopVDyZiua4AAv173w8csYEcjAykXKk66m2MrzXWoe6t0/y3Nv3xySV/aGnZyx2uD98XxeteOHF7M88CcrLtYmWbRLbAS9xb9ftgDjKikEcwnvriKa5yAWyuwa4bUm/x1H94PzTdXYjxnbCyzxc7oZQaVFeH/wAagMVAWykf7HDXtCKCjkWZSLhha/1thKGaNV5hsWvsdNe3pbHrISpkikRAOsjfzv8AXFFnlBpRFeNS7ODmxVAeZl5Y1uDYZR+xxYpGEsQdSdT2xlIndHsDGi5yTZQbnTr5736Y1/BI2qJI3nJy5bAJlyj5Y1+ny/KiOWGg2U9cdZMaAUVMAQFA8m1wA0kJvZR8DjZ70SPsSI4UnTU4d4fwyetkKKeWALln0GDUytRTrLlzWxQfjTnQLYeWBPJL6IMIR+zPiCwEQU0jvbmR5o2fqt9vIeuGI7rSmaFYeWmtstmVfU/pglGk7UMKSlEiIfKChuoJJK/O31wZLIgpzqr+8uwPl22x8+6s9etgpp1kUK2aNQBdM2lvXr0w/YPAYYwA4AKFNxtscKVjZoi0UIZ1YNcHMN9bAa/31x3Q0tfDIkrSSPThzkMa+E374FWNQtUFlqspRgAt9WIP748zpz4rC0akjMxFz98BkqYZ5Zc0nutqAfe1+WCz1AWikaQZY38NxfTz/vCNO9EX2TXePmABwLHcfn+uKCSmU+MgBhrci+n9YiRtGHsULEEka64ehkcqMoMilrEgHw4rKAaL8NTlU5rEPrJ4QzDyBO359cV4QktFJMVHIRb2Pita5trp31t0xm6e7LuFU/XFO9U9MsMUuWIm5UE6jqbYle9inYu8wrChKApGNlza2AFumv74rcLr5KKV4UjWU38GVL/UC52xnhI0sMcayqb+IuoIOYDf00+uNXwOsoeH1klY+WslBBWSR8j3sBfLYjvrvjXDKr09k3C+zVUMZelaprK1JNfFayqnl/Zvh+jSlqIc6i4J0vrhCBuKcVdPbaaGOjlXWMTHTzJFi3poNcXqWOihIpoOWpjS4QH3VxpWRsHE88qHJbL9MTataJuKRUZbLPJGXUA7gWv98WWaPKxuosL3vpj5pxr8R1n/AClFO8VOj04ZWkXUNcHby0x3uOJ3BMxgOeCFkdeac5ksujC+n0wSiqYKiURzuyTxnwqYiwf0IvrjlJG11GYALZUG9zufhb+bYdioadQRKI5Boyt7pGt9fjbHnNq9myOzqr4YrRNyVAa3hINjf5YRra6agqqZZj7NFLDHmYi9yDY3O26nX0xUmleOwpCoKi1mtp54ZNYrUiCUlU8SH/Xo2/T3/pgxYz/DOcfpI5K+Ooo0tHLbM6KLX+2O24FPXxhVIDxGzBT89L/bFENRyQzwrHFEsRK2yDMR01Gv6et8NUMsublyaC2VSe3Q366Y5uugNJ7MlUcPeFjyWDlWuyKdbi/8/rAOD10iVqgRhiosUZ7BteuNnPQxTypFFF7tmZmaxsTe1yPXHz94slZI8/OiBZimRdTrprisHaF4pFp6qN66YJMqsspAQaA+nli1RTpTBWqeZPzSAwi8Vr23+ulxvtjN8L4clTRz1qQ3SJgCDIc+1819hrYW63xo2rIa7gk0kiQ0dfRBHBjUL7TF7pFurC4N7ai974E0k9IXjfR3U1UfICQxPzGdiC8dtjtb08zvj1wmaeCeGWVAtkuFYXXQdt/PEin4gGMaohzDQtuf5+mCuWZgPakRwSb6gkX0wnJ+SZr14zV0rMsErRxOugRS6eoB2Gv30xe4D7RVUIaaZmiU+MdHI01vv/O2MDHWSpEqGQiO92DajMOoJ2xc/D9XJOOU7usTnKYwWJN+gIw2Oa5CNUar8Q8bl4YkDlEkgZ8s62BOXsMfOeJ1FHUe3GCcpEGVqcOSdyLr8Ncaz8U8Eo5aTm+3FeQCy5G3BH54x/A6nhqzcmupY5I1u2eRibna2n5Xxond0wx6BQLLEc08ZUofdYEHr++HZYWkjRle4B8apqd9DfU2AOmJlGrNC08jhCzWW5vmA3+v54po0gClJFcakhW1xikmujUtHpYXVQl18W18MRPUSI0UymxAIzH3SL2sfME6+QwWKOIwhlY5D/sPEp377745JFnQyNK7KrZrEizADsR2wvLyPx5dE1+D8TaYPCQ5uLOpHiW1/Fc64KKXicdkWkTw2OZvBY3tob2OKVPKKRVDNZdRyWFr4DxjjAgWN0KgHMBGd2Ol736b/I4ZTsLx0IVo4pJFkdkgj1No5NT8Rb8t8ROLUsKUlHMlUiVkjGMwyArYA6Nc9NfpijxDjYqEWARKizgeIC9xc3HyxpIqOCr4aDUxIkbRWkRz0tsDh0+LsRrVGZ4TBU8JnennUv7ZHkaKAZ9lzE7W0BBte4uNMPz8OoajklQTyT/66iSwJPewFvn39MD/AA3SJTcVXg8sjrHDVKy2e5Ur4iR/iQyEZuwBtfbF6U0UlHHUcLvyTaIqSM+a176k+m+uU+pfI3VoRaMy9KCiqVSEAjUjz6Ai9se46BdI3idQXJRy1h3vY7jTFhyigx5FjANiHNh6knT69MJiBHlDwx6XsSrWA1006bk4zuT/AILL8E/+PDVJ8Ry6jLLYmx/nrhmOer4c7S0cvIWQZWYC7EenTB6YSlWSOllYx3sV1PXodfj+oGEfa5JZpI5SpJNgSoBvuOm9sdbuwNJgK7jDvSlS7PGoyXYYioTPKPZwRpYF+nyxoauMaSvHy3IYWGoY99N98Qlpg87rEJY7XvfQA6ab274rGVrYEkaWCEmeyCMxtZACPABsOnQX9MEHDgZpFicFbgqpOw+A++CRtJToueJZZ5LE5Etl6aa/D0vgxEkgBIcX8QVbE73v3HpgFwXJMQdElyrYDU21sfP0/hwCYvNJlimWyeIodutx631+OHKkPNHaSSQZGIOVLHNobMRre1sLRcIg5jGqqrszlio6j0J1774nJWUjKgsrcyMhpCsbNZgBYk/HfAqgU/tQICs9it2a9lFzlt5/rg/sdMt4EK20JLaWPkd7fTCR4YyVAkglEmYDMxJJzf8Aywtb9sJXiznlS7R1X0VLW06BneKWB8xlSP3bgXBPr06aYp8AlNHRrTTSxTomnMOt1udD5fTCnPmaNRHAecngeSRAok9Tvvpf72w7HIshCvDHFLvfKCbX/fv1w0XJKiVylKyV+JaejjPt9HWRhqq0ZCpa7beEAX92/X74ux0icO4lV8MqWRI6uFaqEBNDIt1bTW1yHYdg+JrcOSKvWoNPO0YZXaSByFRwNWyjXvsDvg34hfl8Ng4lRvLK9BKru0qWYoTZgQLDz2AtfF1LwdVjElIAAFdgR0DWF/j64UhooYQyFbu1iCx8R1vp11/PF0ZJIFkjYsjWtddtOh+O2FpEsQupOXTvhExmiaBV06Tz0tXIubIRGIroCt9O+vbQXwnPKlVLJKs8a1DKQ4dN9PdNySNSN7+muKjxKY3UkGIHxC5TNe+mlz12v+ynsCQRFEpyoIIISRssikk/E3v8gCcNViSVgEEyxsVyz0jEeIKuQCxuN7kbbYy/FKOYTyzsygMxICkmw6X0FvjjXRUz08KUzJEAz5kaGZwGO1ir36eY16Y81FDDUVCRLUchpVzLTyFSR/1ufj5Y5R4vQvE9UBSSUxt4ETxZr63voB0wWQSLJCzxBqa5EwMhRgpHQ23Gh+HyAadIZpMzMrA20O22lvU4YqJHcBVVmyAKToPT88Im0U8CsdPFRz1VVRT10bye5TMylCAAASTudOtt8MTz1E9XYFY0AIIRQL974ZjkdgSQHA0OYm2bWw/nbAVYFQWJUXuQunp+XywJSsPSPFNFUOh1QoDoRv8AT7emOvZ2jZ8koJPR/Bb0388Mqyxqw5rCPdlA1X9cTamtmKmOnZpDmIyjwnTfxdsCgUmGp8lPG0LoZHa1jrpqAdN++Gme7rkBTIoAudLeWJUCuJEm5yFkjWQ7tYG4G47/AM7Mc2GSWSRSFlGoaK4Ua72Prt5YNB0V6QyurMVzAG5GTMLDe/y0tgvs1PXAMaVWy+GRQtvgUtqf0wnG82TO8jDIRfQEehH864oUzyU8l+cYopVspdFYkjcggX6jfvjghaym5ylJV0J6dcvQ4GYSlTEObIkYjysCqsD5jzxRmZw0bnlghbgqtw3nYjC0jOubOEZnsTYDW3nYY6wkqphjLSyLzEVjdGKD5keWunngMptJlyOXAtzENxl27nQ9h364blDHKc2tzYLcDXTv54VR+VM4VArE2HiuXJ17WB318sOmK0GXOoC+K9myZ1K7HUjppp3wtV2aN2bwpGb3IGRbkden07dhhWSo8MmQpZRZlW/h9NNuttce5KhZkfOoRgAmewZXAPVcuh9AR6YNitn/2Q=="/>
          <p:cNvSpPr>
            <a:spLocks noChangeAspect="1" noChangeArrowheads="1"/>
          </p:cNvSpPr>
          <p:nvPr/>
        </p:nvSpPr>
        <p:spPr bwMode="auto">
          <a:xfrm>
            <a:off x="0" y="-433388"/>
            <a:ext cx="1209675" cy="904876"/>
          </a:xfrm>
          <a:prstGeom prst="rect">
            <a:avLst/>
          </a:prstGeom>
          <a:noFill/>
          <a:ln w="9525">
            <a:noFill/>
            <a:miter lim="800000"/>
            <a:headEnd/>
            <a:tailEnd/>
          </a:ln>
        </p:spPr>
        <p:txBody>
          <a:bodyPr/>
          <a:lstStyle/>
          <a:p>
            <a:endParaRPr lang="en-US"/>
          </a:p>
        </p:txBody>
      </p:sp>
      <p:pic>
        <p:nvPicPr>
          <p:cNvPr id="10250" name="Picture 22" descr="http://t2.gstatic.com/images?q=tbn:ANd9GcTQy5B449UOwcW5GTbC0nMDDusK6tDK2DxciG_LkyiceuWNVZpK"/>
          <p:cNvPicPr>
            <a:picLocks noChangeAspect="1" noChangeArrowheads="1"/>
          </p:cNvPicPr>
          <p:nvPr/>
        </p:nvPicPr>
        <p:blipFill>
          <a:blip r:embed="rId7" cstate="print"/>
          <a:srcRect/>
          <a:stretch>
            <a:fillRect/>
          </a:stretch>
        </p:blipFill>
        <p:spPr bwMode="auto">
          <a:xfrm>
            <a:off x="611188" y="4437063"/>
            <a:ext cx="2400300" cy="1905000"/>
          </a:xfrm>
          <a:prstGeom prst="rect">
            <a:avLst/>
          </a:prstGeom>
          <a:noFill/>
          <a:ln w="9525">
            <a:noFill/>
            <a:miter lim="800000"/>
            <a:headEnd/>
            <a:tailEnd/>
          </a:ln>
        </p:spPr>
      </p:pic>
      <p:sp>
        <p:nvSpPr>
          <p:cNvPr id="15" name="TextBox 14"/>
          <p:cNvSpPr txBox="1"/>
          <p:nvPr/>
        </p:nvSpPr>
        <p:spPr>
          <a:xfrm>
            <a:off x="467544" y="332656"/>
            <a:ext cx="8136904" cy="584775"/>
          </a:xfrm>
          <a:prstGeom prst="rect">
            <a:avLst/>
          </a:prstGeom>
          <a:noFill/>
        </p:spPr>
        <p:txBody>
          <a:bodyPr wrap="square">
            <a:spAutoFit/>
          </a:bodyPr>
          <a:lstStyle/>
          <a:p>
            <a:pPr>
              <a:defRPr/>
            </a:pPr>
            <a:r>
              <a:rPr lang="en-GB" sz="3200" b="1" dirty="0" smtClean="0">
                <a:latin typeface="+mj-lt"/>
              </a:rPr>
              <a:t>Wales – castles, coast, countryside, adventure</a:t>
            </a:r>
            <a:endParaRPr lang="en-US" sz="3200" b="1" dirty="0">
              <a:latin typeface="+mj-lt"/>
            </a:endParaRPr>
          </a:p>
        </p:txBody>
      </p:sp>
      <p:sp>
        <p:nvSpPr>
          <p:cNvPr id="29698" name="AutoShape 2" descr="data:image/jpeg;base64,/9j/4AAQSkZJRgABAQAAAQABAAD/2wCEAAkGBwgHBgkIBwgKCgkLDRYPDQwMDRsUFRAWIB0iIiAdHx8kKDQsJCYxJx8fLT0tMTU3Ojo6Iys/RD84QzQ5OjcBCgoKDQwNGg8PGjclHyU3Nzc3Nzc3Nzc3Nzc3Nzc3Nzc3Nzc3Nzc3Nzc3Nzc3Nzc3Nzc3Nzc3Nzc3Nzc3Nzc3N//AABEIAFoAhwMBIgACEQEDEQH/xAAbAAACAgMBAAAAAAAAAAAAAAAEBQIDAAEGB//EADkQAAIBAwMCAwUGBAYDAAAAAAECAwAEEQUSITFBE1FhBhQicZEyQoGhscEVUuHwIzNTYnLRFiTx/8QAGQEAAwEBAQAAAAAAAAAAAAAAAAIDAQUE/8QAIhEAAgIBBAMBAQEAAAAAAAAAAAECEQMSEyExIkFRYTIj/9oADAMBAAIRAxEAPwAqGVkPnR0dw4QHa2D0zzQrBM/CMVZHIyjaP1rtPk4kW0Fi4BHOAfWoiETH4SM1AFmGGQ59KJt0fnCkA+fFI+Ci8uwN4GjPxCpJCr0yZUx8QyaoaLnhCB8sUKdg4UCtAv8AN+Va9344Ion4uhXI8jUo9ucFSKbUxNKAfDOamITTKOCNpAetWzQZGVH0FZujbTqxQYiOorXh0zjt2fgjn1FQa1bP2DRuIV42LxH5VLZ5imIsWPQite5SA/Zo3EG1IXiP0rGiFMhZkjng1A2beVG4g2mLSqjsTWqZGxPcVlG4jNqXwVpEf5c1egSNS7A5A7VIEEdBW12oyksFyeMilnKotjwj5JFOn38VzdSQwlt8RXfkdMjIo5ZsEqZIwSuQCevIrnyCk+qSMzoXKmNl4JxGfnjv1qxXWSOwSSUPOSpfL4YZIxkV5N+0vp69im/h0KAbtzsM/OtzzRwJ4js20dcVFVP9mpzNi3K85f4fh681XLLTFtCYlqkkRtmivYhNAdyEkA47g4P5irGtyOgqWkzrbWkcEqtu3M2cfzMxqE+uWS/5jmIZCkuvAJOOvz/UVOOayssBtYnB44oqEH7zVHYx71II4qrdkoqmEgAitMBQkM4nZ1ikDFMbgO394q3a+etTr9K6vws/SpDFUgN51hDUUZqLSVB5NVPNGvrUTGTUDD581qSFbfoi1yPur9aypeEOmKym8RPITqtEW8KySAOCQBnjP7VUlG2WfHwOoHIrM0vBmYI/6ID1OzHuykQgkv8Ase+a5Oe0EntDaNjb4JjdhuP2Q5P6A/Su9v8APgKOvx7Tgf7aR6baCfWbolASsEeM5HUyeVc2Mq5OnKN8B63cWM7WH0Gavt7tWkKJEzdutER6cgAHhp8viP71c1py+NgJPYf1qks8pKmJDBGLtFcqRNIpCjHA69smuU1+FBb3DkYUSqc4/wBwrtfC+JcFhtOfzNc77RxD+HXRySQy/XNTg+Sk0qDZddsI5VQFnDKG3KOmeR1x2rR1SG5Mfu8xjU8HAUls4xjrXJwSxzw2bEsM2kW4Fc5zGpz9c0ZYeGLiEbs7mPpyMfsarLJKiagkN9W97spVaykwJi247R2IHT8TTiG4iaJCZUJ2jPI64qu7h8UoWJfBYjd86BtI4nt4i2SQADyD5ilhk0mzx2F3NykqXEPQKoIZWHxegoddSS2iiV45CG5BPJI/sipQ2SDcBuwRj6iorZYRgVJA+z+JrXlldmbaok+rwmNmgHiFVyy8gj8qJinMsMcm3G9QceWaQw2CRPM8YOfF5x2JPlTC6u5LFYlmjMcTBVWTYXB464BzVYZefIlPG64DyxrVIBqV1NJPskESb/h3JnAwPPGOmefOtVXdiS25FUWqxykpAjM+DgDHHAxn69snrTBTocE4e1xCVyZHXK7VJOA3fyrzjT9Q169mkR7W3SQbCVnBVm3cLxjJ6AdP0qjUdevbGSazkEJkXKnwoyFB254yB5+X1615cmRz7PTCEYHpOuX1jNpyLb3vxeIOQ5HY9zSjS0uLOOa4uLp4k2IoLSYLnL5APy/f1rif/Jbto40kW1bcmRgAhRtztyO/bHnRljrmr33w2wspGI3eGuWkRe5YY4HOM/1NTXwo2m7O5k1J8xyGW4CuN6ZlYAgeR2/nTCXWhGQZoJ2QEYIZsMPTgCuGs7P2k1FZI0tLZhtxIWkiiwCPPOM+gJxTC60r2k953SvZhVkAH/sI2UHH2QSemQPU9qZxaBSs6y39oNLcgR210HHVBDkjt2pdrd1YS2s6wvmSXaQUBzjIOR+FcNZp7TvfLBbIs2/4YzbwkqRuwT5jBHPcd8V2Evs1rrhQj2MKbFJ8WQKynpjAYH16gc9aIwkmDla4BItOuLW3tGmFyuLZI5FRwD2A78dATnFSDvbR28jR3pw5yAfEYDC/yE8elb1bQpbSKDf7T6ZAUQBoWcddxJx8R88U502PQZbSR44/eOXYmR2Jznnt54Pl0od3yHBX/HLqSONvdmYM2M7FGBzycsO+B+PzxLTtSdfHhndIzExEbFMiQ5J4+IfWgdPtJZ5LuWytbp41lPxSgmPwuOE+IMTnPnwe2aTWGn6rae1Yvr6wljsVckb4XK5PQ/aH6/gaX2bfHJ0q6w01m08d2qT7dot8YLN5c/j0z+NE2mp77OUyzSSOYd/h+HghgMlQcnPz9KF9pNQs7vTtun2eHLNsuFgIEJPG8Bjjr5eVT0nTNIeVPctR1a5u4CrLcR2D84z99o8EZwevbng1qVhYpg1B5L6TwUXwXG8yFs7W3cjjuKIl1K0kuCrXEzt4YJmiwBjIHALZofWdMtdEuLu/1O11SaSWT/CMa28m9CP9PAHBx0x6dzQc59k2vZYltNWkKxGPCwlFz14OQMen9BVPFk3aCZtXWxiaK1FoUeUlvECvk4XHLjgemOorKT2GiaVLd3S32m6h4AIMd0t3GEJPO3D7SCOnVs+lZWqq6Fd/RKml6UCSYS+STg9/rRkWnaQqMJopP8vcCHGM88Yxn/7QcbeTc98VVPaLdHM3iEDoN5x9M4pJX8Ggl7G9vpllfGO20yAtOcBhxheM8k9PmeKI1FNU9k7Zd9m1o9wCq3lvKuXG5WIJU/7Bxn96D0u9fQ4JhpVvb7pV2kOvHnVeparrGsKqXn8PhXOd0dupbqDwSOvA7Uq0+xmvg6s9V1m4MU7e0N+0WNwQOwV8+eGzQ63tzb6lva5upLhHIDT3jsuf+LZAqnTbr3CSBzICIiCDIBgkeY44qx9eGmtNOBbyXF3IWMZUngknHXpkj8qXROXlHpCzlLiMex63tDqDs7WU9qkoU7me0D7s9sqy0um1DVtQV49QuI3iZdpjjyq4Pl+HrXN2ntZ4ii0ksYPGmlUNN98L/KB068+dN0uMnGD+fFFSX9DrrnsuTT7COGNY7OBGXJ3KOv4dqNTUdUtLSRdIv2s2PUrGH/HaetAGePOCVz5Gsju5LUrdW8KyNG+UD5CkjtkdK0A/+L+100QJ9oISPP3CLP5iq01Q222XW9TN5ePzAZWWJMZweFG3Ppx+tWan7X2t5p/hxaNNFfNJ8cciggL3ZXU9uOD2B4pFe2kF7jx1+ZHUUPlcMeElGSclY5udVjima1mkihdyu0GQOSfIHt1qE09wRgalqcSdfDtLhol+eEI5pCuj2zrgxeIAvJZj/wB47UaJ0RAm4qQMcURikqbsMs1KbcVSCUkiLktdXkj9ve55JCfQbicflUjNF95AAehLDmhTcAjIfOPSqzOp6Ec9AapGkRZeNS0qG7WK7jlZWXI2SqVJHXqRWUqu4o7hgZokcdgecVlWjkUVWkk4N+wDKs24hifnVonCnBJbnoD0oWT7H4UREqhRhQPkKg2WRekxwNykVLfk56D0qsABun3q0PtH50oxfId6bT0PXNLLiwM0MkMUhIdwd7dUx5HuPSmD9MelYgweKWhk2uiqz0m3jn94YeLcZGSe588ev60xFwiZyw64NXaIoOp2wIBBEmQR1wjEfmKVaszLqEqqSBu6A+tHYDA3QxkDJz2qFzIzFSpYEEcc4P0NDNzKFP2ducetXQc3CA8gk5HnW9CkmuQR8YI7hhzzWLcKyr1LDng1jfbH/EVXcfCcLwAOMduDRZhaLnDEncvp86rkuRgE5wR5edVTEhmIOP8AEHSqMnzPU1uoDdxMF+wwDd/iP/dUG6Y4EhORno3Arb82shPULwfLpS4sxlwWJGPOtXJgyaVf9WspFqBPAyaynMP/2Q=="/>
          <p:cNvSpPr>
            <a:spLocks noChangeAspect="1" noChangeArrowheads="1"/>
          </p:cNvSpPr>
          <p:nvPr/>
        </p:nvSpPr>
        <p:spPr bwMode="auto">
          <a:xfrm>
            <a:off x="0" y="-673100"/>
            <a:ext cx="1285875" cy="85725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9700" name="AutoShape 4" descr="data:image/jpeg;base64,/9j/4AAQSkZJRgABAQAAAQABAAD/2wCEAAkGBwgHBgkIBwgKCgkLDRYPDQwMDRsUFRAWIB0iIiAdHx8kKDQsJCYxJx8fLT0tMTU3Ojo6Iys/RD84QzQ5OjcBCgoKDQwNGg8PGjclHyU3Nzc3Nzc3Nzc3Nzc3Nzc3Nzc3Nzc3Nzc3Nzc3Nzc3Nzc3Nzc3Nzc3Nzc3Nzc3Nzc3N//AABEIAFoAhwMBIgACEQEDEQH/xAAbAAACAgMBAAAAAAAAAAAAAAAEBQIDAAEGB//EADkQAAIBAwMCAwUGBAYDAAAAAAECAwAEEQUSITFBE1FhBhQicZEyQoGhscEVUuHwIzNTYnLRFiTx/8QAGQEAAwEBAQAAAAAAAAAAAAAAAAIDAQUE/8QAIhEAAgIBBAMBAQEAAAAAAAAAAAECEQMSEyExIkFRYTIj/9oADAMBAAIRAxEAPwAqGVkPnR0dw4QHa2D0zzQrBM/CMVZHIyjaP1rtPk4kW0Fi4BHOAfWoiETH4SM1AFmGGQ59KJt0fnCkA+fFI+Ci8uwN4GjPxCpJCr0yZUx8QyaoaLnhCB8sUKdg4UCtAv8AN+Va9344Ion4uhXI8jUo9ucFSKbUxNKAfDOamITTKOCNpAetWzQZGVH0FZujbTqxQYiOorXh0zjt2fgjn1FQa1bP2DRuIV42LxH5VLZ5imIsWPQite5SA/Zo3EG1IXiP0rGiFMhZkjng1A2beVG4g2mLSqjsTWqZGxPcVlG4jNqXwVpEf5c1egSNS7A5A7VIEEdBW12oyksFyeMilnKotjwj5JFOn38VzdSQwlt8RXfkdMjIo5ZsEqZIwSuQCevIrnyCk+qSMzoXKmNl4JxGfnjv1qxXWSOwSSUPOSpfL4YZIxkV5N+0vp69im/h0KAbtzsM/OtzzRwJ4js20dcVFVP9mpzNi3K85f4fh681XLLTFtCYlqkkRtmivYhNAdyEkA47g4P5irGtyOgqWkzrbWkcEqtu3M2cfzMxqE+uWS/5jmIZCkuvAJOOvz/UVOOayssBtYnB44oqEH7zVHYx71II4qrdkoqmEgAitMBQkM4nZ1ikDFMbgO394q3a+etTr9K6vws/SpDFUgN51hDUUZqLSVB5NVPNGvrUTGTUDD581qSFbfoi1yPur9aypeEOmKym8RPITqtEW8KySAOCQBnjP7VUlG2WfHwOoHIrM0vBmYI/6ID1OzHuykQgkv8Ase+a5Oe0EntDaNjb4JjdhuP2Q5P6A/Su9v8APgKOvx7Tgf7aR6baCfWbolASsEeM5HUyeVc2Mq5OnKN8B63cWM7WH0Gavt7tWkKJEzdutER6cgAHhp8viP71c1py+NgJPYf1qks8pKmJDBGLtFcqRNIpCjHA69smuU1+FBb3DkYUSqc4/wBwrtfC+JcFhtOfzNc77RxD+HXRySQy/XNTg+Sk0qDZddsI5VQFnDKG3KOmeR1x2rR1SG5Mfu8xjU8HAUls4xjrXJwSxzw2bEsM2kW4Fc5zGpz9c0ZYeGLiEbs7mPpyMfsarLJKiagkN9W97spVaykwJi247R2IHT8TTiG4iaJCZUJ2jPI64qu7h8UoWJfBYjd86BtI4nt4i2SQADyD5ilhk0mzx2F3NykqXEPQKoIZWHxegoddSS2iiV45CG5BPJI/sipQ2SDcBuwRj6iorZYRgVJA+z+JrXlldmbaok+rwmNmgHiFVyy8gj8qJinMsMcm3G9QceWaQw2CRPM8YOfF5x2JPlTC6u5LFYlmjMcTBVWTYXB464BzVYZefIlPG64DyxrVIBqV1NJPskESb/h3JnAwPPGOmefOtVXdiS25FUWqxykpAjM+DgDHHAxn69snrTBTocE4e1xCVyZHXK7VJOA3fyrzjT9Q169mkR7W3SQbCVnBVm3cLxjJ6AdP0qjUdevbGSazkEJkXKnwoyFB254yB5+X1615cmRz7PTCEYHpOuX1jNpyLb3vxeIOQ5HY9zSjS0uLOOa4uLp4k2IoLSYLnL5APy/f1rif/Jbto40kW1bcmRgAhRtztyO/bHnRljrmr33w2wspGI3eGuWkRe5YY4HOM/1NTXwo2m7O5k1J8xyGW4CuN6ZlYAgeR2/nTCXWhGQZoJ2QEYIZsMPTgCuGs7P2k1FZI0tLZhtxIWkiiwCPPOM+gJxTC60r2k953SvZhVkAH/sI2UHH2QSemQPU9qZxaBSs6y39oNLcgR210HHVBDkjt2pdrd1YS2s6wvmSXaQUBzjIOR+FcNZp7TvfLBbIs2/4YzbwkqRuwT5jBHPcd8V2Evs1rrhQj2MKbFJ8WQKynpjAYH16gc9aIwkmDla4BItOuLW3tGmFyuLZI5FRwD2A78dATnFSDvbR28jR3pw5yAfEYDC/yE8elb1bQpbSKDf7T6ZAUQBoWcddxJx8R88U502PQZbSR44/eOXYmR2Jznnt54Pl0od3yHBX/HLqSONvdmYM2M7FGBzycsO+B+PzxLTtSdfHhndIzExEbFMiQ5J4+IfWgdPtJZ5LuWytbp41lPxSgmPwuOE+IMTnPnwe2aTWGn6rae1Yvr6wljsVckb4XK5PQ/aH6/gaX2bfHJ0q6w01m08d2qT7dot8YLN5c/j0z+NE2mp77OUyzSSOYd/h+HghgMlQcnPz9KF9pNQs7vTtun2eHLNsuFgIEJPG8Bjjr5eVT0nTNIeVPctR1a5u4CrLcR2D84z99o8EZwevbng1qVhYpg1B5L6TwUXwXG8yFs7W3cjjuKIl1K0kuCrXEzt4YJmiwBjIHALZofWdMtdEuLu/1O11SaSWT/CMa28m9CP9PAHBx0x6dzQc59k2vZYltNWkKxGPCwlFz14OQMen9BVPFk3aCZtXWxiaK1FoUeUlvECvk4XHLjgemOorKT2GiaVLd3S32m6h4AIMd0t3GEJPO3D7SCOnVs+lZWqq6Fd/RKml6UCSYS+STg9/rRkWnaQqMJopP8vcCHGM88Yxn/7QcbeTc98VVPaLdHM3iEDoN5x9M4pJX8Ggl7G9vpllfGO20yAtOcBhxheM8k9PmeKI1FNU9k7Zd9m1o9wCq3lvKuXG5WIJU/7Bxn96D0u9fQ4JhpVvb7pV2kOvHnVeparrGsKqXn8PhXOd0dupbqDwSOvA7Uq0+xmvg6s9V1m4MU7e0N+0WNwQOwV8+eGzQ63tzb6lva5upLhHIDT3jsuf+LZAqnTbr3CSBzICIiCDIBgkeY44qx9eGmtNOBbyXF3IWMZUngknHXpkj8qXROXlHpCzlLiMex63tDqDs7WU9qkoU7me0D7s9sqy0um1DVtQV49QuI3iZdpjjyq4Pl+HrXN2ntZ4ii0ksYPGmlUNN98L/KB068+dN0uMnGD+fFFSX9DrrnsuTT7COGNY7OBGXJ3KOv4dqNTUdUtLSRdIv2s2PUrGH/HaetAGePOCVz5Gsju5LUrdW8KyNG+UD5CkjtkdK0A/+L+100QJ9oISPP3CLP5iq01Q222XW9TN5ePzAZWWJMZweFG3Ppx+tWan7X2t5p/hxaNNFfNJ8cciggL3ZXU9uOD2B4pFe2kF7jx1+ZHUUPlcMeElGSclY5udVjima1mkihdyu0GQOSfIHt1qE09wRgalqcSdfDtLhol+eEI5pCuj2zrgxeIAvJZj/wB47UaJ0RAm4qQMcURikqbsMs1KbcVSCUkiLktdXkj9ve55JCfQbicflUjNF95AAehLDmhTcAjIfOPSqzOp6Ec9AapGkRZeNS0qG7WK7jlZWXI2SqVJHXqRWUqu4o7hgZokcdgecVlWjkUVWkk4N+wDKs24hifnVonCnBJbnoD0oWT7H4UREqhRhQPkKg2WRekxwNykVLfk56D0qsABun3q0PtH50oxfId6bT0PXNLLiwM0MkMUhIdwd7dUx5HuPSmD9MelYgweKWhk2uiqz0m3jn94YeLcZGSe588ev60xFwiZyw64NXaIoOp2wIBBEmQR1wjEfmKVaszLqEqqSBu6A+tHYDA3QxkDJz2qFzIzFSpYEEcc4P0NDNzKFP2ducetXQc3CA8gk5HnW9CkmuQR8YI7hhzzWLcKyr1LDng1jfbH/EVXcfCcLwAOMduDRZhaLnDEncvp86rkuRgE5wR5edVTEhmIOP8AEHSqMnzPU1uoDdxMF+wwDd/iP/dUG6Y4EhORno3Arb82shPULwfLpS4sxlwWJGPOtXJgyaVf9WspFqBPAyaynMP/2Q=="/>
          <p:cNvSpPr>
            <a:spLocks noChangeAspect="1" noChangeArrowheads="1"/>
          </p:cNvSpPr>
          <p:nvPr/>
        </p:nvSpPr>
        <p:spPr bwMode="auto">
          <a:xfrm>
            <a:off x="0" y="-673100"/>
            <a:ext cx="1285875" cy="85725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9702" name="Picture 6" descr="http://upload.wikimedia.org/wikipedia/commons/f/fa/Caernarfon_Castle_1994.jpg"/>
          <p:cNvPicPr>
            <a:picLocks noChangeAspect="1" noChangeArrowheads="1"/>
          </p:cNvPicPr>
          <p:nvPr/>
        </p:nvPicPr>
        <p:blipFill>
          <a:blip r:embed="rId8" cstate="print"/>
          <a:srcRect/>
          <a:stretch>
            <a:fillRect/>
          </a:stretch>
        </p:blipFill>
        <p:spPr bwMode="auto">
          <a:xfrm>
            <a:off x="2483768" y="980728"/>
            <a:ext cx="3049535" cy="2030016"/>
          </a:xfrm>
          <a:prstGeom prst="rect">
            <a:avLst/>
          </a:prstGeom>
          <a:noFill/>
        </p:spPr>
      </p:pic>
      <p:pic>
        <p:nvPicPr>
          <p:cNvPr id="10251" name="Picture 20" descr="http://farm5.static.flickr.com/4100/4934553184_32e272ce9c.jpg"/>
          <p:cNvPicPr>
            <a:picLocks noChangeAspect="1" noChangeArrowheads="1"/>
          </p:cNvPicPr>
          <p:nvPr/>
        </p:nvPicPr>
        <p:blipFill>
          <a:blip r:embed="rId9" cstate="print"/>
          <a:srcRect l="30240" t="6049" r="21378" b="7265"/>
          <a:stretch>
            <a:fillRect/>
          </a:stretch>
        </p:blipFill>
        <p:spPr bwMode="auto">
          <a:xfrm>
            <a:off x="2915816" y="2996952"/>
            <a:ext cx="1928813" cy="237636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9" descr="Working sheepdog">
            <a:hlinkClick r:id="rId3"/>
          </p:cNvPr>
          <p:cNvPicPr>
            <a:picLocks noChangeAspect="1" noChangeArrowheads="1"/>
          </p:cNvPicPr>
          <p:nvPr/>
        </p:nvPicPr>
        <p:blipFill>
          <a:blip r:embed="rId4" cstate="print"/>
          <a:srcRect/>
          <a:stretch>
            <a:fillRect/>
          </a:stretch>
        </p:blipFill>
        <p:spPr bwMode="auto">
          <a:xfrm>
            <a:off x="2699792" y="1434347"/>
            <a:ext cx="2376488" cy="1743075"/>
          </a:xfrm>
          <a:prstGeom prst="rect">
            <a:avLst/>
          </a:prstGeom>
          <a:noFill/>
          <a:ln w="9525">
            <a:noFill/>
            <a:miter lim="800000"/>
            <a:headEnd/>
            <a:tailEnd/>
          </a:ln>
        </p:spPr>
      </p:pic>
      <p:pic>
        <p:nvPicPr>
          <p:cNvPr id="11267" name="Picture 11" descr="Conwy Mussel Museum"/>
          <p:cNvPicPr>
            <a:picLocks noChangeAspect="1" noChangeArrowheads="1"/>
          </p:cNvPicPr>
          <p:nvPr/>
        </p:nvPicPr>
        <p:blipFill>
          <a:blip r:embed="rId5" cstate="print"/>
          <a:srcRect/>
          <a:stretch>
            <a:fillRect/>
          </a:stretch>
        </p:blipFill>
        <p:spPr bwMode="auto">
          <a:xfrm>
            <a:off x="6156176" y="3284984"/>
            <a:ext cx="2178050" cy="1905000"/>
          </a:xfrm>
          <a:prstGeom prst="rect">
            <a:avLst/>
          </a:prstGeom>
          <a:noFill/>
          <a:ln w="9525">
            <a:noFill/>
            <a:miter lim="800000"/>
            <a:headEnd/>
            <a:tailEnd/>
          </a:ln>
        </p:spPr>
      </p:pic>
      <p:pic>
        <p:nvPicPr>
          <p:cNvPr id="11268" name="Picture 13" descr="Welcome to Internal Fire Museum of Power"/>
          <p:cNvPicPr>
            <a:picLocks noChangeAspect="1" noChangeArrowheads="1"/>
          </p:cNvPicPr>
          <p:nvPr/>
        </p:nvPicPr>
        <p:blipFill>
          <a:blip r:embed="rId6" cstate="print"/>
          <a:srcRect r="48465" b="3845"/>
          <a:stretch>
            <a:fillRect/>
          </a:stretch>
        </p:blipFill>
        <p:spPr bwMode="auto">
          <a:xfrm>
            <a:off x="3491880" y="5229200"/>
            <a:ext cx="3805237" cy="1214437"/>
          </a:xfrm>
          <a:prstGeom prst="rect">
            <a:avLst/>
          </a:prstGeom>
          <a:noFill/>
          <a:ln w="9525">
            <a:noFill/>
            <a:miter lim="800000"/>
            <a:headEnd/>
            <a:tailEnd/>
          </a:ln>
        </p:spPr>
      </p:pic>
      <p:pic>
        <p:nvPicPr>
          <p:cNvPr id="11269" name="Picture 15" descr="Chocolate Tour Demonstration Helper"/>
          <p:cNvPicPr>
            <a:picLocks noChangeAspect="1" noChangeArrowheads="1"/>
          </p:cNvPicPr>
          <p:nvPr/>
        </p:nvPicPr>
        <p:blipFill>
          <a:blip r:embed="rId7" cstate="print"/>
          <a:srcRect/>
          <a:stretch>
            <a:fillRect/>
          </a:stretch>
        </p:blipFill>
        <p:spPr bwMode="auto">
          <a:xfrm>
            <a:off x="467544" y="1412776"/>
            <a:ext cx="1800225" cy="2738438"/>
          </a:xfrm>
          <a:prstGeom prst="rect">
            <a:avLst/>
          </a:prstGeom>
          <a:noFill/>
          <a:ln w="9525">
            <a:noFill/>
            <a:miter lim="800000"/>
            <a:headEnd/>
            <a:tailEnd/>
          </a:ln>
        </p:spPr>
      </p:pic>
      <p:pic>
        <p:nvPicPr>
          <p:cNvPr id="11270" name="Picture 17" descr="The Sugarloaf Vineyards"/>
          <p:cNvPicPr>
            <a:picLocks noChangeAspect="1" noChangeArrowheads="1"/>
          </p:cNvPicPr>
          <p:nvPr/>
        </p:nvPicPr>
        <p:blipFill>
          <a:blip r:embed="rId8" cstate="print"/>
          <a:srcRect r="67206" b="-1534"/>
          <a:stretch>
            <a:fillRect/>
          </a:stretch>
        </p:blipFill>
        <p:spPr bwMode="auto">
          <a:xfrm>
            <a:off x="467544" y="4221088"/>
            <a:ext cx="2836862" cy="2209800"/>
          </a:xfrm>
          <a:prstGeom prst="rect">
            <a:avLst/>
          </a:prstGeom>
          <a:noFill/>
          <a:ln w="9525">
            <a:noFill/>
            <a:miter lim="800000"/>
            <a:headEnd/>
            <a:tailEnd/>
          </a:ln>
        </p:spPr>
      </p:pic>
      <p:sp>
        <p:nvSpPr>
          <p:cNvPr id="10" name="TextBox 9"/>
          <p:cNvSpPr txBox="1"/>
          <p:nvPr/>
        </p:nvSpPr>
        <p:spPr>
          <a:xfrm>
            <a:off x="251520" y="620688"/>
            <a:ext cx="8676456" cy="584775"/>
          </a:xfrm>
          <a:prstGeom prst="rect">
            <a:avLst/>
          </a:prstGeom>
          <a:noFill/>
        </p:spPr>
        <p:txBody>
          <a:bodyPr wrap="square">
            <a:spAutoFit/>
          </a:bodyPr>
          <a:lstStyle/>
          <a:p>
            <a:pPr>
              <a:defRPr/>
            </a:pPr>
            <a:r>
              <a:rPr lang="en-GB" sz="3200" b="1" dirty="0" smtClean="0">
                <a:latin typeface="+mj-lt"/>
              </a:rPr>
              <a:t>Nature</a:t>
            </a:r>
            <a:r>
              <a:rPr lang="en-GB" sz="3200" b="1" dirty="0">
                <a:latin typeface="+mj-lt"/>
              </a:rPr>
              <a:t> </a:t>
            </a:r>
            <a:r>
              <a:rPr lang="en-GB" sz="3200" b="1" dirty="0" smtClean="0">
                <a:latin typeface="+mj-lt"/>
              </a:rPr>
              <a:t>&amp; heritage, but also </a:t>
            </a:r>
            <a:r>
              <a:rPr lang="en-GB" sz="3200" b="1" dirty="0">
                <a:latin typeface="+mj-lt"/>
              </a:rPr>
              <a:t>…</a:t>
            </a:r>
            <a:endParaRPr lang="en-US" sz="3200" b="1" dirty="0">
              <a:latin typeface="+mj-lt"/>
            </a:endParaRPr>
          </a:p>
        </p:txBody>
      </p:sp>
      <p:sp>
        <p:nvSpPr>
          <p:cNvPr id="2" name="TextBox 1"/>
          <p:cNvSpPr txBox="1"/>
          <p:nvPr/>
        </p:nvSpPr>
        <p:spPr>
          <a:xfrm>
            <a:off x="3491880" y="3551049"/>
            <a:ext cx="2520280" cy="1200329"/>
          </a:xfrm>
          <a:prstGeom prst="rect">
            <a:avLst/>
          </a:prstGeom>
          <a:noFill/>
        </p:spPr>
        <p:txBody>
          <a:bodyPr wrap="square" rtlCol="0">
            <a:spAutoFit/>
          </a:bodyPr>
          <a:lstStyle/>
          <a:p>
            <a:r>
              <a:rPr lang="en-GB" dirty="0" smtClean="0">
                <a:latin typeface="Arial" pitchFamily="34" charset="0"/>
                <a:cs typeface="Arial" pitchFamily="34" charset="0"/>
              </a:rPr>
              <a:t>Product led or market orientated?</a:t>
            </a:r>
            <a:endParaRPr lang="en-GB" dirty="0">
              <a:latin typeface="Arial" pitchFamily="34" charset="0"/>
              <a:cs typeface="Arial" pitchFamily="34" charset="0"/>
            </a:endParaRPr>
          </a:p>
        </p:txBody>
      </p:sp>
      <p:pic>
        <p:nvPicPr>
          <p:cNvPr id="1025" name="Picture 1"/>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305276" y="1434347"/>
            <a:ext cx="3028950" cy="151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sz="3200" smtClean="0">
                <a:latin typeface="Arial" charset="0"/>
              </a:rPr>
              <a:t>Where are we now?</a:t>
            </a:r>
            <a:br>
              <a:rPr lang="en-US" sz="3200" smtClean="0">
                <a:latin typeface="Arial" charset="0"/>
              </a:rPr>
            </a:br>
            <a:r>
              <a:rPr lang="en-US" sz="3200" smtClean="0">
                <a:latin typeface="Arial" charset="0"/>
              </a:rPr>
              <a:t>Visitor Attractions in Wales</a:t>
            </a:r>
          </a:p>
        </p:txBody>
      </p:sp>
      <p:sp>
        <p:nvSpPr>
          <p:cNvPr id="17411" name="Rectangle 3"/>
          <p:cNvSpPr>
            <a:spLocks noGrp="1" noChangeArrowheads="1"/>
          </p:cNvSpPr>
          <p:nvPr>
            <p:ph idx="1"/>
          </p:nvPr>
        </p:nvSpPr>
        <p:spPr>
          <a:xfrm>
            <a:off x="642938" y="2071688"/>
            <a:ext cx="3214687" cy="1643062"/>
          </a:xfrm>
        </p:spPr>
        <p:txBody>
          <a:bodyPr/>
          <a:lstStyle/>
          <a:p>
            <a:pPr eaLnBrk="1" hangingPunct="1"/>
            <a:r>
              <a:rPr lang="en-US" sz="3200" dirty="0" smtClean="0">
                <a:latin typeface="Arial" charset="0"/>
              </a:rPr>
              <a:t>1986 …305</a:t>
            </a:r>
          </a:p>
          <a:p>
            <a:pPr eaLnBrk="1" hangingPunct="1"/>
            <a:r>
              <a:rPr lang="en-US" sz="3200" dirty="0" smtClean="0">
                <a:latin typeface="Arial" charset="0"/>
              </a:rPr>
              <a:t>1998 …610</a:t>
            </a:r>
          </a:p>
          <a:p>
            <a:pPr eaLnBrk="1" hangingPunct="1"/>
            <a:r>
              <a:rPr lang="en-US" sz="3200" dirty="0" smtClean="0">
                <a:latin typeface="Arial" charset="0"/>
              </a:rPr>
              <a:t>2008 …</a:t>
            </a:r>
            <a:r>
              <a:rPr lang="en-US" sz="3200" b="1" dirty="0" smtClean="0">
                <a:solidFill>
                  <a:srgbClr val="FF0000"/>
                </a:solidFill>
                <a:latin typeface="Arial" charset="0"/>
              </a:rPr>
              <a:t>608</a:t>
            </a:r>
          </a:p>
          <a:p>
            <a:pPr eaLnBrk="1" hangingPunct="1"/>
            <a:r>
              <a:rPr lang="en-US" sz="3200" b="1" dirty="0" smtClean="0">
                <a:solidFill>
                  <a:srgbClr val="FF0000"/>
                </a:solidFill>
                <a:latin typeface="Arial" charset="0"/>
              </a:rPr>
              <a:t>2015 … 625</a:t>
            </a:r>
          </a:p>
        </p:txBody>
      </p:sp>
      <p:sp>
        <p:nvSpPr>
          <p:cNvPr id="4" name="Rectangle 3"/>
          <p:cNvSpPr txBox="1">
            <a:spLocks noChangeArrowheads="1"/>
          </p:cNvSpPr>
          <p:nvPr/>
        </p:nvSpPr>
        <p:spPr bwMode="auto">
          <a:xfrm>
            <a:off x="539552" y="4437112"/>
            <a:ext cx="7772400"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20000"/>
              </a:spcBef>
              <a:buClr>
                <a:srgbClr val="0BD0D9"/>
              </a:buClr>
              <a:buSzPct val="95000"/>
            </a:pPr>
            <a:r>
              <a:rPr lang="en-US" sz="2800" dirty="0" smtClean="0">
                <a:latin typeface="Arial" charset="0"/>
              </a:rPr>
              <a:t>But there’s more to the story – in the period 1998-2015</a:t>
            </a:r>
            <a:endParaRPr lang="en-US" sz="2800" dirty="0">
              <a:latin typeface="Arial" charset="0"/>
            </a:endParaRPr>
          </a:p>
          <a:p>
            <a:pPr eaLnBrk="1" hangingPunct="1">
              <a:spcBef>
                <a:spcPct val="20000"/>
              </a:spcBef>
              <a:buClr>
                <a:srgbClr val="0BD0D9"/>
              </a:buClr>
              <a:buSzPct val="95000"/>
              <a:buFont typeface="Wingdings 2" pitchFamily="18" charset="2"/>
              <a:buChar char=""/>
            </a:pPr>
            <a:r>
              <a:rPr lang="en-US" sz="2800" dirty="0">
                <a:latin typeface="Arial" charset="0"/>
              </a:rPr>
              <a:t> </a:t>
            </a:r>
            <a:r>
              <a:rPr lang="en-US" sz="2800" dirty="0" smtClean="0">
                <a:latin typeface="Arial" charset="0"/>
              </a:rPr>
              <a:t>90 closed</a:t>
            </a:r>
          </a:p>
          <a:p>
            <a:pPr eaLnBrk="1" hangingPunct="1">
              <a:spcBef>
                <a:spcPct val="20000"/>
              </a:spcBef>
              <a:buClr>
                <a:srgbClr val="0BD0D9"/>
              </a:buClr>
              <a:buSzPct val="95000"/>
              <a:buFont typeface="Wingdings 2" pitchFamily="18" charset="2"/>
              <a:buChar char=""/>
            </a:pPr>
            <a:r>
              <a:rPr lang="en-US" sz="2800" dirty="0" smtClean="0">
                <a:latin typeface="Arial" charset="0"/>
              </a:rPr>
              <a:t> 105 </a:t>
            </a:r>
            <a:r>
              <a:rPr lang="en-US" sz="2800" dirty="0">
                <a:latin typeface="Arial" charset="0"/>
              </a:rPr>
              <a:t>new attractions opened</a:t>
            </a:r>
          </a:p>
        </p:txBody>
      </p:sp>
    </p:spTree>
    <p:extLst>
      <p:ext uri="{BB962C8B-B14F-4D97-AF65-F5344CB8AC3E}">
        <p14:creationId xmlns:p14="http://schemas.microsoft.com/office/powerpoint/2010/main" val="25350458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574676" y="1772816"/>
            <a:ext cx="8033518" cy="4585172"/>
          </a:xfrm>
        </p:spPr>
        <p:txBody>
          <a:bodyPr/>
          <a:lstStyle/>
          <a:p>
            <a:pPr eaLnBrk="1" hangingPunct="1">
              <a:lnSpc>
                <a:spcPct val="90000"/>
              </a:lnSpc>
            </a:pPr>
            <a:r>
              <a:rPr lang="en-US" sz="3200" dirty="0" smtClean="0">
                <a:latin typeface="Arial" charset="0"/>
              </a:rPr>
              <a:t>Many new attractions have been built on little more than ‘forecast optimism’ and unrealistic business plans  (Lennon 2004)</a:t>
            </a:r>
          </a:p>
          <a:p>
            <a:pPr eaLnBrk="1" hangingPunct="1">
              <a:lnSpc>
                <a:spcPct val="90000"/>
              </a:lnSpc>
            </a:pPr>
            <a:r>
              <a:rPr lang="en-US" sz="3200" dirty="0" smtClean="0">
                <a:latin typeface="Arial" charset="0"/>
              </a:rPr>
              <a:t>Major gaps in knowledge of the ‘customers’ (benefit segmentation in tourism)</a:t>
            </a:r>
          </a:p>
          <a:p>
            <a:pPr eaLnBrk="1" hangingPunct="1"/>
            <a:r>
              <a:rPr lang="en-US" sz="3200" i="1" dirty="0" smtClean="0">
                <a:latin typeface="Arial" charset="0"/>
              </a:rPr>
              <a:t>Has </a:t>
            </a:r>
            <a:r>
              <a:rPr lang="en-US" sz="3200" i="1" dirty="0">
                <a:latin typeface="Arial" charset="0"/>
              </a:rPr>
              <a:t>the ‘chase’ for lottery and EU funding created an artificial demand for attractions and inflated visitor targets</a:t>
            </a:r>
            <a:r>
              <a:rPr lang="en-US" sz="3200" i="1" dirty="0" smtClean="0">
                <a:latin typeface="Arial" charset="0"/>
              </a:rPr>
              <a:t>?</a:t>
            </a:r>
            <a:endParaRPr lang="en-US" sz="3200" i="1" dirty="0">
              <a:latin typeface="Arial" charset="0"/>
            </a:endParaRPr>
          </a:p>
        </p:txBody>
      </p:sp>
      <p:sp>
        <p:nvSpPr>
          <p:cNvPr id="15363" name="Text Box 4"/>
          <p:cNvSpPr txBox="1">
            <a:spLocks noChangeArrowheads="1"/>
          </p:cNvSpPr>
          <p:nvPr/>
        </p:nvSpPr>
        <p:spPr bwMode="auto">
          <a:xfrm>
            <a:off x="642938" y="928688"/>
            <a:ext cx="36004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sz="3200" b="1" dirty="0" smtClean="0">
                <a:solidFill>
                  <a:schemeClr val="tx2"/>
                </a:solidFill>
                <a:latin typeface="Arial" charset="0"/>
              </a:rPr>
              <a:t>Business </a:t>
            </a:r>
            <a:r>
              <a:rPr lang="en-GB" sz="3200" b="1" dirty="0">
                <a:solidFill>
                  <a:schemeClr val="tx2"/>
                </a:solidFill>
                <a:latin typeface="Arial" charset="0"/>
              </a:rPr>
              <a:t>Issues</a:t>
            </a:r>
          </a:p>
        </p:txBody>
      </p:sp>
    </p:spTree>
    <p:extLst>
      <p:ext uri="{BB962C8B-B14F-4D97-AF65-F5344CB8AC3E}">
        <p14:creationId xmlns:p14="http://schemas.microsoft.com/office/powerpoint/2010/main" val="637444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1" end="1"/>
                                            </p:txEl>
                                          </p:spTgt>
                                        </p:tgtEl>
                                        <p:attrNameLst>
                                          <p:attrName>style.visibility</p:attrName>
                                        </p:attrNameLst>
                                      </p:cBhvr>
                                      <p:to>
                                        <p:strVal val="visible"/>
                                      </p:to>
                                    </p:set>
                                    <p:anim calcmode="lin" valueType="num">
                                      <p:cBhvr additive="base">
                                        <p:cTn id="13" dur="5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539552" y="836712"/>
            <a:ext cx="7429500" cy="556096"/>
          </a:xfrm>
        </p:spPr>
        <p:txBody>
          <a:bodyPr/>
          <a:lstStyle/>
          <a:p>
            <a:pPr eaLnBrk="1" hangingPunct="1"/>
            <a:r>
              <a:rPr lang="en-GB" sz="3200" b="1" dirty="0" smtClean="0">
                <a:latin typeface="Arial" charset="0"/>
              </a:rPr>
              <a:t>Limited use of Marketing Models</a:t>
            </a:r>
          </a:p>
        </p:txBody>
      </p:sp>
      <p:sp>
        <p:nvSpPr>
          <p:cNvPr id="16387" name="Rectangle 3"/>
          <p:cNvSpPr>
            <a:spLocks noGrp="1"/>
          </p:cNvSpPr>
          <p:nvPr>
            <p:ph type="body" idx="1"/>
          </p:nvPr>
        </p:nvSpPr>
        <p:spPr>
          <a:xfrm>
            <a:off x="251520" y="1412776"/>
            <a:ext cx="8713787" cy="5184576"/>
          </a:xfrm>
        </p:spPr>
        <p:txBody>
          <a:bodyPr/>
          <a:lstStyle/>
          <a:p>
            <a:pPr eaLnBrk="1" hangingPunct="1"/>
            <a:r>
              <a:rPr lang="en-US" sz="3200" dirty="0" smtClean="0">
                <a:latin typeface="Arial" charset="0"/>
              </a:rPr>
              <a:t>Extended Marketing mix – 7 ‘P’s</a:t>
            </a:r>
            <a:endParaRPr lang="en-US" sz="3200" i="1" dirty="0" smtClean="0">
              <a:latin typeface="Arial" charset="0"/>
            </a:endParaRPr>
          </a:p>
          <a:p>
            <a:pPr eaLnBrk="1" hangingPunct="1">
              <a:buFont typeface="Wingdings 2" pitchFamily="18" charset="2"/>
              <a:buNone/>
            </a:pPr>
            <a:r>
              <a:rPr lang="en-US" sz="3200" i="1" dirty="0" smtClean="0">
                <a:latin typeface="Arial" charset="0"/>
              </a:rPr>
              <a:t>   (People, Presentation, Process)</a:t>
            </a:r>
          </a:p>
          <a:p>
            <a:pPr eaLnBrk="1" hangingPunct="1"/>
            <a:r>
              <a:rPr lang="en-US" sz="3200" dirty="0" smtClean="0">
                <a:latin typeface="Arial" charset="0"/>
              </a:rPr>
              <a:t>Product Life Cycle</a:t>
            </a:r>
          </a:p>
          <a:p>
            <a:pPr eaLnBrk="1" hangingPunct="1"/>
            <a:r>
              <a:rPr lang="en-US" sz="3200" dirty="0" smtClean="0">
                <a:latin typeface="Arial" charset="0"/>
              </a:rPr>
              <a:t>Weaknesses in business/strategic </a:t>
            </a:r>
            <a:r>
              <a:rPr lang="en-US" sz="3200" dirty="0">
                <a:latin typeface="Arial" charset="0"/>
              </a:rPr>
              <a:t>p</a:t>
            </a:r>
            <a:r>
              <a:rPr lang="en-US" sz="3200" dirty="0" smtClean="0">
                <a:latin typeface="Arial" charset="0"/>
              </a:rPr>
              <a:t>lanning</a:t>
            </a:r>
          </a:p>
          <a:p>
            <a:pPr eaLnBrk="1" hangingPunct="1"/>
            <a:r>
              <a:rPr lang="en-US" sz="3200" dirty="0" smtClean="0">
                <a:latin typeface="Arial" charset="0"/>
              </a:rPr>
              <a:t>STP theories under-</a:t>
            </a:r>
            <a:r>
              <a:rPr lang="en-US" sz="3200" dirty="0" err="1" smtClean="0">
                <a:latin typeface="Arial" charset="0"/>
              </a:rPr>
              <a:t>utilised</a:t>
            </a:r>
            <a:endParaRPr lang="en-US" sz="3200" dirty="0" smtClean="0">
              <a:latin typeface="Arial" charset="0"/>
            </a:endParaRPr>
          </a:p>
          <a:p>
            <a:pPr eaLnBrk="1" hangingPunct="1"/>
            <a:r>
              <a:rPr lang="en-US" sz="3200" dirty="0" smtClean="0">
                <a:latin typeface="Arial" charset="0"/>
              </a:rPr>
              <a:t>How to measure </a:t>
            </a:r>
            <a:r>
              <a:rPr lang="en-US" sz="3200" b="1" dirty="0" smtClean="0">
                <a:latin typeface="Arial" charset="0"/>
              </a:rPr>
              <a:t>success</a:t>
            </a:r>
            <a:r>
              <a:rPr lang="en-US" sz="3200" dirty="0" smtClean="0">
                <a:latin typeface="Arial" charset="0"/>
              </a:rPr>
              <a:t>? </a:t>
            </a:r>
          </a:p>
          <a:p>
            <a:pPr eaLnBrk="1" hangingPunct="1">
              <a:buNone/>
            </a:pPr>
            <a:r>
              <a:rPr lang="en-US" sz="3200" dirty="0" smtClean="0">
                <a:latin typeface="Arial" charset="0"/>
              </a:rPr>
              <a:t>  Profit?      Visitor numbers?   Satisfaction? Value?     Visitor </a:t>
            </a:r>
            <a:r>
              <a:rPr lang="en-US" sz="3200" b="1" dirty="0" smtClean="0">
                <a:latin typeface="Arial" charset="0"/>
              </a:rPr>
              <a:t>experience</a:t>
            </a:r>
            <a:r>
              <a:rPr lang="en-US" sz="3200" dirty="0" smtClean="0">
                <a:latin typeface="Arial" charset="0"/>
              </a:rPr>
              <a:t>?</a:t>
            </a:r>
          </a:p>
          <a:p>
            <a:pPr eaLnBrk="1" hangingPunct="1">
              <a:buFont typeface="Wingdings 2" pitchFamily="18" charset="2"/>
              <a:buNone/>
            </a:pPr>
            <a:endParaRPr lang="en-GB" dirty="0" smtClean="0">
              <a:latin typeface="Arial" charset="0"/>
            </a:endParaRPr>
          </a:p>
        </p:txBody>
      </p:sp>
    </p:spTree>
    <p:extLst>
      <p:ext uri="{BB962C8B-B14F-4D97-AF65-F5344CB8AC3E}">
        <p14:creationId xmlns:p14="http://schemas.microsoft.com/office/powerpoint/2010/main" val="177844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5" end="5"/>
                                            </p:txEl>
                                          </p:spTgt>
                                        </p:tgtEl>
                                        <p:attrNameLst>
                                          <p:attrName>style.visibility</p:attrName>
                                        </p:attrNameLst>
                                      </p:cBhvr>
                                      <p:to>
                                        <p:strVal val="visible"/>
                                      </p:to>
                                    </p:set>
                                    <p:anim calcmode="lin" valueType="num">
                                      <p:cBhvr additive="base">
                                        <p:cTn id="7" dur="500" fill="hold"/>
                                        <p:tgtEl>
                                          <p:spTgt spid="16387">
                                            <p:txEl>
                                              <p:pRg st="5" end="5"/>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5" end="5"/>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6387">
                                            <p:txEl>
                                              <p:pRg st="6" end="6"/>
                                            </p:txEl>
                                          </p:spTgt>
                                        </p:tgtEl>
                                        <p:attrNameLst>
                                          <p:attrName>style.visibility</p:attrName>
                                        </p:attrNameLst>
                                      </p:cBhvr>
                                      <p:to>
                                        <p:strVal val="visible"/>
                                      </p:to>
                                    </p:set>
                                    <p:anim calcmode="lin" valueType="num">
                                      <p:cBhvr additive="base">
                                        <p:cTn id="11" dur="500" fill="hold"/>
                                        <p:tgtEl>
                                          <p:spTgt spid="16387">
                                            <p:txEl>
                                              <p:pRg st="6" end="6"/>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638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467544" y="2060848"/>
            <a:ext cx="7704856" cy="4176464"/>
          </a:xfrm>
        </p:spPr>
        <p:txBody>
          <a:bodyPr/>
          <a:lstStyle/>
          <a:p>
            <a:pPr eaLnBrk="1" hangingPunct="1"/>
            <a:r>
              <a:rPr lang="en-US" sz="3200" dirty="0" smtClean="0">
                <a:latin typeface="Arial" charset="0"/>
              </a:rPr>
              <a:t>SERVQUAL </a:t>
            </a:r>
            <a:r>
              <a:rPr lang="en-GB" sz="1800" dirty="0" smtClean="0">
                <a:latin typeface="Arial" pitchFamily="34" charset="0"/>
                <a:cs typeface="Arial" pitchFamily="34" charset="0"/>
              </a:rPr>
              <a:t>(</a:t>
            </a:r>
            <a:r>
              <a:rPr lang="en-GB" sz="1800" dirty="0" err="1" smtClean="0">
                <a:latin typeface="Arial" pitchFamily="34" charset="0"/>
                <a:cs typeface="Arial" pitchFamily="34" charset="0"/>
              </a:rPr>
              <a:t>Parasuraman</a:t>
            </a:r>
            <a:r>
              <a:rPr lang="en-GB" sz="1800" dirty="0">
                <a:latin typeface="Arial" pitchFamily="34" charset="0"/>
                <a:cs typeface="Arial" pitchFamily="34" charset="0"/>
              </a:rPr>
              <a:t>, </a:t>
            </a:r>
            <a:r>
              <a:rPr lang="en-GB" sz="1800" dirty="0" err="1" smtClean="0">
                <a:latin typeface="Arial" pitchFamily="34" charset="0"/>
                <a:cs typeface="Arial" pitchFamily="34" charset="0"/>
              </a:rPr>
              <a:t>Zeithaml</a:t>
            </a:r>
            <a:r>
              <a:rPr lang="en-GB" sz="1800" dirty="0" smtClean="0">
                <a:latin typeface="Arial" pitchFamily="34" charset="0"/>
                <a:cs typeface="Arial" pitchFamily="34" charset="0"/>
              </a:rPr>
              <a:t> and </a:t>
            </a:r>
            <a:r>
              <a:rPr lang="en-GB" sz="1800" dirty="0">
                <a:latin typeface="Arial" pitchFamily="34" charset="0"/>
                <a:cs typeface="Arial" pitchFamily="34" charset="0"/>
              </a:rPr>
              <a:t>Berry 1988, 1991</a:t>
            </a:r>
            <a:r>
              <a:rPr lang="en-GB" sz="1800" dirty="0" smtClean="0">
                <a:latin typeface="Arial" pitchFamily="34" charset="0"/>
                <a:cs typeface="Arial" pitchFamily="34" charset="0"/>
              </a:rPr>
              <a:t>)</a:t>
            </a:r>
            <a:endParaRPr lang="en-US" sz="1800" dirty="0" smtClean="0">
              <a:latin typeface="Arial" pitchFamily="34" charset="0"/>
              <a:cs typeface="Arial" pitchFamily="34" charset="0"/>
            </a:endParaRPr>
          </a:p>
          <a:p>
            <a:pPr eaLnBrk="1" hangingPunct="1"/>
            <a:r>
              <a:rPr lang="en-GB" sz="3200" dirty="0" smtClean="0">
                <a:latin typeface="Arial" charset="0"/>
              </a:rPr>
              <a:t>SERVPERF </a:t>
            </a:r>
            <a:r>
              <a:rPr lang="en-US" sz="1800" dirty="0" smtClean="0">
                <a:solidFill>
                  <a:prstClr val="black"/>
                </a:solidFill>
                <a:latin typeface="Arial" charset="0"/>
              </a:rPr>
              <a:t>(Cronin and Taylor 1994)</a:t>
            </a:r>
            <a:endParaRPr lang="en-GB" sz="1800" dirty="0" smtClean="0">
              <a:latin typeface="Arial" pitchFamily="34" charset="0"/>
              <a:cs typeface="Arial" pitchFamily="34" charset="0"/>
            </a:endParaRPr>
          </a:p>
          <a:p>
            <a:pPr eaLnBrk="1" hangingPunct="1"/>
            <a:r>
              <a:rPr lang="en-US" sz="3200" dirty="0" smtClean="0">
                <a:solidFill>
                  <a:prstClr val="black"/>
                </a:solidFill>
                <a:latin typeface="Arial" charset="0"/>
              </a:rPr>
              <a:t>HOLSAT  </a:t>
            </a:r>
            <a:r>
              <a:rPr lang="en-US" sz="1800" dirty="0" smtClean="0">
                <a:solidFill>
                  <a:prstClr val="black"/>
                </a:solidFill>
                <a:latin typeface="Arial" charset="0"/>
              </a:rPr>
              <a:t>(Tribe and </a:t>
            </a:r>
            <a:r>
              <a:rPr lang="en-US" sz="1800" dirty="0" err="1" smtClean="0">
                <a:solidFill>
                  <a:prstClr val="black"/>
                </a:solidFill>
                <a:latin typeface="Arial" charset="0"/>
              </a:rPr>
              <a:t>Snaith</a:t>
            </a:r>
            <a:r>
              <a:rPr lang="en-US" sz="1800" dirty="0" smtClean="0">
                <a:solidFill>
                  <a:prstClr val="black"/>
                </a:solidFill>
                <a:latin typeface="Arial" charset="0"/>
              </a:rPr>
              <a:t> 1998)</a:t>
            </a:r>
          </a:p>
          <a:p>
            <a:pPr eaLnBrk="1" hangingPunct="1"/>
            <a:r>
              <a:rPr lang="en-US" sz="3200" dirty="0" smtClean="0">
                <a:solidFill>
                  <a:prstClr val="black"/>
                </a:solidFill>
                <a:latin typeface="Arial" charset="0"/>
              </a:rPr>
              <a:t>MUSEQUAL </a:t>
            </a:r>
            <a:r>
              <a:rPr lang="en-US" sz="1800" dirty="0" smtClean="0">
                <a:solidFill>
                  <a:prstClr val="black"/>
                </a:solidFill>
                <a:latin typeface="Arial" charset="0"/>
              </a:rPr>
              <a:t>(Allen 2001)</a:t>
            </a:r>
          </a:p>
          <a:p>
            <a:pPr eaLnBrk="1" hangingPunct="1"/>
            <a:r>
              <a:rPr lang="en-GB" sz="3200" dirty="0" smtClean="0">
                <a:solidFill>
                  <a:prstClr val="black"/>
                </a:solidFill>
                <a:latin typeface="Arial" charset="0"/>
              </a:rPr>
              <a:t>HISTQUAL </a:t>
            </a:r>
            <a:r>
              <a:rPr lang="en-GB" sz="1800" dirty="0" smtClean="0">
                <a:latin typeface="Arial" pitchFamily="34" charset="0"/>
                <a:cs typeface="Arial" pitchFamily="34" charset="0"/>
              </a:rPr>
              <a:t>(</a:t>
            </a:r>
            <a:r>
              <a:rPr lang="en-GB" sz="1800" dirty="0" err="1" smtClean="0">
                <a:latin typeface="Arial" pitchFamily="34" charset="0"/>
                <a:cs typeface="Arial" pitchFamily="34" charset="0"/>
              </a:rPr>
              <a:t>Misioura</a:t>
            </a:r>
            <a:r>
              <a:rPr lang="en-GB" sz="1800" dirty="0" smtClean="0">
                <a:latin typeface="Arial" pitchFamily="34" charset="0"/>
                <a:cs typeface="Arial" pitchFamily="34" charset="0"/>
              </a:rPr>
              <a:t> 2006)</a:t>
            </a:r>
            <a:endParaRPr lang="en-GB" sz="1800" dirty="0" smtClean="0">
              <a:solidFill>
                <a:prstClr val="black"/>
              </a:solidFill>
              <a:latin typeface="Arial" charset="0"/>
            </a:endParaRPr>
          </a:p>
          <a:p>
            <a:pPr eaLnBrk="1" hangingPunct="1"/>
            <a:r>
              <a:rPr lang="en-GB" sz="3200" dirty="0" smtClean="0">
                <a:solidFill>
                  <a:prstClr val="black"/>
                </a:solidFill>
                <a:latin typeface="Arial" charset="0"/>
              </a:rPr>
              <a:t>ATTRACTQUAL </a:t>
            </a:r>
            <a:r>
              <a:rPr lang="en-US" sz="1800" dirty="0" smtClean="0">
                <a:solidFill>
                  <a:prstClr val="black"/>
                </a:solidFill>
                <a:latin typeface="Arial" charset="0"/>
              </a:rPr>
              <a:t>(Lynch 2008)</a:t>
            </a:r>
          </a:p>
          <a:p>
            <a:pPr eaLnBrk="1" hangingPunct="1"/>
            <a:r>
              <a:rPr lang="en-GB" sz="3200" dirty="0" smtClean="0">
                <a:solidFill>
                  <a:prstClr val="black"/>
                </a:solidFill>
                <a:latin typeface="Arial" charset="0"/>
              </a:rPr>
              <a:t>VAQAS – </a:t>
            </a:r>
            <a:r>
              <a:rPr lang="en-GB" sz="2000" dirty="0" smtClean="0">
                <a:solidFill>
                  <a:prstClr val="black"/>
                </a:solidFill>
                <a:latin typeface="Arial" charset="0"/>
              </a:rPr>
              <a:t>Visitor Attraction Quality Assurance Scheme </a:t>
            </a:r>
            <a:endParaRPr lang="en-US" sz="2000" dirty="0" smtClean="0">
              <a:solidFill>
                <a:prstClr val="black"/>
              </a:solidFill>
              <a:latin typeface="Arial" charset="0"/>
            </a:endParaRPr>
          </a:p>
        </p:txBody>
      </p:sp>
      <p:sp>
        <p:nvSpPr>
          <p:cNvPr id="18435" name="Title 1"/>
          <p:cNvSpPr>
            <a:spLocks noGrp="1"/>
          </p:cNvSpPr>
          <p:nvPr>
            <p:ph type="title"/>
          </p:nvPr>
        </p:nvSpPr>
        <p:spPr>
          <a:xfrm>
            <a:off x="539552" y="1052736"/>
            <a:ext cx="8064896" cy="576064"/>
          </a:xfrm>
        </p:spPr>
        <p:txBody>
          <a:bodyPr/>
          <a:lstStyle/>
          <a:p>
            <a:pPr eaLnBrk="1" hangingPunct="1"/>
            <a:r>
              <a:rPr lang="en-GB" sz="3200" b="1" dirty="0" smtClean="0">
                <a:latin typeface="Arial" charset="0"/>
                <a:cs typeface="Arial" charset="0"/>
              </a:rPr>
              <a:t>Benchmarking for attractions</a:t>
            </a:r>
          </a:p>
        </p:txBody>
      </p:sp>
    </p:spTree>
    <p:extLst>
      <p:ext uri="{BB962C8B-B14F-4D97-AF65-F5344CB8AC3E}">
        <p14:creationId xmlns:p14="http://schemas.microsoft.com/office/powerpoint/2010/main" val="41917825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nvGraphicFramePr>
        <p:xfrm>
          <a:off x="395536" y="476672"/>
          <a:ext cx="8424938" cy="5741137"/>
        </p:xfrm>
        <a:graphic>
          <a:graphicData uri="http://schemas.openxmlformats.org/drawingml/2006/table">
            <a:tbl>
              <a:tblPr firstRow="1" bandRow="1">
                <a:tableStyleId>{5C22544A-7EE6-4342-B048-85BDC9FD1C3A}</a:tableStyleId>
              </a:tblPr>
              <a:tblGrid>
                <a:gridCol w="1800200"/>
                <a:gridCol w="1944216"/>
                <a:gridCol w="2160240"/>
                <a:gridCol w="2520282"/>
              </a:tblGrid>
              <a:tr h="498577">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smtClean="0">
                          <a:solidFill>
                            <a:schemeClr val="tx1"/>
                          </a:solidFill>
                        </a:rPr>
                        <a:t>Measures</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smtClean="0">
                          <a:solidFill>
                            <a:schemeClr val="tx1"/>
                          </a:solidFill>
                        </a:rPr>
                        <a:t>Strengths </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smtClean="0">
                          <a:solidFill>
                            <a:schemeClr val="tx1"/>
                          </a:solidFill>
                        </a:rPr>
                        <a:t>Weaknesses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869575">
                <a:tc>
                  <a:txBody>
                    <a:bodyPr/>
                    <a:lstStyle/>
                    <a:p>
                      <a:r>
                        <a:rPr lang="en-GB" sz="1600" b="1" dirty="0" smtClean="0">
                          <a:solidFill>
                            <a:schemeClr val="tx1"/>
                          </a:solidFill>
                        </a:rPr>
                        <a:t>SERVQUAL</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b="0" dirty="0" smtClean="0">
                          <a:solidFill>
                            <a:schemeClr val="tx1"/>
                          </a:solidFill>
                        </a:rPr>
                        <a:t>Perceived</a:t>
                      </a:r>
                      <a:r>
                        <a:rPr lang="en-GB" sz="1400" b="0" baseline="0" dirty="0" smtClean="0">
                          <a:solidFill>
                            <a:schemeClr val="tx1"/>
                          </a:solidFill>
                        </a:rPr>
                        <a:t> quality, and gap between perceptions and expectations</a:t>
                      </a:r>
                      <a:endParaRPr lang="en-US"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Widely recognised</a:t>
                      </a:r>
                      <a:r>
                        <a:rPr lang="en-GB" sz="1400" baseline="0" dirty="0" smtClean="0"/>
                        <a:t> and used as a basis for models in other areas including tourism</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Length;</a:t>
                      </a:r>
                      <a:r>
                        <a:rPr lang="en-GB" sz="1400" baseline="0" dirty="0" smtClean="0"/>
                        <a:t> validity of its 5 dimensions; relevance to other sectors?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648072">
                <a:tc>
                  <a:txBody>
                    <a:bodyPr/>
                    <a:lstStyle/>
                    <a:p>
                      <a:r>
                        <a:rPr lang="en-GB" sz="1600" b="1" dirty="0" smtClean="0">
                          <a:solidFill>
                            <a:schemeClr val="tx1"/>
                          </a:solidFill>
                        </a:rPr>
                        <a:t>HOLSAT</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smtClean="0">
                          <a:solidFill>
                            <a:schemeClr val="tx1"/>
                          </a:solidFill>
                        </a:rPr>
                        <a:t>Tourists</a:t>
                      </a:r>
                      <a:r>
                        <a:rPr lang="en-GB" sz="1400" b="0" baseline="0" dirty="0" smtClean="0">
                          <a:solidFill>
                            <a:schemeClr val="tx1"/>
                          </a:solidFill>
                        </a:rPr>
                        <a:t> </a:t>
                      </a:r>
                      <a:r>
                        <a:rPr lang="en-GB" sz="1400" b="0" dirty="0" smtClean="0">
                          <a:solidFill>
                            <a:schemeClr val="tx1"/>
                          </a:solidFill>
                        </a:rPr>
                        <a:t> satisfaction with a destination. </a:t>
                      </a:r>
                      <a:endParaRPr lang="en-US" sz="14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Compares performance of  relevant attributes against customer expectations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Small sample for development of model, </a:t>
                      </a:r>
                      <a:r>
                        <a:rPr lang="en-GB" sz="1400" baseline="0" dirty="0" smtClean="0"/>
                        <a:t>(102 questionnaires in 1 destination) but has seen further testing</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720080">
                <a:tc>
                  <a:txBody>
                    <a:bodyPr/>
                    <a:lstStyle/>
                    <a:p>
                      <a:r>
                        <a:rPr lang="en-GB" sz="1600" b="1" dirty="0" smtClean="0">
                          <a:solidFill>
                            <a:schemeClr val="tx1"/>
                          </a:solidFill>
                        </a:rPr>
                        <a:t>SERVPERF</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b="0" dirty="0" smtClean="0">
                          <a:solidFill>
                            <a:schemeClr val="tx1"/>
                          </a:solidFill>
                        </a:rPr>
                        <a:t>Performance based scale</a:t>
                      </a:r>
                      <a:endParaRPr lang="en-US"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Can be more objective</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Cannot</a:t>
                      </a:r>
                      <a:r>
                        <a:rPr lang="en-GB" sz="1400" baseline="0" dirty="0" smtClean="0"/>
                        <a:t> give full picture of satisfaction for price based elements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498577">
                <a:tc>
                  <a:txBody>
                    <a:bodyPr/>
                    <a:lstStyle/>
                    <a:p>
                      <a:r>
                        <a:rPr lang="en-GB" sz="1600" b="1" dirty="0" smtClean="0"/>
                        <a:t>HISTOQUAL</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Adaptation</a:t>
                      </a:r>
                      <a:r>
                        <a:rPr lang="en-GB" sz="1400" baseline="0" dirty="0" smtClean="0"/>
                        <a:t> of SERVQUAL for </a:t>
                      </a:r>
                      <a:r>
                        <a:rPr lang="en-GB" sz="1400" dirty="0" smtClean="0"/>
                        <a:t>Historic properties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Relevance</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Limited scale of testing, one sector</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498577">
                <a:tc>
                  <a:txBody>
                    <a:bodyPr/>
                    <a:lstStyle/>
                    <a:p>
                      <a:r>
                        <a:rPr lang="en-GB" sz="1600" b="1" dirty="0" smtClean="0"/>
                        <a:t>MUSEQUAL</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Adaptation</a:t>
                      </a:r>
                      <a:r>
                        <a:rPr lang="en-GB" sz="1400" baseline="0" dirty="0" smtClean="0"/>
                        <a:t> of SERVQUAL for </a:t>
                      </a:r>
                      <a:r>
                        <a:rPr lang="en-GB" sz="1400" dirty="0" smtClean="0"/>
                        <a:t>Museums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Relevance</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Limited scale of testing, one sector</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640370">
                <a:tc>
                  <a:txBody>
                    <a:bodyPr/>
                    <a:lstStyle/>
                    <a:p>
                      <a:r>
                        <a:rPr lang="en-GB" sz="1600" b="1" dirty="0" smtClean="0"/>
                        <a:t>ATTRACTQUAL</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Adaptation</a:t>
                      </a:r>
                      <a:r>
                        <a:rPr lang="en-GB" sz="1400" baseline="0" dirty="0" smtClean="0"/>
                        <a:t> of SERVQUAL for </a:t>
                      </a:r>
                      <a:r>
                        <a:rPr lang="en-GB" sz="1400" dirty="0" smtClean="0"/>
                        <a:t>Visitor</a:t>
                      </a:r>
                      <a:r>
                        <a:rPr lang="en-GB" sz="1400" baseline="0" dirty="0" smtClean="0"/>
                        <a:t> attractions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smtClean="0"/>
                        <a:t>Relevance</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Small sample for development of model, little tested</a:t>
                      </a:r>
                      <a:r>
                        <a:rPr lang="en-GB" sz="1400" baseline="0" dirty="0" smtClean="0"/>
                        <a:t> and used (133 questionnaires from 4 attractions in 1 area)</a:t>
                      </a:r>
                      <a:endParaRPr lang="en-US" sz="1400" dirty="0" smtClean="0"/>
                    </a:p>
                    <a:p>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
        <p:nvSpPr>
          <p:cNvPr id="9" name="Rectangle 8"/>
          <p:cNvSpPr/>
          <p:nvPr/>
        </p:nvSpPr>
        <p:spPr>
          <a:xfrm>
            <a:off x="539552" y="6237312"/>
            <a:ext cx="7560840" cy="400110"/>
          </a:xfrm>
          <a:prstGeom prst="rect">
            <a:avLst/>
          </a:prstGeom>
        </p:spPr>
        <p:txBody>
          <a:bodyPr wrap="square">
            <a:spAutoFit/>
          </a:bodyPr>
          <a:lstStyle/>
          <a:p>
            <a:pPr eaLnBrk="1" hangingPunct="1"/>
            <a:r>
              <a:rPr lang="en-US" sz="2000" dirty="0" smtClean="0">
                <a:latin typeface="Arial" charset="0"/>
              </a:rPr>
              <a:t>These have all focused on the visitors/customers</a:t>
            </a:r>
            <a:endParaRPr lang="en-US" sz="2000" dirty="0" smtClean="0">
              <a:solidFill>
                <a:prstClr val="black"/>
              </a:solidFill>
              <a:latin typeface="Arial" charset="0"/>
            </a:endParaRPr>
          </a:p>
        </p:txBody>
      </p:sp>
    </p:spTree>
    <p:extLst>
      <p:ext uri="{BB962C8B-B14F-4D97-AF65-F5344CB8AC3E}">
        <p14:creationId xmlns:p14="http://schemas.microsoft.com/office/powerpoint/2010/main" val="41917825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539552" y="836712"/>
            <a:ext cx="7429500" cy="556096"/>
          </a:xfrm>
        </p:spPr>
        <p:txBody>
          <a:bodyPr/>
          <a:lstStyle/>
          <a:p>
            <a:pPr eaLnBrk="1" hangingPunct="1"/>
            <a:r>
              <a:rPr lang="en-GB" sz="3200" b="1" dirty="0" smtClean="0">
                <a:latin typeface="Arial" charset="0"/>
              </a:rPr>
              <a:t>Visitor experience issues?</a:t>
            </a:r>
          </a:p>
        </p:txBody>
      </p:sp>
      <p:sp>
        <p:nvSpPr>
          <p:cNvPr id="16387" name="Rectangle 3"/>
          <p:cNvSpPr>
            <a:spLocks noGrp="1"/>
          </p:cNvSpPr>
          <p:nvPr>
            <p:ph type="body" idx="1"/>
          </p:nvPr>
        </p:nvSpPr>
        <p:spPr>
          <a:xfrm>
            <a:off x="251520" y="1628800"/>
            <a:ext cx="8568951" cy="4536504"/>
          </a:xfrm>
        </p:spPr>
        <p:txBody>
          <a:bodyPr/>
          <a:lstStyle/>
          <a:p>
            <a:pPr eaLnBrk="1" hangingPunct="1"/>
            <a:r>
              <a:rPr lang="en-GB" sz="3200" dirty="0" smtClean="0">
                <a:latin typeface="Arial" charset="0"/>
              </a:rPr>
              <a:t>Discussing destination experiences, Mossberg (2007) suggests that </a:t>
            </a:r>
            <a:r>
              <a:rPr lang="en-GB" sz="3200" b="1" i="1" dirty="0" smtClean="0">
                <a:latin typeface="Arial" charset="0"/>
              </a:rPr>
              <a:t>Servicescape</a:t>
            </a:r>
            <a:r>
              <a:rPr lang="en-GB" sz="3200" dirty="0" smtClean="0">
                <a:latin typeface="Arial" charset="0"/>
              </a:rPr>
              <a:t> (Bitner,1992) should be replaced by </a:t>
            </a:r>
            <a:r>
              <a:rPr lang="en-GB" sz="3200" b="1" i="1" dirty="0" err="1" smtClean="0">
                <a:latin typeface="Arial" charset="0"/>
              </a:rPr>
              <a:t>Experiencescape</a:t>
            </a:r>
            <a:endParaRPr lang="en-GB" sz="3200" b="1" i="1" dirty="0" smtClean="0">
              <a:latin typeface="Arial" charset="0"/>
            </a:endParaRPr>
          </a:p>
          <a:p>
            <a:pPr eaLnBrk="1" hangingPunct="1"/>
            <a:r>
              <a:rPr lang="en-GB" sz="3200" dirty="0" smtClean="0">
                <a:latin typeface="Arial" charset="0"/>
              </a:rPr>
              <a:t>Importance of </a:t>
            </a:r>
            <a:r>
              <a:rPr lang="en-GB" sz="3200" dirty="0" err="1" smtClean="0">
                <a:latin typeface="Arial" charset="0"/>
              </a:rPr>
              <a:t>theming</a:t>
            </a:r>
            <a:r>
              <a:rPr lang="en-GB" sz="3200" dirty="0" smtClean="0">
                <a:latin typeface="Arial" charset="0"/>
              </a:rPr>
              <a:t>, atmospherics &amp; other elements (Pine &amp; Gilmore 2002) </a:t>
            </a:r>
            <a:r>
              <a:rPr lang="en-GB" sz="3200" b="1" dirty="0" smtClean="0">
                <a:latin typeface="Arial" charset="0"/>
              </a:rPr>
              <a:t>Branding</a:t>
            </a:r>
          </a:p>
          <a:p>
            <a:pPr eaLnBrk="1" hangingPunct="1"/>
            <a:r>
              <a:rPr lang="en-GB" sz="3200" dirty="0" smtClean="0">
                <a:latin typeface="Arial" charset="0"/>
              </a:rPr>
              <a:t>Authenticity in heritage tourism (Yeoman et al 2007; </a:t>
            </a:r>
            <a:r>
              <a:rPr lang="en-GB" sz="3200" dirty="0" err="1" smtClean="0">
                <a:latin typeface="Arial" charset="0"/>
              </a:rPr>
              <a:t>Frochot</a:t>
            </a:r>
            <a:r>
              <a:rPr lang="en-GB" sz="3200" dirty="0" smtClean="0">
                <a:latin typeface="Arial" charset="0"/>
              </a:rPr>
              <a:t> &amp; </a:t>
            </a:r>
            <a:r>
              <a:rPr lang="en-GB" sz="3200" dirty="0" err="1" smtClean="0">
                <a:latin typeface="Arial" charset="0"/>
              </a:rPr>
              <a:t>Batat</a:t>
            </a:r>
            <a:r>
              <a:rPr lang="en-GB" sz="3200" dirty="0" smtClean="0">
                <a:latin typeface="Arial" charset="0"/>
              </a:rPr>
              <a:t> 2013)  </a:t>
            </a:r>
          </a:p>
        </p:txBody>
      </p:sp>
    </p:spTree>
    <p:extLst>
      <p:ext uri="{BB962C8B-B14F-4D97-AF65-F5344CB8AC3E}">
        <p14:creationId xmlns:p14="http://schemas.microsoft.com/office/powerpoint/2010/main" val="177844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anim calcmode="lin" valueType="num">
                                      <p:cBhvr additive="base">
                                        <p:cTn id="7" dur="500" fill="hold"/>
                                        <p:tgtEl>
                                          <p:spTgt spid="16387">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 calcmode="lin" valueType="num">
                                      <p:cBhvr additive="base">
                                        <p:cTn id="13"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539552" y="836712"/>
            <a:ext cx="7429500" cy="556096"/>
          </a:xfrm>
        </p:spPr>
        <p:txBody>
          <a:bodyPr/>
          <a:lstStyle/>
          <a:p>
            <a:pPr eaLnBrk="1" hangingPunct="1"/>
            <a:r>
              <a:rPr lang="en-GB" sz="3200" b="1" dirty="0" smtClean="0">
                <a:latin typeface="Arial" charset="0"/>
              </a:rPr>
              <a:t>Co-creation of experience</a:t>
            </a:r>
          </a:p>
        </p:txBody>
      </p:sp>
      <p:sp>
        <p:nvSpPr>
          <p:cNvPr id="16387" name="Rectangle 3"/>
          <p:cNvSpPr>
            <a:spLocks noGrp="1"/>
          </p:cNvSpPr>
          <p:nvPr>
            <p:ph type="body" idx="1"/>
          </p:nvPr>
        </p:nvSpPr>
        <p:spPr>
          <a:xfrm>
            <a:off x="251520" y="1556792"/>
            <a:ext cx="8713787" cy="5040560"/>
          </a:xfrm>
        </p:spPr>
        <p:txBody>
          <a:bodyPr/>
          <a:lstStyle/>
          <a:p>
            <a:pPr eaLnBrk="1" hangingPunct="1"/>
            <a:r>
              <a:rPr lang="en-GB" sz="3200" dirty="0" smtClean="0">
                <a:latin typeface="Arial" charset="0"/>
              </a:rPr>
              <a:t>Disney Heritage – ‘</a:t>
            </a:r>
            <a:r>
              <a:rPr lang="en-GB" sz="3200" dirty="0" err="1" smtClean="0">
                <a:latin typeface="Arial" charset="0"/>
              </a:rPr>
              <a:t>Deritage</a:t>
            </a:r>
            <a:r>
              <a:rPr lang="en-GB" sz="3200" dirty="0" smtClean="0">
                <a:latin typeface="Arial" charset="0"/>
              </a:rPr>
              <a:t>’ (Ryan,2002)</a:t>
            </a:r>
          </a:p>
          <a:p>
            <a:pPr eaLnBrk="1" hangingPunct="1"/>
            <a:r>
              <a:rPr lang="en-GB" sz="3200" dirty="0" smtClean="0">
                <a:latin typeface="Arial" charset="0"/>
              </a:rPr>
              <a:t>School trips to museums are now less about ‘fieldwork’ and more about a journey for experiences (Prentice &amp; </a:t>
            </a:r>
            <a:r>
              <a:rPr lang="en-GB" sz="3200" dirty="0" err="1" smtClean="0">
                <a:latin typeface="Arial" charset="0"/>
              </a:rPr>
              <a:t>Anderssen</a:t>
            </a:r>
            <a:r>
              <a:rPr lang="en-GB" sz="3200" dirty="0" smtClean="0">
                <a:latin typeface="Arial" charset="0"/>
              </a:rPr>
              <a:t> 2007 p94) </a:t>
            </a:r>
          </a:p>
          <a:p>
            <a:pPr eaLnBrk="1" hangingPunct="1"/>
            <a:r>
              <a:rPr lang="en-GB" sz="3200" dirty="0" smtClean="0">
                <a:latin typeface="Arial" charset="0"/>
              </a:rPr>
              <a:t>The idea that an experience can be co-created by the supplier (attraction) and visitor, reflects a more managerial approach (Scott et al 2009)</a:t>
            </a:r>
          </a:p>
        </p:txBody>
      </p:sp>
    </p:spTree>
    <p:extLst>
      <p:ext uri="{BB962C8B-B14F-4D97-AF65-F5344CB8AC3E}">
        <p14:creationId xmlns:p14="http://schemas.microsoft.com/office/powerpoint/2010/main" val="177844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anim calcmode="lin" valueType="num">
                                      <p:cBhvr additive="base">
                                        <p:cTn id="7" dur="500" fill="hold"/>
                                        <p:tgtEl>
                                          <p:spTgt spid="16387">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 calcmode="lin" valueType="num">
                                      <p:cBhvr additive="base">
                                        <p:cTn id="13"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539552" y="836712"/>
            <a:ext cx="7429500" cy="556096"/>
          </a:xfrm>
        </p:spPr>
        <p:txBody>
          <a:bodyPr/>
          <a:lstStyle/>
          <a:p>
            <a:pPr eaLnBrk="1" hangingPunct="1"/>
            <a:r>
              <a:rPr lang="en-GB" sz="3200" b="1" dirty="0" smtClean="0">
                <a:latin typeface="Arial" charset="0"/>
              </a:rPr>
              <a:t>Measuring the experience</a:t>
            </a:r>
          </a:p>
        </p:txBody>
      </p:sp>
      <p:sp>
        <p:nvSpPr>
          <p:cNvPr id="16387" name="Rectangle 3"/>
          <p:cNvSpPr>
            <a:spLocks noGrp="1"/>
          </p:cNvSpPr>
          <p:nvPr>
            <p:ph type="body" idx="1"/>
          </p:nvPr>
        </p:nvSpPr>
        <p:spPr>
          <a:xfrm>
            <a:off x="251520" y="1412776"/>
            <a:ext cx="8713787" cy="5184576"/>
          </a:xfrm>
        </p:spPr>
        <p:txBody>
          <a:bodyPr/>
          <a:lstStyle/>
          <a:p>
            <a:pPr eaLnBrk="1" hangingPunct="1"/>
            <a:r>
              <a:rPr lang="en-GB" sz="3200" dirty="0" smtClean="0">
                <a:latin typeface="Arial" charset="0"/>
              </a:rPr>
              <a:t>Link between a Memorable Tourist Experience (MTE) (Kim et al 2012) and the importance for a business to generate income (Pine &amp; Gilmore 1999)</a:t>
            </a:r>
          </a:p>
          <a:p>
            <a:pPr eaLnBrk="1" hangingPunct="1"/>
            <a:r>
              <a:rPr lang="en-GB" sz="3200" dirty="0" smtClean="0">
                <a:latin typeface="Arial" charset="0"/>
              </a:rPr>
              <a:t>Attraction operators (or destination managers) with surveys that help measure MTE, have data that would help them asses their own operations as well as a possible tool for benchmarking</a:t>
            </a:r>
          </a:p>
          <a:p>
            <a:pPr eaLnBrk="1" hangingPunct="1"/>
            <a:r>
              <a:rPr lang="en-GB" sz="3200" dirty="0" smtClean="0">
                <a:latin typeface="Arial" charset="0"/>
              </a:rPr>
              <a:t>Use of schemes such as VAQAS?</a:t>
            </a:r>
          </a:p>
        </p:txBody>
      </p:sp>
    </p:spTree>
    <p:extLst>
      <p:ext uri="{BB962C8B-B14F-4D97-AF65-F5344CB8AC3E}">
        <p14:creationId xmlns:p14="http://schemas.microsoft.com/office/powerpoint/2010/main" val="177844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anim calcmode="lin" valueType="num">
                                      <p:cBhvr additive="base">
                                        <p:cTn id="7" dur="500" fill="hold"/>
                                        <p:tgtEl>
                                          <p:spTgt spid="16387">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 calcmode="lin" valueType="num">
                                      <p:cBhvr additive="base">
                                        <p:cTn id="13"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539552" y="836712"/>
            <a:ext cx="7429500" cy="556096"/>
          </a:xfrm>
        </p:spPr>
        <p:txBody>
          <a:bodyPr/>
          <a:lstStyle/>
          <a:p>
            <a:pPr eaLnBrk="1" hangingPunct="1"/>
            <a:r>
              <a:rPr lang="en-GB" sz="3200" b="1" dirty="0" smtClean="0">
                <a:latin typeface="Arial" charset="0"/>
              </a:rPr>
              <a:t>Co-constructing the experience</a:t>
            </a:r>
          </a:p>
        </p:txBody>
      </p:sp>
      <p:sp>
        <p:nvSpPr>
          <p:cNvPr id="16387" name="Rectangle 3"/>
          <p:cNvSpPr>
            <a:spLocks noGrp="1"/>
          </p:cNvSpPr>
          <p:nvPr>
            <p:ph type="body" idx="1"/>
          </p:nvPr>
        </p:nvSpPr>
        <p:spPr>
          <a:xfrm>
            <a:off x="251521" y="1700808"/>
            <a:ext cx="8568952" cy="4680520"/>
          </a:xfrm>
        </p:spPr>
        <p:txBody>
          <a:bodyPr/>
          <a:lstStyle/>
          <a:p>
            <a:pPr eaLnBrk="1" hangingPunct="1"/>
            <a:r>
              <a:rPr lang="en-GB" sz="3200" dirty="0" smtClean="0">
                <a:latin typeface="Arial" charset="0"/>
              </a:rPr>
              <a:t>Encouraging customers to be co-producers leads to competitive effectiveness (</a:t>
            </a:r>
            <a:r>
              <a:rPr lang="en-GB" sz="3200" dirty="0" err="1" smtClean="0">
                <a:latin typeface="Arial" charset="0"/>
              </a:rPr>
              <a:t>Bedapudi</a:t>
            </a:r>
            <a:r>
              <a:rPr lang="en-GB" sz="3200" dirty="0" smtClean="0">
                <a:latin typeface="Arial" charset="0"/>
              </a:rPr>
              <a:t> and Leone 2003)</a:t>
            </a:r>
          </a:p>
          <a:p>
            <a:pPr eaLnBrk="1" hangingPunct="1"/>
            <a:r>
              <a:rPr lang="en-GB" sz="3200" dirty="0" smtClean="0">
                <a:latin typeface="Arial" charset="0"/>
              </a:rPr>
              <a:t>Creating and developing brand meanings</a:t>
            </a:r>
          </a:p>
          <a:p>
            <a:pPr eaLnBrk="1" hangingPunct="1"/>
            <a:r>
              <a:rPr lang="en-GB" sz="3200" dirty="0" smtClean="0">
                <a:latin typeface="Arial" charset="0"/>
              </a:rPr>
              <a:t>Tourism providers need to create </a:t>
            </a:r>
            <a:r>
              <a:rPr lang="en-GB" sz="3200" b="1" dirty="0" smtClean="0">
                <a:latin typeface="Arial" charset="0"/>
              </a:rPr>
              <a:t>‘experience environments’ </a:t>
            </a:r>
            <a:r>
              <a:rPr lang="en-GB" sz="3200" dirty="0" smtClean="0">
                <a:latin typeface="Arial" charset="0"/>
              </a:rPr>
              <a:t>to create high value experience &amp; improve the way they manage all the process (</a:t>
            </a:r>
            <a:r>
              <a:rPr lang="en-GB" sz="3200" dirty="0" err="1" smtClean="0">
                <a:latin typeface="Arial" charset="0"/>
              </a:rPr>
              <a:t>Majdoub</a:t>
            </a:r>
            <a:r>
              <a:rPr lang="en-GB" sz="3200" dirty="0" smtClean="0">
                <a:latin typeface="Arial" charset="0"/>
              </a:rPr>
              <a:t> 2014)</a:t>
            </a:r>
          </a:p>
        </p:txBody>
      </p:sp>
    </p:spTree>
    <p:extLst>
      <p:ext uri="{BB962C8B-B14F-4D97-AF65-F5344CB8AC3E}">
        <p14:creationId xmlns:p14="http://schemas.microsoft.com/office/powerpoint/2010/main" val="177844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anim calcmode="lin" valueType="num">
                                      <p:cBhvr additive="base">
                                        <p:cTn id="7" dur="500" fill="hold"/>
                                        <p:tgtEl>
                                          <p:spTgt spid="16387">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 calcmode="lin" valueType="num">
                                      <p:cBhvr additive="base">
                                        <p:cTn id="13"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p:nvPr>
        </p:nvSpPr>
        <p:spPr>
          <a:xfrm>
            <a:off x="539552" y="836712"/>
            <a:ext cx="7429500" cy="556096"/>
          </a:xfrm>
        </p:spPr>
        <p:txBody>
          <a:bodyPr/>
          <a:lstStyle/>
          <a:p>
            <a:pPr eaLnBrk="1" hangingPunct="1"/>
            <a:r>
              <a:rPr lang="en-GB" sz="3200" b="1" dirty="0" smtClean="0">
                <a:latin typeface="Arial" charset="0"/>
              </a:rPr>
              <a:t>Business implications</a:t>
            </a:r>
          </a:p>
        </p:txBody>
      </p:sp>
      <p:sp>
        <p:nvSpPr>
          <p:cNvPr id="16387" name="Rectangle 3"/>
          <p:cNvSpPr>
            <a:spLocks noGrp="1"/>
          </p:cNvSpPr>
          <p:nvPr>
            <p:ph type="body" idx="1"/>
          </p:nvPr>
        </p:nvSpPr>
        <p:spPr>
          <a:xfrm>
            <a:off x="179512" y="1412776"/>
            <a:ext cx="8713787" cy="5184576"/>
          </a:xfrm>
        </p:spPr>
        <p:txBody>
          <a:bodyPr/>
          <a:lstStyle/>
          <a:p>
            <a:pPr eaLnBrk="1" hangingPunct="1"/>
            <a:r>
              <a:rPr lang="en-GB" sz="3200" dirty="0" smtClean="0">
                <a:latin typeface="Arial" charset="0"/>
              </a:rPr>
              <a:t>82 attraction operators in Wales surveyed in 2014</a:t>
            </a:r>
          </a:p>
          <a:p>
            <a:pPr eaLnBrk="1" hangingPunct="1"/>
            <a:r>
              <a:rPr lang="en-GB" sz="3200" dirty="0" smtClean="0">
                <a:latin typeface="Arial" charset="0"/>
              </a:rPr>
              <a:t>47% said that there was sometimes a gap between the experience they were offering and the reasons given by visitors for going to the attraction</a:t>
            </a:r>
          </a:p>
          <a:p>
            <a:pPr eaLnBrk="1" hangingPunct="1"/>
            <a:r>
              <a:rPr lang="en-GB" sz="3200" dirty="0" smtClean="0">
                <a:latin typeface="Arial" charset="0"/>
              </a:rPr>
              <a:t>Need to develop tools to establish and evaluate how individual attractions can adopt appropriate management practices for visitor experience.</a:t>
            </a:r>
          </a:p>
          <a:p>
            <a:pPr eaLnBrk="1" hangingPunct="1"/>
            <a:endParaRPr lang="en-GB" sz="3200" dirty="0" smtClean="0">
              <a:latin typeface="Arial" charset="0"/>
            </a:endParaRPr>
          </a:p>
        </p:txBody>
      </p:sp>
    </p:spTree>
    <p:extLst>
      <p:ext uri="{BB962C8B-B14F-4D97-AF65-F5344CB8AC3E}">
        <p14:creationId xmlns:p14="http://schemas.microsoft.com/office/powerpoint/2010/main" val="177844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anim calcmode="lin" valueType="num">
                                      <p:cBhvr additive="base">
                                        <p:cTn id="7" dur="500" fill="hold"/>
                                        <p:tgtEl>
                                          <p:spTgt spid="16387">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 calcmode="lin" valueType="num">
                                      <p:cBhvr additive="base">
                                        <p:cTn id="13"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5"/>
          <p:cNvSpPr txBox="1">
            <a:spLocks noChangeArrowheads="1"/>
          </p:cNvSpPr>
          <p:nvPr/>
        </p:nvSpPr>
        <p:spPr bwMode="auto">
          <a:xfrm>
            <a:off x="971550" y="5445125"/>
            <a:ext cx="184150" cy="457200"/>
          </a:xfrm>
          <a:prstGeom prst="rect">
            <a:avLst/>
          </a:prstGeom>
          <a:noFill/>
          <a:ln w="9525">
            <a:noFill/>
            <a:miter lim="800000"/>
            <a:headEnd/>
            <a:tailEnd/>
          </a:ln>
        </p:spPr>
        <p:txBody>
          <a:bodyPr wrap="none">
            <a:spAutoFit/>
          </a:bodyPr>
          <a:lstStyle/>
          <a:p>
            <a:endParaRPr lang="en-GB"/>
          </a:p>
        </p:txBody>
      </p:sp>
      <p:sp>
        <p:nvSpPr>
          <p:cNvPr id="21507" name="Text Box 6"/>
          <p:cNvSpPr txBox="1">
            <a:spLocks noChangeArrowheads="1"/>
          </p:cNvSpPr>
          <p:nvPr/>
        </p:nvSpPr>
        <p:spPr bwMode="auto">
          <a:xfrm>
            <a:off x="899592" y="2852936"/>
            <a:ext cx="6840760" cy="2062103"/>
          </a:xfrm>
          <a:prstGeom prst="rect">
            <a:avLst/>
          </a:prstGeom>
          <a:noFill/>
          <a:ln w="9525">
            <a:noFill/>
            <a:miter lim="800000"/>
            <a:headEnd/>
            <a:tailEnd/>
          </a:ln>
        </p:spPr>
        <p:txBody>
          <a:bodyPr wrap="square">
            <a:spAutoFit/>
          </a:bodyPr>
          <a:lstStyle/>
          <a:p>
            <a:pPr algn="ctr"/>
            <a:r>
              <a:rPr lang="en-GB" sz="3200" b="1" dirty="0" err="1" smtClean="0">
                <a:solidFill>
                  <a:schemeClr val="tx2"/>
                </a:solidFill>
                <a:latin typeface="Arial" charset="0"/>
              </a:rPr>
              <a:t>Efkhareesto</a:t>
            </a:r>
            <a:r>
              <a:rPr lang="en-GB" sz="3200" b="1" smtClean="0">
                <a:solidFill>
                  <a:schemeClr val="tx2"/>
                </a:solidFill>
                <a:latin typeface="Arial" charset="0"/>
              </a:rPr>
              <a:t> - Diolch</a:t>
            </a:r>
            <a:r>
              <a:rPr lang="en-GB" sz="3200" b="1" dirty="0" smtClean="0">
                <a:solidFill>
                  <a:schemeClr val="tx2"/>
                </a:solidFill>
                <a:latin typeface="Arial" charset="0"/>
              </a:rPr>
              <a:t> </a:t>
            </a:r>
            <a:r>
              <a:rPr lang="en-GB" sz="3200" b="1" dirty="0">
                <a:solidFill>
                  <a:schemeClr val="tx2"/>
                </a:solidFill>
                <a:latin typeface="Arial" charset="0"/>
              </a:rPr>
              <a:t>– T</a:t>
            </a:r>
            <a:r>
              <a:rPr lang="en-GB" sz="3200" b="1" dirty="0" smtClean="0">
                <a:solidFill>
                  <a:schemeClr val="tx2"/>
                </a:solidFill>
                <a:latin typeface="Arial" charset="0"/>
              </a:rPr>
              <a:t>hank you</a:t>
            </a:r>
            <a:endParaRPr lang="en-GB" sz="3200" b="1" dirty="0">
              <a:solidFill>
                <a:schemeClr val="tx2"/>
              </a:solidFill>
              <a:latin typeface="Arial" charset="0"/>
            </a:endParaRPr>
          </a:p>
          <a:p>
            <a:endParaRPr lang="en-GB" sz="3200" b="1" dirty="0">
              <a:solidFill>
                <a:schemeClr val="tx2"/>
              </a:solidFill>
              <a:latin typeface="Arial" charset="0"/>
            </a:endParaRPr>
          </a:p>
          <a:p>
            <a:pPr algn="ctr"/>
            <a:r>
              <a:rPr lang="en-GB" sz="3200" b="1" dirty="0" err="1" smtClean="0">
                <a:solidFill>
                  <a:schemeClr val="tx2"/>
                </a:solidFill>
                <a:latin typeface="Arial" charset="0"/>
              </a:rPr>
              <a:t>Huw.thomas@uwtsd.ac.uk</a:t>
            </a:r>
            <a:endParaRPr lang="en-GB" sz="3200" b="1" dirty="0">
              <a:solidFill>
                <a:schemeClr val="tx2"/>
              </a:solidFill>
              <a:latin typeface="Arial" charset="0"/>
            </a:endParaRPr>
          </a:p>
          <a:p>
            <a:endParaRPr lang="en-GB" sz="3200" b="1" dirty="0">
              <a:solidFill>
                <a:schemeClr val="tx2"/>
              </a:solidFill>
              <a:latin typeface="Arial" charset="0"/>
            </a:endParaRPr>
          </a:p>
        </p:txBody>
      </p:sp>
      <p:pic>
        <p:nvPicPr>
          <p:cNvPr id="4"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5229200"/>
            <a:ext cx="2592288" cy="1015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403648" y="476672"/>
            <a:ext cx="2448272" cy="588962"/>
          </a:xfrm>
        </p:spPr>
        <p:txBody>
          <a:bodyPr/>
          <a:lstStyle/>
          <a:p>
            <a:pPr eaLnBrk="1" hangingPunct="1"/>
            <a:r>
              <a:rPr lang="en-GB" sz="3200" dirty="0" smtClean="0">
                <a:latin typeface="Arial" charset="0"/>
              </a:rPr>
              <a:t>Bibliography </a:t>
            </a:r>
            <a:endParaRPr lang="en-US" sz="3200" dirty="0" smtClean="0">
              <a:latin typeface="Arial" charset="0"/>
            </a:endParaRPr>
          </a:p>
        </p:txBody>
      </p:sp>
      <p:sp>
        <p:nvSpPr>
          <p:cNvPr id="19459" name="Rectangle 3"/>
          <p:cNvSpPr>
            <a:spLocks noGrp="1" noChangeArrowheads="1"/>
          </p:cNvSpPr>
          <p:nvPr>
            <p:ph idx="1"/>
          </p:nvPr>
        </p:nvSpPr>
        <p:spPr>
          <a:xfrm>
            <a:off x="179512" y="1124744"/>
            <a:ext cx="8640639" cy="5112567"/>
          </a:xfrm>
        </p:spPr>
        <p:txBody>
          <a:bodyPr/>
          <a:lstStyle/>
          <a:p>
            <a:pPr eaLnBrk="1" hangingPunct="1">
              <a:lnSpc>
                <a:spcPct val="90000"/>
              </a:lnSpc>
            </a:pPr>
            <a:r>
              <a:rPr lang="en-GB" sz="1600" dirty="0" err="1" smtClean="0">
                <a:latin typeface="Arial" pitchFamily="34" charset="0"/>
                <a:cs typeface="Arial" pitchFamily="34" charset="0"/>
              </a:rPr>
              <a:t>Bendapudi</a:t>
            </a:r>
            <a:r>
              <a:rPr lang="en-GB" sz="1600" dirty="0" smtClean="0">
                <a:latin typeface="Arial" pitchFamily="34" charset="0"/>
                <a:cs typeface="Arial" pitchFamily="34" charset="0"/>
              </a:rPr>
              <a:t> N, Leone, RP (2003) ‘Psychological Implications of Customer Participation in Co-production’ </a:t>
            </a:r>
            <a:r>
              <a:rPr lang="en-GB" sz="1600" i="1" dirty="0" smtClean="0">
                <a:latin typeface="Arial" pitchFamily="34" charset="0"/>
                <a:cs typeface="Arial" pitchFamily="34" charset="0"/>
              </a:rPr>
              <a:t>Journal of marketing, </a:t>
            </a:r>
            <a:r>
              <a:rPr lang="en-GB" sz="1600" dirty="0" smtClean="0">
                <a:latin typeface="Arial" pitchFamily="34" charset="0"/>
                <a:cs typeface="Arial" pitchFamily="34" charset="0"/>
              </a:rPr>
              <a:t>67, 14-28</a:t>
            </a:r>
          </a:p>
          <a:p>
            <a:pPr eaLnBrk="1" hangingPunct="1">
              <a:lnSpc>
                <a:spcPct val="90000"/>
              </a:lnSpc>
            </a:pPr>
            <a:r>
              <a:rPr lang="en-GB" sz="1600" dirty="0" smtClean="0">
                <a:latin typeface="Arial" pitchFamily="34" charset="0"/>
                <a:cs typeface="Arial" pitchFamily="34" charset="0"/>
              </a:rPr>
              <a:t>Lennon JJ ‘Revenue Management and customer forecast: A bridge too far for the UK visitor attractions sector?’ Journal of Revenue &amp; Pricing Management Vol. 2 No. 4, 2004</a:t>
            </a:r>
          </a:p>
          <a:p>
            <a:r>
              <a:rPr lang="en-US" sz="1600" dirty="0">
                <a:latin typeface="Arial" pitchFamily="34" charset="0"/>
                <a:cs typeface="Arial" pitchFamily="34" charset="0"/>
              </a:rPr>
              <a:t>Lynch, D, (2007), ‘Measuring Perceptions of Service Quality within the Visitor </a:t>
            </a:r>
            <a:r>
              <a:rPr lang="en-US" sz="1600" dirty="0" smtClean="0">
                <a:latin typeface="Arial" pitchFamily="34" charset="0"/>
                <a:cs typeface="Arial" pitchFamily="34" charset="0"/>
              </a:rPr>
              <a:t>Attractions</a:t>
            </a:r>
            <a:r>
              <a:rPr lang="en-GB" sz="1600" dirty="0" smtClean="0">
                <a:latin typeface="Arial" pitchFamily="34" charset="0"/>
                <a:cs typeface="Arial" pitchFamily="34" charset="0"/>
              </a:rPr>
              <a:t> </a:t>
            </a:r>
            <a:r>
              <a:rPr lang="en-US" sz="1600" dirty="0" smtClean="0">
                <a:latin typeface="Arial" pitchFamily="34" charset="0"/>
                <a:cs typeface="Arial" pitchFamily="34" charset="0"/>
              </a:rPr>
              <a:t>Sector</a:t>
            </a:r>
            <a:r>
              <a:rPr lang="en-US" sz="1600" dirty="0">
                <a:latin typeface="Arial" pitchFamily="34" charset="0"/>
                <a:cs typeface="Arial" pitchFamily="34" charset="0"/>
              </a:rPr>
              <a:t>”, http://conferences.anzmac.org/ANZMAC2007 /papers/ Lynch_1.pdf, 29 </a:t>
            </a:r>
            <a:r>
              <a:rPr lang="en-US" sz="1600" dirty="0" smtClean="0">
                <a:latin typeface="Arial" pitchFamily="34" charset="0"/>
                <a:cs typeface="Arial" pitchFamily="34" charset="0"/>
              </a:rPr>
              <a:t>may </a:t>
            </a:r>
            <a:r>
              <a:rPr lang="en-US" sz="1600" dirty="0">
                <a:latin typeface="Arial" pitchFamily="34" charset="0"/>
                <a:cs typeface="Arial" pitchFamily="34" charset="0"/>
              </a:rPr>
              <a:t>2011. </a:t>
            </a:r>
            <a:endParaRPr lang="en-US" sz="1600" dirty="0" smtClean="0">
              <a:latin typeface="Arial" pitchFamily="34" charset="0"/>
              <a:cs typeface="Arial" pitchFamily="34" charset="0"/>
            </a:endParaRPr>
          </a:p>
          <a:p>
            <a:r>
              <a:rPr lang="en-GB" sz="1600" dirty="0" err="1" smtClean="0">
                <a:latin typeface="Arial" pitchFamily="34" charset="0"/>
                <a:cs typeface="Arial" pitchFamily="34" charset="0"/>
              </a:rPr>
              <a:t>Majdoub</a:t>
            </a:r>
            <a:r>
              <a:rPr lang="en-GB" sz="1600" dirty="0" smtClean="0">
                <a:latin typeface="Arial" pitchFamily="34" charset="0"/>
                <a:cs typeface="Arial" pitchFamily="34" charset="0"/>
              </a:rPr>
              <a:t> W (2014) ‘Co-creation of value or co-creation of experience? Interrogations in the field of cultural tourism’ </a:t>
            </a:r>
            <a:r>
              <a:rPr lang="en-GB" sz="1600" i="1" dirty="0" smtClean="0">
                <a:latin typeface="Arial" pitchFamily="34" charset="0"/>
                <a:cs typeface="Arial" pitchFamily="34" charset="0"/>
              </a:rPr>
              <a:t>International Journal of Safety and Security in Tourism. Issue </a:t>
            </a:r>
            <a:r>
              <a:rPr lang="en-GB" sz="1600" dirty="0" smtClean="0">
                <a:latin typeface="Arial" pitchFamily="34" charset="0"/>
                <a:cs typeface="Arial" pitchFamily="34" charset="0"/>
              </a:rPr>
              <a:t>7 pp 12-31</a:t>
            </a:r>
          </a:p>
          <a:p>
            <a:pPr eaLnBrk="1" hangingPunct="1">
              <a:lnSpc>
                <a:spcPct val="90000"/>
              </a:lnSpc>
            </a:pPr>
            <a:r>
              <a:rPr lang="en-GB" sz="1600" dirty="0" smtClean="0">
                <a:latin typeface="Arial" pitchFamily="34" charset="0"/>
                <a:cs typeface="Arial" pitchFamily="34" charset="0"/>
              </a:rPr>
              <a:t>Martin A (2002) ‘The impact of free entry to museums’ Museums Association Conference,18 September 2002</a:t>
            </a:r>
          </a:p>
          <a:p>
            <a:pPr eaLnBrk="1" hangingPunct="1">
              <a:lnSpc>
                <a:spcPct val="90000"/>
              </a:lnSpc>
            </a:pPr>
            <a:r>
              <a:rPr lang="en-GB" sz="1600" dirty="0" err="1">
                <a:latin typeface="Arial" pitchFamily="34" charset="0"/>
                <a:cs typeface="Arial" pitchFamily="34" charset="0"/>
              </a:rPr>
              <a:t>Misiura</a:t>
            </a:r>
            <a:r>
              <a:rPr lang="en-GB" sz="1600" dirty="0">
                <a:latin typeface="Arial" pitchFamily="34" charset="0"/>
                <a:cs typeface="Arial" pitchFamily="34" charset="0"/>
              </a:rPr>
              <a:t> S (2006) ‘Heritage Marketing’, Elsevier, </a:t>
            </a:r>
            <a:r>
              <a:rPr lang="en-GB" sz="1600" dirty="0" smtClean="0">
                <a:latin typeface="Arial" pitchFamily="34" charset="0"/>
                <a:cs typeface="Arial" pitchFamily="34" charset="0"/>
              </a:rPr>
              <a:t>Oxford</a:t>
            </a:r>
          </a:p>
          <a:p>
            <a:pPr eaLnBrk="1" hangingPunct="1">
              <a:lnSpc>
                <a:spcPct val="90000"/>
              </a:lnSpc>
            </a:pPr>
            <a:r>
              <a:rPr lang="en-GB" sz="1600" dirty="0" smtClean="0">
                <a:latin typeface="Arial" pitchFamily="34" charset="0"/>
                <a:cs typeface="Arial" pitchFamily="34" charset="0"/>
              </a:rPr>
              <a:t>National Museums &amp; Galleries of Wales Visitor Survey results 2000-2003 unpublished.</a:t>
            </a:r>
          </a:p>
          <a:p>
            <a:pPr eaLnBrk="1" hangingPunct="1">
              <a:lnSpc>
                <a:spcPct val="90000"/>
              </a:lnSpc>
            </a:pPr>
            <a:r>
              <a:rPr lang="en-GB" sz="1600" dirty="0" err="1" smtClean="0">
                <a:latin typeface="Arial" pitchFamily="34" charset="0"/>
                <a:cs typeface="Arial" pitchFamily="34" charset="0"/>
              </a:rPr>
              <a:t>Stevens,TR</a:t>
            </a:r>
            <a:r>
              <a:rPr lang="en-GB" sz="1600" dirty="0" smtClean="0">
                <a:latin typeface="Arial" pitchFamily="34" charset="0"/>
                <a:cs typeface="Arial" pitchFamily="34" charset="0"/>
              </a:rPr>
              <a:t> (2000) </a:t>
            </a:r>
            <a:r>
              <a:rPr lang="en-US" sz="1600" dirty="0" smtClean="0">
                <a:latin typeface="Arial" pitchFamily="34" charset="0"/>
                <a:cs typeface="Arial" pitchFamily="34" charset="0"/>
              </a:rPr>
              <a:t>‘Training to Attract’, Wales Tourist Board</a:t>
            </a:r>
            <a:endParaRPr lang="en-GB" sz="1600" dirty="0" smtClean="0">
              <a:latin typeface="Arial" pitchFamily="34" charset="0"/>
              <a:cs typeface="Arial" pitchFamily="34" charset="0"/>
            </a:endParaRPr>
          </a:p>
          <a:p>
            <a:pPr eaLnBrk="1" hangingPunct="1">
              <a:lnSpc>
                <a:spcPct val="90000"/>
              </a:lnSpc>
            </a:pPr>
            <a:r>
              <a:rPr lang="en-GB" sz="1600" dirty="0" smtClean="0">
                <a:latin typeface="Arial" pitchFamily="34" charset="0"/>
                <a:cs typeface="Arial" pitchFamily="34" charset="0"/>
              </a:rPr>
              <a:t>Wales Tourist Board (1998-2008) Visits to Tourist Attractions in Wales, </a:t>
            </a:r>
            <a:r>
              <a:rPr lang="en-GB" sz="1600" dirty="0" err="1" smtClean="0">
                <a:latin typeface="Arial" pitchFamily="34" charset="0"/>
                <a:cs typeface="Arial" pitchFamily="34" charset="0"/>
              </a:rPr>
              <a:t>VisitWales</a:t>
            </a:r>
            <a:r>
              <a:rPr lang="en-GB" sz="1600" dirty="0" smtClean="0">
                <a:latin typeface="Arial" pitchFamily="34" charset="0"/>
                <a:cs typeface="Arial" pitchFamily="34" charset="0"/>
              </a:rPr>
              <a:t>/Welsh Assembly Government</a:t>
            </a:r>
            <a:r>
              <a:rPr lang="en-GB" sz="1600" dirty="0" smtClean="0">
                <a:latin typeface="Arial" charset="0"/>
              </a:rPr>
              <a:t>. </a:t>
            </a:r>
          </a:p>
          <a:p>
            <a:pPr eaLnBrk="1" hangingPunct="1">
              <a:lnSpc>
                <a:spcPct val="90000"/>
              </a:lnSpc>
            </a:pPr>
            <a:r>
              <a:rPr lang="en-GB" sz="1600" dirty="0" err="1">
                <a:latin typeface="Arial" pitchFamily="34" charset="0"/>
                <a:cs typeface="Arial" pitchFamily="34" charset="0"/>
              </a:rPr>
              <a:t>Zeithaml</a:t>
            </a:r>
            <a:r>
              <a:rPr lang="en-GB" sz="1600" dirty="0">
                <a:latin typeface="Arial" pitchFamily="34" charset="0"/>
                <a:cs typeface="Arial" pitchFamily="34" charset="0"/>
              </a:rPr>
              <a:t>, </a:t>
            </a:r>
            <a:r>
              <a:rPr lang="en-GB" sz="1600" dirty="0" err="1">
                <a:latin typeface="Arial" pitchFamily="34" charset="0"/>
                <a:cs typeface="Arial" pitchFamily="34" charset="0"/>
              </a:rPr>
              <a:t>Parasuraman</a:t>
            </a:r>
            <a:r>
              <a:rPr lang="en-GB" sz="1600" dirty="0">
                <a:latin typeface="Arial" pitchFamily="34" charset="0"/>
                <a:cs typeface="Arial" pitchFamily="34" charset="0"/>
              </a:rPr>
              <a:t> &amp; Berry, "Delivering Quality Service; Balancing Customer Perceptions and Expectations," Free Press, 1990</a:t>
            </a:r>
            <a:r>
              <a:rPr lang="en-GB" sz="1600" dirty="0" smtClean="0">
                <a:latin typeface="Arial" pitchFamily="34" charset="0"/>
                <a:cs typeface="Arial" pitchFamily="34" charset="0"/>
              </a:rPr>
              <a:t>.</a:t>
            </a:r>
          </a:p>
          <a:p>
            <a:pPr algn="r" eaLnBrk="1" hangingPunct="1">
              <a:lnSpc>
                <a:spcPct val="90000"/>
              </a:lnSpc>
              <a:buNone/>
            </a:pPr>
            <a:endParaRPr lang="en-GB" sz="1600" b="1" dirty="0" smtClean="0">
              <a:latin typeface="Arial" pitchFamily="34" charset="0"/>
              <a:cs typeface="Arial" pitchFamily="34" charset="0"/>
            </a:endParaRPr>
          </a:p>
          <a:p>
            <a:pPr algn="r" eaLnBrk="1" hangingPunct="1">
              <a:lnSpc>
                <a:spcPct val="90000"/>
              </a:lnSpc>
              <a:buNone/>
            </a:pPr>
            <a:r>
              <a:rPr lang="en-GB" sz="1800" b="1" dirty="0" err="1" smtClean="0">
                <a:latin typeface="Arial" pitchFamily="34" charset="0"/>
                <a:cs typeface="Arial" pitchFamily="34" charset="0"/>
              </a:rPr>
              <a:t>Huw.thomas@uwtsd.ac.uk</a:t>
            </a:r>
            <a:endParaRPr lang="en-GB" sz="1800" b="1" dirty="0" smtClean="0">
              <a:latin typeface="Arial" pitchFamily="34" charset="0"/>
              <a:cs typeface="Arial" pitchFamily="34" charset="0"/>
            </a:endParaRPr>
          </a:p>
        </p:txBody>
      </p:sp>
      <p:sp>
        <p:nvSpPr>
          <p:cNvPr id="19460" name="Text Box 5"/>
          <p:cNvSpPr txBox="1">
            <a:spLocks noChangeArrowheads="1"/>
          </p:cNvSpPr>
          <p:nvPr/>
        </p:nvSpPr>
        <p:spPr bwMode="auto">
          <a:xfrm>
            <a:off x="971550" y="544512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endParaRPr lang="en-GB"/>
          </a:p>
        </p:txBody>
      </p:sp>
      <p:pic>
        <p:nvPicPr>
          <p:cNvPr id="5"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5805264"/>
            <a:ext cx="2088232" cy="818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109875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1967</TotalTime>
  <Words>1434</Words>
  <Application>Microsoft Office PowerPoint</Application>
  <PresentationFormat>On-screen Show (4:3)</PresentationFormat>
  <Paragraphs>140</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Constantia</vt:lpstr>
      <vt:lpstr>Times New Roman</vt:lpstr>
      <vt:lpstr>Wingdings 2</vt:lpstr>
      <vt:lpstr>Flow</vt:lpstr>
      <vt:lpstr>If you build it, will they come?</vt:lpstr>
      <vt:lpstr>PowerPoint Presentation</vt:lpstr>
      <vt:lpstr>PowerPoint Presentation</vt:lpstr>
      <vt:lpstr>Where are we now? Visitor Attractions in Wales</vt:lpstr>
      <vt:lpstr>PowerPoint Presentation</vt:lpstr>
      <vt:lpstr>Limited use of Marketing Models</vt:lpstr>
      <vt:lpstr>Benchmarking for attractions</vt:lpstr>
      <vt:lpstr>PowerPoint Presentation</vt:lpstr>
      <vt:lpstr>Visitor experience issues?</vt:lpstr>
      <vt:lpstr>Co-creation of experience</vt:lpstr>
      <vt:lpstr>Measuring the experience</vt:lpstr>
      <vt:lpstr>Co-constructing the experience</vt:lpstr>
      <vt:lpstr>Business implications</vt:lpstr>
      <vt:lpstr>PowerPoint Presentation</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If you build it, will they come?</dc:title>
  <dc:creator>Thomas</dc:creator>
  <cp:lastModifiedBy>Huw Thomas (Business &amp; Management)</cp:lastModifiedBy>
  <cp:revision>164</cp:revision>
  <cp:lastPrinted>2018-03-27T13:02:35Z</cp:lastPrinted>
  <dcterms:created xsi:type="dcterms:W3CDTF">2006-05-21T19:38:44Z</dcterms:created>
  <dcterms:modified xsi:type="dcterms:W3CDTF">2018-03-27T13:02:46Z</dcterms:modified>
</cp:coreProperties>
</file>