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8"/>
  </p:notesMasterIdLst>
  <p:sldIdLst>
    <p:sldId id="280" r:id="rId2"/>
    <p:sldId id="281" r:id="rId3"/>
    <p:sldId id="282" r:id="rId4"/>
    <p:sldId id="283" r:id="rId5"/>
    <p:sldId id="284" r:id="rId6"/>
    <p:sldId id="285" r:id="rId7"/>
    <p:sldId id="286" r:id="rId8"/>
    <p:sldId id="287" r:id="rId9"/>
    <p:sldId id="288" r:id="rId10"/>
    <p:sldId id="289" r:id="rId11"/>
    <p:sldId id="290" r:id="rId12"/>
    <p:sldId id="291" r:id="rId13"/>
    <p:sldId id="292" r:id="rId14"/>
    <p:sldId id="293" r:id="rId15"/>
    <p:sldId id="294" r:id="rId16"/>
    <p:sldId id="295" r:id="rId17"/>
    <p:sldId id="296" r:id="rId18"/>
    <p:sldId id="297" r:id="rId19"/>
    <p:sldId id="298" r:id="rId20"/>
    <p:sldId id="299" r:id="rId21"/>
    <p:sldId id="300" r:id="rId22"/>
    <p:sldId id="301" r:id="rId23"/>
    <p:sldId id="302" r:id="rId24"/>
    <p:sldId id="303" r:id="rId25"/>
    <p:sldId id="304" r:id="rId26"/>
    <p:sldId id="305" r:id="rId27"/>
    <p:sldId id="306" r:id="rId28"/>
    <p:sldId id="307" r:id="rId29"/>
    <p:sldId id="308" r:id="rId30"/>
    <p:sldId id="309" r:id="rId31"/>
    <p:sldId id="310" r:id="rId32"/>
    <p:sldId id="311" r:id="rId33"/>
    <p:sldId id="312" r:id="rId34"/>
    <p:sldId id="313" r:id="rId35"/>
    <p:sldId id="315" r:id="rId36"/>
    <p:sldId id="316" r:id="rId3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5" d="100"/>
          <a:sy n="115" d="100"/>
        </p:scale>
        <p:origin x="149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BBF79D-813C-4457-B0C5-B973C2F0DCFC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6D1377-D91D-4F6B-9D53-22EE2288F9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62202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A6D1377-D91D-4F6B-9D53-22EE2288F9E0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6161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9F90D-DDDA-405C-9216-701DC3050C4B}" type="datetime1">
              <a:rPr lang="en-GB" smtClean="0"/>
              <a:t>04/11/2019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35300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9E0C74-8C04-4BF0-8165-7E027B4AFAB7}" type="datetime1">
              <a:rPr lang="en-GB" smtClean="0"/>
              <a:t>04/11/2019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7129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AAC63-FE25-4A81-92D2-D0B7B29FC869}" type="datetime1">
              <a:rPr lang="en-GB" smtClean="0"/>
              <a:t>04/11/2019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89573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FDC34F-E730-4708-8378-D0B35DF526CA}" type="datetime1">
              <a:rPr lang="en-GB" smtClean="0"/>
              <a:t>04/11/2019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39134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9FB80-0C67-4E78-8600-940A411F5B21}" type="datetime1">
              <a:rPr lang="en-GB" smtClean="0"/>
              <a:t>04/11/2019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72989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41898-AB78-49D2-AA3E-3430326FD558}" type="datetime1">
              <a:rPr lang="en-GB" smtClean="0"/>
              <a:t>04/11/2019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35771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0A050-5F8C-4B99-BAE4-F530EA607855}" type="datetime1">
              <a:rPr lang="en-GB" smtClean="0"/>
              <a:t>04/11/2019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43877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4E08E5-7810-4903-B75A-687E365D67C3}" type="datetime1">
              <a:rPr lang="en-GB" smtClean="0"/>
              <a:t>04/11/2019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86293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343D0-6D20-4783-92F4-73BAA476415A}" type="datetime1">
              <a:rPr lang="en-GB" smtClean="0"/>
              <a:t>04/11/2019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75236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E3DE8-2E12-475B-A615-B1D8CE11EF06}" type="datetime1">
              <a:rPr lang="en-GB" smtClean="0"/>
              <a:t>04/11/2019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62348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EE9B0C-AF2C-4284-ADAC-C81662B713EA}" type="datetime1">
              <a:rPr lang="en-GB" smtClean="0"/>
              <a:t>04/11/2019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97343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2C9397-BE2E-439A-A00F-F576B4AD1133}" type="datetime1">
              <a:rPr lang="en-GB" smtClean="0"/>
              <a:t>04/11/2019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30613E-A642-4508-906A-B24864A6A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09888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pn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png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png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png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png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.png"/><Relationship Id="rId4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.png"/><Relationship Id="rId4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2.png"/><Relationship Id="rId7" Type="http://schemas.openxmlformats.org/officeDocument/2006/relationships/image" Target="../media/image1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6.emf"/><Relationship Id="rId4" Type="http://schemas.openxmlformats.org/officeDocument/2006/relationships/image" Target="../media/image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7.png"/><Relationship Id="rId4" Type="http://schemas.openxmlformats.org/officeDocument/2006/relationships/image" Target="../media/image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8.png"/><Relationship Id="rId4" Type="http://schemas.openxmlformats.org/officeDocument/2006/relationships/image" Target="../media/image3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9.png"/><Relationship Id="rId4" Type="http://schemas.openxmlformats.org/officeDocument/2006/relationships/image" Target="../media/image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0.png"/><Relationship Id="rId4" Type="http://schemas.openxmlformats.org/officeDocument/2006/relationships/image" Target="../media/image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1.png"/><Relationship Id="rId4" Type="http://schemas.openxmlformats.org/officeDocument/2006/relationships/image" Target="../media/image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2.png"/><Relationship Id="rId4" Type="http://schemas.openxmlformats.org/officeDocument/2006/relationships/image" Target="../media/image3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3.png"/><Relationship Id="rId4" Type="http://schemas.openxmlformats.org/officeDocument/2006/relationships/image" Target="../media/image3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4.png"/><Relationship Id="rId4" Type="http://schemas.openxmlformats.org/officeDocument/2006/relationships/image" Target="../media/image3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2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3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3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0.png"/><Relationship Id="rId4" Type="http://schemas.openxmlformats.org/officeDocument/2006/relationships/image" Target="../media/image3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1.png"/><Relationship Id="rId4" Type="http://schemas.openxmlformats.org/officeDocument/2006/relationships/image" Target="../media/image3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2.png"/><Relationship Id="rId4" Type="http://schemas.openxmlformats.org/officeDocument/2006/relationships/image" Target="../media/image3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3.png"/><Relationship Id="rId4" Type="http://schemas.openxmlformats.org/officeDocument/2006/relationships/image" Target="../media/image3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6.png"/><Relationship Id="rId4" Type="http://schemas.openxmlformats.org/officeDocument/2006/relationships/image" Target="../media/image3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8.png"/><Relationship Id="rId5" Type="http://schemas.openxmlformats.org/officeDocument/2006/relationships/image" Target="../media/image37.png"/><Relationship Id="rId4" Type="http://schemas.openxmlformats.org/officeDocument/2006/relationships/image" Target="../media/image3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9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99592" y="1465808"/>
            <a:ext cx="7272808" cy="2592287"/>
          </a:xfrm>
        </p:spPr>
        <p:txBody>
          <a:bodyPr>
            <a:normAutofit fontScale="90000"/>
          </a:bodyPr>
          <a:lstStyle/>
          <a:p>
            <a:r>
              <a:rPr lang="en-GB" sz="8800" b="1" dirty="0" smtClean="0">
                <a:solidFill>
                  <a:srgbClr val="00B0F0"/>
                </a:solidFill>
                <a:latin typeface="+mn-lt"/>
              </a:rPr>
              <a:t>Valves </a:t>
            </a:r>
            <a:br>
              <a:rPr lang="en-GB" sz="8800" b="1" dirty="0" smtClean="0">
                <a:solidFill>
                  <a:srgbClr val="00B0F0"/>
                </a:solidFill>
                <a:latin typeface="+mn-lt"/>
              </a:rPr>
            </a:br>
            <a:r>
              <a:rPr lang="en-GB" sz="8800" b="1" dirty="0" smtClean="0">
                <a:solidFill>
                  <a:srgbClr val="00B0F0"/>
                </a:solidFill>
                <a:latin typeface="+mn-lt"/>
              </a:rPr>
              <a:t>&amp; </a:t>
            </a:r>
            <a:br>
              <a:rPr lang="en-GB" sz="8800" b="1" dirty="0" smtClean="0">
                <a:solidFill>
                  <a:srgbClr val="00B0F0"/>
                </a:solidFill>
                <a:latin typeface="+mn-lt"/>
              </a:rPr>
            </a:br>
            <a:r>
              <a:rPr lang="en-GB" sz="8800" b="1" dirty="0" smtClean="0">
                <a:solidFill>
                  <a:srgbClr val="00B0F0"/>
                </a:solidFill>
                <a:latin typeface="+mn-lt"/>
              </a:rPr>
              <a:t>Air Flow</a:t>
            </a:r>
            <a:endParaRPr lang="en-GB" sz="8800" b="1" dirty="0">
              <a:solidFill>
                <a:srgbClr val="00B0F0"/>
              </a:solidFill>
              <a:latin typeface="+mn-lt"/>
            </a:endParaRPr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5877272"/>
            <a:ext cx="1800200" cy="701427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90" y="15867"/>
            <a:ext cx="1473266" cy="222305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80312" y="4187973"/>
            <a:ext cx="1763688" cy="2670027"/>
          </a:xfrm>
          <a:prstGeom prst="rect">
            <a:avLst/>
          </a:prstGeom>
        </p:spPr>
      </p:pic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19264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99592" y="332657"/>
            <a:ext cx="7272808" cy="1584176"/>
          </a:xfrm>
        </p:spPr>
        <p:txBody>
          <a:bodyPr>
            <a:normAutofit/>
          </a:bodyPr>
          <a:lstStyle/>
          <a:p>
            <a:r>
              <a:rPr lang="en-GB" sz="8800" b="1" dirty="0" smtClean="0">
                <a:solidFill>
                  <a:srgbClr val="00B0F0"/>
                </a:solidFill>
                <a:latin typeface="+mn-lt"/>
              </a:rPr>
              <a:t>Contents</a:t>
            </a:r>
            <a:endParaRPr lang="en-GB" sz="8800" b="1" dirty="0">
              <a:solidFill>
                <a:srgbClr val="00B0F0"/>
              </a:solidFill>
              <a:latin typeface="+mn-lt"/>
            </a:endParaRPr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5877272"/>
            <a:ext cx="1800200" cy="701427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90" y="15867"/>
            <a:ext cx="1473266" cy="222305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80312" y="4187973"/>
            <a:ext cx="1763688" cy="267002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835696" y="2348880"/>
            <a:ext cx="5112568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Principles of Valve Operation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Measuring Air Flow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Discharge Coefficient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Valve flow patterns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Multi valve cylinder heads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Case Studies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17276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57641" y="260648"/>
            <a:ext cx="7272808" cy="1584176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rgbClr val="00B0F0"/>
                </a:solidFill>
                <a:latin typeface="+mn-lt"/>
              </a:rPr>
              <a:t>Principles of Valve Operation</a:t>
            </a:r>
            <a:endParaRPr lang="en-GB" b="1" dirty="0">
              <a:solidFill>
                <a:srgbClr val="00B0F0"/>
              </a:solidFill>
              <a:latin typeface="+mn-lt"/>
            </a:endParaRPr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5877272"/>
            <a:ext cx="1800200" cy="701427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90" y="15867"/>
            <a:ext cx="1473266" cy="222305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80312" y="4187973"/>
            <a:ext cx="1763688" cy="267002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51520" y="2255439"/>
            <a:ext cx="576064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The valves get in the way of air </a:t>
            </a:r>
            <a:r>
              <a:rPr lang="en-GB" sz="2400" dirty="0" smtClean="0"/>
              <a:t>flow</a:t>
            </a:r>
            <a:endParaRPr lang="en-GB" sz="2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We cannot eliminate them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However we can study and attempt to improve the air flow past a valve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Inlet and exhaust valves are of the “poppet valve” type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Here we will consider the basic flow patterns around a poppet valve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96235" y="1674578"/>
            <a:ext cx="2927029" cy="197044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62525" y="4997140"/>
            <a:ext cx="2430634" cy="1760263"/>
          </a:xfrm>
          <a:prstGeom prst="rect">
            <a:avLst/>
          </a:prstGeom>
        </p:spPr>
      </p:pic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4097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57641" y="260648"/>
            <a:ext cx="7272808" cy="1584176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rgbClr val="00B0F0"/>
                </a:solidFill>
                <a:latin typeface="+mn-lt"/>
              </a:rPr>
              <a:t>Principles of Valve Operation</a:t>
            </a:r>
            <a:endParaRPr lang="en-GB" b="1" dirty="0">
              <a:solidFill>
                <a:srgbClr val="00B0F0"/>
              </a:solidFill>
              <a:latin typeface="+mn-lt"/>
            </a:endParaRPr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5877272"/>
            <a:ext cx="1800200" cy="701427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90" y="15867"/>
            <a:ext cx="1473266" cy="222305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80312" y="4187973"/>
            <a:ext cx="1763688" cy="267002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547664" y="1679798"/>
            <a:ext cx="576064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Inlet valve – opens to allow charge to be drawn into cylinder on induction stroke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Closes for compression and power strokes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Outlet valve opens for expulsion of burnt charge from cylinder on exhaust stroke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Not quite so simple in </a:t>
            </a:r>
            <a:r>
              <a:rPr lang="en-GB" sz="2400" dirty="0" smtClean="0"/>
              <a:t>reality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03848" y="4392200"/>
            <a:ext cx="2706859" cy="2030144"/>
          </a:xfrm>
          <a:prstGeom prst="rect">
            <a:avLst/>
          </a:prstGeom>
        </p:spPr>
      </p:pic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48639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57641" y="260648"/>
            <a:ext cx="7272808" cy="1584176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rgbClr val="00B0F0"/>
                </a:solidFill>
                <a:latin typeface="+mn-lt"/>
              </a:rPr>
              <a:t>Principles of Valve Operation</a:t>
            </a:r>
            <a:endParaRPr lang="en-GB" b="1" dirty="0">
              <a:solidFill>
                <a:srgbClr val="00B0F0"/>
              </a:solidFill>
              <a:latin typeface="+mn-lt"/>
            </a:endParaRPr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5877272"/>
            <a:ext cx="1800200" cy="701427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90" y="15867"/>
            <a:ext cx="1473266" cy="222305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80312" y="4187973"/>
            <a:ext cx="1763688" cy="2670027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75656" y="1484784"/>
            <a:ext cx="5496456" cy="4260701"/>
          </a:xfrm>
          <a:prstGeom prst="rect">
            <a:avLst/>
          </a:prstGeom>
        </p:spPr>
      </p:pic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97942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57641" y="260648"/>
            <a:ext cx="7272808" cy="1584176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rgbClr val="00B0F0"/>
                </a:solidFill>
                <a:latin typeface="+mn-lt"/>
              </a:rPr>
              <a:t>Principles of Valve Operation</a:t>
            </a:r>
            <a:endParaRPr lang="en-GB" b="1" dirty="0">
              <a:solidFill>
                <a:srgbClr val="00B0F0"/>
              </a:solidFill>
              <a:latin typeface="+mn-lt"/>
            </a:endParaRPr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5877272"/>
            <a:ext cx="1800200" cy="701427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90" y="15867"/>
            <a:ext cx="1473266" cy="222305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80312" y="4187973"/>
            <a:ext cx="1763688" cy="267002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07504" y="2343855"/>
            <a:ext cx="5760640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Exhaust valve opens towards end of power stroke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/>
              <a:t>More efficient expulsion of combustion products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/>
              <a:t>This outweighs the slight loss of power due to effectively ending the power stroke early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sz="2000" dirty="0"/>
              <a:t>Rate of burning of mixture slows towards end of stroke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sz="2000" dirty="0"/>
              <a:t>Combustion pressure is low as cylinder volume expands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GB" sz="2000" dirty="0"/>
              <a:t>Effective crank leverage is low as piston approaches BDC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68144" y="1538389"/>
            <a:ext cx="3064898" cy="2375126"/>
          </a:xfrm>
          <a:prstGeom prst="rect">
            <a:avLst/>
          </a:prstGeom>
        </p:spPr>
      </p:pic>
      <p:sp>
        <p:nvSpPr>
          <p:cNvPr id="8" name="Oval 7"/>
          <p:cNvSpPr/>
          <p:nvPr/>
        </p:nvSpPr>
        <p:spPr>
          <a:xfrm>
            <a:off x="6228184" y="2564904"/>
            <a:ext cx="576064" cy="1152128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94625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57641" y="260648"/>
            <a:ext cx="7272808" cy="1584176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rgbClr val="00B0F0"/>
                </a:solidFill>
                <a:latin typeface="+mn-lt"/>
              </a:rPr>
              <a:t>Principles of Valve Operation</a:t>
            </a:r>
            <a:endParaRPr lang="en-GB" b="1" dirty="0">
              <a:solidFill>
                <a:srgbClr val="00B0F0"/>
              </a:solidFill>
              <a:latin typeface="+mn-lt"/>
            </a:endParaRPr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5877272"/>
            <a:ext cx="1800200" cy="701427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90" y="15867"/>
            <a:ext cx="1473266" cy="222305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80312" y="4187973"/>
            <a:ext cx="1763688" cy="267002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97454" y="2452121"/>
            <a:ext cx="576064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B050"/>
                </a:solidFill>
              </a:rPr>
              <a:t>Exhaust</a:t>
            </a:r>
            <a:r>
              <a:rPr lang="en-GB" sz="2000" dirty="0"/>
              <a:t> valve closes after end of power stroke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/>
              <a:t>More efficient expulsion of combustion products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/>
              <a:t>In particular emptying of gases remaining in combustion chamber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/>
              <a:t>Outgoing gases create partial vacuum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/>
              <a:t>Incoming mixture forces remaining combustion products out of combustion chamber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68144" y="1538389"/>
            <a:ext cx="3064898" cy="2375126"/>
          </a:xfrm>
          <a:prstGeom prst="rect">
            <a:avLst/>
          </a:prstGeom>
        </p:spPr>
      </p:pic>
      <p:sp>
        <p:nvSpPr>
          <p:cNvPr id="8" name="Oval 7"/>
          <p:cNvSpPr/>
          <p:nvPr/>
        </p:nvSpPr>
        <p:spPr>
          <a:xfrm>
            <a:off x="7020272" y="2694158"/>
            <a:ext cx="576064" cy="1152128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83216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57641" y="260648"/>
            <a:ext cx="7272808" cy="1584176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rgbClr val="00B0F0"/>
                </a:solidFill>
                <a:latin typeface="+mn-lt"/>
              </a:rPr>
              <a:t>Principles of Valve Operation</a:t>
            </a:r>
            <a:endParaRPr lang="en-GB" b="1" dirty="0">
              <a:solidFill>
                <a:srgbClr val="00B0F0"/>
              </a:solidFill>
              <a:latin typeface="+mn-lt"/>
            </a:endParaRPr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5877272"/>
            <a:ext cx="1800200" cy="701427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90" y="15867"/>
            <a:ext cx="1473266" cy="222305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80312" y="4187973"/>
            <a:ext cx="1763688" cy="267002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97454" y="2452121"/>
            <a:ext cx="576064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50"/>
                </a:solidFill>
              </a:rPr>
              <a:t>Inlet</a:t>
            </a:r>
            <a:r>
              <a:rPr lang="en-GB" dirty="0"/>
              <a:t> valve opens before TDC / start of inlet stroke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Inlet valve only opens a small amount for first 10-20 degrees to prevent excessive shock loads on </a:t>
            </a:r>
            <a:r>
              <a:rPr lang="en-GB" dirty="0" err="1"/>
              <a:t>valvetrain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Inertia of intake mixture means extra time has to be allowed for it to start flowing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To make use of partial vacuum caused by outflowing exhaust gases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68144" y="1538389"/>
            <a:ext cx="3064898" cy="2375126"/>
          </a:xfrm>
          <a:prstGeom prst="rect">
            <a:avLst/>
          </a:prstGeom>
        </p:spPr>
      </p:pic>
      <p:sp>
        <p:nvSpPr>
          <p:cNvPr id="8" name="Oval 7"/>
          <p:cNvSpPr/>
          <p:nvPr/>
        </p:nvSpPr>
        <p:spPr>
          <a:xfrm>
            <a:off x="7020272" y="2694158"/>
            <a:ext cx="576064" cy="1152128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23893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57641" y="260648"/>
            <a:ext cx="7272808" cy="1584176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rgbClr val="00B0F0"/>
                </a:solidFill>
                <a:latin typeface="+mn-lt"/>
              </a:rPr>
              <a:t>Principles of Valve Operation</a:t>
            </a:r>
            <a:endParaRPr lang="en-GB" b="1" dirty="0">
              <a:solidFill>
                <a:srgbClr val="00B0F0"/>
              </a:solidFill>
              <a:latin typeface="+mn-lt"/>
            </a:endParaRPr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5877272"/>
            <a:ext cx="1800200" cy="701427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90" y="15867"/>
            <a:ext cx="1473266" cy="222305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80312" y="4187973"/>
            <a:ext cx="1763688" cy="267002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36659" y="2125652"/>
            <a:ext cx="576064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50"/>
                </a:solidFill>
              </a:rPr>
              <a:t>Inlet</a:t>
            </a:r>
            <a:r>
              <a:rPr lang="en-GB" dirty="0"/>
              <a:t> valve closes after BDC (i.e. at start of compression stroke)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Allows time for incoming column of air to continue flowing into cylinder due to its inertia(remember air/mixture is compressible)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Increases density and pressure of charge within cylinder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Inertia effects are insufficient at low speed to overcome the effects of the piston moving back up the cylinder – so this reduced VE at low speeds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Valve timing must be a compromise between increasing VE at higher speeds and detrimental effects on VE at lower speeds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40152" y="1642004"/>
            <a:ext cx="3064898" cy="2375126"/>
          </a:xfrm>
          <a:prstGeom prst="rect">
            <a:avLst/>
          </a:prstGeom>
        </p:spPr>
      </p:pic>
      <p:sp>
        <p:nvSpPr>
          <p:cNvPr id="8" name="Oval 7"/>
          <p:cNvSpPr/>
          <p:nvPr/>
        </p:nvSpPr>
        <p:spPr>
          <a:xfrm>
            <a:off x="7974124" y="2708920"/>
            <a:ext cx="576064" cy="1152128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23663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57641" y="260648"/>
            <a:ext cx="7272808" cy="1584176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rgbClr val="00B0F0"/>
                </a:solidFill>
                <a:latin typeface="+mn-lt"/>
              </a:rPr>
              <a:t>Principles of Valve Operation</a:t>
            </a:r>
            <a:endParaRPr lang="en-GB" b="1" dirty="0">
              <a:solidFill>
                <a:srgbClr val="00B0F0"/>
              </a:solidFill>
              <a:latin typeface="+mn-lt"/>
            </a:endParaRPr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5877272"/>
            <a:ext cx="1800200" cy="701427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90" y="15867"/>
            <a:ext cx="1473266" cy="222305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80312" y="4187973"/>
            <a:ext cx="1763688" cy="267002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36659" y="2125652"/>
            <a:ext cx="576064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Overlap period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When exhaust and inlet valves are both open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Assists exhaust gas removal from chamber and allows early start to induction period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However, at low engine speeds, fresh mixture can pass directly from inlet to exhaust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Alternatively, exhaust gases may be drawn back into cylinder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Thus, large overlaps may have to be reduced in order to reduce exhaust emissions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40152" y="1642004"/>
            <a:ext cx="3064898" cy="2375126"/>
          </a:xfrm>
          <a:prstGeom prst="rect">
            <a:avLst/>
          </a:prstGeom>
        </p:spPr>
      </p:pic>
      <p:sp>
        <p:nvSpPr>
          <p:cNvPr id="8" name="Oval 7"/>
          <p:cNvSpPr/>
          <p:nvPr/>
        </p:nvSpPr>
        <p:spPr>
          <a:xfrm>
            <a:off x="7092280" y="3026503"/>
            <a:ext cx="576064" cy="1152128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14875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57641" y="260648"/>
            <a:ext cx="7272808" cy="1584176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rgbClr val="00B0F0"/>
                </a:solidFill>
                <a:latin typeface="+mn-lt"/>
              </a:rPr>
              <a:t>Measuring Air Flow</a:t>
            </a:r>
            <a:endParaRPr lang="en-GB" b="1" dirty="0">
              <a:solidFill>
                <a:srgbClr val="00B0F0"/>
              </a:solidFill>
              <a:latin typeface="+mn-lt"/>
            </a:endParaRPr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5877272"/>
            <a:ext cx="1800200" cy="701427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90" y="15867"/>
            <a:ext cx="1473266" cy="222305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80312" y="4187973"/>
            <a:ext cx="1763688" cy="267002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193826" y="1844824"/>
            <a:ext cx="6624735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To measure the flow of air through a cylinder head requires a measure of flow at a certain pressure drop, for the range of valve lift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This is done using a </a:t>
            </a:r>
            <a:r>
              <a:rPr lang="en-GB" b="1" dirty="0"/>
              <a:t>flow bench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Can be used to test the flow properties of all components (e.g. Air filters, manifolds </a:t>
            </a:r>
            <a:r>
              <a:rPr lang="en-GB" dirty="0" err="1"/>
              <a:t>etc</a:t>
            </a:r>
            <a:r>
              <a:rPr lang="en-GB" dirty="0"/>
              <a:t>) where gas flows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One of the primary tools of engine builders and head porters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Allows quantifiable measurements to be made to assess the benefits (or otherwise) of head modifications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Also valuable for measuring flow coefficients (see later) for input into engine simulation models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87466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0716" y="116632"/>
            <a:ext cx="7272808" cy="1584176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rgbClr val="00B0F0"/>
                </a:solidFill>
                <a:latin typeface="+mn-lt"/>
              </a:rPr>
              <a:t>Measuring Air Flow</a:t>
            </a:r>
            <a:endParaRPr lang="en-GB" b="1" dirty="0">
              <a:solidFill>
                <a:srgbClr val="00B0F0"/>
              </a:solidFill>
              <a:latin typeface="+mn-lt"/>
            </a:endParaRPr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5877272"/>
            <a:ext cx="1800200" cy="701427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90" y="15867"/>
            <a:ext cx="1473266" cy="222305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80312" y="4187973"/>
            <a:ext cx="1763688" cy="267002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07704" y="1551121"/>
            <a:ext cx="5338832" cy="4006573"/>
          </a:xfrm>
          <a:prstGeom prst="rect">
            <a:avLst/>
          </a:prstGeom>
        </p:spPr>
      </p:pic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3530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57641" y="260648"/>
            <a:ext cx="7272808" cy="1584176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rgbClr val="00B0F0"/>
                </a:solidFill>
                <a:latin typeface="+mn-lt"/>
              </a:rPr>
              <a:t>Measuring Air Flow</a:t>
            </a:r>
            <a:endParaRPr lang="en-GB" b="1" dirty="0">
              <a:solidFill>
                <a:srgbClr val="00B0F0"/>
              </a:solidFill>
              <a:latin typeface="+mn-lt"/>
            </a:endParaRPr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5877272"/>
            <a:ext cx="1800200" cy="701427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90" y="15867"/>
            <a:ext cx="1473266" cy="222305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80312" y="4187973"/>
            <a:ext cx="1763688" cy="267002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971600" y="1844824"/>
            <a:ext cx="712879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Cylinder head is attached to flow bench using a cylinder sleeve to simulate the effects of the cylinder on flow through the valve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Air is driven through by a pump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 test pressure manometer measures the pressure drop across the cylinder head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Flow rate is measured using the metering element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This is typically an orifice plate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Calibrated plate where the relationship between flow </a:t>
            </a:r>
            <a:r>
              <a:rPr lang="en-GB" i="1" dirty="0"/>
              <a:t>through</a:t>
            </a:r>
            <a:r>
              <a:rPr lang="en-GB" dirty="0"/>
              <a:t> the orifice and pressure drop </a:t>
            </a:r>
            <a:r>
              <a:rPr lang="en-GB" i="1" dirty="0"/>
              <a:t>across</a:t>
            </a:r>
            <a:r>
              <a:rPr lang="en-GB" dirty="0"/>
              <a:t> it is known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7094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57641" y="260648"/>
            <a:ext cx="7272808" cy="1584176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rgbClr val="00B0F0"/>
                </a:solidFill>
                <a:latin typeface="+mn-lt"/>
              </a:rPr>
              <a:t>Measuring Air Flow</a:t>
            </a:r>
            <a:endParaRPr lang="en-GB" b="1" dirty="0">
              <a:solidFill>
                <a:srgbClr val="00B0F0"/>
              </a:solidFill>
              <a:latin typeface="+mn-lt"/>
            </a:endParaRPr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5877272"/>
            <a:ext cx="1800200" cy="701427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90" y="15867"/>
            <a:ext cx="1473266" cy="222305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80312" y="4187973"/>
            <a:ext cx="1763688" cy="267002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971600" y="1844824"/>
            <a:ext cx="345638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Test is performed for the whole range of valve openings, usually in 1.27mm (50 thou) steps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At each valve opening, Flow rate is adjusted until test manometer shows a pre-determined pressure drop (usually at 25” H</a:t>
            </a:r>
            <a:r>
              <a:rPr lang="en-GB" baseline="-25000" dirty="0"/>
              <a:t>2</a:t>
            </a:r>
            <a:r>
              <a:rPr lang="en-GB" dirty="0"/>
              <a:t>0)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Plot of flow rate versus valve lift can now be drawn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30520" y="2492896"/>
            <a:ext cx="2949792" cy="3933056"/>
          </a:xfrm>
          <a:prstGeom prst="rect">
            <a:avLst/>
          </a:prstGeom>
        </p:spPr>
      </p:pic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18727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57641" y="260648"/>
            <a:ext cx="7272808" cy="1584176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rgbClr val="00B0F0"/>
                </a:solidFill>
                <a:latin typeface="+mn-lt"/>
              </a:rPr>
              <a:t>Measuring Air Flow</a:t>
            </a:r>
            <a:endParaRPr lang="en-GB" b="1" dirty="0">
              <a:solidFill>
                <a:srgbClr val="00B0F0"/>
              </a:solidFill>
              <a:latin typeface="+mn-lt"/>
            </a:endParaRPr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5877272"/>
            <a:ext cx="1800200" cy="701427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90" y="15867"/>
            <a:ext cx="1473266" cy="222305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80312" y="4187973"/>
            <a:ext cx="1763688" cy="2670027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57641" y="1455696"/>
            <a:ext cx="6127011" cy="4090771"/>
          </a:xfrm>
          <a:prstGeom prst="rect">
            <a:avLst/>
          </a:prstGeom>
        </p:spPr>
      </p:pic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42693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57641" y="260648"/>
            <a:ext cx="7272808" cy="1584176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rgbClr val="00B0F0"/>
                </a:solidFill>
                <a:latin typeface="+mn-lt"/>
              </a:rPr>
              <a:t>Measuring Air Flow</a:t>
            </a:r>
            <a:endParaRPr lang="en-GB" b="1" dirty="0">
              <a:solidFill>
                <a:srgbClr val="00B0F0"/>
              </a:solidFill>
              <a:latin typeface="+mn-lt"/>
            </a:endParaRPr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5877272"/>
            <a:ext cx="1800200" cy="701427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90" y="15867"/>
            <a:ext cx="1473266" cy="222305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80312" y="4187973"/>
            <a:ext cx="1763688" cy="267002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90378" y="1556792"/>
            <a:ext cx="3237257" cy="24325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39952" y="3645024"/>
            <a:ext cx="3194581" cy="2145978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4008" y="2135962"/>
            <a:ext cx="1639966" cy="1274174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292072" y="4187973"/>
            <a:ext cx="1639966" cy="1274174"/>
          </a:xfrm>
          <a:prstGeom prst="rect">
            <a:avLst/>
          </a:prstGeom>
        </p:spPr>
      </p:pic>
      <p:sp>
        <p:nvSpPr>
          <p:cNvPr id="15" name="Slide Number Placeholder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43689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57641" y="260648"/>
            <a:ext cx="7272808" cy="1584176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rgbClr val="00B0F0"/>
                </a:solidFill>
                <a:latin typeface="+mn-lt"/>
              </a:rPr>
              <a:t>Discharge Coefficients</a:t>
            </a:r>
            <a:endParaRPr lang="en-GB" b="1" dirty="0">
              <a:solidFill>
                <a:srgbClr val="00B0F0"/>
              </a:solidFill>
              <a:latin typeface="+mn-lt"/>
            </a:endParaRPr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5877272"/>
            <a:ext cx="1800200" cy="701427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90" y="15867"/>
            <a:ext cx="1473266" cy="222305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80312" y="4187973"/>
            <a:ext cx="1763688" cy="267002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971600" y="1844824"/>
            <a:ext cx="6768752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Efficiency of flow past valve is important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Discharge coefficient is a means of measuring this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Defined as: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But why is the effective flow area less??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And what is the geometric flow area?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3768" y="3153136"/>
            <a:ext cx="4086212" cy="1034837"/>
          </a:xfrm>
          <a:prstGeom prst="rect">
            <a:avLst/>
          </a:prstGeom>
        </p:spPr>
      </p:pic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773167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57641" y="260648"/>
            <a:ext cx="7272808" cy="1584176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rgbClr val="00B0F0"/>
                </a:solidFill>
                <a:latin typeface="+mn-lt"/>
              </a:rPr>
              <a:t>Discharge Coefficients</a:t>
            </a:r>
            <a:endParaRPr lang="en-GB" b="1" dirty="0">
              <a:solidFill>
                <a:srgbClr val="00B0F0"/>
              </a:solidFill>
              <a:latin typeface="+mn-lt"/>
            </a:endParaRPr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5877272"/>
            <a:ext cx="1800200" cy="701427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90" y="15867"/>
            <a:ext cx="1473266" cy="222305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80312" y="4187973"/>
            <a:ext cx="1763688" cy="267002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971600" y="1844824"/>
            <a:ext cx="741682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Geometric Flow Area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is the maximum cross sectional area available for air flow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Commonly called the curtain area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Is a function of valve lift and valve diameter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63688" y="3593602"/>
            <a:ext cx="4649448" cy="2012220"/>
          </a:xfrm>
          <a:prstGeom prst="rect">
            <a:avLst/>
          </a:prstGeom>
        </p:spPr>
      </p:pic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801256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57641" y="260648"/>
            <a:ext cx="7272808" cy="1584176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rgbClr val="00B0F0"/>
                </a:solidFill>
                <a:latin typeface="+mn-lt"/>
              </a:rPr>
              <a:t>Discharge Coefficients</a:t>
            </a:r>
            <a:endParaRPr lang="en-GB" b="1" dirty="0">
              <a:solidFill>
                <a:srgbClr val="00B0F0"/>
              </a:solidFill>
              <a:latin typeface="+mn-lt"/>
            </a:endParaRPr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5877272"/>
            <a:ext cx="1800200" cy="701427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90" y="15867"/>
            <a:ext cx="1473266" cy="222305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80312" y="4187973"/>
            <a:ext cx="1763688" cy="267002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925754" y="1426322"/>
            <a:ext cx="453650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Effective flow area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Is less</a:t>
            </a:r>
            <a:r>
              <a:rPr lang="en-GB" dirty="0" smtClean="0"/>
              <a:t>!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This is because the inertia of the flowing gas moving through the port and over the valve prevents it exactly following the shape of the port and valve seat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Tendency to “overshoot” as it flows through abrupt changes in geometry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Flow breaks away from valve head and seat as it flows past these relatively sharp edges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Forms a “free jet”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Therefore, flow area is less than geometric (curtain) area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24128" y="1602076"/>
            <a:ext cx="3158002" cy="2798307"/>
          </a:xfrm>
          <a:prstGeom prst="rect">
            <a:avLst/>
          </a:prstGeom>
        </p:spPr>
      </p:pic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083698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57641" y="260648"/>
            <a:ext cx="7272808" cy="1584176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rgbClr val="00B0F0"/>
                </a:solidFill>
                <a:latin typeface="+mn-lt"/>
              </a:rPr>
              <a:t>Flow Patterns</a:t>
            </a:r>
            <a:endParaRPr lang="en-GB" b="1" dirty="0">
              <a:solidFill>
                <a:srgbClr val="00B0F0"/>
              </a:solidFill>
              <a:latin typeface="+mn-lt"/>
            </a:endParaRPr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5877272"/>
            <a:ext cx="1800200" cy="701427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90" y="15867"/>
            <a:ext cx="1473266" cy="222305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80312" y="4187973"/>
            <a:ext cx="1763688" cy="2670027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5"/>
          <a:srcRect r="21884"/>
          <a:stretch/>
        </p:blipFill>
        <p:spPr>
          <a:xfrm>
            <a:off x="2548231" y="1556792"/>
            <a:ext cx="4104456" cy="3861632"/>
          </a:xfrm>
          <a:prstGeom prst="rect">
            <a:avLst/>
          </a:prstGeom>
        </p:spPr>
      </p:pic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391763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57641" y="260648"/>
            <a:ext cx="7272808" cy="1584176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rgbClr val="00B0F0"/>
                </a:solidFill>
                <a:latin typeface="+mn-lt"/>
              </a:rPr>
              <a:t>Flow Patterns</a:t>
            </a:r>
            <a:endParaRPr lang="en-GB" b="1" dirty="0">
              <a:solidFill>
                <a:srgbClr val="00B0F0"/>
              </a:solidFill>
              <a:latin typeface="+mn-lt"/>
            </a:endParaRPr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5877272"/>
            <a:ext cx="1800200" cy="701427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90" y="15867"/>
            <a:ext cx="1473266" cy="222305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80312" y="4187973"/>
            <a:ext cx="1763688" cy="267002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0408" y="1497898"/>
            <a:ext cx="4438039" cy="4025088"/>
          </a:xfrm>
          <a:prstGeom prst="rect">
            <a:avLst/>
          </a:prstGeom>
        </p:spPr>
      </p:pic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47808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57641" y="260648"/>
            <a:ext cx="7272808" cy="1584176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rgbClr val="00B0F0"/>
                </a:solidFill>
                <a:latin typeface="+mn-lt"/>
              </a:rPr>
              <a:t>Flow Patterns</a:t>
            </a:r>
            <a:endParaRPr lang="en-GB" b="1" dirty="0">
              <a:solidFill>
                <a:srgbClr val="00B0F0"/>
              </a:solidFill>
              <a:latin typeface="+mn-lt"/>
            </a:endParaRPr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5877272"/>
            <a:ext cx="1800200" cy="701427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90" y="15867"/>
            <a:ext cx="1473266" cy="222305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80312" y="4187973"/>
            <a:ext cx="1763688" cy="2670027"/>
          </a:xfrm>
          <a:prstGeom prst="rect">
            <a:avLst/>
          </a:prstGeom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 rotWithShape="1">
          <a:blip r:embed="rId5" cstate="print"/>
          <a:srcRect r="19940"/>
          <a:stretch/>
        </p:blipFill>
        <p:spPr bwMode="auto">
          <a:xfrm rot="60000">
            <a:off x="2377614" y="1489022"/>
            <a:ext cx="4666148" cy="4379476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15826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57641" y="260648"/>
            <a:ext cx="7272808" cy="1584176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rgbClr val="00B0F0"/>
                </a:solidFill>
                <a:latin typeface="+mn-lt"/>
              </a:rPr>
              <a:t>Flow Patterns</a:t>
            </a:r>
            <a:endParaRPr lang="en-GB" b="1" dirty="0">
              <a:solidFill>
                <a:srgbClr val="00B0F0"/>
              </a:solidFill>
              <a:latin typeface="+mn-lt"/>
            </a:endParaRPr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5877272"/>
            <a:ext cx="1800200" cy="701427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90" y="15867"/>
            <a:ext cx="1473266" cy="222305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80312" y="4187973"/>
            <a:ext cx="1763688" cy="2670027"/>
          </a:xfrm>
          <a:prstGeom prst="rect">
            <a:avLst/>
          </a:prstGeom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352718" y="1556792"/>
            <a:ext cx="4788875" cy="412903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61178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57641" y="260648"/>
            <a:ext cx="7272808" cy="1584176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rgbClr val="00B0F0"/>
                </a:solidFill>
                <a:latin typeface="+mn-lt"/>
              </a:rPr>
              <a:t>Flow Patterns</a:t>
            </a:r>
            <a:endParaRPr lang="en-GB" b="1" dirty="0">
              <a:solidFill>
                <a:srgbClr val="00B0F0"/>
              </a:solidFill>
              <a:latin typeface="+mn-lt"/>
            </a:endParaRPr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5877272"/>
            <a:ext cx="1800200" cy="701427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90" y="15867"/>
            <a:ext cx="1473266" cy="222305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80312" y="4187973"/>
            <a:ext cx="1763688" cy="267002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89796" y="1412776"/>
            <a:ext cx="5787575" cy="4222823"/>
          </a:xfrm>
          <a:prstGeom prst="rect">
            <a:avLst/>
          </a:prstGeom>
        </p:spPr>
      </p:pic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57655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57641" y="260648"/>
            <a:ext cx="7272808" cy="1584176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rgbClr val="00B0F0"/>
                </a:solidFill>
                <a:latin typeface="+mn-lt"/>
              </a:rPr>
              <a:t>Flow Patterns</a:t>
            </a:r>
            <a:endParaRPr lang="en-GB" b="1" dirty="0">
              <a:solidFill>
                <a:srgbClr val="00B0F0"/>
              </a:solidFill>
              <a:latin typeface="+mn-lt"/>
            </a:endParaRPr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5877272"/>
            <a:ext cx="1800200" cy="701427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90" y="15867"/>
            <a:ext cx="1473266" cy="222305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80312" y="4187973"/>
            <a:ext cx="1763688" cy="2670027"/>
          </a:xfrm>
          <a:prstGeom prst="rect">
            <a:avLst/>
          </a:prstGeom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96419" y="1641058"/>
            <a:ext cx="6870725" cy="355215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</p:pic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949050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57641" y="260648"/>
            <a:ext cx="7272808" cy="1584176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rgbClr val="00B0F0"/>
                </a:solidFill>
                <a:latin typeface="+mn-lt"/>
              </a:rPr>
              <a:t>Multi Valve Heads</a:t>
            </a:r>
            <a:endParaRPr lang="en-GB" b="1" dirty="0">
              <a:solidFill>
                <a:srgbClr val="00B0F0"/>
              </a:solidFill>
              <a:latin typeface="+mn-lt"/>
            </a:endParaRPr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5877272"/>
            <a:ext cx="1800200" cy="701427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90" y="15867"/>
            <a:ext cx="1473266" cy="222305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80312" y="4187973"/>
            <a:ext cx="1763688" cy="267002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7844" y="1704836"/>
            <a:ext cx="2511770" cy="235326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89183" y="4042354"/>
            <a:ext cx="2414225" cy="2365453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92080" y="1462539"/>
            <a:ext cx="2700762" cy="2597121"/>
          </a:xfrm>
          <a:prstGeom prst="rect">
            <a:avLst/>
          </a:prstGeom>
        </p:spPr>
      </p:pic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92314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57641" y="260648"/>
            <a:ext cx="7272808" cy="1584176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rgbClr val="00B0F0"/>
                </a:solidFill>
                <a:latin typeface="+mn-lt"/>
              </a:rPr>
              <a:t>Multi Valve Heads</a:t>
            </a:r>
            <a:endParaRPr lang="en-GB" b="1" dirty="0">
              <a:solidFill>
                <a:srgbClr val="00B0F0"/>
              </a:solidFill>
              <a:latin typeface="+mn-lt"/>
            </a:endParaRPr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5877272"/>
            <a:ext cx="1800200" cy="701427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90" y="15867"/>
            <a:ext cx="1473266" cy="222305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80312" y="4187973"/>
            <a:ext cx="1763688" cy="267002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15616" y="1700808"/>
            <a:ext cx="3150740" cy="3579776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08381" y="1700808"/>
            <a:ext cx="3718837" cy="2700772"/>
          </a:xfrm>
          <a:prstGeom prst="rect">
            <a:avLst/>
          </a:prstGeom>
        </p:spPr>
      </p:pic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385522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57641" y="260648"/>
            <a:ext cx="7272808" cy="1584176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rgbClr val="00B0F0"/>
                </a:solidFill>
                <a:latin typeface="+mn-lt"/>
              </a:rPr>
              <a:t>Multi Valve Heads</a:t>
            </a:r>
            <a:endParaRPr lang="en-GB" b="1" dirty="0">
              <a:solidFill>
                <a:srgbClr val="00B0F0"/>
              </a:solidFill>
              <a:latin typeface="+mn-lt"/>
            </a:endParaRPr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5877272"/>
            <a:ext cx="1800200" cy="701427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90" y="15867"/>
            <a:ext cx="1473266" cy="222305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80312" y="4187973"/>
            <a:ext cx="1763688" cy="267002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35283" y="1700808"/>
            <a:ext cx="5993277" cy="3745798"/>
          </a:xfrm>
          <a:prstGeom prst="rect">
            <a:avLst/>
          </a:prstGeom>
        </p:spPr>
      </p:pic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920670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57641" y="260648"/>
            <a:ext cx="7272808" cy="1584176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rgbClr val="00B0F0"/>
                </a:solidFill>
                <a:latin typeface="+mn-lt"/>
              </a:rPr>
              <a:t>Multi Valve Heads</a:t>
            </a:r>
            <a:endParaRPr lang="en-GB" b="1" dirty="0">
              <a:solidFill>
                <a:srgbClr val="00B0F0"/>
              </a:solidFill>
              <a:latin typeface="+mn-lt"/>
            </a:endParaRPr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5877272"/>
            <a:ext cx="1800200" cy="701427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90" y="15867"/>
            <a:ext cx="1473266" cy="222305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80312" y="4187973"/>
            <a:ext cx="1763688" cy="267002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925754" y="1426322"/>
            <a:ext cx="453650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Engine Speed Advantages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Smaller valves have less mass (and hence inertia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This makes them easier to control at high speeds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Less tendency for valves to float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Smaller valves require less spring pressure, often allowing single valve springs to be used, removing spring harmonics problems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Increased flow area – if rest of engine can support higher flow – allows higher rpm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46835" y="1661685"/>
            <a:ext cx="2386272" cy="3279483"/>
          </a:xfrm>
          <a:prstGeom prst="rect">
            <a:avLst/>
          </a:prstGeom>
        </p:spPr>
      </p:pic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2033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57641" y="260648"/>
            <a:ext cx="7272808" cy="1584176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rgbClr val="00B0F0"/>
                </a:solidFill>
                <a:latin typeface="+mn-lt"/>
              </a:rPr>
              <a:t>Multi Valve Heads</a:t>
            </a:r>
            <a:endParaRPr lang="en-GB" b="1" dirty="0">
              <a:solidFill>
                <a:srgbClr val="00B0F0"/>
              </a:solidFill>
              <a:latin typeface="+mn-lt"/>
            </a:endParaRPr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5877272"/>
            <a:ext cx="1800200" cy="701427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90" y="15867"/>
            <a:ext cx="1473266" cy="222305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80312" y="4187973"/>
            <a:ext cx="1763688" cy="267002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56679" y="2072592"/>
            <a:ext cx="371825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Combustion Advantages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More, smaller valves permits a flat chamber shape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This results in a shorter flame distance, requiring less ignition advance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Thus the engine is compressing a burning mixture for less time, giving a net power increase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Flatter, shorter flame paths allow higher compression without detonation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5400000">
            <a:off x="4049940" y="2552517"/>
            <a:ext cx="4243027" cy="2262465"/>
          </a:xfrm>
          <a:prstGeom prst="rect">
            <a:avLst/>
          </a:prstGeom>
        </p:spPr>
      </p:pic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267219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57641" y="260648"/>
            <a:ext cx="7272808" cy="1584176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rgbClr val="00B0F0"/>
                </a:solidFill>
                <a:latin typeface="+mn-lt"/>
              </a:rPr>
              <a:t>Multi Valve Heads</a:t>
            </a:r>
            <a:endParaRPr lang="en-GB" b="1" dirty="0">
              <a:solidFill>
                <a:srgbClr val="00B0F0"/>
              </a:solidFill>
              <a:latin typeface="+mn-lt"/>
            </a:endParaRPr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5877272"/>
            <a:ext cx="1800200" cy="701427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90" y="15867"/>
            <a:ext cx="1473266" cy="222305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80312" y="4187973"/>
            <a:ext cx="1763688" cy="267002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56679" y="2072592"/>
            <a:ext cx="371825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Combustion Advantages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Increased valve curtain area for a given lift results in more rapid cylinder filling, and hence higher VE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Higher port velocities give more homogeneous (better mixed) charge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Better combustion, higher cylinder pressures, more torque/power!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5"/>
          <a:srcRect b="9051"/>
          <a:stretch/>
        </p:blipFill>
        <p:spPr>
          <a:xfrm>
            <a:off x="4274933" y="1484784"/>
            <a:ext cx="4288015" cy="2924944"/>
          </a:xfrm>
          <a:prstGeom prst="rect">
            <a:avLst/>
          </a:prstGeom>
        </p:spPr>
      </p:pic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429189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57641" y="260648"/>
            <a:ext cx="7272808" cy="1584176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rgbClr val="00B0F0"/>
                </a:solidFill>
                <a:latin typeface="+mn-lt"/>
              </a:rPr>
              <a:t>Case Studies</a:t>
            </a:r>
            <a:endParaRPr lang="en-GB" b="1" dirty="0">
              <a:solidFill>
                <a:srgbClr val="00B0F0"/>
              </a:solidFill>
              <a:latin typeface="+mn-lt"/>
            </a:endParaRPr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5877272"/>
            <a:ext cx="1800200" cy="701427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90" y="15867"/>
            <a:ext cx="1473266" cy="222305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80312" y="4187973"/>
            <a:ext cx="1763688" cy="267002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398350" y="1556792"/>
            <a:ext cx="37182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Ford Wedge Type 2 valve chamber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9592" y="2522179"/>
            <a:ext cx="3395841" cy="3096344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27984" y="2603797"/>
            <a:ext cx="3106415" cy="3168352"/>
          </a:xfrm>
          <a:prstGeom prst="rect">
            <a:avLst/>
          </a:prstGeom>
        </p:spPr>
      </p:pic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67502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57641" y="260648"/>
            <a:ext cx="7272808" cy="1584176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rgbClr val="00B0F0"/>
                </a:solidFill>
                <a:latin typeface="+mn-lt"/>
              </a:rPr>
              <a:t>Case Studies</a:t>
            </a:r>
            <a:endParaRPr lang="en-GB" b="1" dirty="0">
              <a:solidFill>
                <a:srgbClr val="00B0F0"/>
              </a:solidFill>
              <a:latin typeface="+mn-lt"/>
            </a:endParaRPr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5877272"/>
            <a:ext cx="1800200" cy="701427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90" y="15867"/>
            <a:ext cx="1473266" cy="222305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80312" y="4187973"/>
            <a:ext cx="1763688" cy="267002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398350" y="1556792"/>
            <a:ext cx="37182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Ford Wedge Type 2 valve chamber</a:t>
            </a:r>
          </a:p>
        </p:txBody>
      </p:sp>
      <p:sp>
        <p:nvSpPr>
          <p:cNvPr id="8" name="Rectangle 7"/>
          <p:cNvSpPr/>
          <p:nvPr/>
        </p:nvSpPr>
        <p:spPr>
          <a:xfrm>
            <a:off x="1417568" y="2117833"/>
            <a:ext cx="603475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Single row tilted valves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Steep end walls partially mask mixture flow – charge is deflected and forced to swirl downwards about cylinder axis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Towards end of compression stroke, squish area forces mixture rapidly towards thick end of combustion chamber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Squish zones also quenches end gases, helping to prevent detonation</a:t>
            </a: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431122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57641" y="260648"/>
            <a:ext cx="7272808" cy="1584176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rgbClr val="00B0F0"/>
                </a:solidFill>
                <a:latin typeface="+mn-lt"/>
              </a:rPr>
              <a:t>Case Studies</a:t>
            </a:r>
            <a:endParaRPr lang="en-GB" b="1" dirty="0">
              <a:solidFill>
                <a:srgbClr val="00B0F0"/>
              </a:solidFill>
              <a:latin typeface="+mn-lt"/>
            </a:endParaRPr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5877272"/>
            <a:ext cx="1800200" cy="701427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90" y="15867"/>
            <a:ext cx="1473266" cy="222305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80312" y="4187973"/>
            <a:ext cx="1763688" cy="267002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56679" y="2072592"/>
            <a:ext cx="371825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Four valve pent-roof chamber </a:t>
            </a:r>
            <a:endParaRPr lang="en-GB" b="1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Twin </a:t>
            </a:r>
            <a:r>
              <a:rPr lang="en-GB" dirty="0"/>
              <a:t>inlet and exhaust valves with ports arranged in cross-flow manner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Downturn in ports creates transverse swirl (barrel swirl)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Towards end of compression stroke, the squish zones increase the turbulence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This, together with short flame path (due to central spark plug) gives a controlled but high burning rate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81035" y="1660962"/>
            <a:ext cx="2908044" cy="5054022"/>
          </a:xfrm>
          <a:prstGeom prst="rect">
            <a:avLst/>
          </a:prstGeom>
        </p:spPr>
      </p:pic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688410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57641" y="260648"/>
            <a:ext cx="7272808" cy="1584176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rgbClr val="00B0F0"/>
                </a:solidFill>
                <a:latin typeface="+mn-lt"/>
              </a:rPr>
              <a:t>Case Studies</a:t>
            </a:r>
            <a:endParaRPr lang="en-GB" b="1" dirty="0">
              <a:solidFill>
                <a:srgbClr val="00B0F0"/>
              </a:solidFill>
              <a:latin typeface="+mn-lt"/>
            </a:endParaRPr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5877272"/>
            <a:ext cx="1800200" cy="701427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90" y="15867"/>
            <a:ext cx="1473266" cy="222305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80312" y="4187973"/>
            <a:ext cx="1763688" cy="267002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971600" y="1547000"/>
            <a:ext cx="37182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Yamaha 5 valve chamber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9592" y="2089605"/>
            <a:ext cx="3425950" cy="3283611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24949" y="1731666"/>
            <a:ext cx="3958912" cy="2345406"/>
          </a:xfrm>
          <a:prstGeom prst="rect">
            <a:avLst/>
          </a:prstGeom>
        </p:spPr>
      </p:pic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070829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57641" y="260648"/>
            <a:ext cx="7272808" cy="1584176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rgbClr val="00B0F0"/>
                </a:solidFill>
                <a:latin typeface="+mn-lt"/>
              </a:rPr>
              <a:t>Case Studies</a:t>
            </a:r>
            <a:endParaRPr lang="en-GB" b="1" dirty="0">
              <a:solidFill>
                <a:srgbClr val="00B0F0"/>
              </a:solidFill>
              <a:latin typeface="+mn-lt"/>
            </a:endParaRPr>
          </a:p>
        </p:txBody>
      </p:sp>
      <p:pic>
        <p:nvPicPr>
          <p:cNvPr id="4" name="Picture 3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5877272"/>
            <a:ext cx="1800200" cy="701427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90" y="15867"/>
            <a:ext cx="1473266" cy="222305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80312" y="4187973"/>
            <a:ext cx="1763688" cy="267002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971600" y="1844824"/>
            <a:ext cx="371825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3 inlet and 2 exhaust valves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Shallow valve inclinations – central inlet valve more upright than </a:t>
            </a:r>
            <a:r>
              <a:rPr lang="en-GB" dirty="0" smtClean="0"/>
              <a:t>others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kern="0" dirty="0" smtClean="0"/>
              <a:t>This </a:t>
            </a:r>
            <a:r>
              <a:rPr lang="en-GB" kern="0" dirty="0"/>
              <a:t>provides a squish zone – thus high turbulence prior to </a:t>
            </a:r>
            <a:r>
              <a:rPr lang="en-GB" kern="0" dirty="0" smtClean="0"/>
              <a:t>ignition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kern="0" dirty="0" smtClean="0"/>
              <a:t>Rapid </a:t>
            </a:r>
            <a:r>
              <a:rPr lang="en-GB" kern="0" dirty="0"/>
              <a:t>flame </a:t>
            </a:r>
            <a:r>
              <a:rPr lang="en-GB" kern="0" dirty="0" smtClean="0"/>
              <a:t>travel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kern="0" dirty="0" smtClean="0"/>
              <a:t>This </a:t>
            </a:r>
            <a:r>
              <a:rPr lang="en-GB" kern="0" dirty="0"/>
              <a:t>head can run to higher than usual compression ratios on 97 RON </a:t>
            </a:r>
            <a:r>
              <a:rPr lang="en-GB" kern="0" dirty="0" smtClean="0"/>
              <a:t>fuel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kern="0" dirty="0" smtClean="0"/>
              <a:t>Smaller</a:t>
            </a:r>
            <a:r>
              <a:rPr lang="en-GB" kern="0" dirty="0"/>
              <a:t>, </a:t>
            </a:r>
            <a:r>
              <a:rPr lang="en-GB" kern="0" dirty="0" err="1"/>
              <a:t>ligher</a:t>
            </a:r>
            <a:r>
              <a:rPr lang="en-GB" kern="0" dirty="0"/>
              <a:t> valves – higher engine speeds than 4v</a:t>
            </a:r>
          </a:p>
          <a:p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20072" y="1988840"/>
            <a:ext cx="3442781" cy="1974745"/>
          </a:xfrm>
          <a:prstGeom prst="rect">
            <a:avLst/>
          </a:prstGeom>
        </p:spPr>
      </p:pic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613E-A642-4508-906A-B24864A6A040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32593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385</TotalTime>
  <Words>1254</Words>
  <Application>Microsoft Office PowerPoint</Application>
  <PresentationFormat>On-screen Show (4:3)</PresentationFormat>
  <Paragraphs>185</Paragraphs>
  <Slides>36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39" baseType="lpstr">
      <vt:lpstr>Arial</vt:lpstr>
      <vt:lpstr>Calibri</vt:lpstr>
      <vt:lpstr>Office Theme</vt:lpstr>
      <vt:lpstr>Valves  &amp;  Air Flow</vt:lpstr>
      <vt:lpstr>Contents</vt:lpstr>
      <vt:lpstr>Principles of Valve Operation</vt:lpstr>
      <vt:lpstr>Principles of Valve Operation</vt:lpstr>
      <vt:lpstr>Principles of Valve Operation</vt:lpstr>
      <vt:lpstr>Principles of Valve Operation</vt:lpstr>
      <vt:lpstr>Principles of Valve Operation</vt:lpstr>
      <vt:lpstr>Principles of Valve Operation</vt:lpstr>
      <vt:lpstr>Principles of Valve Operation</vt:lpstr>
      <vt:lpstr>Principles of Valve Operation</vt:lpstr>
      <vt:lpstr>Measuring Air Flow</vt:lpstr>
      <vt:lpstr>Measuring Air Flow</vt:lpstr>
      <vt:lpstr>Measuring Air Flow</vt:lpstr>
      <vt:lpstr>Measuring Air Flow</vt:lpstr>
      <vt:lpstr>Measuring Air Flow</vt:lpstr>
      <vt:lpstr>Measuring Air Flow</vt:lpstr>
      <vt:lpstr>Discharge Coefficients</vt:lpstr>
      <vt:lpstr>Discharge Coefficients</vt:lpstr>
      <vt:lpstr>Discharge Coefficients</vt:lpstr>
      <vt:lpstr>Flow Patterns</vt:lpstr>
      <vt:lpstr>Flow Patterns</vt:lpstr>
      <vt:lpstr>Flow Patterns</vt:lpstr>
      <vt:lpstr>Flow Patterns</vt:lpstr>
      <vt:lpstr>Flow Patterns</vt:lpstr>
      <vt:lpstr>Flow Patterns</vt:lpstr>
      <vt:lpstr>Multi Valve Heads</vt:lpstr>
      <vt:lpstr>Multi Valve Heads</vt:lpstr>
      <vt:lpstr>Multi Valve Heads</vt:lpstr>
      <vt:lpstr>Multi Valve Heads</vt:lpstr>
      <vt:lpstr>Multi Valve Heads</vt:lpstr>
      <vt:lpstr>Multi Valve Heads</vt:lpstr>
      <vt:lpstr>Case Studies</vt:lpstr>
      <vt:lpstr>Case Studies</vt:lpstr>
      <vt:lpstr>Case Studies</vt:lpstr>
      <vt:lpstr>Case Studies</vt:lpstr>
      <vt:lpstr>Case Studies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Motorsport in Swansea &amp; South Wales</dc:title>
  <dc:creator>Summerfield, Abi</dc:creator>
  <cp:lastModifiedBy>Abi Summerfield</cp:lastModifiedBy>
  <cp:revision>33</cp:revision>
  <dcterms:created xsi:type="dcterms:W3CDTF">2013-09-17T11:49:36Z</dcterms:created>
  <dcterms:modified xsi:type="dcterms:W3CDTF">2019-11-04T14:02:36Z</dcterms:modified>
</cp:coreProperties>
</file>