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773" autoAdjust="0"/>
  </p:normalViewPr>
  <p:slideViewPr>
    <p:cSldViewPr snapToGrid="0">
      <p:cViewPr varScale="1">
        <p:scale>
          <a:sx n="89" d="100"/>
          <a:sy n="89" d="100"/>
        </p:scale>
        <p:origin x="44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013806-6E4F-42ED-A06D-4CF4DF06F214}" type="doc">
      <dgm:prSet loTypeId="urn:microsoft.com/office/officeart/2008/layout/VerticalCurvedList" loCatId="list" qsTypeId="urn:microsoft.com/office/officeart/2005/8/quickstyle/simple1" qsCatId="simple" csTypeId="urn:microsoft.com/office/officeart/2005/8/colors/colorful1" csCatId="colorful" phldr="1"/>
      <dgm:spPr/>
      <dgm:t>
        <a:bodyPr/>
        <a:lstStyle/>
        <a:p>
          <a:endParaRPr lang="en-IN"/>
        </a:p>
      </dgm:t>
    </dgm:pt>
    <dgm:pt modelId="{3310A64E-805F-4CD9-BCD8-6D5F181C06A8}">
      <dgm:prSet phldrT="[Text]"/>
      <dgm:spPr/>
      <dgm:t>
        <a:bodyPr/>
        <a:lstStyle/>
        <a:p>
          <a:pPr>
            <a:buFont typeface="Arial" panose="020B0604020202020204" pitchFamily="34" charset="0"/>
            <a:buChar char="•"/>
          </a:pPr>
          <a:r>
            <a:rPr lang="en-IN" dirty="0">
              <a:effectLst/>
              <a:latin typeface="Times New Roman" panose="02020603050405020304" pitchFamily="18" charset="0"/>
              <a:ea typeface="Calibri" panose="020F0502020204030204" pitchFamily="34" charset="0"/>
              <a:cs typeface="Times New Roman" panose="02020603050405020304" pitchFamily="18" charset="0"/>
            </a:rPr>
            <a:t>To identify occupational hazards affecting NHS healthcare workers.</a:t>
          </a:r>
          <a:endParaRPr lang="en-IN" dirty="0"/>
        </a:p>
      </dgm:t>
    </dgm:pt>
    <dgm:pt modelId="{1D08C97A-CEEF-43B5-B234-98E8D0630131}" type="parTrans" cxnId="{BF97CDD2-183B-40F7-9087-13A875CF9AA3}">
      <dgm:prSet/>
      <dgm:spPr/>
      <dgm:t>
        <a:bodyPr/>
        <a:lstStyle/>
        <a:p>
          <a:endParaRPr lang="en-IN"/>
        </a:p>
      </dgm:t>
    </dgm:pt>
    <dgm:pt modelId="{6097D3F9-8672-45F3-9319-BFBD0F5474B9}" type="sibTrans" cxnId="{BF97CDD2-183B-40F7-9087-13A875CF9AA3}">
      <dgm:prSet/>
      <dgm:spPr/>
      <dgm:t>
        <a:bodyPr/>
        <a:lstStyle/>
        <a:p>
          <a:endParaRPr lang="en-IN"/>
        </a:p>
      </dgm:t>
    </dgm:pt>
    <dgm:pt modelId="{CA465BDE-1427-4D3B-9150-241BA29A89C0}">
      <dgm:prSet/>
      <dgm:spPr/>
      <dgm:t>
        <a:bodyPr/>
        <a:lstStyle/>
        <a:p>
          <a:r>
            <a:rPr lang="en-IN" dirty="0">
              <a:effectLst/>
              <a:latin typeface="Times New Roman" panose="02020603050405020304" pitchFamily="18" charset="0"/>
              <a:ea typeface="Calibri" panose="020F0502020204030204" pitchFamily="34" charset="0"/>
              <a:cs typeface="Times New Roman" panose="02020603050405020304" pitchFamily="18" charset="0"/>
            </a:rPr>
            <a:t>To examine healthcare employees’ awareness of occupational health and safety measures.</a:t>
          </a:r>
        </a:p>
      </dgm:t>
    </dgm:pt>
    <dgm:pt modelId="{A4AB2421-84EB-4757-9C57-AEC3BAE54F91}" type="parTrans" cxnId="{0C7D055B-2071-476F-B1B8-4D7D4B45B388}">
      <dgm:prSet/>
      <dgm:spPr/>
      <dgm:t>
        <a:bodyPr/>
        <a:lstStyle/>
        <a:p>
          <a:endParaRPr lang="en-IN"/>
        </a:p>
      </dgm:t>
    </dgm:pt>
    <dgm:pt modelId="{15D2B18A-5B08-49A0-8F3A-C88598B6C3AB}" type="sibTrans" cxnId="{0C7D055B-2071-476F-B1B8-4D7D4B45B388}">
      <dgm:prSet/>
      <dgm:spPr/>
      <dgm:t>
        <a:bodyPr/>
        <a:lstStyle/>
        <a:p>
          <a:endParaRPr lang="en-IN"/>
        </a:p>
      </dgm:t>
    </dgm:pt>
    <dgm:pt modelId="{746DB7B5-F212-48E9-84A9-77CEB40E70F2}">
      <dgm:prSet/>
      <dgm:spPr/>
      <dgm:t>
        <a:bodyPr/>
        <a:lstStyle/>
        <a:p>
          <a:r>
            <a:rPr lang="en-IN">
              <a:effectLst/>
              <a:latin typeface="Times New Roman" panose="02020603050405020304" pitchFamily="18" charset="0"/>
              <a:ea typeface="Calibri" panose="020F0502020204030204" pitchFamily="34" charset="0"/>
              <a:cs typeface="Times New Roman" panose="02020603050405020304" pitchFamily="18" charset="0"/>
            </a:rPr>
            <a:t>To evaluate the effectiveness of current health and safety practices within the NHS.</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BA4AB67F-0E64-4DD6-A4AF-8A89745B7AE3}" type="parTrans" cxnId="{A31FC9A8-E353-46A9-8EED-4E7D1B480F2C}">
      <dgm:prSet/>
      <dgm:spPr/>
      <dgm:t>
        <a:bodyPr/>
        <a:lstStyle/>
        <a:p>
          <a:endParaRPr lang="en-IN"/>
        </a:p>
      </dgm:t>
    </dgm:pt>
    <dgm:pt modelId="{EE304C85-D77B-40AC-929F-4C8BAC24A953}" type="sibTrans" cxnId="{A31FC9A8-E353-46A9-8EED-4E7D1B480F2C}">
      <dgm:prSet/>
      <dgm:spPr/>
      <dgm:t>
        <a:bodyPr/>
        <a:lstStyle/>
        <a:p>
          <a:endParaRPr lang="en-IN"/>
        </a:p>
      </dgm:t>
    </dgm:pt>
    <dgm:pt modelId="{D9821C44-D73C-43BA-A27C-CF00DDE757AF}">
      <dgm:prSet/>
      <dgm:spPr/>
      <dgm:t>
        <a:bodyPr/>
        <a:lstStyle/>
        <a:p>
          <a:r>
            <a:rPr lang="en-IN" dirty="0">
              <a:effectLst/>
              <a:latin typeface="Times New Roman" panose="02020603050405020304" pitchFamily="18" charset="0"/>
              <a:ea typeface="Calibri" panose="020F0502020204030204" pitchFamily="34" charset="0"/>
              <a:cs typeface="Times New Roman" panose="02020603050405020304" pitchFamily="18" charset="0"/>
            </a:rPr>
            <a:t>To recommend strategies for improving occupational health and safety measures.</a:t>
          </a:r>
        </a:p>
      </dgm:t>
    </dgm:pt>
    <dgm:pt modelId="{11A42D05-DA2D-448D-9D97-D4D979B0823F}" type="parTrans" cxnId="{DBC78189-015F-4AA7-A2B6-F23533EFC903}">
      <dgm:prSet/>
      <dgm:spPr/>
      <dgm:t>
        <a:bodyPr/>
        <a:lstStyle/>
        <a:p>
          <a:endParaRPr lang="en-IN"/>
        </a:p>
      </dgm:t>
    </dgm:pt>
    <dgm:pt modelId="{078D7FE8-C6C5-40B9-8636-D402D690CD02}" type="sibTrans" cxnId="{DBC78189-015F-4AA7-A2B6-F23533EFC903}">
      <dgm:prSet/>
      <dgm:spPr/>
      <dgm:t>
        <a:bodyPr/>
        <a:lstStyle/>
        <a:p>
          <a:endParaRPr lang="en-IN"/>
        </a:p>
      </dgm:t>
    </dgm:pt>
    <dgm:pt modelId="{162A8E1D-5EAF-4290-A36A-37AE04414CD4}" type="pres">
      <dgm:prSet presAssocID="{59013806-6E4F-42ED-A06D-4CF4DF06F214}" presName="Name0" presStyleCnt="0">
        <dgm:presLayoutVars>
          <dgm:chMax val="7"/>
          <dgm:chPref val="7"/>
          <dgm:dir/>
        </dgm:presLayoutVars>
      </dgm:prSet>
      <dgm:spPr/>
    </dgm:pt>
    <dgm:pt modelId="{EBDD972C-CC37-4B44-A926-F5A106DE4FFE}" type="pres">
      <dgm:prSet presAssocID="{59013806-6E4F-42ED-A06D-4CF4DF06F214}" presName="Name1" presStyleCnt="0"/>
      <dgm:spPr/>
    </dgm:pt>
    <dgm:pt modelId="{347FAFD9-782F-4C3B-B8DF-95E76C9F4261}" type="pres">
      <dgm:prSet presAssocID="{59013806-6E4F-42ED-A06D-4CF4DF06F214}" presName="cycle" presStyleCnt="0"/>
      <dgm:spPr/>
    </dgm:pt>
    <dgm:pt modelId="{C935BBEF-5B8D-48CF-BCCA-320E39AB2EB2}" type="pres">
      <dgm:prSet presAssocID="{59013806-6E4F-42ED-A06D-4CF4DF06F214}" presName="srcNode" presStyleLbl="node1" presStyleIdx="0" presStyleCnt="4"/>
      <dgm:spPr/>
    </dgm:pt>
    <dgm:pt modelId="{A7C4E7F7-B7B0-4948-8F75-96B1E2A8D183}" type="pres">
      <dgm:prSet presAssocID="{59013806-6E4F-42ED-A06D-4CF4DF06F214}" presName="conn" presStyleLbl="parChTrans1D2" presStyleIdx="0" presStyleCnt="1"/>
      <dgm:spPr/>
    </dgm:pt>
    <dgm:pt modelId="{08D90742-FD56-4107-8D7B-D8EF089C1948}" type="pres">
      <dgm:prSet presAssocID="{59013806-6E4F-42ED-A06D-4CF4DF06F214}" presName="extraNode" presStyleLbl="node1" presStyleIdx="0" presStyleCnt="4"/>
      <dgm:spPr/>
    </dgm:pt>
    <dgm:pt modelId="{AB32D528-7D01-4CCD-9CC9-710363712626}" type="pres">
      <dgm:prSet presAssocID="{59013806-6E4F-42ED-A06D-4CF4DF06F214}" presName="dstNode" presStyleLbl="node1" presStyleIdx="0" presStyleCnt="4"/>
      <dgm:spPr/>
    </dgm:pt>
    <dgm:pt modelId="{D5843574-378D-48DC-81F8-4543DBB0AE0A}" type="pres">
      <dgm:prSet presAssocID="{3310A64E-805F-4CD9-BCD8-6D5F181C06A8}" presName="text_1" presStyleLbl="node1" presStyleIdx="0" presStyleCnt="4">
        <dgm:presLayoutVars>
          <dgm:bulletEnabled val="1"/>
        </dgm:presLayoutVars>
      </dgm:prSet>
      <dgm:spPr/>
    </dgm:pt>
    <dgm:pt modelId="{8F3196F3-F514-4A9F-B729-CC5F4EDC87A4}" type="pres">
      <dgm:prSet presAssocID="{3310A64E-805F-4CD9-BCD8-6D5F181C06A8}" presName="accent_1" presStyleCnt="0"/>
      <dgm:spPr/>
    </dgm:pt>
    <dgm:pt modelId="{D8F1BEA5-70EA-4253-A3FD-D76B125820F2}" type="pres">
      <dgm:prSet presAssocID="{3310A64E-805F-4CD9-BCD8-6D5F181C06A8}" presName="accentRepeatNode" presStyleLbl="solidFgAcc1" presStyleIdx="0" presStyleCnt="4"/>
      <dgm:spPr/>
    </dgm:pt>
    <dgm:pt modelId="{06E55117-0A75-4ACB-AD1E-3967F2E850CD}" type="pres">
      <dgm:prSet presAssocID="{CA465BDE-1427-4D3B-9150-241BA29A89C0}" presName="text_2" presStyleLbl="node1" presStyleIdx="1" presStyleCnt="4">
        <dgm:presLayoutVars>
          <dgm:bulletEnabled val="1"/>
        </dgm:presLayoutVars>
      </dgm:prSet>
      <dgm:spPr/>
    </dgm:pt>
    <dgm:pt modelId="{04BADFAC-3FF7-41E2-A288-AA3E7AE714E4}" type="pres">
      <dgm:prSet presAssocID="{CA465BDE-1427-4D3B-9150-241BA29A89C0}" presName="accent_2" presStyleCnt="0"/>
      <dgm:spPr/>
    </dgm:pt>
    <dgm:pt modelId="{80A0C498-3D9C-4905-A4E0-4ABBCB5FDB1C}" type="pres">
      <dgm:prSet presAssocID="{CA465BDE-1427-4D3B-9150-241BA29A89C0}" presName="accentRepeatNode" presStyleLbl="solidFgAcc1" presStyleIdx="1" presStyleCnt="4"/>
      <dgm:spPr/>
    </dgm:pt>
    <dgm:pt modelId="{49B055C9-0079-40AD-9A42-F0CC9A099447}" type="pres">
      <dgm:prSet presAssocID="{746DB7B5-F212-48E9-84A9-77CEB40E70F2}" presName="text_3" presStyleLbl="node1" presStyleIdx="2" presStyleCnt="4">
        <dgm:presLayoutVars>
          <dgm:bulletEnabled val="1"/>
        </dgm:presLayoutVars>
      </dgm:prSet>
      <dgm:spPr/>
    </dgm:pt>
    <dgm:pt modelId="{42D570B2-1C33-472B-A83E-A458D1923815}" type="pres">
      <dgm:prSet presAssocID="{746DB7B5-F212-48E9-84A9-77CEB40E70F2}" presName="accent_3" presStyleCnt="0"/>
      <dgm:spPr/>
    </dgm:pt>
    <dgm:pt modelId="{5613392F-E82E-409B-83A9-8998E5AAF67F}" type="pres">
      <dgm:prSet presAssocID="{746DB7B5-F212-48E9-84A9-77CEB40E70F2}" presName="accentRepeatNode" presStyleLbl="solidFgAcc1" presStyleIdx="2" presStyleCnt="4"/>
      <dgm:spPr/>
    </dgm:pt>
    <dgm:pt modelId="{AF60FCC4-64AE-4A36-8C14-5603145DAE44}" type="pres">
      <dgm:prSet presAssocID="{D9821C44-D73C-43BA-A27C-CF00DDE757AF}" presName="text_4" presStyleLbl="node1" presStyleIdx="3" presStyleCnt="4">
        <dgm:presLayoutVars>
          <dgm:bulletEnabled val="1"/>
        </dgm:presLayoutVars>
      </dgm:prSet>
      <dgm:spPr/>
    </dgm:pt>
    <dgm:pt modelId="{E57F6ED1-25E5-4AC1-B95D-42BD0ADAD547}" type="pres">
      <dgm:prSet presAssocID="{D9821C44-D73C-43BA-A27C-CF00DDE757AF}" presName="accent_4" presStyleCnt="0"/>
      <dgm:spPr/>
    </dgm:pt>
    <dgm:pt modelId="{674C2C71-F53B-427E-A782-19AFDD11ECC2}" type="pres">
      <dgm:prSet presAssocID="{D9821C44-D73C-43BA-A27C-CF00DDE757AF}" presName="accentRepeatNode" presStyleLbl="solidFgAcc1" presStyleIdx="3" presStyleCnt="4"/>
      <dgm:spPr/>
    </dgm:pt>
  </dgm:ptLst>
  <dgm:cxnLst>
    <dgm:cxn modelId="{1D0D2003-8359-44A4-B6E0-FDE47395F7C5}" type="presOf" srcId="{6097D3F9-8672-45F3-9319-BFBD0F5474B9}" destId="{A7C4E7F7-B7B0-4948-8F75-96B1E2A8D183}" srcOrd="0" destOrd="0" presId="urn:microsoft.com/office/officeart/2008/layout/VerticalCurvedList"/>
    <dgm:cxn modelId="{3435B934-E426-45AA-B96A-A0F59A6A0A62}" type="presOf" srcId="{59013806-6E4F-42ED-A06D-4CF4DF06F214}" destId="{162A8E1D-5EAF-4290-A36A-37AE04414CD4}" srcOrd="0" destOrd="0" presId="urn:microsoft.com/office/officeart/2008/layout/VerticalCurvedList"/>
    <dgm:cxn modelId="{0C7D055B-2071-476F-B1B8-4D7D4B45B388}" srcId="{59013806-6E4F-42ED-A06D-4CF4DF06F214}" destId="{CA465BDE-1427-4D3B-9150-241BA29A89C0}" srcOrd="1" destOrd="0" parTransId="{A4AB2421-84EB-4757-9C57-AEC3BAE54F91}" sibTransId="{15D2B18A-5B08-49A0-8F3A-C88598B6C3AB}"/>
    <dgm:cxn modelId="{7B517749-4E04-4101-9D74-0E6573C0DAAE}" type="presOf" srcId="{746DB7B5-F212-48E9-84A9-77CEB40E70F2}" destId="{49B055C9-0079-40AD-9A42-F0CC9A099447}" srcOrd="0" destOrd="0" presId="urn:microsoft.com/office/officeart/2008/layout/VerticalCurvedList"/>
    <dgm:cxn modelId="{E39D6D50-17DD-4124-BF4A-C773F77423E8}" type="presOf" srcId="{D9821C44-D73C-43BA-A27C-CF00DDE757AF}" destId="{AF60FCC4-64AE-4A36-8C14-5603145DAE44}" srcOrd="0" destOrd="0" presId="urn:microsoft.com/office/officeart/2008/layout/VerticalCurvedList"/>
    <dgm:cxn modelId="{DBC78189-015F-4AA7-A2B6-F23533EFC903}" srcId="{59013806-6E4F-42ED-A06D-4CF4DF06F214}" destId="{D9821C44-D73C-43BA-A27C-CF00DDE757AF}" srcOrd="3" destOrd="0" parTransId="{11A42D05-DA2D-448D-9D97-D4D979B0823F}" sibTransId="{078D7FE8-C6C5-40B9-8636-D402D690CD02}"/>
    <dgm:cxn modelId="{BB837C91-FE27-45EA-BF0D-61B2C31D02E1}" type="presOf" srcId="{3310A64E-805F-4CD9-BCD8-6D5F181C06A8}" destId="{D5843574-378D-48DC-81F8-4543DBB0AE0A}" srcOrd="0" destOrd="0" presId="urn:microsoft.com/office/officeart/2008/layout/VerticalCurvedList"/>
    <dgm:cxn modelId="{A31FC9A8-E353-46A9-8EED-4E7D1B480F2C}" srcId="{59013806-6E4F-42ED-A06D-4CF4DF06F214}" destId="{746DB7B5-F212-48E9-84A9-77CEB40E70F2}" srcOrd="2" destOrd="0" parTransId="{BA4AB67F-0E64-4DD6-A4AF-8A89745B7AE3}" sibTransId="{EE304C85-D77B-40AC-929F-4C8BAC24A953}"/>
    <dgm:cxn modelId="{BF97CDD2-183B-40F7-9087-13A875CF9AA3}" srcId="{59013806-6E4F-42ED-A06D-4CF4DF06F214}" destId="{3310A64E-805F-4CD9-BCD8-6D5F181C06A8}" srcOrd="0" destOrd="0" parTransId="{1D08C97A-CEEF-43B5-B234-98E8D0630131}" sibTransId="{6097D3F9-8672-45F3-9319-BFBD0F5474B9}"/>
    <dgm:cxn modelId="{AED387F1-7D21-46D5-AE54-5B8425952F60}" type="presOf" srcId="{CA465BDE-1427-4D3B-9150-241BA29A89C0}" destId="{06E55117-0A75-4ACB-AD1E-3967F2E850CD}" srcOrd="0" destOrd="0" presId="urn:microsoft.com/office/officeart/2008/layout/VerticalCurvedList"/>
    <dgm:cxn modelId="{36EB8A86-515F-4FCB-9128-95B5471D9BCA}" type="presParOf" srcId="{162A8E1D-5EAF-4290-A36A-37AE04414CD4}" destId="{EBDD972C-CC37-4B44-A926-F5A106DE4FFE}" srcOrd="0" destOrd="0" presId="urn:microsoft.com/office/officeart/2008/layout/VerticalCurvedList"/>
    <dgm:cxn modelId="{BE1F9D66-A25F-4E74-9A95-530F08AE4641}" type="presParOf" srcId="{EBDD972C-CC37-4B44-A926-F5A106DE4FFE}" destId="{347FAFD9-782F-4C3B-B8DF-95E76C9F4261}" srcOrd="0" destOrd="0" presId="urn:microsoft.com/office/officeart/2008/layout/VerticalCurvedList"/>
    <dgm:cxn modelId="{2FD2E5F9-3B3E-4F56-A1B7-CFBF8669C822}" type="presParOf" srcId="{347FAFD9-782F-4C3B-B8DF-95E76C9F4261}" destId="{C935BBEF-5B8D-48CF-BCCA-320E39AB2EB2}" srcOrd="0" destOrd="0" presId="urn:microsoft.com/office/officeart/2008/layout/VerticalCurvedList"/>
    <dgm:cxn modelId="{4EB776FD-92DA-4230-B924-5ABC4A1E79BE}" type="presParOf" srcId="{347FAFD9-782F-4C3B-B8DF-95E76C9F4261}" destId="{A7C4E7F7-B7B0-4948-8F75-96B1E2A8D183}" srcOrd="1" destOrd="0" presId="urn:microsoft.com/office/officeart/2008/layout/VerticalCurvedList"/>
    <dgm:cxn modelId="{783E9599-5443-4468-9C24-CA07C63F81F8}" type="presParOf" srcId="{347FAFD9-782F-4C3B-B8DF-95E76C9F4261}" destId="{08D90742-FD56-4107-8D7B-D8EF089C1948}" srcOrd="2" destOrd="0" presId="urn:microsoft.com/office/officeart/2008/layout/VerticalCurvedList"/>
    <dgm:cxn modelId="{04096C4A-8E82-4BBD-9D53-39774E3E6D79}" type="presParOf" srcId="{347FAFD9-782F-4C3B-B8DF-95E76C9F4261}" destId="{AB32D528-7D01-4CCD-9CC9-710363712626}" srcOrd="3" destOrd="0" presId="urn:microsoft.com/office/officeart/2008/layout/VerticalCurvedList"/>
    <dgm:cxn modelId="{77ED4F2C-7D5B-4AB2-9FC6-2AB69BB7C889}" type="presParOf" srcId="{EBDD972C-CC37-4B44-A926-F5A106DE4FFE}" destId="{D5843574-378D-48DC-81F8-4543DBB0AE0A}" srcOrd="1" destOrd="0" presId="urn:microsoft.com/office/officeart/2008/layout/VerticalCurvedList"/>
    <dgm:cxn modelId="{4C90BF72-065E-42BD-8E0E-89DA6304E177}" type="presParOf" srcId="{EBDD972C-CC37-4B44-A926-F5A106DE4FFE}" destId="{8F3196F3-F514-4A9F-B729-CC5F4EDC87A4}" srcOrd="2" destOrd="0" presId="urn:microsoft.com/office/officeart/2008/layout/VerticalCurvedList"/>
    <dgm:cxn modelId="{61D7164B-583E-4EE9-B875-7F42C6289BB8}" type="presParOf" srcId="{8F3196F3-F514-4A9F-B729-CC5F4EDC87A4}" destId="{D8F1BEA5-70EA-4253-A3FD-D76B125820F2}" srcOrd="0" destOrd="0" presId="urn:microsoft.com/office/officeart/2008/layout/VerticalCurvedList"/>
    <dgm:cxn modelId="{1963F542-64F4-44E5-95BF-73D1413E2E74}" type="presParOf" srcId="{EBDD972C-CC37-4B44-A926-F5A106DE4FFE}" destId="{06E55117-0A75-4ACB-AD1E-3967F2E850CD}" srcOrd="3" destOrd="0" presId="urn:microsoft.com/office/officeart/2008/layout/VerticalCurvedList"/>
    <dgm:cxn modelId="{81B5A2CA-871B-41DB-9130-0C172309BBAA}" type="presParOf" srcId="{EBDD972C-CC37-4B44-A926-F5A106DE4FFE}" destId="{04BADFAC-3FF7-41E2-A288-AA3E7AE714E4}" srcOrd="4" destOrd="0" presId="urn:microsoft.com/office/officeart/2008/layout/VerticalCurvedList"/>
    <dgm:cxn modelId="{814A59B7-723A-48FA-A382-E0C2A13166ED}" type="presParOf" srcId="{04BADFAC-3FF7-41E2-A288-AA3E7AE714E4}" destId="{80A0C498-3D9C-4905-A4E0-4ABBCB5FDB1C}" srcOrd="0" destOrd="0" presId="urn:microsoft.com/office/officeart/2008/layout/VerticalCurvedList"/>
    <dgm:cxn modelId="{52EC446C-CBC7-46D6-ADC0-94E6D2EDB226}" type="presParOf" srcId="{EBDD972C-CC37-4B44-A926-F5A106DE4FFE}" destId="{49B055C9-0079-40AD-9A42-F0CC9A099447}" srcOrd="5" destOrd="0" presId="urn:microsoft.com/office/officeart/2008/layout/VerticalCurvedList"/>
    <dgm:cxn modelId="{92465B5D-6969-43BD-B066-81BF7F9F2D19}" type="presParOf" srcId="{EBDD972C-CC37-4B44-A926-F5A106DE4FFE}" destId="{42D570B2-1C33-472B-A83E-A458D1923815}" srcOrd="6" destOrd="0" presId="urn:microsoft.com/office/officeart/2008/layout/VerticalCurvedList"/>
    <dgm:cxn modelId="{4EB356FE-6FB8-4D5C-8736-CEF4D6A8AEA2}" type="presParOf" srcId="{42D570B2-1C33-472B-A83E-A458D1923815}" destId="{5613392F-E82E-409B-83A9-8998E5AAF67F}" srcOrd="0" destOrd="0" presId="urn:microsoft.com/office/officeart/2008/layout/VerticalCurvedList"/>
    <dgm:cxn modelId="{F3AE2270-A123-41C8-8536-CC07BBEF2715}" type="presParOf" srcId="{EBDD972C-CC37-4B44-A926-F5A106DE4FFE}" destId="{AF60FCC4-64AE-4A36-8C14-5603145DAE44}" srcOrd="7" destOrd="0" presId="urn:microsoft.com/office/officeart/2008/layout/VerticalCurvedList"/>
    <dgm:cxn modelId="{BA5895FE-0C27-44F0-A28C-A81D2BFB8F39}" type="presParOf" srcId="{EBDD972C-CC37-4B44-A926-F5A106DE4FFE}" destId="{E57F6ED1-25E5-4AC1-B95D-42BD0ADAD547}" srcOrd="8" destOrd="0" presId="urn:microsoft.com/office/officeart/2008/layout/VerticalCurvedList"/>
    <dgm:cxn modelId="{0857902E-10D6-49DE-BADA-2CEDF3D2C563}" type="presParOf" srcId="{E57F6ED1-25E5-4AC1-B95D-42BD0ADAD547}" destId="{674C2C71-F53B-427E-A782-19AFDD11ECC2}"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4E7F7-B7B0-4948-8F75-96B1E2A8D183}">
      <dsp:nvSpPr>
        <dsp:cNvPr id="0" name=""/>
        <dsp:cNvSpPr/>
      </dsp:nvSpPr>
      <dsp:spPr>
        <a:xfrm>
          <a:off x="-2411195" y="-372512"/>
          <a:ext cx="2879402" cy="2879402"/>
        </a:xfrm>
        <a:prstGeom prst="blockArc">
          <a:avLst>
            <a:gd name="adj1" fmla="val 18900000"/>
            <a:gd name="adj2" fmla="val 2700000"/>
            <a:gd name="adj3" fmla="val 750"/>
          </a:avLst>
        </a:pr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5843574-378D-48DC-81F8-4543DBB0AE0A}">
      <dsp:nvSpPr>
        <dsp:cNvPr id="0" name=""/>
        <dsp:cNvSpPr/>
      </dsp:nvSpPr>
      <dsp:spPr>
        <a:xfrm>
          <a:off x="245928" y="164090"/>
          <a:ext cx="3359020" cy="32835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0630" tIns="25400" rIns="25400" bIns="25400" numCol="1" spcCol="1270" anchor="ctr" anchorCtr="0">
          <a:noAutofit/>
        </a:bodyPr>
        <a:lstStyle/>
        <a:p>
          <a:pPr marL="0" lvl="0" indent="0" algn="l" defTabSz="444500">
            <a:lnSpc>
              <a:spcPct val="90000"/>
            </a:lnSpc>
            <a:spcBef>
              <a:spcPct val="0"/>
            </a:spcBef>
            <a:spcAft>
              <a:spcPct val="35000"/>
            </a:spcAft>
            <a:buFont typeface="Arial" panose="020B0604020202020204" pitchFamily="34" charset="0"/>
            <a:buNone/>
          </a:pPr>
          <a:r>
            <a:rPr lang="en-IN" sz="1000" kern="1200" dirty="0">
              <a:effectLst/>
              <a:latin typeface="Times New Roman" panose="02020603050405020304" pitchFamily="18" charset="0"/>
              <a:ea typeface="Calibri" panose="020F0502020204030204" pitchFamily="34" charset="0"/>
              <a:cs typeface="Times New Roman" panose="02020603050405020304" pitchFamily="18" charset="0"/>
            </a:rPr>
            <a:t>To identify occupational hazards affecting NHS healthcare workers.</a:t>
          </a:r>
          <a:endParaRPr lang="en-IN" sz="1000" kern="1200" dirty="0"/>
        </a:p>
      </dsp:txBody>
      <dsp:txXfrm>
        <a:off x="245928" y="164090"/>
        <a:ext cx="3359020" cy="328352"/>
      </dsp:txXfrm>
    </dsp:sp>
    <dsp:sp modelId="{D8F1BEA5-70EA-4253-A3FD-D76B125820F2}">
      <dsp:nvSpPr>
        <dsp:cNvPr id="0" name=""/>
        <dsp:cNvSpPr/>
      </dsp:nvSpPr>
      <dsp:spPr>
        <a:xfrm>
          <a:off x="40708" y="123046"/>
          <a:ext cx="410440" cy="410440"/>
        </a:xfrm>
        <a:prstGeom prst="ellipse">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E55117-0A75-4ACB-AD1E-3967F2E850CD}">
      <dsp:nvSpPr>
        <dsp:cNvPr id="0" name=""/>
        <dsp:cNvSpPr/>
      </dsp:nvSpPr>
      <dsp:spPr>
        <a:xfrm>
          <a:off x="434180" y="656705"/>
          <a:ext cx="3170768" cy="32835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0630" tIns="25400" rIns="25400" bIns="25400" numCol="1" spcCol="1270" anchor="ctr" anchorCtr="0">
          <a:noAutofit/>
        </a:bodyPr>
        <a:lstStyle/>
        <a:p>
          <a:pPr marL="0" lvl="0" indent="0" algn="l" defTabSz="444500">
            <a:lnSpc>
              <a:spcPct val="90000"/>
            </a:lnSpc>
            <a:spcBef>
              <a:spcPct val="0"/>
            </a:spcBef>
            <a:spcAft>
              <a:spcPct val="35000"/>
            </a:spcAft>
            <a:buNone/>
          </a:pPr>
          <a:r>
            <a:rPr lang="en-IN" sz="1000" kern="1200" dirty="0">
              <a:effectLst/>
              <a:latin typeface="Times New Roman" panose="02020603050405020304" pitchFamily="18" charset="0"/>
              <a:ea typeface="Calibri" panose="020F0502020204030204" pitchFamily="34" charset="0"/>
              <a:cs typeface="Times New Roman" panose="02020603050405020304" pitchFamily="18" charset="0"/>
            </a:rPr>
            <a:t>To examine healthcare employees’ awareness of occupational health and safety measures.</a:t>
          </a:r>
        </a:p>
      </dsp:txBody>
      <dsp:txXfrm>
        <a:off x="434180" y="656705"/>
        <a:ext cx="3170768" cy="328352"/>
      </dsp:txXfrm>
    </dsp:sp>
    <dsp:sp modelId="{80A0C498-3D9C-4905-A4E0-4ABBCB5FDB1C}">
      <dsp:nvSpPr>
        <dsp:cNvPr id="0" name=""/>
        <dsp:cNvSpPr/>
      </dsp:nvSpPr>
      <dsp:spPr>
        <a:xfrm>
          <a:off x="228960" y="615661"/>
          <a:ext cx="410440" cy="410440"/>
        </a:xfrm>
        <a:prstGeom prst="ellipse">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B055C9-0079-40AD-9A42-F0CC9A099447}">
      <dsp:nvSpPr>
        <dsp:cNvPr id="0" name=""/>
        <dsp:cNvSpPr/>
      </dsp:nvSpPr>
      <dsp:spPr>
        <a:xfrm>
          <a:off x="434180" y="1149319"/>
          <a:ext cx="3170768" cy="32835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0630" tIns="25400" rIns="25400" bIns="25400" numCol="1" spcCol="1270" anchor="ctr" anchorCtr="0">
          <a:noAutofit/>
        </a:bodyPr>
        <a:lstStyle/>
        <a:p>
          <a:pPr marL="0" lvl="0" indent="0" algn="l" defTabSz="444500">
            <a:lnSpc>
              <a:spcPct val="90000"/>
            </a:lnSpc>
            <a:spcBef>
              <a:spcPct val="0"/>
            </a:spcBef>
            <a:spcAft>
              <a:spcPct val="35000"/>
            </a:spcAft>
            <a:buNone/>
          </a:pPr>
          <a:r>
            <a:rPr lang="en-IN" sz="1000" kern="1200">
              <a:effectLst/>
              <a:latin typeface="Times New Roman" panose="02020603050405020304" pitchFamily="18" charset="0"/>
              <a:ea typeface="Calibri" panose="020F0502020204030204" pitchFamily="34" charset="0"/>
              <a:cs typeface="Times New Roman" panose="02020603050405020304" pitchFamily="18" charset="0"/>
            </a:rPr>
            <a:t>To evaluate the effectiveness of current health and safety practices within the NHS.</a:t>
          </a:r>
          <a:endParaRPr lang="en-IN" sz="10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434180" y="1149319"/>
        <a:ext cx="3170768" cy="328352"/>
      </dsp:txXfrm>
    </dsp:sp>
    <dsp:sp modelId="{5613392F-E82E-409B-83A9-8998E5AAF67F}">
      <dsp:nvSpPr>
        <dsp:cNvPr id="0" name=""/>
        <dsp:cNvSpPr/>
      </dsp:nvSpPr>
      <dsp:spPr>
        <a:xfrm>
          <a:off x="228960" y="1108275"/>
          <a:ext cx="410440" cy="410440"/>
        </a:xfrm>
        <a:prstGeom prst="ellipse">
          <a:avLst/>
        </a:prstGeom>
        <a:solidFill>
          <a:schemeClr val="lt1">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F60FCC4-64AE-4A36-8C14-5603145DAE44}">
      <dsp:nvSpPr>
        <dsp:cNvPr id="0" name=""/>
        <dsp:cNvSpPr/>
      </dsp:nvSpPr>
      <dsp:spPr>
        <a:xfrm>
          <a:off x="245928" y="1641933"/>
          <a:ext cx="3359020" cy="32835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0630" tIns="25400" rIns="25400" bIns="25400" numCol="1" spcCol="1270" anchor="ctr" anchorCtr="0">
          <a:noAutofit/>
        </a:bodyPr>
        <a:lstStyle/>
        <a:p>
          <a:pPr marL="0" lvl="0" indent="0" algn="l" defTabSz="444500">
            <a:lnSpc>
              <a:spcPct val="90000"/>
            </a:lnSpc>
            <a:spcBef>
              <a:spcPct val="0"/>
            </a:spcBef>
            <a:spcAft>
              <a:spcPct val="35000"/>
            </a:spcAft>
            <a:buNone/>
          </a:pPr>
          <a:r>
            <a:rPr lang="en-IN" sz="1000" kern="1200" dirty="0">
              <a:effectLst/>
              <a:latin typeface="Times New Roman" panose="02020603050405020304" pitchFamily="18" charset="0"/>
              <a:ea typeface="Calibri" panose="020F0502020204030204" pitchFamily="34" charset="0"/>
              <a:cs typeface="Times New Roman" panose="02020603050405020304" pitchFamily="18" charset="0"/>
            </a:rPr>
            <a:t>To recommend strategies for improving occupational health and safety measures.</a:t>
          </a:r>
        </a:p>
      </dsp:txBody>
      <dsp:txXfrm>
        <a:off x="245928" y="1641933"/>
        <a:ext cx="3359020" cy="328352"/>
      </dsp:txXfrm>
    </dsp:sp>
    <dsp:sp modelId="{674C2C71-F53B-427E-A782-19AFDD11ECC2}">
      <dsp:nvSpPr>
        <dsp:cNvPr id="0" name=""/>
        <dsp:cNvSpPr/>
      </dsp:nvSpPr>
      <dsp:spPr>
        <a:xfrm>
          <a:off x="40708" y="1600889"/>
          <a:ext cx="410440" cy="410440"/>
        </a:xfrm>
        <a:prstGeom prst="ellipse">
          <a:avLst/>
        </a:prstGeom>
        <a:solidFill>
          <a:schemeClr val="lt1">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15D-22D9-B479-3450-A4824C9EC4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023193-1D24-2766-CEFE-34FF478F3B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1F72C5-E135-BBA9-FBDA-47FFA87035CE}"/>
              </a:ext>
            </a:extLst>
          </p:cNvPr>
          <p:cNvSpPr>
            <a:spLocks noGrp="1"/>
          </p:cNvSpPr>
          <p:nvPr>
            <p:ph type="dt" sz="half" idx="10"/>
          </p:nvPr>
        </p:nvSpPr>
        <p:spPr/>
        <p:txBody>
          <a:bodyPr/>
          <a:lstStyle/>
          <a:p>
            <a:fld id="{10C1A956-7B69-45D1-8076-6E36C7B17A4C}" type="datetimeFigureOut">
              <a:rPr lang="en-GB" smtClean="0"/>
              <a:t>02/07/2026</a:t>
            </a:fld>
            <a:endParaRPr lang="en-GB"/>
          </a:p>
        </p:txBody>
      </p:sp>
      <p:sp>
        <p:nvSpPr>
          <p:cNvPr id="5" name="Footer Placeholder 4">
            <a:extLst>
              <a:ext uri="{FF2B5EF4-FFF2-40B4-BE49-F238E27FC236}">
                <a16:creationId xmlns:a16="http://schemas.microsoft.com/office/drawing/2014/main" id="{75C96048-DCCE-CB9D-5F97-B5741F3915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54BAC-A581-3AD8-8459-103B872E2A4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9106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6F47A-A6D8-A199-ADB0-BC8857EE7C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628DE1-E756-795B-0CCA-CB4FCC0D2B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0A56EF-AD45-F6AE-D689-B65A8897B629}"/>
              </a:ext>
            </a:extLst>
          </p:cNvPr>
          <p:cNvSpPr>
            <a:spLocks noGrp="1"/>
          </p:cNvSpPr>
          <p:nvPr>
            <p:ph type="dt" sz="half" idx="10"/>
          </p:nvPr>
        </p:nvSpPr>
        <p:spPr/>
        <p:txBody>
          <a:bodyPr/>
          <a:lstStyle/>
          <a:p>
            <a:fld id="{10C1A956-7B69-45D1-8076-6E36C7B17A4C}" type="datetimeFigureOut">
              <a:rPr lang="en-GB" smtClean="0"/>
              <a:t>02/07/2026</a:t>
            </a:fld>
            <a:endParaRPr lang="en-GB"/>
          </a:p>
        </p:txBody>
      </p:sp>
      <p:sp>
        <p:nvSpPr>
          <p:cNvPr id="5" name="Footer Placeholder 4">
            <a:extLst>
              <a:ext uri="{FF2B5EF4-FFF2-40B4-BE49-F238E27FC236}">
                <a16:creationId xmlns:a16="http://schemas.microsoft.com/office/drawing/2014/main" id="{58D814D2-2F89-3929-07D8-830A15C61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BE4CC8-60E6-0B8A-B009-D87728D6246A}"/>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4584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129ED-84C9-E0A1-EFD2-1FD4CA5EBB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F62F0C-785B-2C69-49B8-109A1C0B45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A68CE1-81F4-9165-4B74-B8485B4DA39A}"/>
              </a:ext>
            </a:extLst>
          </p:cNvPr>
          <p:cNvSpPr>
            <a:spLocks noGrp="1"/>
          </p:cNvSpPr>
          <p:nvPr>
            <p:ph type="dt" sz="half" idx="10"/>
          </p:nvPr>
        </p:nvSpPr>
        <p:spPr/>
        <p:txBody>
          <a:bodyPr/>
          <a:lstStyle/>
          <a:p>
            <a:fld id="{10C1A956-7B69-45D1-8076-6E36C7B17A4C}" type="datetimeFigureOut">
              <a:rPr lang="en-GB" smtClean="0"/>
              <a:t>02/07/2026</a:t>
            </a:fld>
            <a:endParaRPr lang="en-GB"/>
          </a:p>
        </p:txBody>
      </p:sp>
      <p:sp>
        <p:nvSpPr>
          <p:cNvPr id="5" name="Footer Placeholder 4">
            <a:extLst>
              <a:ext uri="{FF2B5EF4-FFF2-40B4-BE49-F238E27FC236}">
                <a16:creationId xmlns:a16="http://schemas.microsoft.com/office/drawing/2014/main" id="{F52CBBD4-005E-2AE3-EAEE-C2739B4A70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EAFD0-D4CB-C1C7-77CE-26A6FCF3621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12179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33BC-2834-28B4-3D73-3D99E14A9E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075AB2-D25D-D6B7-5228-C5FD5F6AD0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D4F456-E99A-BBB7-A3A0-94E71408DD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523F09-CEA1-F9A1-F13C-DED16569D56E}"/>
              </a:ext>
            </a:extLst>
          </p:cNvPr>
          <p:cNvSpPr>
            <a:spLocks noGrp="1"/>
          </p:cNvSpPr>
          <p:nvPr>
            <p:ph type="dt" sz="half" idx="10"/>
          </p:nvPr>
        </p:nvSpPr>
        <p:spPr/>
        <p:txBody>
          <a:bodyPr/>
          <a:lstStyle/>
          <a:p>
            <a:fld id="{10C1A956-7B69-45D1-8076-6E36C7B17A4C}" type="datetimeFigureOut">
              <a:rPr lang="en-GB" smtClean="0"/>
              <a:t>02/07/2026</a:t>
            </a:fld>
            <a:endParaRPr lang="en-GB"/>
          </a:p>
        </p:txBody>
      </p:sp>
      <p:sp>
        <p:nvSpPr>
          <p:cNvPr id="6" name="Footer Placeholder 5">
            <a:extLst>
              <a:ext uri="{FF2B5EF4-FFF2-40B4-BE49-F238E27FC236}">
                <a16:creationId xmlns:a16="http://schemas.microsoft.com/office/drawing/2014/main" id="{82B619C8-9D55-9320-608C-492B75BEC4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0F6F8-3966-E0E5-D010-3381B4B343C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568444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F1D9-8D39-46F9-2D69-199E1107F4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88C836-FDB4-2172-32C5-A96851D22F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77864F-0166-D3A3-B0D4-0129CE44D7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64D98C-5661-B3C3-EFCE-3B6EAB86B1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696DE6-EED7-5301-744E-E37A1AB65B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87164B-34D6-0963-408A-4599CD58CA60}"/>
              </a:ext>
            </a:extLst>
          </p:cNvPr>
          <p:cNvSpPr>
            <a:spLocks noGrp="1"/>
          </p:cNvSpPr>
          <p:nvPr>
            <p:ph type="dt" sz="half" idx="10"/>
          </p:nvPr>
        </p:nvSpPr>
        <p:spPr/>
        <p:txBody>
          <a:bodyPr/>
          <a:lstStyle/>
          <a:p>
            <a:fld id="{10C1A956-7B69-45D1-8076-6E36C7B17A4C}" type="datetimeFigureOut">
              <a:rPr lang="en-GB" smtClean="0"/>
              <a:t>02/07/2026</a:t>
            </a:fld>
            <a:endParaRPr lang="en-GB"/>
          </a:p>
        </p:txBody>
      </p:sp>
      <p:sp>
        <p:nvSpPr>
          <p:cNvPr id="8" name="Footer Placeholder 7">
            <a:extLst>
              <a:ext uri="{FF2B5EF4-FFF2-40B4-BE49-F238E27FC236}">
                <a16:creationId xmlns:a16="http://schemas.microsoft.com/office/drawing/2014/main" id="{9715BA19-CAE5-B676-C96D-835A530BBD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4B922C-6E99-8644-02C1-A7E4F02F6133}"/>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698347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F6FCD-3E68-908D-707B-3FDF6E0CD5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1B19C4-AB7C-2D6A-7690-6AC94F2FD317}"/>
              </a:ext>
            </a:extLst>
          </p:cNvPr>
          <p:cNvSpPr>
            <a:spLocks noGrp="1"/>
          </p:cNvSpPr>
          <p:nvPr>
            <p:ph type="dt" sz="half" idx="10"/>
          </p:nvPr>
        </p:nvSpPr>
        <p:spPr/>
        <p:txBody>
          <a:bodyPr/>
          <a:lstStyle/>
          <a:p>
            <a:fld id="{10C1A956-7B69-45D1-8076-6E36C7B17A4C}" type="datetimeFigureOut">
              <a:rPr lang="en-GB" smtClean="0"/>
              <a:t>02/07/2026</a:t>
            </a:fld>
            <a:endParaRPr lang="en-GB"/>
          </a:p>
        </p:txBody>
      </p:sp>
      <p:sp>
        <p:nvSpPr>
          <p:cNvPr id="4" name="Footer Placeholder 3">
            <a:extLst>
              <a:ext uri="{FF2B5EF4-FFF2-40B4-BE49-F238E27FC236}">
                <a16:creationId xmlns:a16="http://schemas.microsoft.com/office/drawing/2014/main" id="{6569996F-885D-55D1-BA1D-621872B58F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ECE83E-E234-7335-C84E-F9C569364A8F}"/>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286589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8370C-DCFD-270A-F74E-8B9C79998B77}"/>
              </a:ext>
            </a:extLst>
          </p:cNvPr>
          <p:cNvSpPr>
            <a:spLocks noGrp="1"/>
          </p:cNvSpPr>
          <p:nvPr>
            <p:ph type="dt" sz="half" idx="10"/>
          </p:nvPr>
        </p:nvSpPr>
        <p:spPr/>
        <p:txBody>
          <a:bodyPr/>
          <a:lstStyle/>
          <a:p>
            <a:fld id="{10C1A956-7B69-45D1-8076-6E36C7B17A4C}" type="datetimeFigureOut">
              <a:rPr lang="en-GB" smtClean="0"/>
              <a:t>02/07/2026</a:t>
            </a:fld>
            <a:endParaRPr lang="en-GB"/>
          </a:p>
        </p:txBody>
      </p:sp>
      <p:sp>
        <p:nvSpPr>
          <p:cNvPr id="3" name="Footer Placeholder 2">
            <a:extLst>
              <a:ext uri="{FF2B5EF4-FFF2-40B4-BE49-F238E27FC236}">
                <a16:creationId xmlns:a16="http://schemas.microsoft.com/office/drawing/2014/main" id="{E9C4F0E4-B611-2F72-6938-074D79FD9F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777A0D-6D0B-E8FF-2F82-C45627E47F7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2845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AD92-F540-05DD-57CF-40E25325A7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919168-AEB8-D29B-D8DB-1DC1D4366A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ED952B-90CC-48AF-9082-7D36C16938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0AF728-F0E1-ACD9-EDFD-6C69F2B5B98D}"/>
              </a:ext>
            </a:extLst>
          </p:cNvPr>
          <p:cNvSpPr>
            <a:spLocks noGrp="1"/>
          </p:cNvSpPr>
          <p:nvPr>
            <p:ph type="dt" sz="half" idx="10"/>
          </p:nvPr>
        </p:nvSpPr>
        <p:spPr/>
        <p:txBody>
          <a:bodyPr/>
          <a:lstStyle/>
          <a:p>
            <a:fld id="{10C1A956-7B69-45D1-8076-6E36C7B17A4C}" type="datetimeFigureOut">
              <a:rPr lang="en-GB" smtClean="0"/>
              <a:t>02/07/2026</a:t>
            </a:fld>
            <a:endParaRPr lang="en-GB"/>
          </a:p>
        </p:txBody>
      </p:sp>
      <p:sp>
        <p:nvSpPr>
          <p:cNvPr id="6" name="Footer Placeholder 5">
            <a:extLst>
              <a:ext uri="{FF2B5EF4-FFF2-40B4-BE49-F238E27FC236}">
                <a16:creationId xmlns:a16="http://schemas.microsoft.com/office/drawing/2014/main" id="{0F280554-B2AA-12C3-C235-255C4242E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64A075-B2A9-5427-8519-4813F0E7BCA8}"/>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9058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9D76-0C89-B1CD-F315-A32AF85073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2A956-B0C5-2B11-BA02-A599B78097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A1BCBA-2B4A-9268-4815-4D78EF8325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0E5F9D-5C0C-CD0D-9FAE-F67399AC41AE}"/>
              </a:ext>
            </a:extLst>
          </p:cNvPr>
          <p:cNvSpPr>
            <a:spLocks noGrp="1"/>
          </p:cNvSpPr>
          <p:nvPr>
            <p:ph type="dt" sz="half" idx="10"/>
          </p:nvPr>
        </p:nvSpPr>
        <p:spPr/>
        <p:txBody>
          <a:bodyPr/>
          <a:lstStyle/>
          <a:p>
            <a:fld id="{10C1A956-7B69-45D1-8076-6E36C7B17A4C}" type="datetimeFigureOut">
              <a:rPr lang="en-GB" smtClean="0"/>
              <a:t>02/07/2026</a:t>
            </a:fld>
            <a:endParaRPr lang="en-GB"/>
          </a:p>
        </p:txBody>
      </p:sp>
      <p:sp>
        <p:nvSpPr>
          <p:cNvPr id="6" name="Footer Placeholder 5">
            <a:extLst>
              <a:ext uri="{FF2B5EF4-FFF2-40B4-BE49-F238E27FC236}">
                <a16:creationId xmlns:a16="http://schemas.microsoft.com/office/drawing/2014/main" id="{85EA13A4-EB46-C53D-A6C1-B28C67ABF8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3ABB91-03BE-BE9C-A985-04E1B534B64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83492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2CDB0-9320-F587-E66B-64A5E3F7E7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2D8FEF-B7E6-6CC3-E705-779675041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59E41-6C34-9710-8456-4E31295D3A1A}"/>
              </a:ext>
            </a:extLst>
          </p:cNvPr>
          <p:cNvSpPr>
            <a:spLocks noGrp="1"/>
          </p:cNvSpPr>
          <p:nvPr>
            <p:ph type="dt" sz="half" idx="10"/>
          </p:nvPr>
        </p:nvSpPr>
        <p:spPr/>
        <p:txBody>
          <a:bodyPr/>
          <a:lstStyle/>
          <a:p>
            <a:fld id="{10C1A956-7B69-45D1-8076-6E36C7B17A4C}" type="datetimeFigureOut">
              <a:rPr lang="en-GB" smtClean="0"/>
              <a:t>02/07/2026</a:t>
            </a:fld>
            <a:endParaRPr lang="en-GB"/>
          </a:p>
        </p:txBody>
      </p:sp>
      <p:sp>
        <p:nvSpPr>
          <p:cNvPr id="5" name="Footer Placeholder 4">
            <a:extLst>
              <a:ext uri="{FF2B5EF4-FFF2-40B4-BE49-F238E27FC236}">
                <a16:creationId xmlns:a16="http://schemas.microsoft.com/office/drawing/2014/main" id="{764DE22D-1DA0-F0A7-7C4B-6BD01C051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BAAA3-14B3-1209-F253-4DCC5EE012E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79673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AA135F-3E44-8468-1AB2-A4386A45C1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1F2560-25BA-EDAA-3686-8847DB9815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6CC680-5CC9-53D6-CCA4-CC136E0FC75C}"/>
              </a:ext>
            </a:extLst>
          </p:cNvPr>
          <p:cNvSpPr>
            <a:spLocks noGrp="1"/>
          </p:cNvSpPr>
          <p:nvPr>
            <p:ph type="dt" sz="half" idx="10"/>
          </p:nvPr>
        </p:nvSpPr>
        <p:spPr/>
        <p:txBody>
          <a:bodyPr/>
          <a:lstStyle/>
          <a:p>
            <a:fld id="{10C1A956-7B69-45D1-8076-6E36C7B17A4C}" type="datetimeFigureOut">
              <a:rPr lang="en-GB" smtClean="0"/>
              <a:t>02/07/2026</a:t>
            </a:fld>
            <a:endParaRPr lang="en-GB"/>
          </a:p>
        </p:txBody>
      </p:sp>
      <p:sp>
        <p:nvSpPr>
          <p:cNvPr id="5" name="Footer Placeholder 4">
            <a:extLst>
              <a:ext uri="{FF2B5EF4-FFF2-40B4-BE49-F238E27FC236}">
                <a16:creationId xmlns:a16="http://schemas.microsoft.com/office/drawing/2014/main" id="{0A18F01F-76D1-16EF-9878-581C8C993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DC2AB-1C35-84F8-5871-00C8CE2661B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0241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2F37F5-10F8-A925-95D2-39D586BCAE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FFB11-3065-C7C8-1EFE-90FE02C786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1D9883-5E57-320A-AA78-9F78D301BE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C1A956-7B69-45D1-8076-6E36C7B17A4C}" type="datetimeFigureOut">
              <a:rPr lang="en-GB" smtClean="0"/>
              <a:t>02/07/2026</a:t>
            </a:fld>
            <a:endParaRPr lang="en-GB"/>
          </a:p>
        </p:txBody>
      </p:sp>
      <p:sp>
        <p:nvSpPr>
          <p:cNvPr id="5" name="Footer Placeholder 4">
            <a:extLst>
              <a:ext uri="{FF2B5EF4-FFF2-40B4-BE49-F238E27FC236}">
                <a16:creationId xmlns:a16="http://schemas.microsoft.com/office/drawing/2014/main" id="{25B1FF20-34AB-4D03-133F-7947EBE0B6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EF892F-4140-B1E8-70E1-48506F8DAD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8F53BF-6FF8-4BE1-A5A3-AEFD74C02EFD}" type="slidenum">
              <a:rPr lang="en-GB" smtClean="0"/>
              <a:t>‹#›</a:t>
            </a:fld>
            <a:endParaRPr lang="en-GB"/>
          </a:p>
        </p:txBody>
      </p:sp>
    </p:spTree>
    <p:extLst>
      <p:ext uri="{BB962C8B-B14F-4D97-AF65-F5344CB8AC3E}">
        <p14:creationId xmlns:p14="http://schemas.microsoft.com/office/powerpoint/2010/main" val="1764338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hse.gov.uk/statistics/overview.htm" TargetMode="External"/><Relationship Id="rId13" Type="http://schemas.openxmlformats.org/officeDocument/2006/relationships/hyperlink" Target="https://www.who.int/news-room/fact-sheets/detail/occupational-health--health-workers" TargetMode="External"/><Relationship Id="rId3" Type="http://schemas.openxmlformats.org/officeDocument/2006/relationships/diagramLayout" Target="../diagrams/layout1.xml"/><Relationship Id="rId7" Type="http://schemas.openxmlformats.org/officeDocument/2006/relationships/image" Target="../media/image1.png"/><Relationship Id="rId12" Type="http://schemas.openxmlformats.org/officeDocument/2006/relationships/hyperlink" Target="https://www.who.int/news/item/17-09-2020-keep-health-workers-safe-to-keep-patients-safe-who" TargetMode="External"/><Relationship Id="rId2" Type="http://schemas.openxmlformats.org/officeDocument/2006/relationships/diagramData" Target="../diagrams/data1.xml"/><Relationship Id="rId16" Type="http://schemas.openxmlformats.org/officeDocument/2006/relationships/image" Target="../media/image2.jpeg"/><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hyperlink" Target="https://www.kingsfund.org.uk/insight-and-analysis/blogs/nhs-staff-survey-2024-tell-us" TargetMode="External"/><Relationship Id="rId5" Type="http://schemas.openxmlformats.org/officeDocument/2006/relationships/diagramColors" Target="../diagrams/colors1.xml"/><Relationship Id="rId15" Type="http://schemas.openxmlformats.org/officeDocument/2006/relationships/hyperlink" Target="https://www.nhsemployers.org/articles/occupational-health-nhs-staff" TargetMode="External"/><Relationship Id="rId10" Type="http://schemas.openxmlformats.org/officeDocument/2006/relationships/hyperlink" Target="https://www.england.nhs.uk/wp-content/uploads/2020/08/190708_Patient_Safety_Strategy_for_website_v4.pdf" TargetMode="External"/><Relationship Id="rId4" Type="http://schemas.openxmlformats.org/officeDocument/2006/relationships/diagramQuickStyle" Target="../diagrams/quickStyle1.xml"/><Relationship Id="rId9" Type="http://schemas.openxmlformats.org/officeDocument/2006/relationships/hyperlink" Target="https://www.ilo.org/sites/default/files/wcmsp5/groups/public/@ed_protect/@protrav/@safework/documents/publication/wcms_687610.pdf" TargetMode="External"/><Relationship Id="rId14" Type="http://schemas.openxmlformats.org/officeDocument/2006/relationships/hyperlink" Target="https://www.england.nhs.uk/long-read/national-standards-of-healthcare-cleanliness-2025-health-and-saf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458847-41DE-89A8-019C-348444140DEF}"/>
              </a:ext>
            </a:extLst>
          </p:cNvPr>
          <p:cNvSpPr txBox="1"/>
          <p:nvPr/>
        </p:nvSpPr>
        <p:spPr>
          <a:xfrm>
            <a:off x="24744" y="1040650"/>
            <a:ext cx="4335698" cy="3370153"/>
          </a:xfrm>
          <a:prstGeom prst="rect">
            <a:avLst/>
          </a:prstGeom>
          <a:solidFill>
            <a:schemeClr val="bg2">
              <a:lumMod val="90000"/>
            </a:schemeClr>
          </a:solidFill>
        </p:spPr>
        <p:style>
          <a:lnRef idx="1">
            <a:schemeClr val="accent1"/>
          </a:lnRef>
          <a:fillRef idx="2">
            <a:schemeClr val="accent1"/>
          </a:fillRef>
          <a:effectRef idx="1">
            <a:schemeClr val="accent1"/>
          </a:effectRef>
          <a:fontRef idx="minor">
            <a:schemeClr val="dk1"/>
          </a:fontRef>
        </p:style>
        <p:txBody>
          <a:bodyPr wrap="square">
            <a:spAutoFit/>
          </a:bodyPr>
          <a:lstStyle/>
          <a:p>
            <a:pPr marL="228600" indent="-228600" algn="just">
              <a:spcBef>
                <a:spcPts val="600"/>
              </a:spcBef>
              <a:buFont typeface="Arial" panose="020B0604020202020204" pitchFamily="34" charset="0"/>
              <a:buChar char="•"/>
            </a:pP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Occupational health and safety (OHS) is a significant public health issue in the United Kingdom's healthcare sector (World Health Organisation, 2025). </a:t>
            </a:r>
          </a:p>
          <a:p>
            <a:pPr marL="228600" indent="-228600" algn="just">
              <a:spcBef>
                <a:spcPts val="600"/>
              </a:spcBef>
              <a:buFont typeface="Arial" panose="020B0604020202020204" pitchFamily="34" charset="0"/>
              <a:buChar char="•"/>
            </a:pP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The study targets NHS Healthcare workers who are exposed to various hazards, including infectious diseases, workplace violence, musculoskeletal injuries, and psychological stress (</a:t>
            </a:r>
            <a:r>
              <a:rPr lang="en-IN" sz="1000" kern="100" dirty="0" err="1">
                <a:effectLst/>
                <a:latin typeface="Times New Roman" panose="02020603050405020304" pitchFamily="18" charset="0"/>
                <a:ea typeface="Calibri" panose="020F0502020204030204" pitchFamily="34" charset="0"/>
                <a:cs typeface="Times New Roman" panose="02020603050405020304" pitchFamily="18" charset="0"/>
              </a:rPr>
              <a:t>Mersal</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et al., 2025; </a:t>
            </a:r>
            <a:r>
              <a:rPr lang="en-IN" sz="1000" dirty="0">
                <a:latin typeface="Times New Roman" panose="02020603050405020304" pitchFamily="18" charset="0"/>
                <a:cs typeface="Times New Roman" panose="02020603050405020304" pitchFamily="18" charset="0"/>
              </a:rPr>
              <a:t>England and Improvement, 2019</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228600" indent="-228600" algn="just">
              <a:spcBef>
                <a:spcPts val="600"/>
              </a:spcBef>
              <a:buFont typeface="Arial" panose="020B0604020202020204" pitchFamily="34" charset="0"/>
              <a:buChar char="•"/>
            </a:pP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The Health and Safety Executive (2025) estimated that some 1.7 million workers were suffering from work-related ill health in Great Britain in 2023/24; and 776,000 workers experienced stress, depression, or anxiety at work. </a:t>
            </a:r>
          </a:p>
          <a:p>
            <a:pPr marL="228600" indent="-228600" algn="just">
              <a:spcBef>
                <a:spcPts val="600"/>
              </a:spcBef>
              <a:buFont typeface="Arial" panose="020B0604020202020204" pitchFamily="34" charset="0"/>
              <a:buChar char="•"/>
            </a:pP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One of the highest rates of work-related illness and non-fatal injuries in the health and social care sector (International Labour Organisation, 2025). </a:t>
            </a:r>
          </a:p>
          <a:p>
            <a:pPr marL="228600" indent="-228600" algn="just">
              <a:spcBef>
                <a:spcPts val="600"/>
              </a:spcBef>
              <a:buFont typeface="Arial" panose="020B0604020202020204" pitchFamily="34" charset="0"/>
              <a:buChar char="•"/>
            </a:pP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The Health and Safety Executive (2025) has been reporting that approximately 27% of the healthcare workforce were suffering from work-related stress and that many workers described feeling unwell as a result of work-related stress. </a:t>
            </a:r>
          </a:p>
          <a:p>
            <a:pPr marL="228600" indent="-228600" algn="just">
              <a:spcBef>
                <a:spcPts val="600"/>
              </a:spcBef>
              <a:buFont typeface="Arial" panose="020B0604020202020204" pitchFamily="34" charset="0"/>
              <a:buChar char="•"/>
            </a:pP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These hurt staff health, sickness absence and the quality of care to patients (</a:t>
            </a:r>
            <a:r>
              <a:rPr lang="en-IN" sz="1000" dirty="0">
                <a:latin typeface="Times New Roman" panose="02020603050405020304" pitchFamily="18" charset="0"/>
                <a:cs typeface="Times New Roman" panose="02020603050405020304" pitchFamily="18" charset="0"/>
              </a:rPr>
              <a:t>Ahmad and Osei, 2023)</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5" name="TextBox 4">
            <a:extLst>
              <a:ext uri="{FF2B5EF4-FFF2-40B4-BE49-F238E27FC236}">
                <a16:creationId xmlns:a16="http://schemas.microsoft.com/office/drawing/2014/main" id="{5BF0FB40-685F-6E8A-54D3-92ACCCBD07FF}"/>
              </a:ext>
            </a:extLst>
          </p:cNvPr>
          <p:cNvSpPr txBox="1"/>
          <p:nvPr/>
        </p:nvSpPr>
        <p:spPr>
          <a:xfrm>
            <a:off x="4794618" y="684149"/>
            <a:ext cx="2946400" cy="323165"/>
          </a:xfrm>
          <a:prstGeom prst="rect">
            <a:avLst/>
          </a:prstGeom>
          <a:noFill/>
        </p:spPr>
        <p:txBody>
          <a:bodyPr wrap="square">
            <a:spAutoFit/>
          </a:bodyPr>
          <a:lstStyle/>
          <a:p>
            <a:pPr algn="ctr">
              <a:spcBef>
                <a:spcPts val="600"/>
              </a:spcBef>
              <a:buNone/>
            </a:pPr>
            <a:r>
              <a:rPr lang="en-IN" sz="1500" b="1" kern="100" dirty="0">
                <a:effectLst/>
                <a:latin typeface="Times New Roman" panose="02020603050405020304" pitchFamily="18" charset="0"/>
                <a:ea typeface="Calibri" panose="020F0502020204030204" pitchFamily="34" charset="0"/>
                <a:cs typeface="Times New Roman" panose="02020603050405020304" pitchFamily="18" charset="0"/>
              </a:rPr>
              <a:t>Rationale for the Research </a:t>
            </a:r>
            <a:endParaRPr lang="en-IN" sz="15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7C6EDEE6-260B-9AB9-A8E9-17EF59A2C79F}"/>
              </a:ext>
            </a:extLst>
          </p:cNvPr>
          <p:cNvSpPr txBox="1"/>
          <p:nvPr/>
        </p:nvSpPr>
        <p:spPr>
          <a:xfrm>
            <a:off x="4566677" y="1086422"/>
            <a:ext cx="3925774" cy="2169825"/>
          </a:xfrm>
          <a:prstGeom prst="rect">
            <a:avLst/>
          </a:prstGeom>
          <a:solidFill>
            <a:schemeClr val="accent2">
              <a:lumMod val="20000"/>
              <a:lumOff val="80000"/>
            </a:schemeClr>
          </a:solidFill>
        </p:spPr>
        <p:txBody>
          <a:bodyPr wrap="square">
            <a:spAutoFit/>
          </a:bodyPr>
          <a:lstStyle/>
          <a:p>
            <a:pPr marL="171450" indent="-171450" algn="just">
              <a:spcBef>
                <a:spcPts val="600"/>
              </a:spcBef>
              <a:buFont typeface="Arial" panose="020B0604020202020204" pitchFamily="34" charset="0"/>
              <a:buChar char="•"/>
            </a:pP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Healthcare workers play a crucial role in delivering safe and effective healthcare services (Foglia et al. 2026; </a:t>
            </a:r>
            <a:r>
              <a:rPr lang="en-IN" sz="1000" dirty="0">
                <a:latin typeface="Times New Roman" panose="02020603050405020304" pitchFamily="18" charset="0"/>
                <a:cs typeface="Times New Roman" panose="02020603050405020304" pitchFamily="18" charset="0"/>
              </a:rPr>
              <a:t>NHS Employers, 2025</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000" kern="100" dirty="0">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spcBef>
                <a:spcPts val="600"/>
              </a:spcBef>
              <a:buFont typeface="Arial" panose="020B0604020202020204" pitchFamily="34" charset="0"/>
              <a:buChar char="•"/>
            </a:pP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Ho</a:t>
            </a:r>
            <a:r>
              <a:rPr lang="en-IN" sz="1000" kern="100" dirty="0">
                <a:latin typeface="Times New Roman" panose="02020603050405020304" pitchFamily="18" charset="0"/>
                <a:ea typeface="Calibri" panose="020F0502020204030204" pitchFamily="34" charset="0"/>
                <a:cs typeface="Times New Roman" panose="02020603050405020304" pitchFamily="18" charset="0"/>
              </a:rPr>
              <a:t>wever,</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workload, staffing and workplace risks are still impacting their physical and mental health (Adams et al. 2024). The NHS has adopted policies on OH&amp;S, but there are indications that this is lacking: issues of effectiveness and awareness still exist. </a:t>
            </a:r>
          </a:p>
          <a:p>
            <a:pPr marL="171450" indent="-171450" algn="just">
              <a:spcBef>
                <a:spcPts val="600"/>
              </a:spcBef>
              <a:buFont typeface="Arial" panose="020B0604020202020204" pitchFamily="34" charset="0"/>
              <a:buChar char="•"/>
            </a:pP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This research is important because it will help to highlight any current occupational hazards and whether the current safety measures provide sufficient protection for NHS employees (The King’s Fund, 2025). </a:t>
            </a:r>
          </a:p>
          <a:p>
            <a:pPr marL="171450" indent="-171450" algn="just">
              <a:spcBef>
                <a:spcPts val="600"/>
              </a:spcBef>
              <a:buFont typeface="Arial" panose="020B0604020202020204" pitchFamily="34" charset="0"/>
              <a:buChar char="•"/>
            </a:pP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The findings will help to enhance workplace safety and promote employee wellbeing (</a:t>
            </a:r>
            <a:r>
              <a:rPr lang="en-IN" sz="1000" dirty="0">
                <a:latin typeface="Times New Roman" panose="02020603050405020304" pitchFamily="18" charset="0"/>
                <a:cs typeface="Times New Roman" panose="02020603050405020304" pitchFamily="18" charset="0"/>
              </a:rPr>
              <a:t>NHS Employers, 2025)</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10" name="TextBox 9">
            <a:extLst>
              <a:ext uri="{FF2B5EF4-FFF2-40B4-BE49-F238E27FC236}">
                <a16:creationId xmlns:a16="http://schemas.microsoft.com/office/drawing/2014/main" id="{E430A26B-27C1-7493-C841-D55A0AEB080A}"/>
              </a:ext>
            </a:extLst>
          </p:cNvPr>
          <p:cNvSpPr txBox="1"/>
          <p:nvPr/>
        </p:nvSpPr>
        <p:spPr>
          <a:xfrm>
            <a:off x="4896218" y="3259783"/>
            <a:ext cx="2743200" cy="323165"/>
          </a:xfrm>
          <a:prstGeom prst="rect">
            <a:avLst/>
          </a:prstGeom>
          <a:noFill/>
        </p:spPr>
        <p:txBody>
          <a:bodyPr wrap="square">
            <a:spAutoFit/>
          </a:bodyPr>
          <a:lstStyle/>
          <a:p>
            <a:pPr algn="ctr">
              <a:spcBef>
                <a:spcPts val="600"/>
              </a:spcBef>
              <a:buNone/>
            </a:pPr>
            <a:r>
              <a:rPr lang="en-IN" sz="1500" b="1" kern="100" dirty="0">
                <a:effectLst/>
                <a:latin typeface="Times New Roman" panose="02020603050405020304" pitchFamily="18" charset="0"/>
                <a:ea typeface="Calibri" panose="020F0502020204030204" pitchFamily="34" charset="0"/>
                <a:cs typeface="Times New Roman" panose="02020603050405020304" pitchFamily="18" charset="0"/>
              </a:rPr>
              <a:t>Research Question: </a:t>
            </a:r>
            <a:endParaRPr lang="en-IN" sz="15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39421506-8755-62CD-11E7-818A42703386}"/>
              </a:ext>
            </a:extLst>
          </p:cNvPr>
          <p:cNvSpPr txBox="1"/>
          <p:nvPr/>
        </p:nvSpPr>
        <p:spPr>
          <a:xfrm>
            <a:off x="4581587" y="3650046"/>
            <a:ext cx="3881120" cy="646331"/>
          </a:xfrm>
          <a:prstGeom prst="rect">
            <a:avLst/>
          </a:prstGeom>
          <a:solidFill>
            <a:schemeClr val="accent6">
              <a:lumMod val="20000"/>
              <a:lumOff val="80000"/>
            </a:schemeClr>
          </a:solidFill>
        </p:spPr>
        <p:txBody>
          <a:bodyPr wrap="square">
            <a:spAutoFit/>
          </a:bodyPr>
          <a:lstStyle/>
          <a:p>
            <a:pPr algn="just">
              <a:spcBef>
                <a:spcPts val="600"/>
              </a:spcBef>
              <a:buNone/>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What occupational health and safety measures are implemented to protect healthcare workers within NHS practice in the United Kingdom?</a:t>
            </a:r>
          </a:p>
        </p:txBody>
      </p:sp>
      <p:sp>
        <p:nvSpPr>
          <p:cNvPr id="14" name="TextBox 13">
            <a:extLst>
              <a:ext uri="{FF2B5EF4-FFF2-40B4-BE49-F238E27FC236}">
                <a16:creationId xmlns:a16="http://schemas.microsoft.com/office/drawing/2014/main" id="{DEDBF1BE-C872-E18B-3989-02543DA34EDC}"/>
              </a:ext>
            </a:extLst>
          </p:cNvPr>
          <p:cNvSpPr txBox="1"/>
          <p:nvPr/>
        </p:nvSpPr>
        <p:spPr>
          <a:xfrm>
            <a:off x="4611331" y="6130045"/>
            <a:ext cx="3881120" cy="646331"/>
          </a:xfrm>
          <a:prstGeom prst="rect">
            <a:avLst/>
          </a:prstGeom>
          <a:solidFill>
            <a:schemeClr val="accent5">
              <a:lumMod val="20000"/>
              <a:lumOff val="80000"/>
            </a:schemeClr>
          </a:solidFill>
        </p:spPr>
        <p:txBody>
          <a:bodyPr wrap="square">
            <a:spAutoFit/>
          </a:bodyPr>
          <a:lstStyle/>
          <a:p>
            <a:pPr algn="just">
              <a:spcBef>
                <a:spcPts val="600"/>
              </a:spcBef>
              <a:buNone/>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To investigate occupational health and safety measures and their impact on the wellbeing of NHS healthcare workers in the United Kingdom.</a:t>
            </a:r>
          </a:p>
        </p:txBody>
      </p:sp>
      <p:sp>
        <p:nvSpPr>
          <p:cNvPr id="16" name="TextBox 15">
            <a:extLst>
              <a:ext uri="{FF2B5EF4-FFF2-40B4-BE49-F238E27FC236}">
                <a16:creationId xmlns:a16="http://schemas.microsoft.com/office/drawing/2014/main" id="{7DD718AC-2687-9147-2FBE-F5A47638363D}"/>
              </a:ext>
            </a:extLst>
          </p:cNvPr>
          <p:cNvSpPr txBox="1"/>
          <p:nvPr/>
        </p:nvSpPr>
        <p:spPr>
          <a:xfrm>
            <a:off x="5587098" y="5806880"/>
            <a:ext cx="2052320" cy="323165"/>
          </a:xfrm>
          <a:prstGeom prst="rect">
            <a:avLst/>
          </a:prstGeom>
          <a:noFill/>
        </p:spPr>
        <p:txBody>
          <a:bodyPr wrap="square">
            <a:spAutoFit/>
          </a:bodyPr>
          <a:lstStyle/>
          <a:p>
            <a:pPr algn="ctr">
              <a:spcBef>
                <a:spcPts val="600"/>
              </a:spcBef>
              <a:buNone/>
            </a:pPr>
            <a:r>
              <a:rPr lang="en-IN" sz="1500" b="1" kern="100" dirty="0">
                <a:effectLst/>
                <a:latin typeface="Times New Roman" panose="02020603050405020304" pitchFamily="18" charset="0"/>
                <a:ea typeface="Calibri" panose="020F0502020204030204" pitchFamily="34" charset="0"/>
                <a:cs typeface="Times New Roman" panose="02020603050405020304" pitchFamily="18" charset="0"/>
              </a:rPr>
              <a:t>Research Aim: </a:t>
            </a:r>
            <a:endParaRPr lang="en-IN" sz="15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17" name="Diagram 16">
            <a:extLst>
              <a:ext uri="{FF2B5EF4-FFF2-40B4-BE49-F238E27FC236}">
                <a16:creationId xmlns:a16="http://schemas.microsoft.com/office/drawing/2014/main" id="{3903FAB2-AA11-0B6B-90AC-D7FC5CDB590B}"/>
              </a:ext>
            </a:extLst>
          </p:cNvPr>
          <p:cNvGraphicFramePr/>
          <p:nvPr>
            <p:extLst>
              <p:ext uri="{D42A27DB-BD31-4B8C-83A1-F6EECF244321}">
                <p14:modId xmlns:p14="http://schemas.microsoft.com/office/powerpoint/2010/main" val="1771696559"/>
              </p:ext>
            </p:extLst>
          </p:nvPr>
        </p:nvGraphicFramePr>
        <p:xfrm>
          <a:off x="8492451" y="778058"/>
          <a:ext cx="3629660" cy="21343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3" name="TextBox 22">
            <a:extLst>
              <a:ext uri="{FF2B5EF4-FFF2-40B4-BE49-F238E27FC236}">
                <a16:creationId xmlns:a16="http://schemas.microsoft.com/office/drawing/2014/main" id="{D90B68E3-EEEE-352F-FB95-9CF56F5E48CE}"/>
              </a:ext>
            </a:extLst>
          </p:cNvPr>
          <p:cNvSpPr txBox="1"/>
          <p:nvPr/>
        </p:nvSpPr>
        <p:spPr>
          <a:xfrm>
            <a:off x="8685654" y="3096480"/>
            <a:ext cx="3481602" cy="1477328"/>
          </a:xfrm>
          <a:prstGeom prst="rect">
            <a:avLst/>
          </a:prstGeom>
          <a:solidFill>
            <a:schemeClr val="accent2">
              <a:lumMod val="20000"/>
              <a:lumOff val="80000"/>
            </a:schemeClr>
          </a:solidFill>
        </p:spPr>
        <p:txBody>
          <a:bodyPr wrap="square">
            <a:spAutoFit/>
          </a:bodyPr>
          <a:lstStyle/>
          <a:p>
            <a:pPr algn="just">
              <a:spcBef>
                <a:spcPts val="600"/>
              </a:spcBef>
              <a:buNone/>
            </a:pP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The study may generate recommendations for improving policies for the NHS in relation to occupational health and safety, based on evidence found in the study. The improvements in safety would reduce absence rates among staff, improve wellbeing amongst staff, improve staff retention and improve the quality and safety of patient care (World Health Organisation, 2025). The results could also be used to inform policy makers and health service managers about how to create a healthier workplace for health service workers.</a:t>
            </a:r>
          </a:p>
        </p:txBody>
      </p:sp>
      <p:sp>
        <p:nvSpPr>
          <p:cNvPr id="27" name="TextBox 26">
            <a:extLst>
              <a:ext uri="{FF2B5EF4-FFF2-40B4-BE49-F238E27FC236}">
                <a16:creationId xmlns:a16="http://schemas.microsoft.com/office/drawing/2014/main" id="{E2023594-76F2-52CF-53DD-43A91D79ADD1}"/>
              </a:ext>
            </a:extLst>
          </p:cNvPr>
          <p:cNvSpPr txBox="1"/>
          <p:nvPr/>
        </p:nvSpPr>
        <p:spPr>
          <a:xfrm>
            <a:off x="8318541" y="2806901"/>
            <a:ext cx="4135120" cy="323165"/>
          </a:xfrm>
          <a:prstGeom prst="rect">
            <a:avLst/>
          </a:prstGeom>
          <a:noFill/>
        </p:spPr>
        <p:txBody>
          <a:bodyPr wrap="square">
            <a:spAutoFit/>
          </a:bodyPr>
          <a:lstStyle/>
          <a:p>
            <a:pPr algn="ctr">
              <a:spcBef>
                <a:spcPts val="600"/>
              </a:spcBef>
              <a:buNone/>
            </a:pPr>
            <a:r>
              <a:rPr lang="en-IN" sz="1500" b="1" kern="100" dirty="0">
                <a:effectLst/>
                <a:latin typeface="Times New Roman" panose="02020603050405020304" pitchFamily="18" charset="0"/>
                <a:ea typeface="Calibri" panose="020F0502020204030204" pitchFamily="34" charset="0"/>
                <a:cs typeface="Times New Roman" panose="02020603050405020304" pitchFamily="18" charset="0"/>
              </a:rPr>
              <a:t>Potential Research Impact </a:t>
            </a:r>
          </a:p>
        </p:txBody>
      </p:sp>
      <p:pic>
        <p:nvPicPr>
          <p:cNvPr id="29" name="Picture 28">
            <a:extLst>
              <a:ext uri="{FF2B5EF4-FFF2-40B4-BE49-F238E27FC236}">
                <a16:creationId xmlns:a16="http://schemas.microsoft.com/office/drawing/2014/main" id="{ECF2FEEE-1169-C5CB-1CD2-DF5B22B4A429}"/>
              </a:ext>
            </a:extLst>
          </p:cNvPr>
          <p:cNvPicPr>
            <a:picLocks noChangeAspect="1"/>
          </p:cNvPicPr>
          <p:nvPr/>
        </p:nvPicPr>
        <p:blipFill>
          <a:blip r:embed="rId7"/>
          <a:stretch>
            <a:fillRect/>
          </a:stretch>
        </p:blipFill>
        <p:spPr>
          <a:xfrm>
            <a:off x="210495" y="4473513"/>
            <a:ext cx="4096447" cy="2080641"/>
          </a:xfrm>
          <a:prstGeom prst="rect">
            <a:avLst/>
          </a:prstGeom>
        </p:spPr>
      </p:pic>
      <p:sp>
        <p:nvSpPr>
          <p:cNvPr id="31" name="TextBox 30">
            <a:extLst>
              <a:ext uri="{FF2B5EF4-FFF2-40B4-BE49-F238E27FC236}">
                <a16:creationId xmlns:a16="http://schemas.microsoft.com/office/drawing/2014/main" id="{A2143C43-68AA-0F2B-B4D6-97DC2800C9DC}"/>
              </a:ext>
            </a:extLst>
          </p:cNvPr>
          <p:cNvSpPr txBox="1"/>
          <p:nvPr/>
        </p:nvSpPr>
        <p:spPr>
          <a:xfrm>
            <a:off x="8660911" y="4829180"/>
            <a:ext cx="3531089" cy="1938992"/>
          </a:xfrm>
          <a:prstGeom prst="rect">
            <a:avLst/>
          </a:prstGeom>
          <a:solidFill>
            <a:schemeClr val="bg1">
              <a:lumMod val="95000"/>
            </a:schemeClr>
          </a:solidFill>
        </p:spPr>
        <p:txBody>
          <a:bodyPr wrap="square">
            <a:spAutoFit/>
          </a:bodyPr>
          <a:lstStyle/>
          <a:p>
            <a:pPr marL="171450" indent="-171450" algn="just">
              <a:buFont typeface="Arial" panose="020B0604020202020204" pitchFamily="34" charset="0"/>
              <a:buChar char="•"/>
            </a:pP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Adams, R., Jordan, R.E., Maher, A., Adab, P., Barrett, T., Bevan, S., Cooper, L., </a:t>
            </a:r>
            <a:r>
              <a:rPr lang="en-IN" sz="4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DuRand</a:t>
            </a: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 Edwards, F., Hardy, P. and Harris, C., 2024. Health screening clinic to reduce absenteeism and presenteeism among NHS Staff: </a:t>
            </a:r>
            <a:r>
              <a:rPr lang="en-IN" sz="4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eTHOS</a:t>
            </a: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pilot RCT.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Health and Social Care Delivery Research</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12</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(23).</a:t>
            </a:r>
          </a:p>
          <a:p>
            <a:pPr marL="171450" indent="-171450" algn="just">
              <a:buFont typeface="Arial" panose="020B0604020202020204" pitchFamily="34" charset="0"/>
              <a:buChar char="•"/>
            </a:pP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Foglia, E., Ferrario, L. and Garagiola, E., 2026. Enhancing healthcare workers’ safety and well-being through a comprehensive qualitative analysis across hospital settings.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Scientific Reports</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buFont typeface="Arial" panose="020B0604020202020204" pitchFamily="34" charset="0"/>
              <a:buChar char="•"/>
            </a:pP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Health and Safety Executive. (2025). Key figures for Great Britain 2024 to 2025. </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IN" sz="4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https://www.hse.gov.uk/statistics/overview.htm</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[Accessed on: 27 June 2026]. </a:t>
            </a:r>
          </a:p>
          <a:p>
            <a:pPr marL="171450" indent="-171450" algn="just">
              <a:buFont typeface="Arial" panose="020B0604020202020204" pitchFamily="34" charset="0"/>
              <a:buChar char="•"/>
            </a:pP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Labour Organisation. (2025). Safety and Health at the Heart of the future of work. </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IN" sz="4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https://www.ilo.org/sites/default/files/wcmsp5/groups/public/@ed_protect/@protrav/@safework/documents/publication/wcms_687610.pdf</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[Accessed on: 27 June 2026]. </a:t>
            </a:r>
          </a:p>
          <a:p>
            <a:pPr marL="171450" indent="-171450" algn="just">
              <a:buFont typeface="Arial" panose="020B0604020202020204" pitchFamily="34" charset="0"/>
              <a:buChar char="•"/>
            </a:pP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Karanikas, N. and Zerguine, H., 2023. Advancing Occupational Health and Safety in Context: Mapping of the Literature.</a:t>
            </a:r>
            <a:endParaRPr lang="en-IN" sz="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buFont typeface="Arial" panose="020B0604020202020204" pitchFamily="34" charset="0"/>
              <a:buChar char="•"/>
            </a:pPr>
            <a:r>
              <a:rPr lang="en-IN" sz="4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Mersal</a:t>
            </a: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F.A., </a:t>
            </a:r>
            <a:r>
              <a:rPr lang="en-IN" sz="4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Alenezi</a:t>
            </a: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I.N., Ali, R.A.E.S. and Alanazi, F.K., 2025. Occupational Health Hazards and Control Measures in Government Hospitals: A Cross‐Sectional Survey of Nurses’ and Nurse Managers’ Perspectives.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Journal of Nursing Management</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2025</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(1), p.6657959.</a:t>
            </a:r>
          </a:p>
          <a:p>
            <a:pPr marL="171450" indent="-171450" algn="just">
              <a:buFont typeface="Arial" panose="020B0604020202020204" pitchFamily="34" charset="0"/>
              <a:buChar char="•"/>
            </a:pP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NHS. (2025). The NHS Patient Safety Strategy. </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IN" sz="4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https://www.england.nhs.uk/wp-content/uploads/2020/08/190708_Patient_Safety_Strategy_for_website_v4.pdf</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[Accessed on: 27 June 2026]. </a:t>
            </a:r>
          </a:p>
          <a:p>
            <a:pPr marL="171450" indent="-171450" algn="just">
              <a:buFont typeface="Arial" panose="020B0604020202020204" pitchFamily="34" charset="0"/>
              <a:buChar char="•"/>
            </a:pPr>
            <a:r>
              <a:rPr lang="en-IN" sz="4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Teufer</a:t>
            </a: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Ebenberger, A., </a:t>
            </a:r>
            <a:r>
              <a:rPr lang="en-IN" sz="4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Affengruber</a:t>
            </a: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Kien, C., </a:t>
            </a:r>
            <a:r>
              <a:rPr lang="en-IN" sz="4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Klerings</a:t>
            </a: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 Szelag, M., </a:t>
            </a:r>
            <a:r>
              <a:rPr lang="en-IN" sz="4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Grillich</a:t>
            </a: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and </a:t>
            </a:r>
            <a:r>
              <a:rPr lang="en-IN" sz="4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Griebler</a:t>
            </a: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U., 2019. Evidence-based occupational health and safety interventions: a comprehensive overview of reviews.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BMJ open</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9</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(12), p.e032528.</a:t>
            </a:r>
          </a:p>
          <a:p>
            <a:pPr marL="171450" indent="-171450" algn="just">
              <a:buFont typeface="Arial" panose="020B0604020202020204" pitchFamily="34" charset="0"/>
              <a:buChar char="•"/>
            </a:pPr>
            <a:r>
              <a:rPr lang="en-IN" sz="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The Kings Funds. (2025). What does the NHS staff survey 2024 really tell us? </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IN" sz="4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https://www.kingsfund.org.uk/insight-and-analysis/blogs/nhs-staff-survey-2024-tell-us</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[Accessed on: 27 June 2026]. </a:t>
            </a:r>
          </a:p>
          <a:p>
            <a:pPr marL="171450" indent="-171450" algn="just">
              <a:buFont typeface="Arial" panose="020B0604020202020204" pitchFamily="34" charset="0"/>
              <a:buChar char="•"/>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World Health Organisation. (2025). Keep health workers safe to keep patients safe: WHO. [Online]. Available at: </a:t>
            </a:r>
            <a:r>
              <a:rPr lang="en-IN" sz="4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https://www.who.int/news/item/17-09-2020-keep-health-workers-safe-to-keep-patients-safe-who</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[Accessed on: 27 June 2026]. </a:t>
            </a:r>
          </a:p>
          <a:p>
            <a:pPr marL="171450" indent="-171450" algn="just">
              <a:buFont typeface="Arial" panose="020B0604020202020204" pitchFamily="34" charset="0"/>
              <a:buChar char="•"/>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World Health Organisation. (2025). Occupation health: health workers. [Online]. Available at: </a:t>
            </a:r>
            <a:r>
              <a:rPr lang="en-IN" sz="4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https://www.who.int/news-room/fact-sheets/detail/occupational-health--health-workers</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[Accessed on: 27 June 2026].</a:t>
            </a:r>
          </a:p>
          <a:p>
            <a:pPr marL="171450" indent="-171450">
              <a:buFont typeface="Arial" panose="020B0604020202020204" pitchFamily="34" charset="0"/>
              <a:buChar char="•"/>
            </a:pPr>
            <a:r>
              <a:rPr lang="en-IN" sz="400" dirty="0">
                <a:latin typeface="Times New Roman" panose="02020603050405020304" pitchFamily="18" charset="0"/>
                <a:cs typeface="Times New Roman" panose="02020603050405020304" pitchFamily="18" charset="0"/>
              </a:rPr>
              <a:t>NHS England. (2025). National standards of healthcare cleanliness 2025: health and safety. [Online]. Available at: </a:t>
            </a:r>
            <a:r>
              <a:rPr lang="en-IN" sz="400" u="sng" dirty="0">
                <a:latin typeface="Times New Roman" panose="02020603050405020304" pitchFamily="18" charset="0"/>
                <a:cs typeface="Times New Roman" panose="02020603050405020304" pitchFamily="18" charset="0"/>
                <a:hlinkClick r:id="rId14"/>
              </a:rPr>
              <a:t>https://www.england.nhs.uk/long-read/national-standards-of-healthcare-cleanliness-2025-health-and-safety/</a:t>
            </a:r>
            <a:r>
              <a:rPr lang="en-IN" sz="400" dirty="0">
                <a:latin typeface="Times New Roman" panose="02020603050405020304" pitchFamily="18" charset="0"/>
                <a:cs typeface="Times New Roman" panose="02020603050405020304" pitchFamily="18" charset="0"/>
              </a:rPr>
              <a:t> [Accessed on: 1 July 2026]. </a:t>
            </a:r>
          </a:p>
          <a:p>
            <a:pPr marL="171450" indent="-171450">
              <a:buFont typeface="Arial" panose="020B0604020202020204" pitchFamily="34" charset="0"/>
              <a:buChar char="•"/>
            </a:pPr>
            <a:r>
              <a:rPr lang="en-IN" sz="400" dirty="0">
                <a:latin typeface="Times New Roman" panose="02020603050405020304" pitchFamily="18" charset="0"/>
                <a:cs typeface="Times New Roman" panose="02020603050405020304" pitchFamily="18" charset="0"/>
              </a:rPr>
              <a:t>NHS Employers. (2025). Occupational health for NHS staff. [Online]. Available at: </a:t>
            </a:r>
            <a:r>
              <a:rPr lang="en-IN" sz="400" u="sng" dirty="0">
                <a:latin typeface="Times New Roman" panose="02020603050405020304" pitchFamily="18" charset="0"/>
                <a:cs typeface="Times New Roman" panose="02020603050405020304" pitchFamily="18" charset="0"/>
                <a:hlinkClick r:id="rId15"/>
              </a:rPr>
              <a:t>https://www.nhsemployers.org/articles/occupational-health-nhs-staff</a:t>
            </a:r>
            <a:r>
              <a:rPr lang="en-IN" sz="400" dirty="0">
                <a:latin typeface="Times New Roman" panose="02020603050405020304" pitchFamily="18" charset="0"/>
                <a:cs typeface="Times New Roman" panose="02020603050405020304" pitchFamily="18" charset="0"/>
              </a:rPr>
              <a:t> [Accessed on: 1 July 2026]. </a:t>
            </a:r>
          </a:p>
          <a:p>
            <a:pPr marL="171450" indent="-171450">
              <a:buFont typeface="Arial" panose="020B0604020202020204" pitchFamily="34" charset="0"/>
              <a:buChar char="•"/>
            </a:pPr>
            <a:r>
              <a:rPr lang="en-IN" sz="400" dirty="0">
                <a:latin typeface="Times New Roman" panose="02020603050405020304" pitchFamily="18" charset="0"/>
                <a:cs typeface="Times New Roman" panose="02020603050405020304" pitchFamily="18" charset="0"/>
              </a:rPr>
              <a:t>Ahmad, I.A. and Osei, E., 2023. Occupational health and safety measures in healthcare settings during COVID-19: strategies for protecting staff, patients and visitors. </a:t>
            </a:r>
            <a:r>
              <a:rPr lang="en-IN" sz="400" i="1" dirty="0">
                <a:latin typeface="Times New Roman" panose="02020603050405020304" pitchFamily="18" charset="0"/>
                <a:cs typeface="Times New Roman" panose="02020603050405020304" pitchFamily="18" charset="0"/>
              </a:rPr>
              <a:t>Disaster Medicine and Public Health Preparedness</a:t>
            </a:r>
            <a:r>
              <a:rPr lang="en-IN" sz="400" dirty="0">
                <a:latin typeface="Times New Roman" panose="02020603050405020304" pitchFamily="18" charset="0"/>
                <a:cs typeface="Times New Roman" panose="02020603050405020304" pitchFamily="18" charset="0"/>
              </a:rPr>
              <a:t>, </a:t>
            </a:r>
            <a:r>
              <a:rPr lang="en-IN" sz="400" i="1" dirty="0">
                <a:latin typeface="Times New Roman" panose="02020603050405020304" pitchFamily="18" charset="0"/>
                <a:cs typeface="Times New Roman" panose="02020603050405020304" pitchFamily="18" charset="0"/>
              </a:rPr>
              <a:t>17</a:t>
            </a:r>
            <a:r>
              <a:rPr lang="en-IN" sz="400" dirty="0">
                <a:latin typeface="Times New Roman" panose="02020603050405020304" pitchFamily="18" charset="0"/>
                <a:cs typeface="Times New Roman" panose="02020603050405020304" pitchFamily="18" charset="0"/>
              </a:rPr>
              <a:t>, p.e48.</a:t>
            </a:r>
          </a:p>
          <a:p>
            <a:pPr marL="171450" indent="-171450">
              <a:buFont typeface="Arial" panose="020B0604020202020204" pitchFamily="34" charset="0"/>
              <a:buChar char="•"/>
            </a:pPr>
            <a:r>
              <a:rPr lang="en-IN" sz="400" dirty="0">
                <a:latin typeface="Times New Roman" panose="02020603050405020304" pitchFamily="18" charset="0"/>
                <a:cs typeface="Times New Roman" panose="02020603050405020304" pitchFamily="18" charset="0"/>
              </a:rPr>
              <a:t>England, N.H.S. and Improvement, N.H.S., 2019. The NHS patient safety strategy. </a:t>
            </a:r>
            <a:r>
              <a:rPr lang="en-IN" sz="400" i="1" dirty="0">
                <a:latin typeface="Times New Roman" panose="02020603050405020304" pitchFamily="18" charset="0"/>
                <a:cs typeface="Times New Roman" panose="02020603050405020304" pitchFamily="18" charset="0"/>
              </a:rPr>
              <a:t>Safer culture, safer systems, safer patients</a:t>
            </a:r>
            <a:r>
              <a:rPr lang="en-IN" sz="400" dirty="0">
                <a:latin typeface="Times New Roman" panose="02020603050405020304" pitchFamily="18" charset="0"/>
                <a:cs typeface="Times New Roman" panose="02020603050405020304" pitchFamily="18" charset="0"/>
              </a:rPr>
              <a:t>.</a:t>
            </a:r>
          </a:p>
        </p:txBody>
      </p:sp>
      <p:sp>
        <p:nvSpPr>
          <p:cNvPr id="33" name="TextBox 32">
            <a:extLst>
              <a:ext uri="{FF2B5EF4-FFF2-40B4-BE49-F238E27FC236}">
                <a16:creationId xmlns:a16="http://schemas.microsoft.com/office/drawing/2014/main" id="{9B458073-BD00-380F-5B9D-79682F21C420}"/>
              </a:ext>
            </a:extLst>
          </p:cNvPr>
          <p:cNvSpPr txBox="1"/>
          <p:nvPr/>
        </p:nvSpPr>
        <p:spPr>
          <a:xfrm>
            <a:off x="9023105" y="4473513"/>
            <a:ext cx="2806700" cy="397096"/>
          </a:xfrm>
          <a:prstGeom prst="rect">
            <a:avLst/>
          </a:prstGeom>
          <a:noFill/>
        </p:spPr>
        <p:txBody>
          <a:bodyPr wrap="square">
            <a:spAutoFit/>
          </a:bodyPr>
          <a:lstStyle/>
          <a:p>
            <a:pPr algn="ctr">
              <a:lnSpc>
                <a:spcPct val="150000"/>
              </a:lnSpc>
              <a:spcBef>
                <a:spcPts val="600"/>
              </a:spcBef>
              <a:spcAft>
                <a:spcPts val="600"/>
              </a:spcAft>
              <a:buNone/>
            </a:pPr>
            <a:r>
              <a:rPr lang="en-IN" sz="1500" b="1" kern="100" dirty="0">
                <a:effectLst/>
                <a:latin typeface="Times New Roman" panose="02020603050405020304" pitchFamily="18" charset="0"/>
                <a:ea typeface="Calibri" panose="020F0502020204030204" pitchFamily="34" charset="0"/>
                <a:cs typeface="Times New Roman" panose="02020603050405020304" pitchFamily="18" charset="0"/>
              </a:rPr>
              <a:t>Key References</a:t>
            </a:r>
            <a:endParaRPr lang="en-IN" sz="15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5" name="TextBox 34">
            <a:extLst>
              <a:ext uri="{FF2B5EF4-FFF2-40B4-BE49-F238E27FC236}">
                <a16:creationId xmlns:a16="http://schemas.microsoft.com/office/drawing/2014/main" id="{28C3886A-1436-E5F2-E723-E8470034D4F5}"/>
              </a:ext>
            </a:extLst>
          </p:cNvPr>
          <p:cNvSpPr txBox="1"/>
          <p:nvPr/>
        </p:nvSpPr>
        <p:spPr>
          <a:xfrm>
            <a:off x="156342" y="610218"/>
            <a:ext cx="4135120" cy="397096"/>
          </a:xfrm>
          <a:prstGeom prst="rect">
            <a:avLst/>
          </a:prstGeom>
          <a:noFill/>
        </p:spPr>
        <p:txBody>
          <a:bodyPr wrap="square">
            <a:spAutoFit/>
          </a:bodyPr>
          <a:lstStyle/>
          <a:p>
            <a:pPr algn="ctr">
              <a:lnSpc>
                <a:spcPct val="150000"/>
              </a:lnSpc>
              <a:spcBef>
                <a:spcPts val="600"/>
              </a:spcBef>
              <a:spcAft>
                <a:spcPts val="600"/>
              </a:spcAft>
              <a:buNone/>
            </a:pPr>
            <a:r>
              <a:rPr lang="en-IN" sz="1500" b="1" kern="100" dirty="0">
                <a:effectLst/>
                <a:latin typeface="Times New Roman" panose="02020603050405020304" pitchFamily="18" charset="0"/>
                <a:ea typeface="Calibri" panose="020F0502020204030204" pitchFamily="34" charset="0"/>
                <a:cs typeface="Times New Roman" panose="02020603050405020304" pitchFamily="18" charset="0"/>
              </a:rPr>
              <a:t>Introduction and Prevalence of the Problem </a:t>
            </a:r>
            <a:endParaRPr lang="en-IN" sz="15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7" name="TextBox 36">
            <a:extLst>
              <a:ext uri="{FF2B5EF4-FFF2-40B4-BE49-F238E27FC236}">
                <a16:creationId xmlns:a16="http://schemas.microsoft.com/office/drawing/2014/main" id="{CA83AB45-5F44-24B3-D8A9-CCB4BB6C56FB}"/>
              </a:ext>
            </a:extLst>
          </p:cNvPr>
          <p:cNvSpPr txBox="1"/>
          <p:nvPr/>
        </p:nvSpPr>
        <p:spPr>
          <a:xfrm>
            <a:off x="9341913" y="609348"/>
            <a:ext cx="2277042" cy="323165"/>
          </a:xfrm>
          <a:prstGeom prst="rect">
            <a:avLst/>
          </a:prstGeom>
          <a:noFill/>
        </p:spPr>
        <p:txBody>
          <a:bodyPr wrap="square">
            <a:spAutoFit/>
          </a:bodyPr>
          <a:lstStyle/>
          <a:p>
            <a:pPr algn="ctr">
              <a:spcBef>
                <a:spcPts val="600"/>
              </a:spcBef>
              <a:buNone/>
            </a:pPr>
            <a:r>
              <a:rPr lang="en-IN" sz="1500" b="1" kern="100" dirty="0">
                <a:effectLst/>
                <a:latin typeface="Times New Roman" panose="02020603050405020304" pitchFamily="18" charset="0"/>
                <a:ea typeface="Calibri" panose="020F0502020204030204" pitchFamily="34" charset="0"/>
                <a:cs typeface="Times New Roman" panose="02020603050405020304" pitchFamily="18" charset="0"/>
              </a:rPr>
              <a:t>Research Objectives: </a:t>
            </a:r>
            <a:endParaRPr lang="en-IN" sz="15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9" name="TextBox 38">
            <a:extLst>
              <a:ext uri="{FF2B5EF4-FFF2-40B4-BE49-F238E27FC236}">
                <a16:creationId xmlns:a16="http://schemas.microsoft.com/office/drawing/2014/main" id="{1D57A03B-8ABE-E129-14BB-ED4CA73A1329}"/>
              </a:ext>
            </a:extLst>
          </p:cNvPr>
          <p:cNvSpPr txBox="1"/>
          <p:nvPr/>
        </p:nvSpPr>
        <p:spPr>
          <a:xfrm>
            <a:off x="299475" y="2501"/>
            <a:ext cx="11650898" cy="646331"/>
          </a:xfrm>
          <a:prstGeom prst="rect">
            <a:avLst/>
          </a:prstGeom>
          <a:solidFill>
            <a:schemeClr val="accent4">
              <a:lumMod val="75000"/>
            </a:schemeClr>
          </a:solidFill>
        </p:spPr>
        <p:txBody>
          <a:bodyPr wrap="square">
            <a:spAutoFit/>
          </a:bodyPr>
          <a:lstStyle/>
          <a:p>
            <a:pPr algn="ctr"/>
            <a:r>
              <a:rPr lang="en-IN" sz="1600" b="1" dirty="0">
                <a:solidFill>
                  <a:schemeClr val="bg1"/>
                </a:solidFill>
                <a:latin typeface="Times New Roman" panose="02020603050405020304" pitchFamily="18" charset="0"/>
                <a:cs typeface="Times New Roman" panose="02020603050405020304" pitchFamily="18" charset="0"/>
              </a:rPr>
              <a:t>An Investigation of Occupational Health and Safety Measures for NHS Healthcare Workers in the United Kingdom</a:t>
            </a:r>
          </a:p>
          <a:p>
            <a:pPr algn="ctr"/>
            <a:r>
              <a:rPr lang="en-IN" sz="1000" b="1" dirty="0">
                <a:solidFill>
                  <a:schemeClr val="bg1"/>
                </a:solidFill>
                <a:latin typeface="Times New Roman" panose="02020603050405020304" pitchFamily="18" charset="0"/>
                <a:cs typeface="Times New Roman" panose="02020603050405020304" pitchFamily="18" charset="0"/>
              </a:rPr>
              <a:t>Student Name: Nidhi </a:t>
            </a:r>
            <a:r>
              <a:rPr lang="en-IN" sz="1000" b="1" dirty="0" err="1">
                <a:solidFill>
                  <a:schemeClr val="bg1"/>
                </a:solidFill>
                <a:latin typeface="Times New Roman" panose="02020603050405020304" pitchFamily="18" charset="0"/>
                <a:cs typeface="Times New Roman" panose="02020603050405020304" pitchFamily="18" charset="0"/>
              </a:rPr>
              <a:t>Dhavalkumar</a:t>
            </a:r>
            <a:r>
              <a:rPr lang="en-IN" sz="1000" b="1" dirty="0">
                <a:solidFill>
                  <a:schemeClr val="bg1"/>
                </a:solidFill>
                <a:latin typeface="Times New Roman" panose="02020603050405020304" pitchFamily="18" charset="0"/>
                <a:cs typeface="Times New Roman" panose="02020603050405020304" pitchFamily="18" charset="0"/>
              </a:rPr>
              <a:t> Kachhia</a:t>
            </a:r>
          </a:p>
          <a:p>
            <a:pPr algn="ctr"/>
            <a:r>
              <a:rPr lang="en-IN" sz="1000" b="1" dirty="0">
                <a:solidFill>
                  <a:schemeClr val="bg1"/>
                </a:solidFill>
                <a:latin typeface="Times New Roman" panose="02020603050405020304" pitchFamily="18" charset="0"/>
                <a:cs typeface="Times New Roman" panose="02020603050405020304" pitchFamily="18" charset="0"/>
              </a:rPr>
              <a:t>Student ID</a:t>
            </a:r>
            <a:r>
              <a:rPr lang="en-IN" sz="1000" b="1">
                <a:solidFill>
                  <a:schemeClr val="bg1"/>
                </a:solidFill>
                <a:latin typeface="Times New Roman" panose="02020603050405020304" pitchFamily="18" charset="0"/>
                <a:cs typeface="Times New Roman" panose="02020603050405020304" pitchFamily="18" charset="0"/>
              </a:rPr>
              <a:t>: 2527220</a:t>
            </a:r>
            <a:endParaRPr lang="en-IN" sz="1000" b="1" dirty="0">
              <a:solidFill>
                <a:schemeClr val="bg1"/>
              </a:solidFill>
              <a:latin typeface="Times New Roman" panose="02020603050405020304" pitchFamily="18" charset="0"/>
              <a:cs typeface="Times New Roman" panose="02020603050405020304" pitchFamily="18" charset="0"/>
            </a:endParaRPr>
          </a:p>
        </p:txBody>
      </p:sp>
      <p:pic>
        <p:nvPicPr>
          <p:cNvPr id="40" name="Picture 39" descr="Temporary staff – involvement in patient safety investigations">
            <a:extLst>
              <a:ext uri="{FF2B5EF4-FFF2-40B4-BE49-F238E27FC236}">
                <a16:creationId xmlns:a16="http://schemas.microsoft.com/office/drawing/2014/main" id="{2193AD72-7F10-55A3-E17B-2502023D42B4}"/>
              </a:ext>
            </a:extLst>
          </p:cNvPr>
          <p:cNvPicPr>
            <a:picLocks noChangeAspect="1"/>
          </p:cNvPicPr>
          <p:nvPr/>
        </p:nvPicPr>
        <p:blipFill>
          <a:blip r:embed="rId16"/>
          <a:stretch>
            <a:fillRect/>
          </a:stretch>
        </p:blipFill>
        <p:spPr>
          <a:xfrm>
            <a:off x="4669137" y="4499782"/>
            <a:ext cx="3766205" cy="1320818"/>
          </a:xfrm>
          <a:prstGeom prst="rect">
            <a:avLst/>
          </a:prstGeom>
        </p:spPr>
      </p:pic>
      <p:sp>
        <p:nvSpPr>
          <p:cNvPr id="42" name="TextBox 41">
            <a:extLst>
              <a:ext uri="{FF2B5EF4-FFF2-40B4-BE49-F238E27FC236}">
                <a16:creationId xmlns:a16="http://schemas.microsoft.com/office/drawing/2014/main" id="{48FC2E5A-172C-93B9-326A-AD0196811A72}"/>
              </a:ext>
            </a:extLst>
          </p:cNvPr>
          <p:cNvSpPr txBox="1"/>
          <p:nvPr/>
        </p:nvSpPr>
        <p:spPr>
          <a:xfrm>
            <a:off x="-877365" y="6500535"/>
            <a:ext cx="6336890" cy="246221"/>
          </a:xfrm>
          <a:prstGeom prst="rect">
            <a:avLst/>
          </a:prstGeom>
          <a:noFill/>
        </p:spPr>
        <p:txBody>
          <a:bodyPr wrap="square">
            <a:spAutoFit/>
          </a:bodyPr>
          <a:lstStyle/>
          <a:p>
            <a:pPr algn="ctr"/>
            <a:r>
              <a:rPr lang="en-IN" sz="1000" b="1" i="1" kern="100" dirty="0">
                <a:effectLst/>
                <a:latin typeface="Times New Roman" panose="02020603050405020304" pitchFamily="18" charset="0"/>
                <a:ea typeface="Calibri" panose="020F0502020204030204" pitchFamily="34" charset="0"/>
                <a:cs typeface="Times New Roman" panose="02020603050405020304" pitchFamily="18" charset="0"/>
              </a:rPr>
              <a:t>Source: (Health and Safety Executive, 2024)</a:t>
            </a:r>
            <a:endParaRPr lang="en-IN" sz="1000" b="1" i="1" dirty="0"/>
          </a:p>
        </p:txBody>
      </p:sp>
    </p:spTree>
    <p:extLst>
      <p:ext uri="{BB962C8B-B14F-4D97-AF65-F5344CB8AC3E}">
        <p14:creationId xmlns:p14="http://schemas.microsoft.com/office/powerpoint/2010/main" val="3422303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1275</Words>
  <Application>Microsoft Office PowerPoint</Application>
  <PresentationFormat>Widescreen</PresentationFormat>
  <Paragraphs>43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2026-06-29T09:57:22Z</dcterms:created>
  <dcterms:modified xsi:type="dcterms:W3CDTF">2026-07-02T19:23:14Z</dcterms:modified>
</cp:coreProperties>
</file>