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8" r:id="rId2"/>
    <p:sldId id="257" r:id="rId3"/>
    <p:sldId id="258" r:id="rId4"/>
    <p:sldId id="280" r:id="rId5"/>
    <p:sldId id="320" r:id="rId6"/>
    <p:sldId id="321" r:id="rId7"/>
    <p:sldId id="322" r:id="rId8"/>
    <p:sldId id="323" r:id="rId9"/>
    <p:sldId id="324" r:id="rId10"/>
    <p:sldId id="259" r:id="rId11"/>
    <p:sldId id="276" r:id="rId12"/>
    <p:sldId id="284" r:id="rId13"/>
    <p:sldId id="281" r:id="rId14"/>
    <p:sldId id="285" r:id="rId15"/>
    <p:sldId id="278" r:id="rId16"/>
    <p:sldId id="277" r:id="rId17"/>
    <p:sldId id="279" r:id="rId18"/>
    <p:sldId id="282" r:id="rId19"/>
    <p:sldId id="272" r:id="rId20"/>
    <p:sldId id="283" r:id="rId21"/>
    <p:sldId id="273" r:id="rId22"/>
    <p:sldId id="286" r:id="rId23"/>
    <p:sldId id="274" r:id="rId24"/>
    <p:sldId id="287" r:id="rId25"/>
    <p:sldId id="288" r:id="rId26"/>
    <p:sldId id="297" r:id="rId27"/>
    <p:sldId id="298" r:id="rId28"/>
    <p:sldId id="301" r:id="rId29"/>
    <p:sldId id="302" r:id="rId30"/>
    <p:sldId id="300" r:id="rId31"/>
    <p:sldId id="299" r:id="rId32"/>
    <p:sldId id="290" r:id="rId33"/>
    <p:sldId id="303" r:id="rId34"/>
    <p:sldId id="293" r:id="rId35"/>
    <p:sldId id="294" r:id="rId36"/>
    <p:sldId id="289" r:id="rId37"/>
    <p:sldId id="296" r:id="rId38"/>
    <p:sldId id="291" r:id="rId39"/>
    <p:sldId id="295" r:id="rId40"/>
    <p:sldId id="292" r:id="rId41"/>
    <p:sldId id="304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Sin estilo, cuadrícula de la tabla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06" autoAdjust="0"/>
    <p:restoredTop sz="94660"/>
  </p:normalViewPr>
  <p:slideViewPr>
    <p:cSldViewPr>
      <p:cViewPr varScale="1">
        <p:scale>
          <a:sx n="50" d="100"/>
          <a:sy n="50" d="100"/>
        </p:scale>
        <p:origin x="187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352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481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6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953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175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81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4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421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5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08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113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699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PLANNING, MONITORING AND CONTROL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503546" y="3717032"/>
            <a:ext cx="412504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METHOD 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STUDY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55670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772816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Systematic examination of activities in order to improve the effective use of human and other resources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1093304" y="4581128"/>
            <a:ext cx="684076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1.- Method study. To improve the way work is  done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2.- Work measurement. To fix a standard time for operations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2708920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Possibility to work efficiency</a:t>
            </a:r>
          </a:p>
          <a:p>
            <a:r>
              <a:rPr lang="en-GB" sz="2000" dirty="0" smtClean="0"/>
              <a:t>Higher productivity, benefitting the operatives and the employers 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3933056"/>
            <a:ext cx="4414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2 main areas:</a:t>
            </a:r>
            <a:endParaRPr lang="en-GB" sz="2000" b="1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26534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547664" y="3645024"/>
            <a:ext cx="67687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Objectives: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- Analyse and simplify production techniques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- develop economical ways of doing a job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Determine </a:t>
            </a:r>
            <a:r>
              <a:rPr lang="en-GB" sz="2000" dirty="0" smtClean="0"/>
              <a:t>suitable layout of </a:t>
            </a:r>
            <a:r>
              <a:rPr lang="en-GB" sz="2000" dirty="0" smtClean="0"/>
              <a:t>facilities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US" sz="2000" dirty="0" smtClean="0"/>
              <a:t>Increase productivity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971600" y="1988840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“The systematic recording and critical examination of ways of doing things in order to make improvements”</a:t>
            </a:r>
            <a:endParaRPr lang="en-GB" sz="2000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79951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48478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use of Method Study techniques is necessary to expose, evaluate and sell the potential improvements.</a:t>
            </a:r>
            <a:endParaRPr lang="en-GB" sz="2000" dirty="0"/>
          </a:p>
        </p:txBody>
      </p:sp>
      <p:grpSp>
        <p:nvGrpSpPr>
          <p:cNvPr id="3" name="Group 2"/>
          <p:cNvGrpSpPr/>
          <p:nvPr/>
        </p:nvGrpSpPr>
        <p:grpSpPr>
          <a:xfrm>
            <a:off x="1331640" y="2492896"/>
            <a:ext cx="2472478" cy="4032448"/>
            <a:chOff x="3035626" y="2492896"/>
            <a:chExt cx="2472478" cy="4032448"/>
          </a:xfrm>
        </p:grpSpPr>
        <p:sp>
          <p:nvSpPr>
            <p:cNvPr id="4" name="Rounded Rectangle 3"/>
            <p:cNvSpPr/>
            <p:nvPr/>
          </p:nvSpPr>
          <p:spPr>
            <a:xfrm>
              <a:off x="3384798" y="24928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SELECT</a:t>
              </a:r>
              <a:endParaRPr lang="en-GB" b="1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384798" y="321297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RECORD</a:t>
              </a:r>
              <a:endParaRPr lang="en-GB" b="1" dirty="0"/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384798" y="393305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EXAMINE</a:t>
              </a:r>
              <a:endParaRPr lang="en-GB" b="1" dirty="0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395092" y="465313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DEVELOP</a:t>
              </a:r>
              <a:endParaRPr lang="en-GB" b="1"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401194" y="537321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INSTALL</a:t>
              </a:r>
              <a:endParaRPr lang="en-GB" b="1" dirty="0"/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3419872" y="60932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MAINTAIN</a:t>
              </a:r>
              <a:endParaRPr lang="en-GB" b="1" dirty="0"/>
            </a:p>
          </p:txBody>
        </p:sp>
        <p:sp>
          <p:nvSpPr>
            <p:cNvPr id="11" name="Curved Right Arrow 10"/>
            <p:cNvSpPr/>
            <p:nvPr/>
          </p:nvSpPr>
          <p:spPr>
            <a:xfrm>
              <a:off x="3052394" y="2829340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Curved Right Arrow 11"/>
            <p:cNvSpPr/>
            <p:nvPr/>
          </p:nvSpPr>
          <p:spPr>
            <a:xfrm>
              <a:off x="3060778" y="3521766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Curved Right Arrow 12"/>
            <p:cNvSpPr/>
            <p:nvPr/>
          </p:nvSpPr>
          <p:spPr>
            <a:xfrm>
              <a:off x="3035626" y="4214124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Curved Right Arrow 13"/>
            <p:cNvSpPr/>
            <p:nvPr/>
          </p:nvSpPr>
          <p:spPr>
            <a:xfrm>
              <a:off x="3044010" y="4906550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Curved Right Arrow 14"/>
            <p:cNvSpPr/>
            <p:nvPr/>
          </p:nvSpPr>
          <p:spPr>
            <a:xfrm>
              <a:off x="3052394" y="5637652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4499992" y="239388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Selection of job to assess</a:t>
            </a:r>
          </a:p>
          <a:p>
            <a:r>
              <a:rPr lang="en-US" dirty="0" smtClean="0"/>
              <a:t>Priority to the jobs with big potential savings</a:t>
            </a:r>
            <a:endParaRPr lang="en-GB" dirty="0"/>
          </a:p>
        </p:txBody>
      </p:sp>
      <p:grpSp>
        <p:nvGrpSpPr>
          <p:cNvPr id="3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4778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48478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use of Method Study techniques is necessary to expose, evaluate and sell the potential improvements.</a:t>
            </a:r>
            <a:endParaRPr lang="en-GB" sz="2000" dirty="0"/>
          </a:p>
        </p:txBody>
      </p:sp>
      <p:grpSp>
        <p:nvGrpSpPr>
          <p:cNvPr id="3" name="Group 2"/>
          <p:cNvGrpSpPr/>
          <p:nvPr/>
        </p:nvGrpSpPr>
        <p:grpSpPr>
          <a:xfrm>
            <a:off x="1331640" y="2492896"/>
            <a:ext cx="2472478" cy="4032448"/>
            <a:chOff x="3035626" y="2492896"/>
            <a:chExt cx="2472478" cy="4032448"/>
          </a:xfrm>
        </p:grpSpPr>
        <p:sp>
          <p:nvSpPr>
            <p:cNvPr id="4" name="Rounded Rectangle 3"/>
            <p:cNvSpPr/>
            <p:nvPr/>
          </p:nvSpPr>
          <p:spPr>
            <a:xfrm>
              <a:off x="3384798" y="24928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SELECT</a:t>
              </a:r>
              <a:endParaRPr lang="en-GB" b="1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384798" y="321297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RECORD</a:t>
              </a:r>
              <a:endParaRPr lang="en-GB" b="1" dirty="0"/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384798" y="393305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EXAMINE</a:t>
              </a:r>
              <a:endParaRPr lang="en-GB" b="1" dirty="0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395092" y="465313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DEVELOP</a:t>
              </a:r>
              <a:endParaRPr lang="en-GB" b="1"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401194" y="537321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INSTALL</a:t>
              </a:r>
              <a:endParaRPr lang="en-GB" b="1" dirty="0"/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3419872" y="60932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MAINTAIN</a:t>
              </a:r>
              <a:endParaRPr lang="en-GB" b="1" dirty="0"/>
            </a:p>
          </p:txBody>
        </p:sp>
        <p:sp>
          <p:nvSpPr>
            <p:cNvPr id="11" name="Curved Right Arrow 10"/>
            <p:cNvSpPr/>
            <p:nvPr/>
          </p:nvSpPr>
          <p:spPr>
            <a:xfrm>
              <a:off x="3052394" y="2829340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Curved Right Arrow 11"/>
            <p:cNvSpPr/>
            <p:nvPr/>
          </p:nvSpPr>
          <p:spPr>
            <a:xfrm>
              <a:off x="3060778" y="3521766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Curved Right Arrow 12"/>
            <p:cNvSpPr/>
            <p:nvPr/>
          </p:nvSpPr>
          <p:spPr>
            <a:xfrm>
              <a:off x="3035626" y="4214124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Curved Right Arrow 13"/>
            <p:cNvSpPr/>
            <p:nvPr/>
          </p:nvSpPr>
          <p:spPr>
            <a:xfrm>
              <a:off x="3044010" y="4906550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Curved Right Arrow 14"/>
            <p:cNvSpPr/>
            <p:nvPr/>
          </p:nvSpPr>
          <p:spPr>
            <a:xfrm>
              <a:off x="3052394" y="5637652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4355976" y="2492896"/>
            <a:ext cx="2880320" cy="1872208"/>
            <a:chOff x="5868144" y="2492896"/>
            <a:chExt cx="2880320" cy="1872208"/>
          </a:xfrm>
        </p:grpSpPr>
        <p:sp>
          <p:nvSpPr>
            <p:cNvPr id="17" name="TextBox 16"/>
            <p:cNvSpPr txBox="1"/>
            <p:nvPr/>
          </p:nvSpPr>
          <p:spPr>
            <a:xfrm>
              <a:off x="6012160" y="2551837"/>
              <a:ext cx="2736304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Outline process chart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Flow process chart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Flow diagram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Multiple activity charts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String diagrams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 smtClean="0"/>
                <a:t>Templates or models</a:t>
              </a:r>
              <a:endParaRPr lang="en-GB" dirty="0"/>
            </a:p>
          </p:txBody>
        </p:sp>
        <p:sp>
          <p:nvSpPr>
            <p:cNvPr id="22" name="Left Brace 21"/>
            <p:cNvSpPr/>
            <p:nvPr/>
          </p:nvSpPr>
          <p:spPr>
            <a:xfrm>
              <a:off x="5868144" y="2492896"/>
              <a:ext cx="144016" cy="1872208"/>
            </a:xfrm>
            <a:prstGeom prst="leftBrac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5099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48478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use of Method Study techniques is necessary to expose, evaluate and sell the potential improvements.</a:t>
            </a:r>
            <a:endParaRPr lang="en-GB" sz="2000" dirty="0"/>
          </a:p>
        </p:txBody>
      </p:sp>
      <p:grpSp>
        <p:nvGrpSpPr>
          <p:cNvPr id="3" name="Group 2"/>
          <p:cNvGrpSpPr/>
          <p:nvPr/>
        </p:nvGrpSpPr>
        <p:grpSpPr>
          <a:xfrm>
            <a:off x="1331640" y="2492896"/>
            <a:ext cx="2472478" cy="4032448"/>
            <a:chOff x="3035626" y="2492896"/>
            <a:chExt cx="2472478" cy="4032448"/>
          </a:xfrm>
        </p:grpSpPr>
        <p:sp>
          <p:nvSpPr>
            <p:cNvPr id="4" name="Rounded Rectangle 3"/>
            <p:cNvSpPr/>
            <p:nvPr/>
          </p:nvSpPr>
          <p:spPr>
            <a:xfrm>
              <a:off x="3384798" y="24928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SELECT</a:t>
              </a:r>
              <a:endParaRPr lang="en-GB" b="1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384798" y="321297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RECORD</a:t>
              </a:r>
              <a:endParaRPr lang="en-GB" b="1" dirty="0"/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384798" y="393305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EXAMINE</a:t>
              </a:r>
              <a:endParaRPr lang="en-GB" b="1" dirty="0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395092" y="465313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DEVELOP</a:t>
              </a:r>
              <a:endParaRPr lang="en-GB" b="1"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401194" y="537321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INSTALL</a:t>
              </a:r>
              <a:endParaRPr lang="en-GB" b="1" dirty="0"/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3419872" y="60932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MAINTAIN</a:t>
              </a:r>
              <a:endParaRPr lang="en-GB" b="1" dirty="0"/>
            </a:p>
          </p:txBody>
        </p:sp>
        <p:sp>
          <p:nvSpPr>
            <p:cNvPr id="11" name="Curved Right Arrow 10"/>
            <p:cNvSpPr/>
            <p:nvPr/>
          </p:nvSpPr>
          <p:spPr>
            <a:xfrm>
              <a:off x="3052394" y="2829340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Curved Right Arrow 11"/>
            <p:cNvSpPr/>
            <p:nvPr/>
          </p:nvSpPr>
          <p:spPr>
            <a:xfrm>
              <a:off x="3060778" y="3521766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Curved Right Arrow 12"/>
            <p:cNvSpPr/>
            <p:nvPr/>
          </p:nvSpPr>
          <p:spPr>
            <a:xfrm>
              <a:off x="3035626" y="4214124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Curved Right Arrow 13"/>
            <p:cNvSpPr/>
            <p:nvPr/>
          </p:nvSpPr>
          <p:spPr>
            <a:xfrm>
              <a:off x="3044010" y="4906550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Curved Right Arrow 14"/>
            <p:cNvSpPr/>
            <p:nvPr/>
          </p:nvSpPr>
          <p:spPr>
            <a:xfrm>
              <a:off x="3052394" y="5637652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5" name="TextBox 24"/>
          <p:cNvSpPr txBox="1"/>
          <p:nvPr/>
        </p:nvSpPr>
        <p:spPr>
          <a:xfrm>
            <a:off x="4283968" y="3521766"/>
            <a:ext cx="37444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Critical examination </a:t>
            </a:r>
            <a:r>
              <a:rPr lang="en-GB" dirty="0" smtClean="0"/>
              <a:t>to establish: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Sequence of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Means/resources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92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48478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use of Method Study techniques is necessary to expose, evaluate and sell the potential improvements.</a:t>
            </a:r>
            <a:endParaRPr lang="en-GB" sz="2000" dirty="0"/>
          </a:p>
        </p:txBody>
      </p:sp>
      <p:grpSp>
        <p:nvGrpSpPr>
          <p:cNvPr id="3" name="Group 2"/>
          <p:cNvGrpSpPr/>
          <p:nvPr/>
        </p:nvGrpSpPr>
        <p:grpSpPr>
          <a:xfrm>
            <a:off x="1331640" y="2492896"/>
            <a:ext cx="2472478" cy="4032448"/>
            <a:chOff x="3035626" y="2492896"/>
            <a:chExt cx="2472478" cy="4032448"/>
          </a:xfrm>
        </p:grpSpPr>
        <p:sp>
          <p:nvSpPr>
            <p:cNvPr id="4" name="Rounded Rectangle 3"/>
            <p:cNvSpPr/>
            <p:nvPr/>
          </p:nvSpPr>
          <p:spPr>
            <a:xfrm>
              <a:off x="3384798" y="24928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SELECT</a:t>
              </a:r>
              <a:endParaRPr lang="en-GB" b="1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384798" y="321297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RECORD</a:t>
              </a:r>
              <a:endParaRPr lang="en-GB" b="1" dirty="0"/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384798" y="393305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EXAMINE</a:t>
              </a:r>
              <a:endParaRPr lang="en-GB" b="1" dirty="0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395092" y="465313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DEVELOP</a:t>
              </a:r>
              <a:endParaRPr lang="en-GB" b="1"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401194" y="537321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INSTALL</a:t>
              </a:r>
              <a:endParaRPr lang="en-GB" b="1" dirty="0"/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3419872" y="60932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MAINTAIN</a:t>
              </a:r>
              <a:endParaRPr lang="en-GB" b="1" dirty="0"/>
            </a:p>
          </p:txBody>
        </p:sp>
        <p:sp>
          <p:nvSpPr>
            <p:cNvPr id="11" name="Curved Right Arrow 10"/>
            <p:cNvSpPr/>
            <p:nvPr/>
          </p:nvSpPr>
          <p:spPr>
            <a:xfrm>
              <a:off x="3052394" y="2829340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Curved Right Arrow 11"/>
            <p:cNvSpPr/>
            <p:nvPr/>
          </p:nvSpPr>
          <p:spPr>
            <a:xfrm>
              <a:off x="3060778" y="3521766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Curved Right Arrow 12"/>
            <p:cNvSpPr/>
            <p:nvPr/>
          </p:nvSpPr>
          <p:spPr>
            <a:xfrm>
              <a:off x="3035626" y="4214124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Curved Right Arrow 13"/>
            <p:cNvSpPr/>
            <p:nvPr/>
          </p:nvSpPr>
          <p:spPr>
            <a:xfrm>
              <a:off x="3044010" y="4906550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Curved Right Arrow 14"/>
            <p:cNvSpPr/>
            <p:nvPr/>
          </p:nvSpPr>
          <p:spPr>
            <a:xfrm>
              <a:off x="3052394" y="5637652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5" name="TextBox 24"/>
          <p:cNvSpPr txBox="1"/>
          <p:nvPr/>
        </p:nvSpPr>
        <p:spPr>
          <a:xfrm>
            <a:off x="4355976" y="4160324"/>
            <a:ext cx="37444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Develop an improved work method</a:t>
            </a:r>
          </a:p>
          <a:p>
            <a:pPr marL="285750" indent="-285750">
              <a:buFontTx/>
              <a:buChar char="-"/>
            </a:pPr>
            <a:r>
              <a:rPr lang="en-US" dirty="0" smtClean="0"/>
              <a:t>Eliminate unnecessary activities</a:t>
            </a:r>
          </a:p>
          <a:p>
            <a:pPr marL="285750" indent="-285750">
              <a:buFontTx/>
              <a:buChar char="-"/>
            </a:pPr>
            <a:r>
              <a:rPr lang="en-US" dirty="0" smtClean="0"/>
              <a:t>Combine activities</a:t>
            </a:r>
          </a:p>
          <a:p>
            <a:pPr marL="285750" indent="-285750">
              <a:buFontTx/>
              <a:buChar char="-"/>
            </a:pPr>
            <a:r>
              <a:rPr lang="en-US" dirty="0" smtClean="0"/>
              <a:t>Change the sequence</a:t>
            </a:r>
          </a:p>
          <a:p>
            <a:pPr marL="285750" indent="-285750">
              <a:buFontTx/>
              <a:buChar char="-"/>
            </a:pPr>
            <a:r>
              <a:rPr lang="en-US" dirty="0" smtClean="0"/>
              <a:t>Simplify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88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48478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use of Method Study techniques is necessary to expose, evaluate and sell the potential improvements.</a:t>
            </a:r>
            <a:endParaRPr lang="en-GB" sz="2000" dirty="0"/>
          </a:p>
        </p:txBody>
      </p:sp>
      <p:grpSp>
        <p:nvGrpSpPr>
          <p:cNvPr id="3" name="Group 2"/>
          <p:cNvGrpSpPr/>
          <p:nvPr/>
        </p:nvGrpSpPr>
        <p:grpSpPr>
          <a:xfrm>
            <a:off x="1331640" y="2492896"/>
            <a:ext cx="2472478" cy="4032448"/>
            <a:chOff x="3035626" y="2492896"/>
            <a:chExt cx="2472478" cy="4032448"/>
          </a:xfrm>
        </p:grpSpPr>
        <p:sp>
          <p:nvSpPr>
            <p:cNvPr id="4" name="Rounded Rectangle 3"/>
            <p:cNvSpPr/>
            <p:nvPr/>
          </p:nvSpPr>
          <p:spPr>
            <a:xfrm>
              <a:off x="3384798" y="24928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SELECT</a:t>
              </a:r>
              <a:endParaRPr lang="en-GB" b="1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384798" y="321297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RECORD</a:t>
              </a:r>
              <a:endParaRPr lang="en-GB" b="1" dirty="0"/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384798" y="393305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EXAMINE</a:t>
              </a:r>
              <a:endParaRPr lang="en-GB" b="1" dirty="0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395092" y="465313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DEVELOP</a:t>
              </a:r>
              <a:endParaRPr lang="en-GB" b="1"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401194" y="537321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INSTALL</a:t>
              </a:r>
              <a:endParaRPr lang="en-GB" b="1" dirty="0"/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3419872" y="60932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MAINTAIN</a:t>
              </a:r>
              <a:endParaRPr lang="en-GB" b="1" dirty="0"/>
            </a:p>
          </p:txBody>
        </p:sp>
        <p:sp>
          <p:nvSpPr>
            <p:cNvPr id="11" name="Curved Right Arrow 10"/>
            <p:cNvSpPr/>
            <p:nvPr/>
          </p:nvSpPr>
          <p:spPr>
            <a:xfrm>
              <a:off x="3052394" y="2829340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Curved Right Arrow 11"/>
            <p:cNvSpPr/>
            <p:nvPr/>
          </p:nvSpPr>
          <p:spPr>
            <a:xfrm>
              <a:off x="3060778" y="3521766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Curved Right Arrow 12"/>
            <p:cNvSpPr/>
            <p:nvPr/>
          </p:nvSpPr>
          <p:spPr>
            <a:xfrm>
              <a:off x="3035626" y="4214124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Curved Right Arrow 13"/>
            <p:cNvSpPr/>
            <p:nvPr/>
          </p:nvSpPr>
          <p:spPr>
            <a:xfrm>
              <a:off x="3044010" y="4906550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Curved Right Arrow 14"/>
            <p:cNvSpPr/>
            <p:nvPr/>
          </p:nvSpPr>
          <p:spPr>
            <a:xfrm>
              <a:off x="3052394" y="5637652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5" name="TextBox 24"/>
          <p:cNvSpPr txBox="1"/>
          <p:nvPr/>
        </p:nvSpPr>
        <p:spPr>
          <a:xfrm>
            <a:off x="4427984" y="523283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Implement new method</a:t>
            </a:r>
          </a:p>
          <a:p>
            <a:r>
              <a:rPr lang="en-US" dirty="0" smtClean="0"/>
              <a:t>Provision of adequate training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81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48478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use of Method Study techniques is necessary to expose, evaluate and sell the potential improvements.</a:t>
            </a:r>
            <a:endParaRPr lang="en-GB" sz="2000" dirty="0"/>
          </a:p>
        </p:txBody>
      </p:sp>
      <p:grpSp>
        <p:nvGrpSpPr>
          <p:cNvPr id="3" name="Group 2"/>
          <p:cNvGrpSpPr/>
          <p:nvPr/>
        </p:nvGrpSpPr>
        <p:grpSpPr>
          <a:xfrm>
            <a:off x="1331640" y="2492896"/>
            <a:ext cx="2472478" cy="4032448"/>
            <a:chOff x="3035626" y="2492896"/>
            <a:chExt cx="2472478" cy="4032448"/>
          </a:xfrm>
        </p:grpSpPr>
        <p:sp>
          <p:nvSpPr>
            <p:cNvPr id="4" name="Rounded Rectangle 3"/>
            <p:cNvSpPr/>
            <p:nvPr/>
          </p:nvSpPr>
          <p:spPr>
            <a:xfrm>
              <a:off x="3384798" y="24928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SELECT</a:t>
              </a:r>
              <a:endParaRPr lang="en-GB" b="1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384798" y="321297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RECORD</a:t>
              </a:r>
              <a:endParaRPr lang="en-GB" b="1" dirty="0"/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384798" y="393305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EXAMINE</a:t>
              </a:r>
              <a:endParaRPr lang="en-GB" b="1" dirty="0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395092" y="465313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DEVELOP</a:t>
              </a:r>
              <a:endParaRPr lang="en-GB" b="1"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401194" y="537321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INSTALL</a:t>
              </a:r>
              <a:endParaRPr lang="en-GB" b="1" dirty="0"/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3419872" y="6093296"/>
              <a:ext cx="2088232" cy="4320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MAINTAIN</a:t>
              </a:r>
              <a:endParaRPr lang="en-GB" b="1" dirty="0"/>
            </a:p>
          </p:txBody>
        </p:sp>
        <p:sp>
          <p:nvSpPr>
            <p:cNvPr id="11" name="Curved Right Arrow 10"/>
            <p:cNvSpPr/>
            <p:nvPr/>
          </p:nvSpPr>
          <p:spPr>
            <a:xfrm>
              <a:off x="3052394" y="2829340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Curved Right Arrow 11"/>
            <p:cNvSpPr/>
            <p:nvPr/>
          </p:nvSpPr>
          <p:spPr>
            <a:xfrm>
              <a:off x="3060778" y="3521766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Curved Right Arrow 12"/>
            <p:cNvSpPr/>
            <p:nvPr/>
          </p:nvSpPr>
          <p:spPr>
            <a:xfrm>
              <a:off x="3035626" y="4214124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4" name="Curved Right Arrow 13"/>
            <p:cNvSpPr/>
            <p:nvPr/>
          </p:nvSpPr>
          <p:spPr>
            <a:xfrm>
              <a:off x="3044010" y="4906550"/>
              <a:ext cx="288032" cy="612879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Curved Right Arrow 14"/>
            <p:cNvSpPr/>
            <p:nvPr/>
          </p:nvSpPr>
          <p:spPr>
            <a:xfrm>
              <a:off x="3052394" y="5637652"/>
              <a:ext cx="288032" cy="620418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2" name="TextBox 21"/>
          <p:cNvSpPr txBox="1"/>
          <p:nvPr/>
        </p:nvSpPr>
        <p:spPr>
          <a:xfrm>
            <a:off x="4283968" y="5796405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Maintain the new work practice </a:t>
            </a:r>
          </a:p>
          <a:p>
            <a:r>
              <a:rPr lang="en-GB" dirty="0" smtClean="0"/>
              <a:t>Check </a:t>
            </a:r>
            <a:r>
              <a:rPr lang="en-GB" dirty="0" smtClean="0"/>
              <a:t>periodically</a:t>
            </a:r>
          </a:p>
          <a:p>
            <a:r>
              <a:rPr lang="en-GB" dirty="0" smtClean="0"/>
              <a:t>Improve it where needed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65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1412776"/>
            <a:ext cx="55446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Techniques for recording in Method Study:</a:t>
            </a:r>
          </a:p>
          <a:p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Outline process charts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Flow process charts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Multiple activity charts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Flow diagrams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String diagrams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Templates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Models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4653136"/>
            <a:ext cx="712879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The most common ones in the construction industry are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Multiple Activity Chart (Method Study)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Time study (Work Measurement)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9122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484784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OUTLINE PROCESS CHART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780928"/>
            <a:ext cx="6984776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000" dirty="0" smtClean="0"/>
              <a:t>Record the order in which processes are carried out</a:t>
            </a:r>
          </a:p>
          <a:p>
            <a:pPr>
              <a:spcAft>
                <a:spcPts val="1800"/>
              </a:spcAft>
            </a:pPr>
            <a:r>
              <a:rPr lang="en-GB" sz="2000" dirty="0" smtClean="0"/>
              <a:t>Only main operations and inspection symbols with a brief description</a:t>
            </a:r>
            <a:endParaRPr lang="en-GB" sz="2000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244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347" y="0"/>
            <a:ext cx="53073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28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1484784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FLOW PROCESS CHART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2636912"/>
            <a:ext cx="403244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From standard printed sheets with symbols already included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You can record a process by sequence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Travel distance and time of operations may be included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A second flow process chart is prepared of the improved method, and compared</a:t>
            </a:r>
            <a:endParaRPr lang="en-GB" sz="2000" dirty="0"/>
          </a:p>
        </p:txBody>
      </p:sp>
      <p:pic>
        <p:nvPicPr>
          <p:cNvPr id="1026" name="Picture 2" descr="http://www.syque.com/quality_tools/toolbook/Flowproc/Image168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558" y="1884894"/>
            <a:ext cx="4270211" cy="443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1400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867314"/>
            <a:ext cx="8928546" cy="5789990"/>
          </a:xfrm>
          <a:prstGeom prst="rect">
            <a:avLst/>
          </a:prstGeom>
        </p:spPr>
      </p:pic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6751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371" y="0"/>
            <a:ext cx="52932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30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484784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FLOW DIAGRAMS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924944"/>
            <a:ext cx="698477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000" dirty="0" smtClean="0"/>
              <a:t>Highlight the travel routes and distances where a process is being undertaken</a:t>
            </a:r>
          </a:p>
          <a:p>
            <a:pPr>
              <a:spcAft>
                <a:spcPts val="1800"/>
              </a:spcAft>
            </a:pPr>
            <a:r>
              <a:rPr lang="en-GB" sz="2000" dirty="0" smtClean="0"/>
              <a:t>More detailed in presentation</a:t>
            </a:r>
          </a:p>
          <a:p>
            <a:pPr>
              <a:spcAft>
                <a:spcPts val="1800"/>
              </a:spcAft>
            </a:pPr>
            <a:r>
              <a:rPr lang="en-GB" sz="2000" dirty="0" smtClean="0"/>
              <a:t>Combined to flow chart can give very helpful information</a:t>
            </a:r>
            <a:endParaRPr lang="en-GB" sz="2000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5837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347" y="0"/>
            <a:ext cx="53073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94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48478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MULTIPLE ACTIVITY CHARTS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132856"/>
            <a:ext cx="698477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Objectives: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Balance the gang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Balance the gang against plant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Reduce idle/waiting/inactive time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Arrive at a quicker/better method of doing the work</a:t>
            </a:r>
          </a:p>
          <a:p>
            <a:endParaRPr lang="en-GB" sz="2000" dirty="0" smtClean="0"/>
          </a:p>
          <a:p>
            <a:r>
              <a:rPr lang="en-GB" sz="2000" dirty="0" smtClean="0"/>
              <a:t>Useful aid for a process undertaken by 2 or more individuals</a:t>
            </a:r>
          </a:p>
          <a:p>
            <a:r>
              <a:rPr lang="en-GB" sz="2000" dirty="0" smtClean="0"/>
              <a:t>Better analysis with a reduced number of workers (4-6)</a:t>
            </a:r>
          </a:p>
          <a:p>
            <a:r>
              <a:rPr lang="en-GB" sz="2000" dirty="0" smtClean="0"/>
              <a:t>It can be observed the inactivity of individuals</a:t>
            </a:r>
          </a:p>
          <a:p>
            <a:r>
              <a:rPr lang="en-GB" sz="2000" dirty="0" smtClean="0"/>
              <a:t>Similarly, we can analyse the operability of machinery or other installations</a:t>
            </a:r>
          </a:p>
          <a:p>
            <a:r>
              <a:rPr lang="en-GB" sz="2000" dirty="0" smtClean="0"/>
              <a:t>We write down the various operations developed and the time needed</a:t>
            </a:r>
            <a:endParaRPr lang="en-GB" sz="2000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7967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6295" y="0"/>
            <a:ext cx="53114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4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484784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STRING DIAGRAMS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132856"/>
            <a:ext cx="69847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Normally carried out because of low productivity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Highlight the travel routes and distances where a process is being undertaken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More detailed in presentation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Scale drawing of the factory/site is needed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We can identify: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Loading /unloading points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Travel routes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Other movements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Then a string is unthreaded and the total length measured</a:t>
            </a:r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5605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-459432"/>
            <a:ext cx="6048189" cy="8472642"/>
          </a:xfrm>
          <a:prstGeom prst="rect">
            <a:avLst/>
          </a:prstGeom>
          <a:scene3d>
            <a:camera prst="orthographicFront">
              <a:rot lat="0" lon="0" rev="16200000"/>
            </a:camera>
            <a:lightRig rig="threePt" dir="t"/>
          </a:scene3d>
        </p:spPr>
      </p:pic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5837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METHOD STUDY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484784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TEMPLATES AND MODELS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348880"/>
            <a:ext cx="698477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Objective: </a:t>
            </a:r>
          </a:p>
          <a:p>
            <a:r>
              <a:rPr lang="en-GB" sz="2000" dirty="0" smtClean="0"/>
              <a:t>To find the most economic or convenient layout position</a:t>
            </a:r>
          </a:p>
          <a:p>
            <a:endParaRPr lang="en-GB" sz="2000" dirty="0"/>
          </a:p>
          <a:p>
            <a:r>
              <a:rPr lang="en-GB" sz="2000" dirty="0" smtClean="0"/>
              <a:t>Usual application: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Layout of site huts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Layout of storage compounds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Layout of offices/rooms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Layout of plant and machinery in a factory type set up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r>
              <a:rPr lang="en-GB" sz="2000" dirty="0" smtClean="0"/>
              <a:t>Carried out to scale</a:t>
            </a:r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4592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549" y="0"/>
            <a:ext cx="58749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30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3608" y="1412776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EXERCISE. MULTIPLE ACTIVITY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339752" y="2996952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COPIES</a:t>
            </a:r>
            <a:endParaRPr lang="en-GB" sz="2400" b="1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290085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539552" y="1988839"/>
            <a:ext cx="81369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 smtClean="0"/>
              <a:t>It can help in management to collect information and maintain a degree of control of an </a:t>
            </a:r>
            <a:r>
              <a:rPr lang="en-GB" sz="2400" dirty="0" smtClean="0"/>
              <a:t>organisation</a:t>
            </a:r>
          </a:p>
          <a:p>
            <a:pPr>
              <a:spcAft>
                <a:spcPts val="600"/>
              </a:spcAft>
            </a:pPr>
            <a:r>
              <a:rPr lang="en-US" sz="2400" dirty="0" smtClean="0"/>
              <a:t> </a:t>
            </a:r>
            <a:endParaRPr lang="en-GB" sz="2400" dirty="0" smtClean="0"/>
          </a:p>
          <a:p>
            <a:pPr>
              <a:spcAft>
                <a:spcPts val="600"/>
              </a:spcAft>
            </a:pPr>
            <a:r>
              <a:rPr lang="en-GB" sz="2400" dirty="0" smtClean="0"/>
              <a:t>Aspects that can improve: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Standard costing and budgetary control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Estimating – from recorded performance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Planning – Durations of operations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Production control and fixing of bonus/incentive schemes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Supervision (checking on quality of supervision)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Gang/plant balance </a:t>
            </a:r>
            <a:endParaRPr lang="en-GB" sz="2400" dirty="0"/>
          </a:p>
        </p:txBody>
      </p:sp>
      <p:grpSp>
        <p:nvGrpSpPr>
          <p:cNvPr id="1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138923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187624" y="2060848"/>
            <a:ext cx="64087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Techniques</a:t>
            </a:r>
          </a:p>
          <a:p>
            <a:pPr>
              <a:spcAft>
                <a:spcPts val="1200"/>
              </a:spcAft>
            </a:pPr>
            <a:endParaRPr lang="en-GB" sz="2400" dirty="0"/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Time studies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Activity sampling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Synthesis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Analytical  estimating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5846018" y="4230673"/>
            <a:ext cx="25922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Be careful! </a:t>
            </a:r>
          </a:p>
          <a:p>
            <a:r>
              <a:rPr lang="en-GB" sz="2000" dirty="0" smtClean="0"/>
              <a:t>Can only be carried out after consultation.</a:t>
            </a:r>
          </a:p>
          <a:p>
            <a:endParaRPr lang="en-GB" sz="2000" dirty="0" smtClean="0"/>
          </a:p>
          <a:p>
            <a:r>
              <a:rPr lang="en-GB" sz="2000" dirty="0" smtClean="0"/>
              <a:t>Independent individual conducting the studies.</a:t>
            </a:r>
            <a:endParaRPr lang="en-GB" sz="2000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522146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37212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TIME STUDIES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63588" y="2564904"/>
            <a:ext cx="75608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Job to analyse because:</a:t>
            </a:r>
          </a:p>
          <a:p>
            <a:pPr marL="800100" lvl="1" indent="-342900">
              <a:spcAft>
                <a:spcPts val="1200"/>
              </a:spcAft>
              <a:buAutoNum type="alphaLcParenR"/>
            </a:pPr>
            <a:r>
              <a:rPr lang="en-GB" sz="2400" dirty="0" smtClean="0"/>
              <a:t>Newly introduced jobs</a:t>
            </a:r>
          </a:p>
          <a:p>
            <a:pPr marL="800100" lvl="1" indent="-342900">
              <a:spcAft>
                <a:spcPts val="1200"/>
              </a:spcAft>
              <a:buAutoNum type="alphaLcParenR"/>
            </a:pPr>
            <a:r>
              <a:rPr lang="en-GB" sz="2400" dirty="0" smtClean="0"/>
              <a:t>Requirement of new techniques, materials  or plant</a:t>
            </a:r>
          </a:p>
          <a:p>
            <a:pPr marL="800100" lvl="1" indent="-342900">
              <a:spcAft>
                <a:spcPts val="1200"/>
              </a:spcAft>
              <a:buAutoNum type="alphaLcParenR"/>
            </a:pPr>
            <a:r>
              <a:rPr lang="en-GB" sz="2400" dirty="0" smtClean="0"/>
              <a:t>Jobs showing worsening trends</a:t>
            </a:r>
          </a:p>
          <a:p>
            <a:pPr marL="800100" lvl="1" indent="-342900">
              <a:spcAft>
                <a:spcPts val="1200"/>
              </a:spcAft>
              <a:buAutoNum type="alphaLcParenR"/>
            </a:pPr>
            <a:r>
              <a:rPr lang="en-GB" sz="2400" dirty="0" smtClean="0"/>
              <a:t>Jobs causing operatives to be disgruntled</a:t>
            </a:r>
            <a:endParaRPr lang="en-GB" sz="2400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285381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37212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TIME STUDIES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63588" y="2564904"/>
            <a:ext cx="756084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Operatives to be studied:</a:t>
            </a:r>
          </a:p>
          <a:p>
            <a:pPr lvl="1">
              <a:spcAft>
                <a:spcPts val="1200"/>
              </a:spcAft>
            </a:pPr>
            <a:r>
              <a:rPr lang="en-GB" sz="2400" dirty="0" smtClean="0"/>
              <a:t>“Qualified worker” average-all-rounder</a:t>
            </a:r>
          </a:p>
          <a:p>
            <a:pPr lvl="1">
              <a:spcAft>
                <a:spcPts val="1200"/>
              </a:spcAft>
            </a:pPr>
            <a:r>
              <a:rPr lang="en-GB" sz="2400" dirty="0" smtClean="0"/>
              <a:t>By agreement with Trade Union</a:t>
            </a:r>
          </a:p>
          <a:p>
            <a:pPr lvl="1">
              <a:spcAft>
                <a:spcPts val="1200"/>
              </a:spcAft>
            </a:pPr>
            <a:r>
              <a:rPr lang="en-GB" sz="2400" dirty="0" smtClean="0"/>
              <a:t>Individuals have to consent</a:t>
            </a:r>
          </a:p>
          <a:p>
            <a:pPr lvl="1">
              <a:spcAft>
                <a:spcPts val="1200"/>
              </a:spcAft>
            </a:pPr>
            <a:r>
              <a:rPr lang="en-GB" sz="2400" dirty="0" smtClean="0"/>
              <a:t>Introduced to the work study officer and explained all the facts about the study</a:t>
            </a:r>
          </a:p>
          <a:p>
            <a:pPr>
              <a:spcAft>
                <a:spcPts val="1200"/>
              </a:spcAft>
            </a:pPr>
            <a:endParaRPr lang="en-GB" sz="2400" dirty="0" smtClean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71265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37212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TIME STUDIES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63588" y="2564904"/>
            <a:ext cx="756084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How the time study is carried out:</a:t>
            </a:r>
          </a:p>
          <a:p>
            <a:pPr lvl="1">
              <a:spcAft>
                <a:spcPts val="1200"/>
              </a:spcAft>
            </a:pPr>
            <a:r>
              <a:rPr lang="en-GB" sz="2400" dirty="0" smtClean="0"/>
              <a:t>The work study officer must watch   one or more cycles of the work under study and decide what the “elements” of the job are, including:</a:t>
            </a:r>
          </a:p>
          <a:p>
            <a:pPr marL="800100" lvl="1" indent="-34290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Work conditions</a:t>
            </a:r>
          </a:p>
          <a:p>
            <a:pPr marL="800100" lvl="1" indent="-34290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Degree of skill and effort</a:t>
            </a:r>
          </a:p>
          <a:p>
            <a:pPr>
              <a:spcAft>
                <a:spcPts val="1200"/>
              </a:spcAft>
            </a:pPr>
            <a:endParaRPr lang="en-GB" sz="2400" dirty="0" smtClean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450966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460" b="12500"/>
          <a:stretch/>
        </p:blipFill>
        <p:spPr>
          <a:xfrm>
            <a:off x="2147748" y="0"/>
            <a:ext cx="4800516" cy="68654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39952" y="105273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 smtClean="0"/>
              <a:t>Standard time</a:t>
            </a:r>
            <a:endParaRPr lang="en-GB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6084168" y="105273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 smtClean="0"/>
              <a:t>Observed time</a:t>
            </a:r>
            <a:endParaRPr lang="en-GB" sz="1000" dirty="0"/>
          </a:p>
        </p:txBody>
      </p:sp>
      <p:sp>
        <p:nvSpPr>
          <p:cNvPr id="5" name="TextBox 4"/>
          <p:cNvSpPr txBox="1"/>
          <p:nvPr/>
        </p:nvSpPr>
        <p:spPr>
          <a:xfrm>
            <a:off x="4644008" y="764704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 smtClean="0"/>
              <a:t>Basic </a:t>
            </a:r>
          </a:p>
          <a:p>
            <a:pPr algn="ctr"/>
            <a:r>
              <a:rPr lang="en-US" sz="1000" dirty="0" smtClean="0"/>
              <a:t>Time (without allowances)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889086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" t="16701" r="6042" b="3146"/>
          <a:stretch/>
        </p:blipFill>
        <p:spPr>
          <a:xfrm>
            <a:off x="1" y="803213"/>
            <a:ext cx="9188948" cy="5654737"/>
          </a:xfrm>
          <a:prstGeom prst="rect">
            <a:avLst/>
          </a:prstGeom>
        </p:spPr>
      </p:pic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295120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155679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ACTIVITY SAMPLING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43608" y="2564904"/>
            <a:ext cx="69847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Normally carried out as a check on actual output or quality of work with that which was planned or estimated</a:t>
            </a:r>
          </a:p>
          <a:p>
            <a:endParaRPr lang="en-GB" sz="2400" dirty="0"/>
          </a:p>
          <a:p>
            <a:r>
              <a:rPr lang="en-GB" sz="2400" dirty="0" smtClean="0"/>
              <a:t>Two main Activity Sampling Techniques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Field Activity Counts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Random Observation Studies</a:t>
            </a:r>
            <a:endParaRPr lang="en-GB" sz="24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821374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242088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FIELD ACTIVITY COUNTS</a:t>
            </a:r>
            <a:endParaRPr lang="en-GB" sz="2400" b="1" dirty="0">
              <a:solidFill>
                <a:srgbClr val="C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43608" y="3573016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Used for checking bad supervision or where there are labour or productivity problems</a:t>
            </a:r>
            <a:endParaRPr lang="en-GB" sz="24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sp>
        <p:nvSpPr>
          <p:cNvPr id="10" name="TextBox 1"/>
          <p:cNvSpPr txBox="1"/>
          <p:nvPr/>
        </p:nvSpPr>
        <p:spPr>
          <a:xfrm>
            <a:off x="971600" y="155679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ACTIVITY SAMPLING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751166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402"/>
            <a:ext cx="9144000" cy="6605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2146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402"/>
            <a:ext cx="9144000" cy="6605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381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242088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RANDOM OBSERVATION STUDY</a:t>
            </a:r>
            <a:endParaRPr lang="en-GB" sz="2400" b="1" dirty="0">
              <a:solidFill>
                <a:srgbClr val="C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43608" y="3356992"/>
            <a:ext cx="69127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Used for checking the activity of a gang of workers (up to 6 individuals)</a:t>
            </a:r>
          </a:p>
          <a:p>
            <a:r>
              <a:rPr lang="en-GB" sz="2400" dirty="0" smtClean="0"/>
              <a:t>The recordings are used to analyse the operations undertaken by each gang member</a:t>
            </a:r>
          </a:p>
          <a:p>
            <a:r>
              <a:rPr lang="en-GB" sz="2400" dirty="0" smtClean="0"/>
              <a:t>An observation of each gang member is taken, say, every 10 minutes or more, and recorded as the following sheet</a:t>
            </a:r>
            <a:endParaRPr lang="en-GB" sz="24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sp>
        <p:nvSpPr>
          <p:cNvPr id="10" name="TextBox 1"/>
          <p:cNvSpPr txBox="1"/>
          <p:nvPr/>
        </p:nvSpPr>
        <p:spPr>
          <a:xfrm>
            <a:off x="971600" y="155679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ACTIVITY SAMPLING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430648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3" b="8334"/>
          <a:stretch/>
        </p:blipFill>
        <p:spPr>
          <a:xfrm>
            <a:off x="2143054" y="125199"/>
            <a:ext cx="5741314" cy="675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9086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1412776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SYNTHESIS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3" name="2 CuadroTexto"/>
          <p:cNvSpPr txBox="1"/>
          <p:nvPr/>
        </p:nvSpPr>
        <p:spPr>
          <a:xfrm>
            <a:off x="971600" y="2060848"/>
            <a:ext cx="712879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Used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obtain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duration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time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doing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job</a:t>
            </a:r>
            <a:endParaRPr lang="es-ES_tradnl" sz="2400" dirty="0" smtClean="0"/>
          </a:p>
          <a:p>
            <a:r>
              <a:rPr lang="es-ES_tradnl" sz="2400" dirty="0" smtClean="0"/>
              <a:t>Data </a:t>
            </a:r>
            <a:r>
              <a:rPr lang="es-ES_tradnl" sz="2400" dirty="0" err="1" smtClean="0"/>
              <a:t>obtained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records </a:t>
            </a:r>
            <a:r>
              <a:rPr lang="es-ES_tradnl" sz="2400" dirty="0" err="1" smtClean="0"/>
              <a:t>retained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study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department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previous</a:t>
            </a:r>
            <a:r>
              <a:rPr lang="es-ES_tradnl" sz="2400" dirty="0" smtClean="0"/>
              <a:t> time </a:t>
            </a:r>
            <a:r>
              <a:rPr lang="es-ES_tradnl" sz="2400" dirty="0" err="1" smtClean="0"/>
              <a:t>studies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synthetic</a:t>
            </a:r>
            <a:r>
              <a:rPr lang="es-ES_tradnl" sz="2400" dirty="0" smtClean="0"/>
              <a:t> data)</a:t>
            </a:r>
          </a:p>
          <a:p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000" dirty="0" smtClean="0"/>
              <a:t>Standard times  (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allowances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relaxation</a:t>
            </a:r>
            <a:r>
              <a:rPr lang="es-ES_tradnl" sz="2000" dirty="0" smtClean="0"/>
              <a:t> times and </a:t>
            </a:r>
            <a:r>
              <a:rPr lang="es-ES_tradnl" sz="2000" dirty="0" err="1" smtClean="0"/>
              <a:t>contingency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allowances</a:t>
            </a:r>
            <a:r>
              <a:rPr lang="es-ES_tradnl" sz="2000" dirty="0" smtClean="0"/>
              <a:t>)</a:t>
            </a:r>
          </a:p>
          <a:p>
            <a:pPr>
              <a:buFontTx/>
              <a:buChar char="-"/>
            </a:pPr>
            <a:r>
              <a:rPr lang="es-ES_tradnl" sz="2000" dirty="0" smtClean="0"/>
              <a:t>Basic times (</a:t>
            </a:r>
            <a:r>
              <a:rPr lang="es-ES_tradnl" sz="2000" dirty="0" err="1" smtClean="0"/>
              <a:t>without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allowances</a:t>
            </a:r>
            <a:r>
              <a:rPr lang="es-ES_tradnl" sz="2000" dirty="0" smtClean="0"/>
              <a:t>)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Element</a:t>
            </a:r>
            <a:r>
              <a:rPr lang="es-ES_tradnl" sz="2000" dirty="0" smtClean="0"/>
              <a:t> times  (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time </a:t>
            </a:r>
            <a:r>
              <a:rPr lang="es-ES_tradnl" sz="2000" dirty="0" err="1" smtClean="0"/>
              <a:t>taken</a:t>
            </a:r>
            <a:r>
              <a:rPr lang="es-ES_tradnl" sz="2000" dirty="0" smtClean="0"/>
              <a:t> to do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work</a:t>
            </a:r>
            <a:r>
              <a:rPr lang="es-ES_tradnl" sz="2000" dirty="0" smtClean="0"/>
              <a:t>)</a:t>
            </a:r>
          </a:p>
          <a:p>
            <a:pPr>
              <a:buFontTx/>
              <a:buChar char="-"/>
            </a:pPr>
            <a:endParaRPr lang="es-ES_tradnl" sz="2400" dirty="0" smtClean="0"/>
          </a:p>
          <a:p>
            <a:r>
              <a:rPr lang="es-ES_tradnl" sz="2400" dirty="0" err="1" smtClean="0"/>
              <a:t>Depending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element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analyse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there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variant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conditions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influence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time. </a:t>
            </a:r>
            <a:r>
              <a:rPr lang="es-ES_tradnl" sz="2400" dirty="0" err="1" smtClean="0"/>
              <a:t>It’s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prudent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record </a:t>
            </a:r>
            <a:r>
              <a:rPr lang="es-ES_tradnl" sz="2400" dirty="0" err="1" smtClean="0"/>
              <a:t>standard</a:t>
            </a:r>
            <a:r>
              <a:rPr lang="es-ES_tradnl" sz="2400" dirty="0" smtClean="0"/>
              <a:t> time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same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job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conditions</a:t>
            </a:r>
            <a:r>
              <a:rPr lang="es-ES_tradnl" sz="2400" dirty="0" smtClean="0"/>
              <a:t>.</a:t>
            </a:r>
            <a:endParaRPr lang="es-ES" sz="24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2190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354342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-22870"/>
            <a:ext cx="62046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51209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148478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ANALYTICAL ESTIMATING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3" name="2 CuadroTexto"/>
          <p:cNvSpPr txBox="1"/>
          <p:nvPr/>
        </p:nvSpPr>
        <p:spPr>
          <a:xfrm>
            <a:off x="971600" y="2276872"/>
            <a:ext cx="734481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Used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calculating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standard</a:t>
            </a:r>
            <a:r>
              <a:rPr lang="es-ES_tradnl" sz="2400" dirty="0" smtClean="0"/>
              <a:t> times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non-</a:t>
            </a:r>
            <a:r>
              <a:rPr lang="es-ES_tradnl" sz="2400" dirty="0" err="1" smtClean="0"/>
              <a:t>repetitive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processes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jobs</a:t>
            </a:r>
            <a:r>
              <a:rPr lang="es-ES_tradnl" sz="2400" dirty="0" smtClean="0"/>
              <a:t>.</a:t>
            </a:r>
          </a:p>
          <a:p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needs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sufficient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recorded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previous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elements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standard times</a:t>
            </a:r>
          </a:p>
          <a:p>
            <a:r>
              <a:rPr lang="es-ES_tradnl" sz="2400" dirty="0" err="1" smtClean="0"/>
              <a:t>Requires</a:t>
            </a:r>
            <a:r>
              <a:rPr lang="es-ES_tradnl" sz="2400" dirty="0" smtClean="0"/>
              <a:t> considerable </a:t>
            </a:r>
            <a:r>
              <a:rPr lang="es-ES_tradnl" sz="2400" dirty="0" err="1" smtClean="0"/>
              <a:t>experience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study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job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broken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down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elements</a:t>
            </a:r>
            <a:endParaRPr lang="es-ES_tradnl" sz="2400" dirty="0" smtClean="0"/>
          </a:p>
          <a:p>
            <a:r>
              <a:rPr lang="es-ES_tradnl" sz="2400" dirty="0" err="1" smtClean="0"/>
              <a:t>Each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element’s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basic</a:t>
            </a:r>
            <a:r>
              <a:rPr lang="es-ES_tradnl" sz="2400" dirty="0" smtClean="0"/>
              <a:t> time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assessed</a:t>
            </a:r>
            <a:r>
              <a:rPr lang="es-ES_tradnl" sz="2400" dirty="0" smtClean="0"/>
              <a:t> at a </a:t>
            </a:r>
            <a:r>
              <a:rPr lang="es-ES_tradnl" sz="2400" dirty="0" err="1" smtClean="0"/>
              <a:t>standard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rate</a:t>
            </a:r>
            <a:endParaRPr lang="es-ES_tradnl" sz="2400" dirty="0" smtClean="0"/>
          </a:p>
          <a:p>
            <a:r>
              <a:rPr lang="es-ES_tradnl" sz="2400" dirty="0" err="1" smtClean="0"/>
              <a:t>Where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possible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synthetic</a:t>
            </a:r>
            <a:r>
              <a:rPr lang="es-ES_tradnl" sz="2400" dirty="0" smtClean="0"/>
              <a:t> data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Less</a:t>
            </a:r>
            <a:r>
              <a:rPr lang="es-ES_tradnl" sz="2400" dirty="0" smtClean="0"/>
              <a:t> precise </a:t>
            </a:r>
            <a:r>
              <a:rPr lang="es-ES_tradnl" sz="2400" dirty="0" err="1" smtClean="0"/>
              <a:t>method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relies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judgement</a:t>
            </a:r>
            <a:r>
              <a:rPr lang="es-ES_tradnl" sz="2400" dirty="0" smtClean="0"/>
              <a:t>)</a:t>
            </a:r>
            <a:endParaRPr lang="es-ES" sz="24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WORK MEASUREMENT</a:t>
            </a:r>
            <a:endParaRPr lang="en-GB" sz="2400" b="1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809142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772" y="0"/>
            <a:ext cx="63244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090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1136</TotalTime>
  <Words>1297</Words>
  <Application>Microsoft Office PowerPoint</Application>
  <PresentationFormat>On-screen Show (4:3)</PresentationFormat>
  <Paragraphs>266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</cp:lastModifiedBy>
  <cp:revision>35</cp:revision>
  <dcterms:created xsi:type="dcterms:W3CDTF">2015-03-06T13:39:48Z</dcterms:created>
  <dcterms:modified xsi:type="dcterms:W3CDTF">2019-03-01T10:08:41Z</dcterms:modified>
</cp:coreProperties>
</file>