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6" r:id="rId29"/>
    <p:sldId id="305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-112" y="-6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handoutMaster" Target="handoutMasters/handout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D25CBDBC-4307-0A45-988C-CC9C037E1AD3}" type="slidenum">
              <a:rPr lang="en-GB" smtClean="0"/>
              <a:pPr>
                <a:defRPr/>
              </a:pPr>
              <a:t>3</a:t>
            </a:fld>
            <a:endParaRPr lang="en-GB" smtClean="0"/>
          </a:p>
        </p:txBody>
      </p:sp>
      <p:sp>
        <p:nvSpPr>
          <p:cNvPr id="17410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6549D15F-2164-ED47-8785-1BF30FD68998}" type="slidenum">
              <a:rPr lang="en-US" sz="1200"/>
              <a:pPr algn="r" eaLnBrk="1" hangingPunct="1"/>
              <a:t>3</a:t>
            </a:fld>
            <a:endParaRPr lang="en-US" sz="1200"/>
          </a:p>
        </p:txBody>
      </p:sp>
      <p:sp>
        <p:nvSpPr>
          <p:cNvPr id="81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7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45F54B8F-E882-C54D-80F7-F7F1BA71DAA5}" type="slidenum">
              <a:rPr lang="en-GB" smtClean="0"/>
              <a:pPr>
                <a:defRPr/>
              </a:pPr>
              <a:t>4</a:t>
            </a:fld>
            <a:endParaRPr lang="en-GB" smtClean="0"/>
          </a:p>
        </p:txBody>
      </p:sp>
      <p:sp>
        <p:nvSpPr>
          <p:cNvPr id="19458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A8EE4ADF-6C94-244F-A758-A533D0DCBD2D}" type="slidenum">
              <a:rPr lang="en-US" sz="1200"/>
              <a:pPr algn="r" eaLnBrk="1" hangingPunct="1"/>
              <a:t>4</a:t>
            </a:fld>
            <a:endParaRPr lang="en-US" sz="1200"/>
          </a:p>
        </p:txBody>
      </p:sp>
      <p:sp>
        <p:nvSpPr>
          <p:cNvPr id="1024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5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CC8C750E-0D91-4F41-98A0-5B3DB3BB74FA}" type="slidenum">
              <a:rPr lang="en-GB" smtClean="0"/>
              <a:pPr>
                <a:defRPr/>
              </a:pPr>
              <a:t>15</a:t>
            </a:fld>
            <a:endParaRPr lang="en-GB" smtClean="0"/>
          </a:p>
        </p:txBody>
      </p:sp>
      <p:sp>
        <p:nvSpPr>
          <p:cNvPr id="31746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C29664C8-8120-A74B-8701-7049D40F8E8D}" type="slidenum">
              <a:rPr lang="en-US" sz="1200"/>
              <a:pPr algn="r" eaLnBrk="1" hangingPunct="1"/>
              <a:t>15</a:t>
            </a:fld>
            <a:endParaRPr lang="en-US" sz="1200"/>
          </a:p>
        </p:txBody>
      </p:sp>
      <p:sp>
        <p:nvSpPr>
          <p:cNvPr id="225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3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868E782E-8526-A645-B03F-6167D4F285B5}" type="slidenum">
              <a:rPr lang="en-GB" smtClean="0"/>
              <a:pPr>
                <a:defRPr/>
              </a:pPr>
              <a:t>16</a:t>
            </a:fld>
            <a:endParaRPr lang="en-GB" smtClean="0"/>
          </a:p>
        </p:txBody>
      </p:sp>
      <p:sp>
        <p:nvSpPr>
          <p:cNvPr id="33794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0ED4BD97-F3C6-BE45-BAEE-D3690F975210}" type="slidenum">
              <a:rPr lang="en-US" sz="1200"/>
              <a:pPr algn="r" eaLnBrk="1" hangingPunct="1"/>
              <a:t>16</a:t>
            </a:fld>
            <a:endParaRPr lang="en-US" sz="1200"/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C93A183B-BDEB-2048-85BD-91A684627BD8}" type="slidenum">
              <a:rPr lang="en-GB" smtClean="0"/>
              <a:pPr>
                <a:defRPr/>
              </a:pPr>
              <a:t>17</a:t>
            </a:fld>
            <a:endParaRPr lang="en-GB" smtClean="0"/>
          </a:p>
        </p:txBody>
      </p:sp>
      <p:sp>
        <p:nvSpPr>
          <p:cNvPr id="35842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0F88C0B4-BCEF-3041-B5FD-B46B98549BBA}" type="slidenum">
              <a:rPr lang="en-US" sz="1200"/>
              <a:pPr algn="r" eaLnBrk="1" hangingPunct="1"/>
              <a:t>17</a:t>
            </a:fld>
            <a:endParaRPr lang="en-US" sz="1200"/>
          </a:p>
        </p:txBody>
      </p:sp>
      <p:sp>
        <p:nvSpPr>
          <p:cNvPr id="2662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9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CC5402CA-CA17-E84A-9960-FC2032F9C9C8}" type="slidenum">
              <a:rPr lang="en-GB" smtClean="0"/>
              <a:pPr>
                <a:defRPr/>
              </a:pPr>
              <a:t>18</a:t>
            </a:fld>
            <a:endParaRPr lang="en-GB" smtClean="0"/>
          </a:p>
        </p:txBody>
      </p:sp>
      <p:sp>
        <p:nvSpPr>
          <p:cNvPr id="37890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7F83EDFC-B556-7843-8DA7-0CD5BDB9CD48}" type="slidenum">
              <a:rPr lang="en-US" sz="1200"/>
              <a:pPr algn="r" eaLnBrk="1" hangingPunct="1"/>
              <a:t>18</a:t>
            </a:fld>
            <a:endParaRPr lang="en-US" sz="1200"/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D0DF2AB2-006C-AF41-B26B-DD040BB827ED}" type="slidenum">
              <a:rPr lang="en-GB" smtClean="0"/>
              <a:pPr>
                <a:defRPr/>
              </a:pPr>
              <a:t>19</a:t>
            </a:fld>
            <a:endParaRPr lang="en-GB" smtClean="0"/>
          </a:p>
        </p:txBody>
      </p:sp>
      <p:sp>
        <p:nvSpPr>
          <p:cNvPr id="39938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0404AD65-B15C-DD45-889B-2BD402B71BD7}" type="slidenum">
              <a:rPr lang="en-US" sz="1200"/>
              <a:pPr algn="r" eaLnBrk="1" hangingPunct="1"/>
              <a:t>19</a:t>
            </a:fld>
            <a:endParaRPr lang="en-US" sz="1200"/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4E91C550-6225-AA4C-91F1-FC7F9FD59CF8}" type="slidenum">
              <a:rPr lang="en-GB" smtClean="0"/>
              <a:pPr>
                <a:defRPr/>
              </a:pPr>
              <a:t>20</a:t>
            </a:fld>
            <a:endParaRPr lang="en-GB" smtClean="0"/>
          </a:p>
        </p:txBody>
      </p:sp>
      <p:sp>
        <p:nvSpPr>
          <p:cNvPr id="41986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16F32528-4753-E446-8196-BFE3CB225107}" type="slidenum">
              <a:rPr lang="en-US" sz="1200"/>
              <a:pPr algn="r" eaLnBrk="1" hangingPunct="1"/>
              <a:t>20</a:t>
            </a:fld>
            <a:endParaRPr lang="en-US" sz="1200"/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932482FD-ED9A-C24E-889E-847D43F3F475}" type="slidenum">
              <a:rPr lang="en-GB" smtClean="0"/>
              <a:pPr>
                <a:defRPr/>
              </a:pPr>
              <a:t>21</a:t>
            </a:fld>
            <a:endParaRPr lang="en-GB" smtClean="0"/>
          </a:p>
        </p:txBody>
      </p:sp>
      <p:sp>
        <p:nvSpPr>
          <p:cNvPr id="44034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FD5ADE21-CEE5-CF41-96A9-B3E16E482ED8}" type="slidenum">
              <a:rPr lang="en-US" sz="1200"/>
              <a:pPr algn="r" eaLnBrk="1" hangingPunct="1"/>
              <a:t>21</a:t>
            </a:fld>
            <a:endParaRPr lang="en-US" sz="1200"/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2E68C208-2903-DB48-9247-C1F1060E0B23}" type="slidenum">
              <a:rPr lang="en-GB" smtClean="0"/>
              <a:pPr>
                <a:defRPr/>
              </a:pPr>
              <a:t>22</a:t>
            </a:fld>
            <a:endParaRPr lang="en-GB" smtClean="0"/>
          </a:p>
        </p:txBody>
      </p:sp>
      <p:sp>
        <p:nvSpPr>
          <p:cNvPr id="46082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6FE217B2-0DC5-A043-8E8F-31CB576AFFAE}" type="slidenum">
              <a:rPr lang="en-US" sz="1200"/>
              <a:pPr algn="r" eaLnBrk="1" hangingPunct="1"/>
              <a:t>22</a:t>
            </a:fld>
            <a:endParaRPr lang="en-US" sz="1200"/>
          </a:p>
        </p:txBody>
      </p:sp>
      <p:sp>
        <p:nvSpPr>
          <p:cNvPr id="368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9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04335298-4296-8E4B-A48A-02BAA0394EF2}" type="slidenum">
              <a:rPr lang="en-GB" smtClean="0"/>
              <a:pPr>
                <a:defRPr/>
              </a:pPr>
              <a:t>23</a:t>
            </a:fld>
            <a:endParaRPr lang="en-GB" smtClean="0"/>
          </a:p>
        </p:txBody>
      </p:sp>
      <p:sp>
        <p:nvSpPr>
          <p:cNvPr id="48130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3024C2B9-4828-4749-9ADD-227EA646B171}" type="slidenum">
              <a:rPr lang="en-US" sz="1200"/>
              <a:pPr algn="r" eaLnBrk="1" hangingPunct="1"/>
              <a:t>23</a:t>
            </a:fld>
            <a:endParaRPr lang="en-US" sz="1200"/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defRPr/>
            </a:pPr>
            <a:fld id="{E8256AE9-703B-8B49-BF56-7F92C41C59B3}" type="slidenum">
              <a:rPr lang="en-GB" smtClean="0"/>
              <a:pPr>
                <a:defRPr/>
              </a:pPr>
              <a:t>29</a:t>
            </a:fld>
            <a:endParaRPr lang="en-GB" smtClean="0"/>
          </a:p>
        </p:txBody>
      </p:sp>
      <p:sp>
        <p:nvSpPr>
          <p:cNvPr id="54274" name="Rectangle 7"/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/>
            <a:fld id="{827F20AA-8B08-7C45-8349-9BF2ABC3C506}" type="slidenum">
              <a:rPr lang="en-US" sz="1200"/>
              <a:pPr algn="r" eaLnBrk="1" hangingPunct="1"/>
              <a:t>29</a:t>
            </a:fld>
            <a:endParaRPr lang="en-US" sz="1200"/>
          </a:p>
        </p:txBody>
      </p:sp>
      <p:sp>
        <p:nvSpPr>
          <p:cNvPr id="450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1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Relationship Id="rId3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LCBB4003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 smtClean="0">
                <a:solidFill>
                  <a:schemeClr val="accent2"/>
                </a:solidFill>
              </a:rPr>
              <a:t>Introducing the Modern Workplace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2 (Set 2.2)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Organisation Structures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Lesson Aims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To understand why organisations need a structure</a:t>
            </a:r>
          </a:p>
          <a:p>
            <a:pPr eaLnBrk="1" hangingPunct="1"/>
            <a:endParaRPr lang="en-GB">
              <a:latin typeface="Myriad Pro" charset="0"/>
            </a:endParaRPr>
          </a:p>
          <a:p>
            <a:pPr eaLnBrk="1" hangingPunct="1"/>
            <a:r>
              <a:rPr lang="en-GB">
                <a:latin typeface="Myriad Pro" charset="0"/>
              </a:rPr>
              <a:t>To recognise the key elements of organisational structure</a:t>
            </a:r>
          </a:p>
          <a:p>
            <a:pPr eaLnBrk="1" hangingPunct="1"/>
            <a:endParaRPr lang="en-GB">
              <a:latin typeface="Myriad Pro" charset="0"/>
            </a:endParaRPr>
          </a:p>
        </p:txBody>
      </p:sp>
      <p:sp>
        <p:nvSpPr>
          <p:cNvPr id="15363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68D948-9BB9-4A4D-A0E0-609C3ABAAE33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F8A62D2-D076-324E-9558-84ECBA422340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2723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BF31103-496F-034F-858B-002D302F71B4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6386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92F93A-33BE-114C-916C-5B322DEAEC17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3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Why Have a Structure?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 sz="2800">
                <a:latin typeface="Myriad Pro" charset="0"/>
              </a:rPr>
              <a:t>All businesses have to organise </a:t>
            </a:r>
            <a:br>
              <a:rPr lang="en-GB" sz="2800">
                <a:latin typeface="Myriad Pro" charset="0"/>
              </a:rPr>
            </a:br>
            <a:r>
              <a:rPr lang="en-GB" sz="2800">
                <a:latin typeface="Myriad Pro" charset="0"/>
              </a:rPr>
              <a:t>what they do</a:t>
            </a:r>
          </a:p>
          <a:p>
            <a:pPr eaLnBrk="1" hangingPunct="1"/>
            <a:endParaRPr lang="en-GB" sz="28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A clear structure makes it easier to see which part of the business does what</a:t>
            </a:r>
          </a:p>
          <a:p>
            <a:pPr eaLnBrk="1" hangingPunct="1">
              <a:buFontTx/>
              <a:buNone/>
            </a:pPr>
            <a:endParaRPr lang="en-GB" sz="28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There are many ways to structure a business</a:t>
            </a:r>
          </a:p>
        </p:txBody>
      </p:sp>
    </p:spTree>
    <p:extLst>
      <p:ext uri="{BB962C8B-B14F-4D97-AF65-F5344CB8AC3E}">
        <p14:creationId xmlns:p14="http://schemas.microsoft.com/office/powerpoint/2010/main" val="1248271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DD900D3-1217-0D40-8F75-FEF1563DAFEA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8434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739950-A5DB-0445-A2A1-7178E8D5CB71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4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04813"/>
            <a:ext cx="7886700" cy="1325562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Some Key Terms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>
                <a:latin typeface="Myriad Pro" charset="0"/>
              </a:rPr>
              <a:t>flat structure vs. </a:t>
            </a:r>
            <a:r>
              <a:rPr lang="en-GB" dirty="0">
                <a:latin typeface="Myriad Pro" charset="0"/>
              </a:rPr>
              <a:t>tall structure</a:t>
            </a:r>
          </a:p>
          <a:p>
            <a:pPr eaLnBrk="1" hangingPunct="1"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/>
            <a:r>
              <a:rPr lang="en-GB" dirty="0">
                <a:latin typeface="Myriad Pro" charset="0"/>
              </a:rPr>
              <a:t>Hierarchy</a:t>
            </a:r>
          </a:p>
          <a:p>
            <a:pPr eaLnBrk="1" hangingPunct="1"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/>
            <a:r>
              <a:rPr lang="en-GB" dirty="0">
                <a:latin typeface="Myriad Pro" charset="0"/>
              </a:rPr>
              <a:t>Span of control</a:t>
            </a:r>
          </a:p>
          <a:p>
            <a:pPr eaLnBrk="1" hangingPunct="1"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/>
            <a:r>
              <a:rPr lang="en-GB" dirty="0">
                <a:latin typeface="Myriad Pro" charset="0"/>
              </a:rPr>
              <a:t>Chain of command</a:t>
            </a:r>
          </a:p>
          <a:p>
            <a:pPr eaLnBrk="1" hangingPunct="1">
              <a:buFontTx/>
              <a:buNone/>
            </a:pPr>
            <a:r>
              <a:rPr lang="en-GB" dirty="0">
                <a:latin typeface="Myriad Pro" charset="0"/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0046007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Flat organisation structure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513"/>
            <a:ext cx="8229600" cy="44640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Myriad Pro" charset="0"/>
              </a:rPr>
              <a:t>A flat structure is when the business either has </a:t>
            </a:r>
            <a:r>
              <a:rPr lang="en-GB" dirty="0" smtClean="0">
                <a:latin typeface="Myriad Pro" charset="0"/>
              </a:rPr>
              <a:t>few layers of management or </a:t>
            </a:r>
            <a:r>
              <a:rPr lang="en-GB" dirty="0">
                <a:latin typeface="Myriad Pro" charset="0"/>
              </a:rPr>
              <a:t>where ‘chain of command’ is very short and staff level employees all report to one overall manager.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Myriad Pro" charset="0"/>
              </a:rPr>
              <a:t>This type of structure works in small businesses and those that need to be very flexible.</a:t>
            </a:r>
          </a:p>
        </p:txBody>
      </p:sp>
      <p:sp>
        <p:nvSpPr>
          <p:cNvPr id="20483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54F0A49-CA74-DB47-9A0D-260281F7983D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048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6D2F673-F9F7-C14E-9E33-FCFC2CF9F7D5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5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0885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Flat Structure</a:t>
            </a:r>
          </a:p>
        </p:txBody>
      </p:sp>
      <p:sp>
        <p:nvSpPr>
          <p:cNvPr id="21506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400">
                <a:latin typeface="Myriad Pro" charset="0"/>
              </a:rPr>
              <a:t>Advantages</a:t>
            </a:r>
          </a:p>
          <a:p>
            <a:pPr eaLnBrk="1" hangingPunct="1"/>
            <a:r>
              <a:rPr lang="en-GB" sz="2400">
                <a:latin typeface="Myriad Pro" charset="0"/>
              </a:rPr>
              <a:t>better communication and relationships between different roles</a:t>
            </a:r>
          </a:p>
          <a:p>
            <a:pPr eaLnBrk="1" hangingPunct="1"/>
            <a:r>
              <a:rPr lang="en-GB" sz="2400">
                <a:latin typeface="Myriad Pro" charset="0"/>
              </a:rPr>
              <a:t>simple, faster decision making processes</a:t>
            </a:r>
          </a:p>
          <a:p>
            <a:pPr eaLnBrk="1" hangingPunct="1"/>
            <a:r>
              <a:rPr lang="en-GB" sz="2400">
                <a:latin typeface="Myriad Pro" charset="0"/>
              </a:rPr>
              <a:t>it is easier for the business to change and adapt</a:t>
            </a:r>
          </a:p>
          <a:p>
            <a:pPr eaLnBrk="1" hangingPunct="1"/>
            <a:endParaRPr lang="en-GB" sz="2400">
              <a:latin typeface="Myriad Pro" charset="0"/>
            </a:endParaRPr>
          </a:p>
        </p:txBody>
      </p:sp>
      <p:sp>
        <p:nvSpPr>
          <p:cNvPr id="21507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125538"/>
            <a:ext cx="4038600" cy="4464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400">
                <a:latin typeface="Myriad Pro" charset="0"/>
              </a:rPr>
              <a:t>Disadvantages</a:t>
            </a:r>
          </a:p>
          <a:p>
            <a:pPr eaLnBrk="1" hangingPunct="1"/>
            <a:r>
              <a:rPr lang="en-GB" sz="2400">
                <a:latin typeface="Myriad Pro" charset="0"/>
              </a:rPr>
              <a:t>when employees don’t report to specific manager there may be confusion</a:t>
            </a:r>
          </a:p>
          <a:p>
            <a:pPr eaLnBrk="1" hangingPunct="1"/>
            <a:r>
              <a:rPr lang="en-GB" sz="2400">
                <a:latin typeface="Myriad Pro" charset="0"/>
              </a:rPr>
              <a:t>employees may be less specialised</a:t>
            </a:r>
          </a:p>
          <a:p>
            <a:pPr eaLnBrk="1" hangingPunct="1"/>
            <a:r>
              <a:rPr lang="en-GB" sz="2400">
                <a:latin typeface="Myriad Pro" charset="0"/>
              </a:rPr>
              <a:t>it may not be feasible to maintain this structure as the company becomes larger </a:t>
            </a:r>
          </a:p>
        </p:txBody>
      </p:sp>
      <p:sp>
        <p:nvSpPr>
          <p:cNvPr id="21508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41E18F3-1B5A-834F-9458-632BF9B286E9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1509" name="Slide Number Placeholder 6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612A5B-A6FE-3249-8F60-49BDEE5992EF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6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042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Hierarchical structure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A hierarchical or ‘tall’ structure has a longer ‘chain of command’.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Employees are ranked at many different levels within the organisation; each level is one above the other.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Like a pyramid, there will be less people at each level the higher up you go, usually with one chief executive (CEO) at the top.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Most larger businesses will use this type of structure.</a:t>
            </a:r>
          </a:p>
        </p:txBody>
      </p:sp>
      <p:sp>
        <p:nvSpPr>
          <p:cNvPr id="22531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459A2BE-14E3-3445-BA91-83B59C8053E3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253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52071FF-4F64-4E42-BBCB-5446B4F73727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7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7403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Hierarchical Structure</a:t>
            </a:r>
          </a:p>
        </p:txBody>
      </p:sp>
      <p:sp>
        <p:nvSpPr>
          <p:cNvPr id="23554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827088" y="1628775"/>
            <a:ext cx="3672904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>
                <a:latin typeface="Myriad Pro" charset="0"/>
              </a:rPr>
              <a:t>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authority and responsibility are clear and well defined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opportunities for promotion motivates employees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employees can specialise and develop expertise in their field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400" dirty="0">
              <a:latin typeface="Myriad Pro" charset="0"/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>
                <a:latin typeface="Myriad Pro" charset="0"/>
              </a:rPr>
              <a:t>Disadvantages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communication between different departments may be less effective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bureaucracy can slow down decision making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it may be more difficult for the business to adapt and change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Myriad Pro" charset="0"/>
              </a:rPr>
              <a:t>there could be rivalry between departments leading to decisions that benefit one team, instead of the organisation as a whole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400" dirty="0">
              <a:latin typeface="Myriad Pro" charset="0"/>
            </a:endParaRPr>
          </a:p>
        </p:txBody>
      </p:sp>
      <p:sp>
        <p:nvSpPr>
          <p:cNvPr id="23556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CBFB95E-AD5C-904E-A8D1-990F59CD9CB9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3557" name="Slide Number Placeholder 6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C57206A-1406-6D47-99F1-3439333A941A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8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2620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Comparison</a:t>
            </a:r>
          </a:p>
        </p:txBody>
      </p:sp>
      <p:sp>
        <p:nvSpPr>
          <p:cNvPr id="24578" name="Date Placeholder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4681E71-B5D4-9D44-9AD6-EA32DFBFAA9A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4579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07EBFA5-F4CD-774F-80B2-FD0DF5F49969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9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pic>
        <p:nvPicPr>
          <p:cNvPr id="24580" name="Picture 5" descr="d685153d534ed3cf24494ced7b8566d15e06cb6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88" y="1196752"/>
            <a:ext cx="9144000" cy="468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9229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Span of Control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sz="3000">
                <a:latin typeface="Myriad Pro" charset="0"/>
              </a:rPr>
              <a:t>The principle of the </a:t>
            </a:r>
            <a:r>
              <a:rPr lang="en-GB" sz="3000" b="1">
                <a:latin typeface="Myriad Pro" charset="0"/>
              </a:rPr>
              <a:t>span of control is</a:t>
            </a:r>
          </a:p>
          <a:p>
            <a:pPr eaLnBrk="1" hangingPunct="1">
              <a:buFontTx/>
              <a:buNone/>
            </a:pPr>
            <a:endParaRPr lang="en-GB" sz="3000" b="1">
              <a:latin typeface="Myriad Pro" charset="0"/>
            </a:endParaRPr>
          </a:p>
          <a:p>
            <a:pPr lvl="1" eaLnBrk="1" hangingPunct="1">
              <a:buFontTx/>
              <a:buNone/>
            </a:pPr>
            <a:r>
              <a:rPr lang="en-GB">
                <a:latin typeface="Myriad Pro" charset="0"/>
              </a:rPr>
              <a:t>The number of subordinates who report directly to a given manager or superior.</a:t>
            </a:r>
          </a:p>
          <a:p>
            <a:pPr eaLnBrk="1" hangingPunct="1"/>
            <a:endParaRPr lang="en-GB">
              <a:latin typeface="Myriad Pro" charset="0"/>
            </a:endParaRPr>
          </a:p>
        </p:txBody>
      </p:sp>
      <p:sp>
        <p:nvSpPr>
          <p:cNvPr id="25603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11E1E7E-37BC-B744-A5AD-51B4B57B1BC1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56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F8D89B1-E8D3-3044-8621-B8617CE0FA4A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10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52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E66550B-2589-8842-A03D-93F1E13369E2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6626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6B7DC53-952D-0F4C-AFD4-9A440A885178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11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30175"/>
            <a:ext cx="8229600" cy="1431925"/>
          </a:xfrm>
        </p:spPr>
        <p:txBody>
          <a:bodyPr>
            <a:spAutoFit/>
          </a:bodyPr>
          <a:lstStyle/>
          <a:p>
            <a:pPr eaLnBrk="1" hangingPunct="1"/>
            <a:r>
              <a:rPr lang="en-GB">
                <a:latin typeface="Myriad Pro" charset="0"/>
              </a:rPr>
              <a:t>Factors influencing the span of control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68463"/>
            <a:ext cx="8229600" cy="4013200"/>
          </a:xfrm>
        </p:spPr>
        <p:txBody>
          <a:bodyPr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Nature of the organisation, complexity of work, range of responsibilities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Ability and personal qualities of the manager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Amount of time manager is available to spend on subordinates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Ability and training of subordinates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Effectiveness of co-ordination and nature of communication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Myriad Pro" charset="0"/>
              </a:rPr>
              <a:t>Physical location</a:t>
            </a:r>
          </a:p>
        </p:txBody>
      </p:sp>
    </p:spTree>
    <p:extLst>
      <p:ext uri="{BB962C8B-B14F-4D97-AF65-F5344CB8AC3E}">
        <p14:creationId xmlns:p14="http://schemas.microsoft.com/office/powerpoint/2010/main" val="739333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Span of control</a:t>
            </a:r>
          </a:p>
        </p:txBody>
      </p:sp>
      <p:sp>
        <p:nvSpPr>
          <p:cNvPr id="27650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>
                <a:latin typeface="Myriad Pro" charset="0"/>
              </a:rPr>
              <a:t>Span of control = 7</a:t>
            </a:r>
          </a:p>
        </p:txBody>
      </p:sp>
      <p:sp>
        <p:nvSpPr>
          <p:cNvPr id="27651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5364163" y="1600200"/>
            <a:ext cx="3322637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>
                <a:latin typeface="Myriad Pro" charset="0"/>
              </a:rPr>
              <a:t>Span of control = 3</a:t>
            </a:r>
          </a:p>
        </p:txBody>
      </p:sp>
      <p:sp>
        <p:nvSpPr>
          <p:cNvPr id="27652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208CB7D-1EF4-CA4A-9724-9841107B0E97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7653" name="Slide Number Placeholder 6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24CC64F-8784-C84E-AF78-0F4F8E52E1DD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12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pic>
        <p:nvPicPr>
          <p:cNvPr id="27654" name="Picture 5" descr="bus-people-spanofcontrol-eg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492375"/>
            <a:ext cx="37433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10" descr="picture-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2708275"/>
            <a:ext cx="4284662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8078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93DA82-3692-5C43-A7FF-9C5B9844CFAF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8674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C907B16-F30A-3A4E-BC09-ED66AFB6276D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13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spAutoFit/>
          </a:bodyPr>
          <a:lstStyle/>
          <a:p>
            <a:pPr eaLnBrk="1" hangingPunct="1"/>
            <a:r>
              <a:rPr lang="en-GB">
                <a:latin typeface="Myriad Pro" charset="0"/>
              </a:rPr>
              <a:t>Chain of command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01688" y="1638300"/>
            <a:ext cx="8342312" cy="3568700"/>
          </a:xfrm>
        </p:spPr>
        <p:txBody>
          <a:bodyPr>
            <a:spAutoFit/>
          </a:bodyPr>
          <a:lstStyle/>
          <a:p>
            <a:pPr eaLnBrk="1" hangingPunct="1"/>
            <a:r>
              <a:rPr lang="en-GB" sz="3000" dirty="0">
                <a:latin typeface="Myriad Pro" charset="0"/>
              </a:rPr>
              <a:t>Establishes the vertical </a:t>
            </a:r>
            <a:r>
              <a:rPr lang="en-GB" sz="3000" dirty="0" smtClean="0">
                <a:latin typeface="Myriad Pro" charset="0"/>
              </a:rPr>
              <a:t>gradations </a:t>
            </a:r>
            <a:r>
              <a:rPr lang="en-GB" sz="3000" dirty="0">
                <a:latin typeface="Myriad Pro" charset="0"/>
              </a:rPr>
              <a:t>of authority and responsibility</a:t>
            </a:r>
          </a:p>
          <a:p>
            <a:pPr eaLnBrk="1" hangingPunct="1"/>
            <a:r>
              <a:rPr lang="en-GB" sz="3000" dirty="0">
                <a:latin typeface="Myriad Pro" charset="0"/>
              </a:rPr>
              <a:t>Provides the framework for superior –subordinate relationships</a:t>
            </a:r>
          </a:p>
          <a:p>
            <a:pPr eaLnBrk="1" hangingPunct="1"/>
            <a:r>
              <a:rPr lang="en-GB" sz="3000" dirty="0">
                <a:latin typeface="Myriad Pro" charset="0"/>
              </a:rPr>
              <a:t>Often represented through organisation charts</a:t>
            </a:r>
          </a:p>
          <a:p>
            <a:pPr eaLnBrk="1" hangingPunct="1"/>
            <a:r>
              <a:rPr lang="en-GB" sz="3000" dirty="0">
                <a:latin typeface="Myriad Pro" charset="0"/>
              </a:rPr>
              <a:t>Shows a clear line of authority and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7839993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Exercise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Decide on an appropriate organisation structure</a:t>
            </a:r>
          </a:p>
        </p:txBody>
      </p:sp>
      <p:sp>
        <p:nvSpPr>
          <p:cNvPr id="29699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A487951-74BD-CC42-8AB3-A0F40C6EE5BA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297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0709FD1-0228-304B-A3F4-AD239EDCDD0F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14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323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DD60D48-EE9C-BE4A-A6F3-7D96AAF7FEFD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0722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63968A0-2AFC-0A4F-AE4D-87EC3C375202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15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Ways to Structure a Business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 sz="2800">
                <a:latin typeface="Myriad Pro" charset="0"/>
              </a:rPr>
              <a:t>By function: arranging the business according to what each section or department does</a:t>
            </a:r>
          </a:p>
          <a:p>
            <a:pPr eaLnBrk="1" hangingPunct="1"/>
            <a:endParaRPr lang="en-GB" sz="28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By product or activity: organising according to the different products made</a:t>
            </a:r>
          </a:p>
          <a:p>
            <a:pPr eaLnBrk="1" hangingPunct="1">
              <a:buFontTx/>
              <a:buNone/>
            </a:pPr>
            <a:endParaRPr lang="en-GB" sz="28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By area: geographical or regional structure</a:t>
            </a:r>
          </a:p>
        </p:txBody>
      </p:sp>
    </p:spTree>
    <p:extLst>
      <p:ext uri="{BB962C8B-B14F-4D97-AF65-F5344CB8AC3E}">
        <p14:creationId xmlns:p14="http://schemas.microsoft.com/office/powerpoint/2010/main" val="41154656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B6A801C-CA11-894C-AB44-0ECA7BFB47ED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2770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106EFD7-B844-EA44-A015-93D3C17D243C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16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Ways to Structure a Business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 sz="2800">
                <a:latin typeface="Myriad Pro" charset="0"/>
              </a:rPr>
              <a:t>By customer: where different customer groups have different needs</a:t>
            </a:r>
          </a:p>
          <a:p>
            <a:pPr eaLnBrk="1" hangingPunct="1"/>
            <a:endParaRPr lang="en-GB" sz="28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By process: where products have to go through stages as they are made</a:t>
            </a:r>
          </a:p>
          <a:p>
            <a:pPr eaLnBrk="1" hangingPunct="1"/>
            <a:endParaRPr lang="en-GB" sz="2800">
              <a:latin typeface="Myriad Pro" charset="0"/>
            </a:endParaRPr>
          </a:p>
          <a:p>
            <a:pPr eaLnBrk="1" hangingPunct="1">
              <a:buFontTx/>
              <a:buNone/>
            </a:pPr>
            <a:endParaRPr lang="en-GB" sz="2800"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0441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472BAD9-A989-5640-BB87-FB629F1D7040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4818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7E81F4-CAC3-D14C-99C9-6813537B327C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17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5888"/>
            <a:ext cx="7772400" cy="1009650"/>
          </a:xfrm>
        </p:spPr>
        <p:txBody>
          <a:bodyPr/>
          <a:lstStyle/>
          <a:p>
            <a:pPr eaLnBrk="1" hangingPunct="1"/>
            <a:r>
              <a:rPr lang="en-US">
                <a:latin typeface="Myriad Pro" charset="0"/>
              </a:rPr>
              <a:t>F</a:t>
            </a:r>
            <a:r>
              <a:rPr lang="en-GB">
                <a:latin typeface="Myriad Pro" charset="0"/>
              </a:rPr>
              <a:t>unctional structure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95536" y="1196752"/>
            <a:ext cx="7772400" cy="39306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>
                <a:latin typeface="Myriad Pro" charset="0"/>
              </a:rPr>
              <a:t>	</a:t>
            </a:r>
          </a:p>
          <a:p>
            <a:pPr eaLnBrk="1" hangingPunct="1"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>
              <a:buFontTx/>
              <a:buNone/>
            </a:pPr>
            <a:r>
              <a:rPr lang="en-GB" sz="2300" dirty="0">
                <a:latin typeface="Myriad Pro" charset="0"/>
              </a:rPr>
              <a:t>				</a:t>
            </a:r>
          </a:p>
        </p:txBody>
      </p:sp>
      <p:sp>
        <p:nvSpPr>
          <p:cNvPr id="34821" name="Freeform 13"/>
          <p:cNvSpPr>
            <a:spLocks/>
          </p:cNvSpPr>
          <p:nvPr/>
        </p:nvSpPr>
        <p:spPr bwMode="auto">
          <a:xfrm>
            <a:off x="7903096" y="3064024"/>
            <a:ext cx="4763" cy="727075"/>
          </a:xfrm>
          <a:custGeom>
            <a:avLst/>
            <a:gdLst>
              <a:gd name="T0" fmla="*/ 2147483647 w 3"/>
              <a:gd name="T1" fmla="*/ 0 h 458"/>
              <a:gd name="T2" fmla="*/ 0 w 3"/>
              <a:gd name="T3" fmla="*/ 2147483647 h 458"/>
              <a:gd name="T4" fmla="*/ 0 60000 65536"/>
              <a:gd name="T5" fmla="*/ 0 60000 65536"/>
              <a:gd name="T6" fmla="*/ 0 w 3"/>
              <a:gd name="T7" fmla="*/ 0 h 458"/>
              <a:gd name="T8" fmla="*/ 3 w 3"/>
              <a:gd name="T9" fmla="*/ 458 h 4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458">
                <a:moveTo>
                  <a:pt x="3" y="0"/>
                </a:moveTo>
                <a:lnTo>
                  <a:pt x="0" y="458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Freeform 14"/>
          <p:cNvSpPr>
            <a:spLocks/>
          </p:cNvSpPr>
          <p:nvPr/>
        </p:nvSpPr>
        <p:spPr bwMode="auto">
          <a:xfrm>
            <a:off x="6225109" y="3064024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23" name="Freeform 15"/>
          <p:cNvSpPr>
            <a:spLocks/>
          </p:cNvSpPr>
          <p:nvPr/>
        </p:nvSpPr>
        <p:spPr bwMode="auto">
          <a:xfrm>
            <a:off x="2796109" y="3064024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Freeform 16"/>
          <p:cNvSpPr>
            <a:spLocks/>
          </p:cNvSpPr>
          <p:nvPr/>
        </p:nvSpPr>
        <p:spPr bwMode="auto">
          <a:xfrm>
            <a:off x="1043509" y="3064024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25" name="Freeform 17"/>
          <p:cNvSpPr>
            <a:spLocks/>
          </p:cNvSpPr>
          <p:nvPr/>
        </p:nvSpPr>
        <p:spPr bwMode="auto">
          <a:xfrm>
            <a:off x="4575696" y="1941662"/>
            <a:ext cx="1588" cy="2028825"/>
          </a:xfrm>
          <a:custGeom>
            <a:avLst/>
            <a:gdLst>
              <a:gd name="T0" fmla="*/ 0 w 1"/>
              <a:gd name="T1" fmla="*/ 0 h 1278"/>
              <a:gd name="T2" fmla="*/ 0 w 1"/>
              <a:gd name="T3" fmla="*/ 2147483647 h 1278"/>
              <a:gd name="T4" fmla="*/ 0 60000 65536"/>
              <a:gd name="T5" fmla="*/ 0 60000 65536"/>
              <a:gd name="T6" fmla="*/ 0 w 1"/>
              <a:gd name="T7" fmla="*/ 0 h 1278"/>
              <a:gd name="T8" fmla="*/ 1 w 1"/>
              <a:gd name="T9" fmla="*/ 1278 h 12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1278">
                <a:moveTo>
                  <a:pt x="0" y="0"/>
                </a:moveTo>
                <a:lnTo>
                  <a:pt x="0" y="1278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26" name="Rectangle 18"/>
          <p:cNvSpPr>
            <a:spLocks noChangeArrowheads="1"/>
          </p:cNvSpPr>
          <p:nvPr/>
        </p:nvSpPr>
        <p:spPr bwMode="auto">
          <a:xfrm>
            <a:off x="435496" y="3521224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Production</a:t>
            </a:r>
          </a:p>
        </p:txBody>
      </p:sp>
      <p:sp>
        <p:nvSpPr>
          <p:cNvPr id="34827" name="Rectangle 19"/>
          <p:cNvSpPr>
            <a:spLocks noChangeArrowheads="1"/>
          </p:cNvSpPr>
          <p:nvPr/>
        </p:nvSpPr>
        <p:spPr bwMode="auto">
          <a:xfrm>
            <a:off x="2111896" y="3521224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Marketing</a:t>
            </a:r>
          </a:p>
        </p:txBody>
      </p:sp>
      <p:sp>
        <p:nvSpPr>
          <p:cNvPr id="34828" name="Rectangle 20"/>
          <p:cNvSpPr>
            <a:spLocks noChangeArrowheads="1"/>
          </p:cNvSpPr>
          <p:nvPr/>
        </p:nvSpPr>
        <p:spPr bwMode="auto">
          <a:xfrm>
            <a:off x="3864496" y="3521224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Accounts</a:t>
            </a:r>
          </a:p>
        </p:txBody>
      </p:sp>
      <p:sp>
        <p:nvSpPr>
          <p:cNvPr id="34829" name="Rectangle 21"/>
          <p:cNvSpPr>
            <a:spLocks noChangeArrowheads="1"/>
          </p:cNvSpPr>
          <p:nvPr/>
        </p:nvSpPr>
        <p:spPr bwMode="auto">
          <a:xfrm>
            <a:off x="5540896" y="3521224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Personnel</a:t>
            </a:r>
          </a:p>
        </p:txBody>
      </p:sp>
      <p:sp>
        <p:nvSpPr>
          <p:cNvPr id="34830" name="Rectangle 22"/>
          <p:cNvSpPr>
            <a:spLocks noChangeArrowheads="1"/>
          </p:cNvSpPr>
          <p:nvPr/>
        </p:nvSpPr>
        <p:spPr bwMode="auto">
          <a:xfrm>
            <a:off x="7217296" y="3521224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IT</a:t>
            </a:r>
          </a:p>
        </p:txBody>
      </p:sp>
      <p:sp>
        <p:nvSpPr>
          <p:cNvPr id="34831" name="Freeform 23"/>
          <p:cNvSpPr>
            <a:spLocks/>
          </p:cNvSpPr>
          <p:nvPr/>
        </p:nvSpPr>
        <p:spPr bwMode="auto">
          <a:xfrm>
            <a:off x="1040334" y="3064024"/>
            <a:ext cx="6880225" cy="3175"/>
          </a:xfrm>
          <a:custGeom>
            <a:avLst/>
            <a:gdLst>
              <a:gd name="T0" fmla="*/ 0 w 4334"/>
              <a:gd name="T1" fmla="*/ 0 h 2"/>
              <a:gd name="T2" fmla="*/ 2147483647 w 4334"/>
              <a:gd name="T3" fmla="*/ 2147483647 h 2"/>
              <a:gd name="T4" fmla="*/ 0 60000 65536"/>
              <a:gd name="T5" fmla="*/ 0 60000 65536"/>
              <a:gd name="T6" fmla="*/ 0 w 4334"/>
              <a:gd name="T7" fmla="*/ 0 h 2"/>
              <a:gd name="T8" fmla="*/ 4334 w 4334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34" h="2">
                <a:moveTo>
                  <a:pt x="0" y="0"/>
                </a:moveTo>
                <a:lnTo>
                  <a:pt x="4334" y="2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4832" name="Rectangle 24"/>
          <p:cNvSpPr>
            <a:spLocks noChangeArrowheads="1"/>
          </p:cNvSpPr>
          <p:nvPr/>
        </p:nvSpPr>
        <p:spPr bwMode="auto">
          <a:xfrm>
            <a:off x="3635896" y="2454424"/>
            <a:ext cx="1828800" cy="3810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Board of Directors</a:t>
            </a:r>
          </a:p>
        </p:txBody>
      </p:sp>
      <p:sp>
        <p:nvSpPr>
          <p:cNvPr id="34833" name="Rectangle 26"/>
          <p:cNvSpPr>
            <a:spLocks noChangeArrowheads="1"/>
          </p:cNvSpPr>
          <p:nvPr/>
        </p:nvSpPr>
        <p:spPr bwMode="auto">
          <a:xfrm>
            <a:off x="3635896" y="1844824"/>
            <a:ext cx="1828800" cy="3810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dirty="0">
                <a:latin typeface="Verdana" charset="0"/>
                <a:cs typeface="Times New Roman" charset="0"/>
              </a:rPr>
              <a:t>Chief Executive</a:t>
            </a:r>
          </a:p>
        </p:txBody>
      </p:sp>
    </p:spTree>
    <p:extLst>
      <p:ext uri="{BB962C8B-B14F-4D97-AF65-F5344CB8AC3E}">
        <p14:creationId xmlns:p14="http://schemas.microsoft.com/office/powerpoint/2010/main" val="4162210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026B0B2-3026-3540-8A25-3898231A513E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6866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C2DBFF6-FA9D-9042-9721-0CF1294DD5D0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18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Functional Structure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603375"/>
            <a:ext cx="3975100" cy="42799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dirty="0">
                <a:latin typeface="Myriad Pro" charset="0"/>
              </a:rPr>
              <a:t>	</a:t>
            </a:r>
            <a:r>
              <a:rPr lang="en-GB" sz="3400" b="1" dirty="0">
                <a:latin typeface="Myriad Pro" charset="0"/>
              </a:rPr>
              <a:t>Advantages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Myriad Pro" charset="0"/>
              </a:rPr>
              <a:t>Specialisation – each department focuses on its own work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Myriad Pro" charset="0"/>
              </a:rPr>
              <a:t>Accountability – someone is responsible for the section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Myriad Pro" charset="0"/>
              </a:rPr>
              <a:t>Clarity – know your and others’ roles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5168900" y="1682750"/>
            <a:ext cx="3975100" cy="42799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3400" dirty="0">
                <a:ea typeface="+mn-ea"/>
                <a:cs typeface="+mn-cs"/>
              </a:rPr>
              <a:t>	</a:t>
            </a:r>
            <a:r>
              <a:rPr lang="en-GB" altLang="en-US" sz="3400" b="1" dirty="0">
                <a:ea typeface="+mn-ea"/>
                <a:cs typeface="+mn-cs"/>
              </a:rPr>
              <a:t>Disadvantages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ea typeface="+mn-ea"/>
                <a:cs typeface="+mn-cs"/>
              </a:rPr>
              <a:t>Closed communication  could lead to lack </a:t>
            </a:r>
            <a:br>
              <a:rPr lang="en-GB" altLang="en-US" sz="2400" dirty="0">
                <a:ea typeface="+mn-ea"/>
                <a:cs typeface="+mn-cs"/>
              </a:rPr>
            </a:br>
            <a:r>
              <a:rPr lang="en-GB" altLang="en-US" sz="2400" dirty="0">
                <a:ea typeface="+mn-ea"/>
                <a:cs typeface="+mn-cs"/>
              </a:rPr>
              <a:t>of focus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ea typeface="+mn-ea"/>
                <a:cs typeface="+mn-cs"/>
              </a:rPr>
              <a:t>Departments can become resistant </a:t>
            </a:r>
            <a:br>
              <a:rPr lang="en-GB" altLang="en-US" sz="2400" dirty="0">
                <a:ea typeface="+mn-ea"/>
                <a:cs typeface="+mn-cs"/>
              </a:rPr>
            </a:br>
            <a:r>
              <a:rPr lang="en-GB" altLang="en-US" sz="2400" dirty="0">
                <a:ea typeface="+mn-ea"/>
                <a:cs typeface="+mn-cs"/>
              </a:rPr>
              <a:t>to change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ea typeface="+mn-ea"/>
                <a:cs typeface="+mn-cs"/>
              </a:rPr>
              <a:t>Coordination </a:t>
            </a:r>
            <a:br>
              <a:rPr lang="en-GB" altLang="en-US" sz="2400" dirty="0">
                <a:ea typeface="+mn-ea"/>
                <a:cs typeface="+mn-cs"/>
              </a:rPr>
            </a:br>
            <a:r>
              <a:rPr lang="en-GB" altLang="en-US" sz="2400" dirty="0">
                <a:ea typeface="+mn-ea"/>
                <a:cs typeface="+mn-cs"/>
              </a:rPr>
              <a:t>may take too long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ea typeface="+mn-ea"/>
                <a:cs typeface="+mn-cs"/>
              </a:rPr>
              <a:t>Gap between top and bottom</a:t>
            </a:r>
          </a:p>
        </p:txBody>
      </p:sp>
    </p:spTree>
    <p:extLst>
      <p:ext uri="{BB962C8B-B14F-4D97-AF65-F5344CB8AC3E}">
        <p14:creationId xmlns:p14="http://schemas.microsoft.com/office/powerpoint/2010/main" val="8351022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  <p:bldP spid="7172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6EFC719-CD5B-954E-85C4-B656034FD1B4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38914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8F45799-6062-D046-B3D3-12BAE46544E9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19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92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43000"/>
            <a:ext cx="7772400" cy="762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200">
                <a:ea typeface="+mj-ea"/>
                <a:cs typeface="+mj-cs"/>
              </a:rPr>
              <a:t>An Example of Organisation by Product/Activity </a:t>
            </a:r>
          </a:p>
        </p:txBody>
      </p:sp>
      <p:sp>
        <p:nvSpPr>
          <p:cNvPr id="38916" name="Freeform 16"/>
          <p:cNvSpPr>
            <a:spLocks/>
          </p:cNvSpPr>
          <p:nvPr/>
        </p:nvSpPr>
        <p:spPr bwMode="auto">
          <a:xfrm>
            <a:off x="7848600" y="3429000"/>
            <a:ext cx="4763" cy="727075"/>
          </a:xfrm>
          <a:custGeom>
            <a:avLst/>
            <a:gdLst>
              <a:gd name="T0" fmla="*/ 2147483647 w 3"/>
              <a:gd name="T1" fmla="*/ 0 h 458"/>
              <a:gd name="T2" fmla="*/ 0 w 3"/>
              <a:gd name="T3" fmla="*/ 2147483647 h 458"/>
              <a:gd name="T4" fmla="*/ 0 60000 65536"/>
              <a:gd name="T5" fmla="*/ 0 60000 65536"/>
              <a:gd name="T6" fmla="*/ 0 w 3"/>
              <a:gd name="T7" fmla="*/ 0 h 458"/>
              <a:gd name="T8" fmla="*/ 3 w 3"/>
              <a:gd name="T9" fmla="*/ 458 h 4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458">
                <a:moveTo>
                  <a:pt x="3" y="0"/>
                </a:moveTo>
                <a:lnTo>
                  <a:pt x="0" y="458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17" name="Freeform 15"/>
          <p:cNvSpPr>
            <a:spLocks/>
          </p:cNvSpPr>
          <p:nvPr/>
        </p:nvSpPr>
        <p:spPr bwMode="auto">
          <a:xfrm>
            <a:off x="6170613" y="3429000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18" name="Freeform 14"/>
          <p:cNvSpPr>
            <a:spLocks/>
          </p:cNvSpPr>
          <p:nvPr/>
        </p:nvSpPr>
        <p:spPr bwMode="auto">
          <a:xfrm>
            <a:off x="2741613" y="3429000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19" name="Freeform 13"/>
          <p:cNvSpPr>
            <a:spLocks/>
          </p:cNvSpPr>
          <p:nvPr/>
        </p:nvSpPr>
        <p:spPr bwMode="auto">
          <a:xfrm>
            <a:off x="989013" y="3429000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0" name="Freeform 4"/>
          <p:cNvSpPr>
            <a:spLocks/>
          </p:cNvSpPr>
          <p:nvPr/>
        </p:nvSpPr>
        <p:spPr bwMode="auto">
          <a:xfrm>
            <a:off x="4510088" y="3055938"/>
            <a:ext cx="1587" cy="1290637"/>
          </a:xfrm>
          <a:custGeom>
            <a:avLst/>
            <a:gdLst>
              <a:gd name="T0" fmla="*/ 0 w 1"/>
              <a:gd name="T1" fmla="*/ 0 h 813"/>
              <a:gd name="T2" fmla="*/ 0 w 1"/>
              <a:gd name="T3" fmla="*/ 2147483647 h 813"/>
              <a:gd name="T4" fmla="*/ 0 60000 65536"/>
              <a:gd name="T5" fmla="*/ 0 60000 65536"/>
              <a:gd name="T6" fmla="*/ 0 w 1"/>
              <a:gd name="T7" fmla="*/ 0 h 813"/>
              <a:gd name="T8" fmla="*/ 1 w 1"/>
              <a:gd name="T9" fmla="*/ 813 h 81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813">
                <a:moveTo>
                  <a:pt x="0" y="0"/>
                </a:moveTo>
                <a:lnTo>
                  <a:pt x="0" y="81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1" name="Rectangle 5"/>
          <p:cNvSpPr>
            <a:spLocks noChangeArrowheads="1"/>
          </p:cNvSpPr>
          <p:nvPr/>
        </p:nvSpPr>
        <p:spPr bwMode="auto">
          <a:xfrm>
            <a:off x="381000" y="38862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Imaging and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Printing Group</a:t>
            </a:r>
          </a:p>
        </p:txBody>
      </p:sp>
      <p:sp>
        <p:nvSpPr>
          <p:cNvPr id="38922" name="Rectangle 6"/>
          <p:cNvSpPr>
            <a:spLocks noChangeArrowheads="1"/>
          </p:cNvSpPr>
          <p:nvPr/>
        </p:nvSpPr>
        <p:spPr bwMode="auto">
          <a:xfrm>
            <a:off x="2057400" y="38862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Personal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Systems Group</a:t>
            </a:r>
          </a:p>
        </p:txBody>
      </p:sp>
      <p:sp>
        <p:nvSpPr>
          <p:cNvPr id="38923" name="Rectangle 7"/>
          <p:cNvSpPr>
            <a:spLocks noChangeArrowheads="1"/>
          </p:cNvSpPr>
          <p:nvPr/>
        </p:nvSpPr>
        <p:spPr bwMode="auto">
          <a:xfrm>
            <a:off x="3810000" y="38862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Enterprise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Systems Group</a:t>
            </a:r>
          </a:p>
        </p:txBody>
      </p:sp>
      <p:sp>
        <p:nvSpPr>
          <p:cNvPr id="38924" name="Rectangle 8"/>
          <p:cNvSpPr>
            <a:spLocks noChangeArrowheads="1"/>
          </p:cNvSpPr>
          <p:nvPr/>
        </p:nvSpPr>
        <p:spPr bwMode="auto">
          <a:xfrm>
            <a:off x="5486400" y="38862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HP Services</a:t>
            </a:r>
          </a:p>
        </p:txBody>
      </p:sp>
      <p:sp>
        <p:nvSpPr>
          <p:cNvPr id="38925" name="Rectangle 9"/>
          <p:cNvSpPr>
            <a:spLocks noChangeArrowheads="1"/>
          </p:cNvSpPr>
          <p:nvPr/>
        </p:nvSpPr>
        <p:spPr bwMode="auto">
          <a:xfrm>
            <a:off x="7162800" y="38862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HP Financial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Services</a:t>
            </a:r>
          </a:p>
        </p:txBody>
      </p:sp>
      <p:sp>
        <p:nvSpPr>
          <p:cNvPr id="38926" name="Freeform 10"/>
          <p:cNvSpPr>
            <a:spLocks/>
          </p:cNvSpPr>
          <p:nvPr/>
        </p:nvSpPr>
        <p:spPr bwMode="auto">
          <a:xfrm>
            <a:off x="985838" y="3429000"/>
            <a:ext cx="6880225" cy="3175"/>
          </a:xfrm>
          <a:custGeom>
            <a:avLst/>
            <a:gdLst>
              <a:gd name="T0" fmla="*/ 0 w 4334"/>
              <a:gd name="T1" fmla="*/ 0 h 2"/>
              <a:gd name="T2" fmla="*/ 2147483647 w 4334"/>
              <a:gd name="T3" fmla="*/ 2147483647 h 2"/>
              <a:gd name="T4" fmla="*/ 0 60000 65536"/>
              <a:gd name="T5" fmla="*/ 0 60000 65536"/>
              <a:gd name="T6" fmla="*/ 0 w 4334"/>
              <a:gd name="T7" fmla="*/ 0 h 2"/>
              <a:gd name="T8" fmla="*/ 4334 w 4334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34" h="2">
                <a:moveTo>
                  <a:pt x="0" y="0"/>
                </a:moveTo>
                <a:lnTo>
                  <a:pt x="4334" y="2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7" name="Rectangle 11"/>
          <p:cNvSpPr>
            <a:spLocks noChangeArrowheads="1"/>
          </p:cNvSpPr>
          <p:nvPr/>
        </p:nvSpPr>
        <p:spPr bwMode="auto">
          <a:xfrm>
            <a:off x="3810000" y="25908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>
                <a:latin typeface="Verdana" charset="0"/>
                <a:cs typeface="Times New Roman" charset="0"/>
              </a:rPr>
              <a:t>Hewlett Packard</a:t>
            </a:r>
          </a:p>
        </p:txBody>
      </p:sp>
    </p:spTree>
    <p:extLst>
      <p:ext uri="{BB962C8B-B14F-4D97-AF65-F5344CB8AC3E}">
        <p14:creationId xmlns:p14="http://schemas.microsoft.com/office/powerpoint/2010/main" val="2491861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6C264D9-86FB-DC40-9BD7-0BD3AFD21EE8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0962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0183643-CD1D-2C49-B5C0-FBAEB309456C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20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0963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548680"/>
            <a:ext cx="7772400" cy="762000"/>
          </a:xfrm>
        </p:spPr>
        <p:txBody>
          <a:bodyPr/>
          <a:lstStyle/>
          <a:p>
            <a:pPr eaLnBrk="1" hangingPunct="1"/>
            <a:r>
              <a:rPr lang="en-GB" dirty="0">
                <a:latin typeface="Myriad Pro" charset="0"/>
              </a:rPr>
              <a:t>Organisation by Product/Activity 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sz="half" idx="4294967295"/>
          </p:nvPr>
        </p:nvSpPr>
        <p:spPr>
          <a:xfrm>
            <a:off x="539552" y="1772816"/>
            <a:ext cx="38100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000" b="1" dirty="0">
                <a:latin typeface="Myriad Pro" charset="0"/>
              </a:rPr>
              <a:t>	</a:t>
            </a:r>
            <a:r>
              <a:rPr lang="en-GB" sz="3400" b="1" dirty="0">
                <a:latin typeface="Myriad Pro" charset="0"/>
              </a:rPr>
              <a:t>Advantages</a:t>
            </a:r>
          </a:p>
          <a:p>
            <a:pPr eaLnBrk="1" hangingPunct="1"/>
            <a:r>
              <a:rPr lang="en-GB" sz="2400" dirty="0">
                <a:latin typeface="Myriad Pro" charset="0"/>
              </a:rPr>
              <a:t>Clear focus on market segment helps meet customers’ needs</a:t>
            </a:r>
          </a:p>
          <a:p>
            <a:pPr eaLnBrk="1" hangingPunct="1"/>
            <a:r>
              <a:rPr lang="en-GB" sz="2400" dirty="0">
                <a:latin typeface="Myriad Pro" charset="0"/>
              </a:rPr>
              <a:t>Positive competition between divisions</a:t>
            </a:r>
          </a:p>
          <a:p>
            <a:pPr eaLnBrk="1" hangingPunct="1"/>
            <a:r>
              <a:rPr lang="en-GB" sz="2400" dirty="0">
                <a:latin typeface="Myriad Pro" charset="0"/>
              </a:rPr>
              <a:t>Better control as each division can act as separate profit centre</a:t>
            </a:r>
          </a:p>
          <a:p>
            <a:pPr eaLnBrk="1" hangingPunct="1">
              <a:buFontTx/>
              <a:buNone/>
            </a:pPr>
            <a:r>
              <a:rPr lang="en-GB" sz="2400" dirty="0">
                <a:latin typeface="Myriad Pro" charset="0"/>
              </a:rPr>
              <a:t>	</a:t>
            </a:r>
          </a:p>
        </p:txBody>
      </p:sp>
      <p:sp>
        <p:nvSpPr>
          <p:cNvPr id="9223" name="Rectangle 7"/>
          <p:cNvSpPr>
            <a:spLocks noGrp="1" noChangeArrowheads="1"/>
          </p:cNvSpPr>
          <p:nvPr>
            <p:ph sz="half" idx="4294967295"/>
          </p:nvPr>
        </p:nvSpPr>
        <p:spPr>
          <a:xfrm>
            <a:off x="4788024" y="1772816"/>
            <a:ext cx="38100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400" b="1">
                <a:latin typeface="Myriad Pro" charset="0"/>
              </a:rPr>
              <a:t>	Disadvantages</a:t>
            </a:r>
          </a:p>
          <a:p>
            <a:pPr eaLnBrk="1" hangingPunct="1"/>
            <a:r>
              <a:rPr lang="en-GB" sz="2400">
                <a:latin typeface="Myriad Pro" charset="0"/>
              </a:rPr>
              <a:t>Duplication of functions (e.g. different sales force for each division)</a:t>
            </a:r>
          </a:p>
          <a:p>
            <a:pPr eaLnBrk="1" hangingPunct="1"/>
            <a:r>
              <a:rPr lang="en-GB" sz="2400">
                <a:latin typeface="Myriad Pro" charset="0"/>
              </a:rPr>
              <a:t>Negative effects of competition</a:t>
            </a:r>
          </a:p>
          <a:p>
            <a:pPr eaLnBrk="1" hangingPunct="1"/>
            <a:r>
              <a:rPr lang="en-GB" sz="2400">
                <a:latin typeface="Myriad Pro" charset="0"/>
              </a:rPr>
              <a:t>Lack of central control over each separate division</a:t>
            </a:r>
          </a:p>
        </p:txBody>
      </p:sp>
    </p:spTree>
    <p:extLst>
      <p:ext uri="{BB962C8B-B14F-4D97-AF65-F5344CB8AC3E}">
        <p14:creationId xmlns:p14="http://schemas.microsoft.com/office/powerpoint/2010/main" val="1853170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 build="p" autoUpdateAnimBg="0"/>
      <p:bldP spid="9223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4035CE7-FBAC-DD4C-8090-10D1DF11D8AF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3010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994B8DE-CD10-634A-980A-F87C041C6276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21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043608" y="1016943"/>
            <a:ext cx="6934200" cy="971897"/>
          </a:xfrm>
        </p:spPr>
        <p:txBody>
          <a:bodyPr anchor="b"/>
          <a:lstStyle/>
          <a:p>
            <a:pPr eaLnBrk="1" hangingPunct="1"/>
            <a:r>
              <a:rPr lang="en-GB" sz="6000" dirty="0">
                <a:latin typeface="Myriad Pro" charset="0"/>
              </a:rPr>
              <a:t>Organisation by Area	</a:t>
            </a:r>
          </a:p>
        </p:txBody>
      </p:sp>
      <p:sp>
        <p:nvSpPr>
          <p:cNvPr id="43012" name="Rectangle 6"/>
          <p:cNvSpPr>
            <a:spLocks noGrp="1" noChangeArrowheads="1"/>
          </p:cNvSpPr>
          <p:nvPr>
            <p:ph type="subTitle" idx="4294967295"/>
          </p:nvPr>
        </p:nvSpPr>
        <p:spPr>
          <a:xfrm>
            <a:off x="1187624" y="2100109"/>
            <a:ext cx="6680200" cy="1040859"/>
          </a:xfrm>
        </p:spPr>
        <p:txBody>
          <a:bodyPr/>
          <a:lstStyle/>
          <a:p>
            <a:pPr marL="0" indent="0" algn="ctr" defTabSz="685800" eaLnBrk="1" hangingPunct="1">
              <a:buFontTx/>
              <a:buNone/>
            </a:pPr>
            <a:r>
              <a:rPr lang="en-GB" sz="2700" dirty="0">
                <a:latin typeface="Myriad Pro" charset="0"/>
              </a:rPr>
              <a:t>Hewlett-Packard’s Headquarters Worldwide</a:t>
            </a:r>
          </a:p>
        </p:txBody>
      </p:sp>
      <p:sp>
        <p:nvSpPr>
          <p:cNvPr id="43013" name="Freeform 8"/>
          <p:cNvSpPr>
            <a:spLocks/>
          </p:cNvSpPr>
          <p:nvPr/>
        </p:nvSpPr>
        <p:spPr bwMode="auto">
          <a:xfrm>
            <a:off x="6783388" y="4267200"/>
            <a:ext cx="6350" cy="830263"/>
          </a:xfrm>
          <a:custGeom>
            <a:avLst/>
            <a:gdLst>
              <a:gd name="T0" fmla="*/ 0 w 4"/>
              <a:gd name="T1" fmla="*/ 0 h 523"/>
              <a:gd name="T2" fmla="*/ 2147483647 w 4"/>
              <a:gd name="T3" fmla="*/ 2147483647 h 523"/>
              <a:gd name="T4" fmla="*/ 0 60000 65536"/>
              <a:gd name="T5" fmla="*/ 0 60000 65536"/>
              <a:gd name="T6" fmla="*/ 0 w 4"/>
              <a:gd name="T7" fmla="*/ 0 h 523"/>
              <a:gd name="T8" fmla="*/ 4 w 4"/>
              <a:gd name="T9" fmla="*/ 523 h 52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" h="523">
                <a:moveTo>
                  <a:pt x="0" y="0"/>
                </a:moveTo>
                <a:lnTo>
                  <a:pt x="4" y="52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014" name="Freeform 9"/>
          <p:cNvSpPr>
            <a:spLocks/>
          </p:cNvSpPr>
          <p:nvPr/>
        </p:nvSpPr>
        <p:spPr bwMode="auto">
          <a:xfrm>
            <a:off x="2208213" y="4267200"/>
            <a:ext cx="1587" cy="766763"/>
          </a:xfrm>
          <a:custGeom>
            <a:avLst/>
            <a:gdLst>
              <a:gd name="T0" fmla="*/ 2147483647 w 1"/>
              <a:gd name="T1" fmla="*/ 0 h 483"/>
              <a:gd name="T2" fmla="*/ 0 w 1"/>
              <a:gd name="T3" fmla="*/ 2147483647 h 483"/>
              <a:gd name="T4" fmla="*/ 0 60000 65536"/>
              <a:gd name="T5" fmla="*/ 0 60000 65536"/>
              <a:gd name="T6" fmla="*/ 0 w 1"/>
              <a:gd name="T7" fmla="*/ 0 h 483"/>
              <a:gd name="T8" fmla="*/ 1 w 1"/>
              <a:gd name="T9" fmla="*/ 483 h 48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83">
                <a:moveTo>
                  <a:pt x="1" y="0"/>
                </a:moveTo>
                <a:lnTo>
                  <a:pt x="0" y="48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015" name="Freeform 11"/>
          <p:cNvSpPr>
            <a:spLocks/>
          </p:cNvSpPr>
          <p:nvPr/>
        </p:nvSpPr>
        <p:spPr bwMode="auto">
          <a:xfrm>
            <a:off x="4510088" y="3894138"/>
            <a:ext cx="1587" cy="1290637"/>
          </a:xfrm>
          <a:custGeom>
            <a:avLst/>
            <a:gdLst>
              <a:gd name="T0" fmla="*/ 0 w 1"/>
              <a:gd name="T1" fmla="*/ 0 h 813"/>
              <a:gd name="T2" fmla="*/ 0 w 1"/>
              <a:gd name="T3" fmla="*/ 2147483647 h 813"/>
              <a:gd name="T4" fmla="*/ 0 60000 65536"/>
              <a:gd name="T5" fmla="*/ 0 60000 65536"/>
              <a:gd name="T6" fmla="*/ 0 w 1"/>
              <a:gd name="T7" fmla="*/ 0 h 813"/>
              <a:gd name="T8" fmla="*/ 1 w 1"/>
              <a:gd name="T9" fmla="*/ 813 h 81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813">
                <a:moveTo>
                  <a:pt x="0" y="0"/>
                </a:moveTo>
                <a:lnTo>
                  <a:pt x="0" y="813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016" name="Rectangle 13"/>
          <p:cNvSpPr>
            <a:spLocks noChangeArrowheads="1"/>
          </p:cNvSpPr>
          <p:nvPr/>
        </p:nvSpPr>
        <p:spPr bwMode="auto">
          <a:xfrm>
            <a:off x="1371600" y="4724400"/>
            <a:ext cx="15240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1200" b="1">
                <a:latin typeface="Verdana" charset="0"/>
                <a:cs typeface="Times New Roman" charset="0"/>
              </a:rPr>
              <a:t>Americas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Houston, Texas</a:t>
            </a:r>
          </a:p>
        </p:txBody>
      </p:sp>
      <p:sp>
        <p:nvSpPr>
          <p:cNvPr id="43017" name="Rectangle 14"/>
          <p:cNvSpPr>
            <a:spLocks noChangeArrowheads="1"/>
          </p:cNvSpPr>
          <p:nvPr/>
        </p:nvSpPr>
        <p:spPr bwMode="auto">
          <a:xfrm>
            <a:off x="3276600" y="4724400"/>
            <a:ext cx="24384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>
                <a:latin typeface="Verdana" charset="0"/>
                <a:cs typeface="Times New Roman" charset="0"/>
              </a:rPr>
              <a:t>Europe, Middle East, Africa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Geneva, Switzerland</a:t>
            </a:r>
          </a:p>
        </p:txBody>
      </p:sp>
      <p:sp>
        <p:nvSpPr>
          <p:cNvPr id="43018" name="Rectangle 15"/>
          <p:cNvSpPr>
            <a:spLocks noChangeArrowheads="1"/>
          </p:cNvSpPr>
          <p:nvPr/>
        </p:nvSpPr>
        <p:spPr bwMode="auto">
          <a:xfrm>
            <a:off x="6096000" y="4724400"/>
            <a:ext cx="13716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>
                <a:latin typeface="Verdana" charset="0"/>
                <a:cs typeface="Times New Roman" charset="0"/>
              </a:rPr>
              <a:t>Asia Pacific</a:t>
            </a:r>
          </a:p>
          <a:p>
            <a:pPr algn="ctr"/>
            <a:r>
              <a:rPr lang="en-GB" sz="1200">
                <a:latin typeface="Verdana" charset="0"/>
                <a:cs typeface="Times New Roman" charset="0"/>
              </a:rPr>
              <a:t>Hong Kong</a:t>
            </a:r>
          </a:p>
        </p:txBody>
      </p:sp>
      <p:sp>
        <p:nvSpPr>
          <p:cNvPr id="43019" name="Freeform 17"/>
          <p:cNvSpPr>
            <a:spLocks/>
          </p:cNvSpPr>
          <p:nvPr/>
        </p:nvSpPr>
        <p:spPr bwMode="auto">
          <a:xfrm>
            <a:off x="2209800" y="4267200"/>
            <a:ext cx="4589463" cy="11113"/>
          </a:xfrm>
          <a:custGeom>
            <a:avLst/>
            <a:gdLst>
              <a:gd name="T0" fmla="*/ 0 w 2891"/>
              <a:gd name="T1" fmla="*/ 2147483647 h 7"/>
              <a:gd name="T2" fmla="*/ 2147483647 w 2891"/>
              <a:gd name="T3" fmla="*/ 0 h 7"/>
              <a:gd name="T4" fmla="*/ 0 60000 65536"/>
              <a:gd name="T5" fmla="*/ 0 60000 65536"/>
              <a:gd name="T6" fmla="*/ 0 w 2891"/>
              <a:gd name="T7" fmla="*/ 0 h 7"/>
              <a:gd name="T8" fmla="*/ 2891 w 2891"/>
              <a:gd name="T9" fmla="*/ 7 h 7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91" h="7">
                <a:moveTo>
                  <a:pt x="0" y="7"/>
                </a:moveTo>
                <a:lnTo>
                  <a:pt x="2891" y="0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3020" name="Rectangle 18"/>
          <p:cNvSpPr>
            <a:spLocks noChangeArrowheads="1"/>
          </p:cNvSpPr>
          <p:nvPr/>
        </p:nvSpPr>
        <p:spPr bwMode="auto">
          <a:xfrm>
            <a:off x="3733800" y="3429000"/>
            <a:ext cx="1524000" cy="5334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>
                <a:latin typeface="Verdana" charset="0"/>
                <a:cs typeface="Times New Roman" charset="0"/>
              </a:rPr>
              <a:t>Hewlett Packard</a:t>
            </a:r>
          </a:p>
        </p:txBody>
      </p:sp>
    </p:spTree>
    <p:extLst>
      <p:ext uri="{BB962C8B-B14F-4D97-AF65-F5344CB8AC3E}">
        <p14:creationId xmlns:p14="http://schemas.microsoft.com/office/powerpoint/2010/main" val="379749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58826DF-3B2E-8E41-B4B1-F1900EAB6BEF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5058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DDA9CDA-B233-1E48-9E18-524538573E51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22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5059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Organisation by Area</a:t>
            </a:r>
          </a:p>
        </p:txBody>
      </p:sp>
      <p:sp>
        <p:nvSpPr>
          <p:cNvPr id="16391" name="Rectangle 7"/>
          <p:cNvSpPr>
            <a:spLocks noGrp="1" noChangeArrowheads="1"/>
          </p:cNvSpPr>
          <p:nvPr>
            <p:ph sz="half" idx="4294967295"/>
          </p:nvPr>
        </p:nvSpPr>
        <p:spPr>
          <a:xfrm>
            <a:off x="0" y="1196975"/>
            <a:ext cx="4054475" cy="49291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>
                <a:latin typeface="Myriad Pro" charset="0"/>
              </a:rPr>
              <a:t>	 </a:t>
            </a:r>
            <a:r>
              <a:rPr lang="en-GB" sz="3400" b="1">
                <a:latin typeface="Myriad Pro" charset="0"/>
              </a:rPr>
              <a:t>Advantages</a:t>
            </a:r>
          </a:p>
          <a:p>
            <a:pPr eaLnBrk="1" hangingPunct="1"/>
            <a:endParaRPr lang="en-GB" sz="3400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Serve local needs better </a:t>
            </a:r>
          </a:p>
          <a:p>
            <a:pPr eaLnBrk="1" hangingPunct="1"/>
            <a:r>
              <a:rPr lang="en-GB" sz="2800">
                <a:latin typeface="Myriad Pro" charset="0"/>
              </a:rPr>
              <a:t>Positive competition</a:t>
            </a:r>
          </a:p>
          <a:p>
            <a:pPr eaLnBrk="1" hangingPunct="1"/>
            <a:r>
              <a:rPr lang="en-GB" sz="2800">
                <a:latin typeface="Myriad Pro" charset="0"/>
              </a:rPr>
              <a:t>More effective communication between firm and local customers</a:t>
            </a:r>
          </a:p>
          <a:p>
            <a:pPr eaLnBrk="1" hangingPunct="1"/>
            <a:endParaRPr lang="en-GB" sz="2400">
              <a:latin typeface="Myriad Pro" charset="0"/>
            </a:endParaRPr>
          </a:p>
        </p:txBody>
      </p:sp>
      <p:sp>
        <p:nvSpPr>
          <p:cNvPr id="16392" name="Rectangle 8"/>
          <p:cNvSpPr>
            <a:spLocks noGrp="1" noChangeArrowheads="1"/>
          </p:cNvSpPr>
          <p:nvPr>
            <p:ph sz="half" idx="4294967295"/>
          </p:nvPr>
        </p:nvSpPr>
        <p:spPr>
          <a:xfrm>
            <a:off x="5089525" y="1417638"/>
            <a:ext cx="4054475" cy="4708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>
                <a:latin typeface="Myriad Pro" charset="0"/>
              </a:rPr>
              <a:t>	 </a:t>
            </a:r>
            <a:r>
              <a:rPr lang="en-GB" sz="3400" b="1">
                <a:latin typeface="Myriad Pro" charset="0"/>
              </a:rPr>
              <a:t>Disadvantages</a:t>
            </a:r>
          </a:p>
          <a:p>
            <a:pPr eaLnBrk="1" hangingPunct="1">
              <a:buFontTx/>
              <a:buNone/>
            </a:pPr>
            <a:endParaRPr lang="en-GB" sz="3400" b="1">
              <a:latin typeface="Myriad Pro" charset="0"/>
            </a:endParaRPr>
          </a:p>
          <a:p>
            <a:pPr eaLnBrk="1" hangingPunct="1"/>
            <a:r>
              <a:rPr lang="en-GB" sz="2800">
                <a:latin typeface="Myriad Pro" charset="0"/>
              </a:rPr>
              <a:t>Conflict between local and central management</a:t>
            </a:r>
          </a:p>
          <a:p>
            <a:pPr eaLnBrk="1" hangingPunct="1"/>
            <a:r>
              <a:rPr lang="en-GB" sz="2800">
                <a:latin typeface="Myriad Pro" charset="0"/>
              </a:rPr>
              <a:t>Duplication of resources and functions</a:t>
            </a:r>
          </a:p>
        </p:txBody>
      </p:sp>
      <p:sp>
        <p:nvSpPr>
          <p:cNvPr id="45062" name="Rectangle 5"/>
          <p:cNvSpPr>
            <a:spLocks noChangeArrowheads="1"/>
          </p:cNvSpPr>
          <p:nvPr/>
        </p:nvSpPr>
        <p:spPr bwMode="auto">
          <a:xfrm>
            <a:off x="5410200" y="2057400"/>
            <a:ext cx="3124200" cy="301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eaLnBrk="1" hangingPunct="1"/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/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/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>
              <a:buFontTx/>
              <a:buChar char="•"/>
            </a:pPr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>
              <a:buFontTx/>
              <a:buChar char="•"/>
            </a:pPr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>
              <a:buFontTx/>
              <a:buChar char="•"/>
            </a:pPr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>
              <a:buFontTx/>
              <a:buChar char="•"/>
            </a:pPr>
            <a:endParaRPr lang="en-GB" sz="2400" b="1">
              <a:latin typeface="Times New Roman" charset="0"/>
              <a:cs typeface="Times New Roman" charset="0"/>
            </a:endParaRPr>
          </a:p>
          <a:p>
            <a:pPr eaLnBrk="1" hangingPunct="1">
              <a:buFontTx/>
              <a:buChar char="•"/>
            </a:pPr>
            <a:endParaRPr lang="en-GB" sz="2400" b="1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6382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build="p" autoUpdateAnimBg="0"/>
      <p:bldP spid="16392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46D9D12-76FC-1E4B-8486-64790BDF6F1A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7106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66D06A3-90DD-5D43-ACDF-DDA033DB4DD0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23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710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60350"/>
            <a:ext cx="7772400" cy="172085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Other Organisational Structures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683568" y="1888381"/>
            <a:ext cx="7772400" cy="4852987"/>
          </a:xfrm>
        </p:spPr>
        <p:txBody>
          <a:bodyPr/>
          <a:lstStyle/>
          <a:p>
            <a:pPr eaLnBrk="1" hangingPunct="1"/>
            <a:r>
              <a:rPr lang="en-GB" dirty="0">
                <a:latin typeface="Myriad Pro" charset="0"/>
              </a:rPr>
              <a:t>By Customer:</a:t>
            </a:r>
          </a:p>
          <a:p>
            <a:pPr eaLnBrk="1" hangingPunct="1">
              <a:buFontTx/>
              <a:buNone/>
            </a:pPr>
            <a:r>
              <a:rPr lang="en-GB" dirty="0">
                <a:latin typeface="Myriad Pro" charset="0"/>
              </a:rPr>
              <a:t>	Similar effects to structuring </a:t>
            </a:r>
            <a:br>
              <a:rPr lang="en-GB" dirty="0">
                <a:latin typeface="Myriad Pro" charset="0"/>
              </a:rPr>
            </a:br>
            <a:r>
              <a:rPr lang="en-GB" dirty="0">
                <a:latin typeface="Myriad Pro" charset="0"/>
              </a:rPr>
              <a:t>by product</a:t>
            </a:r>
          </a:p>
          <a:p>
            <a:pPr eaLnBrk="1" hangingPunct="1">
              <a:buFontTx/>
              <a:buNone/>
            </a:pPr>
            <a:endParaRPr lang="en-GB" dirty="0">
              <a:latin typeface="Myriad Pro" charset="0"/>
            </a:endParaRPr>
          </a:p>
          <a:p>
            <a:pPr eaLnBrk="1" hangingPunct="1"/>
            <a:r>
              <a:rPr lang="en-GB" dirty="0">
                <a:latin typeface="Myriad Pro" charset="0"/>
              </a:rPr>
              <a:t>By Process:</a:t>
            </a:r>
          </a:p>
          <a:p>
            <a:pPr eaLnBrk="1" hangingPunct="1">
              <a:buFontTx/>
              <a:buNone/>
            </a:pPr>
            <a:r>
              <a:rPr lang="en-GB" dirty="0">
                <a:latin typeface="Myriad Pro" charset="0"/>
              </a:rPr>
              <a:t>	Similar to structuring by function</a:t>
            </a:r>
          </a:p>
        </p:txBody>
      </p:sp>
    </p:spTree>
    <p:extLst>
      <p:ext uri="{BB962C8B-B14F-4D97-AF65-F5344CB8AC3E}">
        <p14:creationId xmlns:p14="http://schemas.microsoft.com/office/powerpoint/2010/main" val="28327609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Decision Making</a:t>
            </a:r>
          </a:p>
        </p:txBody>
      </p:sp>
      <p:sp>
        <p:nvSpPr>
          <p:cNvPr id="4915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dirty="0" smtClean="0">
                <a:latin typeface="Myriad Pro" charset="0"/>
              </a:rPr>
              <a:t>Centralised</a:t>
            </a:r>
            <a:br>
              <a:rPr lang="en-GB" dirty="0" smtClean="0">
                <a:latin typeface="Myriad Pro" charset="0"/>
              </a:rPr>
            </a:br>
            <a:r>
              <a:rPr lang="en-GB" dirty="0" smtClean="0">
                <a:latin typeface="Myriad Pro" charset="0"/>
              </a:rPr>
              <a:t/>
            </a:r>
            <a:br>
              <a:rPr lang="en-GB" dirty="0" smtClean="0">
                <a:latin typeface="Myriad Pro" charset="0"/>
              </a:rPr>
            </a:br>
            <a:r>
              <a:rPr lang="en-GB" dirty="0">
                <a:latin typeface="Myriad Pro" charset="0"/>
              </a:rPr>
              <a:t>or</a:t>
            </a:r>
          </a:p>
          <a:p>
            <a:pPr eaLnBrk="1" hangingPunct="1"/>
            <a:endParaRPr lang="en-GB" dirty="0" smtClean="0">
              <a:latin typeface="Myriad Pro" charset="0"/>
            </a:endParaRPr>
          </a:p>
          <a:p>
            <a:pPr eaLnBrk="1" hangingPunct="1"/>
            <a:r>
              <a:rPr lang="en-GB" dirty="0">
                <a:latin typeface="Myriad Pro" charset="0"/>
              </a:rPr>
              <a:t>Decentralised</a:t>
            </a:r>
          </a:p>
          <a:p>
            <a:pPr marL="0" indent="0" eaLnBrk="1" hangingPunct="1">
              <a:buNone/>
            </a:pPr>
            <a:endParaRPr lang="en-GB" dirty="0" smtClean="0">
              <a:latin typeface="Myriad Pro" charset="0"/>
            </a:endParaRPr>
          </a:p>
        </p:txBody>
      </p:sp>
      <p:sp>
        <p:nvSpPr>
          <p:cNvPr id="49155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144B92-DD39-F949-A056-7431F43EF763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491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F1E1B0A-2DD4-B740-AC4C-C60F9F80FD82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24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6232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05C18F0-9022-3E46-81BE-E0A5A2CB9E2E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0178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55E223A-C146-0D4F-9B41-A1217FD72945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25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0179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spAutoFit/>
          </a:bodyPr>
          <a:lstStyle/>
          <a:p>
            <a:pPr eaLnBrk="1" hangingPunct="1"/>
            <a:r>
              <a:rPr lang="en-GB">
                <a:latin typeface="Myriad Pro" charset="0"/>
              </a:rPr>
              <a:t>Centralisation</a:t>
            </a:r>
          </a:p>
        </p:txBody>
      </p:sp>
      <p:sp>
        <p:nvSpPr>
          <p:cNvPr id="50180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Decision authority is located near the top of the organisation</a:t>
            </a:r>
          </a:p>
          <a:p>
            <a:pPr eaLnBrk="1" hangingPunct="1"/>
            <a:r>
              <a:rPr lang="en-GB">
                <a:latin typeface="Myriad Pro" charset="0"/>
              </a:rPr>
              <a:t>Small organisations are likely to be centralised</a:t>
            </a:r>
          </a:p>
          <a:p>
            <a:pPr eaLnBrk="1" hangingPunct="1"/>
            <a:r>
              <a:rPr lang="en-GB">
                <a:latin typeface="Myriad Pro" charset="0"/>
              </a:rPr>
              <a:t>Large and complex organisations may choose to retain central authority for some or all of its functions</a:t>
            </a:r>
          </a:p>
        </p:txBody>
      </p:sp>
    </p:spTree>
    <p:extLst>
      <p:ext uri="{BB962C8B-B14F-4D97-AF65-F5344CB8AC3E}">
        <p14:creationId xmlns:p14="http://schemas.microsoft.com/office/powerpoint/2010/main" val="18888540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F2E315-44EE-864B-80B4-3872C24F34EC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1202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11DFF40-5108-644B-A192-1C5839355471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26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1203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spAutoFit/>
          </a:bodyPr>
          <a:lstStyle/>
          <a:p>
            <a:pPr eaLnBrk="1" hangingPunct="1"/>
            <a:r>
              <a:rPr lang="en-GB">
                <a:latin typeface="Myriad Pro" charset="0"/>
              </a:rPr>
              <a:t>Decentralisation</a:t>
            </a:r>
          </a:p>
        </p:txBody>
      </p:sp>
      <p:sp>
        <p:nvSpPr>
          <p:cNvPr id="51204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Decision authority is pushed downward to lower organisational levels</a:t>
            </a:r>
          </a:p>
          <a:p>
            <a:pPr eaLnBrk="1" hangingPunct="1"/>
            <a:r>
              <a:rPr lang="en-GB">
                <a:latin typeface="Myriad Pro" charset="0"/>
              </a:rPr>
              <a:t>Trend toward greater decentralisation of organisations, by authority, function or divisions</a:t>
            </a:r>
          </a:p>
          <a:p>
            <a:pPr eaLnBrk="1" hangingPunct="1"/>
            <a:r>
              <a:rPr lang="en-GB">
                <a:latin typeface="Myriad Pro" charset="0"/>
              </a:rPr>
              <a:t>Relieves burden on top managers</a:t>
            </a:r>
          </a:p>
          <a:p>
            <a:pPr eaLnBrk="1" hangingPunct="1"/>
            <a:endParaRPr lang="en-GB">
              <a:latin typeface="Myriad Pro" charset="0"/>
            </a:endParaRPr>
          </a:p>
          <a:p>
            <a:pPr eaLnBrk="1" hangingPunct="1"/>
            <a:endParaRPr lang="en-GB"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8984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Lesson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ea typeface="+mn-ea"/>
                <a:cs typeface="+mn-cs"/>
              </a:rPr>
              <a:t>By the end of the session you should be able to: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ea typeface="+mn-ea"/>
                <a:cs typeface="+mn-cs"/>
              </a:rPr>
              <a:t>Understand the purpose of organisation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 smtClean="0">
                <a:ea typeface="+mn-ea"/>
                <a:cs typeface="+mn-cs"/>
              </a:rPr>
              <a:t> structure and its components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>
              <a:ea typeface="+mn-ea"/>
              <a:cs typeface="+mn-cs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 smtClean="0">
                <a:ea typeface="+mn-ea"/>
                <a:cs typeface="+mn-cs"/>
              </a:rPr>
              <a:t>Appreciate that although all organisations have a structure, they are not all the same</a:t>
            </a:r>
            <a:endParaRPr lang="en-GB" dirty="0">
              <a:ea typeface="+mn-ea"/>
              <a:cs typeface="+mn-cs"/>
            </a:endParaRPr>
          </a:p>
        </p:txBody>
      </p:sp>
      <p:sp>
        <p:nvSpPr>
          <p:cNvPr id="52227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5AD0362-2800-C443-A52C-833CD857A506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2228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7B31D23-8FE1-684C-8089-ED722AABC882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27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7831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Lesson Aims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To understand why organisations need a structure</a:t>
            </a:r>
          </a:p>
          <a:p>
            <a:pPr eaLnBrk="1" hangingPunct="1"/>
            <a:endParaRPr lang="en-GB">
              <a:latin typeface="Myriad Pro" charset="0"/>
            </a:endParaRPr>
          </a:p>
          <a:p>
            <a:pPr eaLnBrk="1" hangingPunct="1"/>
            <a:r>
              <a:rPr lang="en-GB">
                <a:latin typeface="Myriad Pro" charset="0"/>
              </a:rPr>
              <a:t>To recognise the key elements of organisational structure</a:t>
            </a:r>
          </a:p>
          <a:p>
            <a:pPr eaLnBrk="1" hangingPunct="1"/>
            <a:endParaRPr lang="en-GB">
              <a:latin typeface="Myriad Pro" charset="0"/>
            </a:endParaRPr>
          </a:p>
        </p:txBody>
      </p:sp>
      <p:sp>
        <p:nvSpPr>
          <p:cNvPr id="15363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68D948-9BB9-4A4D-A0E0-609C3ABAAE33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F8A62D2-D076-324E-9558-84ECBA422340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28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67173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651F6FD-2378-5049-BD9E-B2A54A32F23F}" type="datetime1">
              <a:rPr lang="en-GB" sz="1000">
                <a:solidFill>
                  <a:srgbClr val="898989"/>
                </a:solidFill>
                <a:latin typeface="Myriad Pro" charset="0"/>
              </a:rPr>
              <a:pPr/>
              <a:t>22/06/20</a:t>
            </a:fld>
            <a:endParaRPr lang="en-GB" sz="10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3250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9FBE2AE-9885-654E-8B5C-182E4E2467E5}" type="slidenum">
              <a:rPr lang="en-GB" sz="1200">
                <a:solidFill>
                  <a:srgbClr val="898989"/>
                </a:solidFill>
                <a:latin typeface="Myriad Pro" charset="0"/>
              </a:rPr>
              <a:pPr/>
              <a:t>29</a:t>
            </a:fld>
            <a:endParaRPr lang="en-GB" sz="120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latin typeface="Myriad Pro" charset="0"/>
              </a:rPr>
              <a:t>Organisational Structures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>
                <a:latin typeface="Myriad Pro" charset="0"/>
              </a:rPr>
              <a:t>Activity</a:t>
            </a:r>
            <a:endParaRPr lang="en-GB" dirty="0">
              <a:latin typeface="Myriad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258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2194</TotalTime>
  <Words>799</Words>
  <Application>Microsoft Macintosh PowerPoint</Application>
  <PresentationFormat>On-screen Show (4:3)</PresentationFormat>
  <Paragraphs>262</Paragraphs>
  <Slides>29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20140311PresentationUWTSDTemplate</vt:lpstr>
      <vt:lpstr>LCBB4003</vt:lpstr>
      <vt:lpstr>Lesson Aims</vt:lpstr>
      <vt:lpstr>Why Have a Structure?</vt:lpstr>
      <vt:lpstr>Some Key Terms</vt:lpstr>
      <vt:lpstr>Flat organisation structure</vt:lpstr>
      <vt:lpstr>Flat Structure</vt:lpstr>
      <vt:lpstr>Hierarchical structure</vt:lpstr>
      <vt:lpstr>Hierarchical Structure</vt:lpstr>
      <vt:lpstr>Comparison</vt:lpstr>
      <vt:lpstr>Span of Control</vt:lpstr>
      <vt:lpstr>Factors influencing the span of control</vt:lpstr>
      <vt:lpstr>Span of control</vt:lpstr>
      <vt:lpstr>Chain of command</vt:lpstr>
      <vt:lpstr>Exercise</vt:lpstr>
      <vt:lpstr>Ways to Structure a Business</vt:lpstr>
      <vt:lpstr>Ways to Structure a Business</vt:lpstr>
      <vt:lpstr>Functional structure</vt:lpstr>
      <vt:lpstr>Functional Structure</vt:lpstr>
      <vt:lpstr>An Example of Organisation by Product/Activity </vt:lpstr>
      <vt:lpstr>Organisation by Product/Activity </vt:lpstr>
      <vt:lpstr>Organisation by Area </vt:lpstr>
      <vt:lpstr>Organisation by Area</vt:lpstr>
      <vt:lpstr>Other Organisational Structures</vt:lpstr>
      <vt:lpstr>Decision Making</vt:lpstr>
      <vt:lpstr>Centralisation</vt:lpstr>
      <vt:lpstr>Decentralisation</vt:lpstr>
      <vt:lpstr>Lesson Outcomes</vt:lpstr>
      <vt:lpstr>Lesson Aims</vt:lpstr>
      <vt:lpstr>Organisational Structures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Gregory</cp:lastModifiedBy>
  <cp:revision>124</cp:revision>
  <cp:lastPrinted>2018-07-09T15:27:01Z</cp:lastPrinted>
  <dcterms:created xsi:type="dcterms:W3CDTF">2002-10-07T19:43:58Z</dcterms:created>
  <dcterms:modified xsi:type="dcterms:W3CDTF">2020-06-22T11:00:49Z</dcterms:modified>
</cp:coreProperties>
</file>