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2" r:id="rId1"/>
    <p:sldMasterId id="2147483734" r:id="rId2"/>
  </p:sldMasterIdLst>
  <p:notesMasterIdLst>
    <p:notesMasterId r:id="rId5"/>
  </p:notesMasterIdLst>
  <p:sldIdLst>
    <p:sldId id="257" r:id="rId3"/>
    <p:sldId id="256" r:id="rId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10"/>
  </p:normalViewPr>
  <p:slideViewPr>
    <p:cSldViewPr snapToGrid="0" snapToObjects="1">
      <p:cViewPr varScale="1">
        <p:scale>
          <a:sx n="64" d="100"/>
          <a:sy n="64" d="100"/>
        </p:scale>
        <p:origin x="1566" y="90"/>
      </p:cViewPr>
      <p:guideLst/>
    </p:cSldViewPr>
  </p:slideViewPr>
  <p:notesTextViewPr>
    <p:cViewPr>
      <p:scale>
        <a:sx n="1" d="1"/>
        <a:sy n="1" d="1"/>
      </p:scale>
      <p:origin x="0" y="-1848"/>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825962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Good morning everyone.</a:t>
            </a:r>
          </a:p>
          <a:p>
            <a:r>
              <a:rPr lang="en-US" sz="1200" kern="1200" dirty="0">
                <a:solidFill>
                  <a:schemeClr val="tx1"/>
                </a:solidFill>
                <a:effectLst/>
                <a:latin typeface="+mn-lt"/>
                <a:ea typeface="+mn-ea"/>
                <a:cs typeface="+mn-cs"/>
              </a:rPr>
              <a:t>Today, I am presenting my sustainable brand extension proposal, </a:t>
            </a:r>
            <a:r>
              <a:rPr lang="en-US" sz="1200" b="1" kern="1200" dirty="0">
                <a:solidFill>
                  <a:schemeClr val="tx1"/>
                </a:solidFill>
                <a:effectLst/>
                <a:latin typeface="+mn-lt"/>
                <a:ea typeface="+mn-ea"/>
                <a:cs typeface="+mn-cs"/>
              </a:rPr>
              <a:t>Nike Circular Collection: A Sustainable Brand Extension into Circular Footwear</a:t>
            </a:r>
            <a:r>
              <a:rPr lang="en-US" sz="1200" kern="1200" dirty="0">
                <a:solidFill>
                  <a:schemeClr val="tx1"/>
                </a:solidFill>
                <a:effectLst/>
                <a:latin typeface="+mn-lt"/>
                <a:ea typeface="+mn-ea"/>
                <a:cs typeface="+mn-cs"/>
              </a:rPr>
              <a:t>. Nike is one of the world's leading sportswear brands, </a:t>
            </a:r>
            <a:r>
              <a:rPr lang="en-US" sz="1200" kern="1200" dirty="0" err="1">
                <a:solidFill>
                  <a:schemeClr val="tx1"/>
                </a:solidFill>
                <a:effectLst/>
                <a:latin typeface="+mn-lt"/>
                <a:ea typeface="+mn-ea"/>
                <a:cs typeface="+mn-cs"/>
              </a:rPr>
              <a:t>recognised</a:t>
            </a:r>
            <a:r>
              <a:rPr lang="en-US" sz="1200" kern="1200" dirty="0">
                <a:solidFill>
                  <a:schemeClr val="tx1"/>
                </a:solidFill>
                <a:effectLst/>
                <a:latin typeface="+mn-lt"/>
                <a:ea typeface="+mn-ea"/>
                <a:cs typeface="+mn-cs"/>
              </a:rPr>
              <a:t> for innovation, product quality, and strong customer trust. This established brand reputation creates an excellent opportunity to expand into the growing circular fashion market, where consumers increasingly expect brands to combine performance with environmental responsibility.</a:t>
            </a:r>
          </a:p>
          <a:p>
            <a:r>
              <a:rPr lang="en-US" sz="1200" kern="1200" dirty="0">
                <a:solidFill>
                  <a:schemeClr val="tx1"/>
                </a:solidFill>
                <a:effectLst/>
                <a:latin typeface="+mn-lt"/>
                <a:ea typeface="+mn-ea"/>
                <a:cs typeface="+mn-cs"/>
              </a:rPr>
              <a:t>The main challenge addressed by this proposal is the environmental impact of the fashion industry. Every year, the industry generates over 92 million </a:t>
            </a:r>
            <a:r>
              <a:rPr lang="en-US" sz="1200" kern="1200" dirty="0" err="1">
                <a:solidFill>
                  <a:schemeClr val="tx1"/>
                </a:solidFill>
                <a:effectLst/>
                <a:latin typeface="+mn-lt"/>
                <a:ea typeface="+mn-ea"/>
                <a:cs typeface="+mn-cs"/>
              </a:rPr>
              <a:t>tonnes</a:t>
            </a:r>
            <a:r>
              <a:rPr lang="en-US" sz="1200" kern="1200" dirty="0">
                <a:solidFill>
                  <a:schemeClr val="tx1"/>
                </a:solidFill>
                <a:effectLst/>
                <a:latin typeface="+mn-lt"/>
                <a:ea typeface="+mn-ea"/>
                <a:cs typeface="+mn-cs"/>
              </a:rPr>
              <a:t> of textile waste, creating significant pressure on natural resources. At the same time, consumers, particularly Gen Z and environmentally conscious athletes, are demanding more sustainable products. Research also shows that many consumers expect brands to take meaningful action on sustainability, while the circular economy continues to gain momentum within the sportswear industry. This creates both a market opportunity and a competitive advantage for Nike.</a:t>
            </a:r>
          </a:p>
          <a:p>
            <a:r>
              <a:rPr lang="en-US" sz="1200" kern="1200" dirty="0">
                <a:solidFill>
                  <a:schemeClr val="tx1"/>
                </a:solidFill>
                <a:effectLst/>
                <a:latin typeface="+mn-lt"/>
                <a:ea typeface="+mn-ea"/>
                <a:cs typeface="+mn-cs"/>
              </a:rPr>
              <a:t>To respond to these challenges, I propose the Nike Circular Collection. These trainers are designed using at least 50% recycled materials, manufactured with renewable solar energy, and engineered for complete recycling at the end of their life cycle. Rather than following the traditional take, make, and dispose model, the collection supports a circular economy by reducing waste, lowering carbon emissions, and keeping valuable materials in continuous use.</a:t>
            </a:r>
          </a:p>
          <a:p>
            <a:r>
              <a:rPr lang="en-US" sz="1200" kern="1200" dirty="0">
                <a:solidFill>
                  <a:schemeClr val="tx1"/>
                </a:solidFill>
                <a:effectLst/>
                <a:latin typeface="+mn-lt"/>
                <a:ea typeface="+mn-ea"/>
                <a:cs typeface="+mn-cs"/>
              </a:rPr>
              <a:t>This brand extension also creates significant strategic value. For customers, it provides a high-performance product that aligns with their environmental values. For Nike, it strengthens customer loyalty, enhances brand reputation, and creates new revenue opportunities within the rapidly expanding sustainable footwear market. For investors, stronger environmental, social, and governance performance increases confidence while reducing long-term regulatory and sustainability risks.</a:t>
            </a:r>
          </a:p>
          <a:p>
            <a:r>
              <a:rPr lang="en-US" sz="1200" kern="1200" dirty="0">
                <a:solidFill>
                  <a:schemeClr val="tx1"/>
                </a:solidFill>
                <a:effectLst/>
                <a:latin typeface="+mn-lt"/>
                <a:ea typeface="+mn-ea"/>
                <a:cs typeface="+mn-cs"/>
              </a:rPr>
              <a:t>In conclusion, the Nike Circular Collection demonstrates how sustainability and business growth can work together. By leveraging Nike's trusted global brand, this extension supports responsible consumption, reduces environmental impact, and positions Nike as a leader in the future of circular sportswear. Thank you for listening, and I welcome any questions.</a:t>
            </a:r>
          </a:p>
          <a:p>
            <a:r>
              <a:rPr lang="en-US" sz="1200" kern="1200" dirty="0">
                <a:solidFill>
                  <a:schemeClr val="tx1"/>
                </a:solidFill>
                <a:effectLst/>
                <a:latin typeface="+mn-lt"/>
                <a:ea typeface="+mn-ea"/>
                <a:cs typeface="+mn-cs"/>
              </a:rPr>
              <a:t> </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2628" y="770467"/>
            <a:ext cx="8086725" cy="3352800"/>
          </a:xfrm>
        </p:spPr>
        <p:txBody>
          <a:bodyPr anchor="b">
            <a:noAutofit/>
          </a:bodyPr>
          <a:lstStyle>
            <a:lvl1pPr algn="l">
              <a:lnSpc>
                <a:spcPct val="80000"/>
              </a:lnSpc>
              <a:defRPr sz="8000" spc="-12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500634" y="4198409"/>
            <a:ext cx="6921151" cy="1645920"/>
          </a:xfrm>
        </p:spPr>
        <p:txBody>
          <a:bodyPr>
            <a:normAutofit/>
          </a:bodyPr>
          <a:lstStyle>
            <a:lvl1pPr marL="0" indent="0" algn="l">
              <a:buNone/>
              <a:defRPr sz="2800">
                <a:solidFill>
                  <a:schemeClr val="bg1"/>
                </a:solidFill>
                <a:latin typeface="+mj-lt"/>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lvl1pPr>
              <a:defRPr>
                <a:solidFill>
                  <a:srgbClr val="FFFFFF">
                    <a:alpha val="75000"/>
                  </a:srgbClr>
                </a:solidFill>
              </a:defRPr>
            </a:lvl1pPr>
          </a:lstStyle>
          <a:p>
            <a:fld id="{C764DE79-268F-4C1A-8933-263129D2AF90}" type="datetimeFigureOut">
              <a:rPr lang="en-US" smtClean="0"/>
              <a:t>6/30/2026</a:t>
            </a:fld>
            <a:endParaRPr lang="en-US" dirty="0"/>
          </a:p>
        </p:txBody>
      </p:sp>
      <p:sp>
        <p:nvSpPr>
          <p:cNvPr id="8" name="Footer Placeholder 7"/>
          <p:cNvSpPr>
            <a:spLocks noGrp="1"/>
          </p:cNvSpPr>
          <p:nvPr>
            <p:ph type="ftr" sz="quarter" idx="11"/>
          </p:nvPr>
        </p:nvSpPr>
        <p:spPr/>
        <p:txBody>
          <a:bodyPr/>
          <a:lstStyle>
            <a:lvl1pPr>
              <a:defRPr>
                <a:solidFill>
                  <a:srgbClr val="FFFFFF">
                    <a:alpha val="75000"/>
                  </a:srgbClr>
                </a:solidFill>
              </a:defRPr>
            </a:lvl1pPr>
          </a:lstStyle>
          <a:p>
            <a:endParaRPr lang="en-US" dirty="0"/>
          </a:p>
        </p:txBody>
      </p:sp>
      <p:sp>
        <p:nvSpPr>
          <p:cNvPr id="9" name="Slide Number Placeholder 8"/>
          <p:cNvSpPr>
            <a:spLocks noGrp="1"/>
          </p:cNvSpPr>
          <p:nvPr>
            <p:ph type="sldNum" sz="quarter" idx="12"/>
          </p:nvPr>
        </p:nvSpPr>
        <p:spPr/>
        <p:txBody>
          <a:bodyPr/>
          <a:lstStyle>
            <a:lvl1pPr>
              <a:defRPr>
                <a:solidFill>
                  <a:srgbClr val="FFFFFF">
                    <a:alpha val="20000"/>
                  </a:srgbClr>
                </a:solidFill>
              </a:defRPr>
            </a:lvl1pPr>
          </a:lstStyle>
          <a:p>
            <a:fld id="{48F63A3B-78C7-47BE-AE5E-E10140E04643}" type="slidenum">
              <a:rPr lang="en-US" smtClean="0"/>
              <a:t>‹#›</a:t>
            </a:fld>
            <a:endParaRPr lang="en-US" dirty="0"/>
          </a:p>
        </p:txBody>
      </p:sp>
    </p:spTree>
    <p:extLst>
      <p:ext uri="{BB962C8B-B14F-4D97-AF65-F5344CB8AC3E}">
        <p14:creationId xmlns:p14="http://schemas.microsoft.com/office/powerpoint/2010/main" val="419982505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6/30/2026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584847172"/>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52628" y="767419"/>
            <a:ext cx="8085582" cy="3355848"/>
          </a:xfrm>
        </p:spPr>
        <p:txBody>
          <a:bodyPr anchor="b">
            <a:normAutofit/>
          </a:bodyPr>
          <a:lstStyle>
            <a:lvl1pPr>
              <a:lnSpc>
                <a:spcPct val="80000"/>
              </a:lnSpc>
              <a:defRPr sz="8000" b="0" baseline="0">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00634" y="4187275"/>
            <a:ext cx="6919722" cy="1645920"/>
          </a:xfrm>
        </p:spPr>
        <p:txBody>
          <a:bodyPr anchor="t">
            <a:normAutofit/>
          </a:bodyPr>
          <a:lstStyle>
            <a:lvl1pPr marL="0" indent="0">
              <a:buNone/>
              <a:defRPr sz="28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6/30/2026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91523503"/>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07492" y="1993392"/>
            <a:ext cx="3806190" cy="3767328"/>
          </a:xfrm>
        </p:spPr>
        <p:txBody>
          <a:bodyPr/>
          <a:lstStyle>
            <a:lvl1pPr>
              <a:defRPr sz="2200"/>
            </a:lvl1pPr>
            <a:lvl2pPr>
              <a:defRPr sz="1900"/>
            </a:lvl2pPr>
            <a:lvl3pPr>
              <a:defRPr sz="1700"/>
            </a:lvl3pPr>
            <a:lvl4pPr>
              <a:defRPr sz="15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57738" y="1993392"/>
            <a:ext cx="3806190" cy="3767328"/>
          </a:xfrm>
        </p:spPr>
        <p:txBody>
          <a:bodyPr/>
          <a:lstStyle>
            <a:lvl1pPr>
              <a:defRPr sz="2200"/>
            </a:lvl1pPr>
            <a:lvl2pPr>
              <a:defRPr sz="1900"/>
            </a:lvl2pPr>
            <a:lvl3pPr>
              <a:defRPr sz="1700"/>
            </a:lvl3pPr>
            <a:lvl4pPr>
              <a:defRPr sz="15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t>6/30/2026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478222741"/>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507492" y="2032000"/>
            <a:ext cx="3806190" cy="723400"/>
          </a:xfrm>
        </p:spPr>
        <p:txBody>
          <a:bodyPr anchor="ctr">
            <a:normAutofit/>
          </a:bodyPr>
          <a:lstStyle>
            <a:lvl1pPr marL="0" indent="0">
              <a:spcBef>
                <a:spcPts val="0"/>
              </a:spcBef>
              <a:buNone/>
              <a:defRPr sz="20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07492" y="2736150"/>
            <a:ext cx="3806190" cy="3200400"/>
          </a:xfrm>
        </p:spPr>
        <p:txBody>
          <a:bodyPr/>
          <a:lstStyle>
            <a:lvl1pPr>
              <a:defRPr sz="21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66310" y="2029968"/>
            <a:ext cx="3806190" cy="722376"/>
          </a:xfrm>
        </p:spPr>
        <p:txBody>
          <a:bodyPr anchor="ctr">
            <a:normAutofit/>
          </a:bodyPr>
          <a:lstStyle>
            <a:lvl1pPr marL="0" indent="0">
              <a:spcBef>
                <a:spcPts val="0"/>
              </a:spcBef>
              <a:buNone/>
              <a:defRPr sz="2000" b="0" cap="all" baseline="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766310" y="2734056"/>
            <a:ext cx="3806190" cy="3200400"/>
          </a:xfrm>
        </p:spPr>
        <p:txBody>
          <a:bodyPr/>
          <a:lstStyle>
            <a:lvl1pPr>
              <a:defRPr sz="21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t>6/30/2026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670610628"/>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t>6/30/2026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365566508"/>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smtClean="0"/>
              <a:t>6/30/2026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968582050"/>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5715000" y="0"/>
            <a:ext cx="3429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6196053" y="542282"/>
            <a:ext cx="2537460" cy="1920240"/>
          </a:xfrm>
        </p:spPr>
        <p:txBody>
          <a:bodyPr anchor="b">
            <a:noAutofit/>
          </a:bodyPr>
          <a:lstStyle>
            <a:lvl1pPr>
              <a:lnSpc>
                <a:spcPct val="85000"/>
              </a:lnSpc>
              <a:defRPr sz="360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71500" y="762000"/>
            <a:ext cx="4572000" cy="4572000"/>
          </a:xfrm>
        </p:spPr>
        <p:txBody>
          <a:bodyPr/>
          <a:lstStyle>
            <a:lvl1pPr>
              <a:defRPr sz="2200"/>
            </a:lvl1pPr>
            <a:lvl2pPr>
              <a:defRPr sz="1900"/>
            </a:lvl2pPr>
            <a:lvl3pPr>
              <a:defRPr sz="1700"/>
            </a:lvl3pPr>
            <a:lvl4pPr>
              <a:defRPr sz="15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06987" y="2511813"/>
            <a:ext cx="2548890" cy="3126987"/>
          </a:xfrm>
        </p:spPr>
        <p:txBody>
          <a:bodyPr>
            <a:normAutofit/>
          </a:bodyPr>
          <a:lstStyle>
            <a:lvl1pPr marL="0" marR="0" indent="0" algn="l" defTabSz="914400" rtl="0" eaLnBrk="1" fontAlgn="auto" latinLnBrk="0" hangingPunct="1">
              <a:lnSpc>
                <a:spcPct val="100000"/>
              </a:lnSpc>
              <a:spcBef>
                <a:spcPts val="1200"/>
              </a:spcBef>
              <a:spcAft>
                <a:spcPts val="0"/>
              </a:spcAft>
              <a:buClrTx/>
              <a:buSzTx/>
              <a:buFontTx/>
              <a:buNone/>
              <a:tabLst/>
              <a:defRPr sz="1500">
                <a:solidFill>
                  <a:srgbClr val="404040"/>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ts val="0"/>
              </a:spcAft>
              <a:buClrTx/>
              <a:buSzTx/>
              <a:buFontTx/>
              <a:buNone/>
              <a:tabLst/>
              <a:defRPr/>
            </a:pPr>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6/30/2026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48F63A3B-78C7-47BE-AE5E-E10140E04643}" type="slidenum">
              <a:rPr lang="en-US" smtClean="0"/>
              <a:t>‹#›</a:t>
            </a:fld>
            <a:endParaRPr lang="en-US" dirty="0"/>
          </a:p>
        </p:txBody>
      </p:sp>
    </p:spTree>
    <p:extLst>
      <p:ext uri="{BB962C8B-B14F-4D97-AF65-F5344CB8AC3E}">
        <p14:creationId xmlns:p14="http://schemas.microsoft.com/office/powerpoint/2010/main" val="2598641285"/>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86918" y="5418668"/>
            <a:ext cx="8085582" cy="613283"/>
          </a:xfrm>
        </p:spPr>
        <p:txBody>
          <a:bodyPr anchor="b">
            <a:normAutofit/>
          </a:bodyPr>
          <a:lstStyle>
            <a:lvl1pPr>
              <a:lnSpc>
                <a:spcPct val="85000"/>
              </a:lnSpc>
              <a:defRPr sz="28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9144000" cy="5330952"/>
          </a:xfrm>
          <a:solidFill>
            <a:schemeClr val="accent1">
              <a:lumMod val="40000"/>
              <a:lumOff val="60000"/>
            </a:schemeClr>
          </a:solidFill>
        </p:spPr>
        <p:txBody>
          <a:bodyPr anchor="t"/>
          <a:lstStyle>
            <a:lvl1pPr marL="0" indent="0" algn="ctr">
              <a:spcBef>
                <a:spcPts val="800"/>
              </a:spcBef>
              <a:buNone/>
              <a:defRPr sz="3200">
                <a:solidFill>
                  <a:srgbClr val="4D4D4D"/>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507492" y="5909735"/>
            <a:ext cx="6922008" cy="533400"/>
          </a:xfrm>
        </p:spPr>
        <p:txBody>
          <a:bodyPr>
            <a:normAutofit/>
          </a:bodyPr>
          <a:lstStyle>
            <a:lvl1pPr marL="0" indent="0">
              <a:lnSpc>
                <a:spcPct val="90000"/>
              </a:lnSpc>
              <a:spcBef>
                <a:spcPts val="1200"/>
              </a:spcBef>
              <a:buNone/>
              <a:defRPr sz="14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alpha val="75000"/>
                  </a:srgbClr>
                </a:solidFill>
              </a:defRPr>
            </a:lvl1pPr>
          </a:lstStyle>
          <a:p>
            <a:fld id="{C764DE79-268F-4C1A-8933-263129D2AF90}" type="datetimeFigureOut">
              <a:rPr lang="en-US" smtClean="0"/>
              <a:t>6/30/2026</a:t>
            </a:fld>
            <a:endParaRPr lang="en-US" dirty="0"/>
          </a:p>
        </p:txBody>
      </p:sp>
      <p:sp>
        <p:nvSpPr>
          <p:cNvPr id="6" name="Footer Placeholder 5"/>
          <p:cNvSpPr>
            <a:spLocks noGrp="1"/>
          </p:cNvSpPr>
          <p:nvPr>
            <p:ph type="ftr" sz="quarter" idx="11"/>
          </p:nvPr>
        </p:nvSpPr>
        <p:spPr/>
        <p:txBody>
          <a:bodyPr/>
          <a:lstStyle>
            <a:lvl1pPr>
              <a:defRPr>
                <a:solidFill>
                  <a:srgbClr val="FFFFFF">
                    <a:alpha val="75000"/>
                  </a:srgbClr>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48F63A3B-78C7-47BE-AE5E-E10140E04643}" type="slidenum">
              <a:rPr lang="en-US" smtClean="0"/>
              <a:t>‹#›</a:t>
            </a:fld>
            <a:endParaRPr lang="en-US" dirty="0"/>
          </a:p>
        </p:txBody>
      </p:sp>
    </p:spTree>
    <p:extLst>
      <p:ext uri="{BB962C8B-B14F-4D97-AF65-F5344CB8AC3E}">
        <p14:creationId xmlns:p14="http://schemas.microsoft.com/office/powerpoint/2010/main" val="1751149962"/>
      </p:ext>
    </p:extLst>
  </p:cSld>
  <p:clrMapOvr>
    <a:overrideClrMapping bg1="dk1" tx1="lt1" bg2="dk2" tx2="lt2" accent1="accent1" accent2="accent2" accent3="accent3" accent4="accent4" accent5="accent5" accent6="accent6" hlink="hlink" folHlink="folHlink"/>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6/30/2026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387282567"/>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7963" y="695325"/>
            <a:ext cx="1971675" cy="48006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578644" y="714376"/>
            <a:ext cx="5800725" cy="54006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6/30/2026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661808795"/>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272272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5" name="Group 24"/>
          <p:cNvGrpSpPr/>
          <p:nvPr/>
        </p:nvGrpSpPr>
        <p:grpSpPr>
          <a:xfrm>
            <a:off x="203200" y="0"/>
            <a:ext cx="3778250" cy="6858001"/>
            <a:chOff x="203200" y="0"/>
            <a:chExt cx="3778250" cy="6858001"/>
          </a:xfrm>
        </p:grpSpPr>
        <p:sp>
          <p:nvSpPr>
            <p:cNvPr id="14" name="Freeform 6"/>
            <p:cNvSpPr/>
            <p:nvPr/>
          </p:nvSpPr>
          <p:spPr bwMode="auto">
            <a:xfrm>
              <a:off x="641350" y="0"/>
              <a:ext cx="1365250" cy="3971925"/>
            </a:xfrm>
            <a:custGeom>
              <a:avLst/>
              <a:gdLst/>
              <a:ahLst/>
              <a:cxnLst/>
              <a:rect l="0" t="0" r="r" b="b"/>
              <a:pathLst>
                <a:path w="860" h="2502">
                  <a:moveTo>
                    <a:pt x="0" y="2445"/>
                  </a:moveTo>
                  <a:lnTo>
                    <a:pt x="228" y="2502"/>
                  </a:lnTo>
                  <a:lnTo>
                    <a:pt x="860" y="0"/>
                  </a:lnTo>
                  <a:lnTo>
                    <a:pt x="620" y="0"/>
                  </a:lnTo>
                  <a:lnTo>
                    <a:pt x="0" y="2445"/>
                  </a:lnTo>
                  <a:close/>
                </a:path>
              </a:pathLst>
            </a:custGeom>
            <a:solidFill>
              <a:schemeClr val="accent1"/>
            </a:solidFill>
            <a:ln>
              <a:noFill/>
            </a:ln>
          </p:spPr>
        </p:sp>
        <p:sp>
          <p:nvSpPr>
            <p:cNvPr id="15" name="Freeform 7"/>
            <p:cNvSpPr/>
            <p:nvPr/>
          </p:nvSpPr>
          <p:spPr bwMode="auto">
            <a:xfrm>
              <a:off x="203200" y="0"/>
              <a:ext cx="1336675" cy="3862388"/>
            </a:xfrm>
            <a:custGeom>
              <a:avLst/>
              <a:gdLst/>
              <a:ahLst/>
              <a:cxnLst/>
              <a:rect l="0" t="0" r="r" b="b"/>
              <a:pathLst>
                <a:path w="842" h="2433">
                  <a:moveTo>
                    <a:pt x="842" y="0"/>
                  </a:moveTo>
                  <a:lnTo>
                    <a:pt x="602" y="0"/>
                  </a:lnTo>
                  <a:lnTo>
                    <a:pt x="0" y="2376"/>
                  </a:lnTo>
                  <a:lnTo>
                    <a:pt x="228" y="2433"/>
                  </a:lnTo>
                  <a:lnTo>
                    <a:pt x="842" y="0"/>
                  </a:lnTo>
                  <a:close/>
                </a:path>
              </a:pathLst>
            </a:custGeom>
            <a:solidFill>
              <a:schemeClr val="tx1">
                <a:lumMod val="65000"/>
                <a:lumOff val="35000"/>
              </a:schemeClr>
            </a:solidFill>
            <a:ln>
              <a:noFill/>
            </a:ln>
          </p:spPr>
        </p:sp>
        <p:sp>
          <p:nvSpPr>
            <p:cNvPr id="16" name="Freeform 8"/>
            <p:cNvSpPr/>
            <p:nvPr/>
          </p:nvSpPr>
          <p:spPr bwMode="auto">
            <a:xfrm>
              <a:off x="207963" y="3776663"/>
              <a:ext cx="1936750" cy="3081338"/>
            </a:xfrm>
            <a:custGeom>
              <a:avLst/>
              <a:gdLst/>
              <a:ahLst/>
              <a:cxnLst/>
              <a:rect l="0" t="0" r="r" b="b"/>
              <a:pathLst>
                <a:path w="1220" h="1941">
                  <a:moveTo>
                    <a:pt x="0" y="0"/>
                  </a:moveTo>
                  <a:lnTo>
                    <a:pt x="1166" y="1941"/>
                  </a:lnTo>
                  <a:lnTo>
                    <a:pt x="1220" y="1941"/>
                  </a:lnTo>
                  <a:lnTo>
                    <a:pt x="0" y="0"/>
                  </a:lnTo>
                  <a:close/>
                </a:path>
              </a:pathLst>
            </a:custGeom>
            <a:solidFill>
              <a:schemeClr val="tx1">
                <a:lumMod val="85000"/>
                <a:lumOff val="15000"/>
              </a:schemeClr>
            </a:solidFill>
            <a:ln>
              <a:noFill/>
            </a:ln>
          </p:spPr>
        </p:sp>
        <p:sp>
          <p:nvSpPr>
            <p:cNvPr id="20" name="Freeform 9"/>
            <p:cNvSpPr/>
            <p:nvPr/>
          </p:nvSpPr>
          <p:spPr bwMode="auto">
            <a:xfrm>
              <a:off x="646113" y="3886200"/>
              <a:ext cx="2373313" cy="2971800"/>
            </a:xfrm>
            <a:custGeom>
              <a:avLst/>
              <a:gdLst/>
              <a:ahLst/>
              <a:cxnLst/>
              <a:rect l="0" t="0" r="r" b="b"/>
              <a:pathLst>
                <a:path w="1495" h="1872">
                  <a:moveTo>
                    <a:pt x="1495" y="1872"/>
                  </a:moveTo>
                  <a:lnTo>
                    <a:pt x="0" y="0"/>
                  </a:lnTo>
                  <a:lnTo>
                    <a:pt x="1442" y="1872"/>
                  </a:lnTo>
                  <a:lnTo>
                    <a:pt x="1495" y="1872"/>
                  </a:lnTo>
                  <a:close/>
                </a:path>
              </a:pathLst>
            </a:custGeom>
            <a:solidFill>
              <a:schemeClr val="accent1">
                <a:lumMod val="50000"/>
              </a:schemeClr>
            </a:solidFill>
            <a:ln>
              <a:noFill/>
            </a:ln>
          </p:spPr>
        </p:sp>
        <p:sp>
          <p:nvSpPr>
            <p:cNvPr id="21" name="Freeform 10"/>
            <p:cNvSpPr/>
            <p:nvPr/>
          </p:nvSpPr>
          <p:spPr bwMode="auto">
            <a:xfrm>
              <a:off x="641350" y="3881438"/>
              <a:ext cx="3340100" cy="2976563"/>
            </a:xfrm>
            <a:custGeom>
              <a:avLst/>
              <a:gdLst/>
              <a:ahLst/>
              <a:cxnLst/>
              <a:rect l="0" t="0" r="r" b="b"/>
              <a:pathLst>
                <a:path w="2104" h="1875">
                  <a:moveTo>
                    <a:pt x="0" y="0"/>
                  </a:moveTo>
                  <a:lnTo>
                    <a:pt x="3" y="3"/>
                  </a:lnTo>
                  <a:lnTo>
                    <a:pt x="1498" y="1875"/>
                  </a:lnTo>
                  <a:lnTo>
                    <a:pt x="2104" y="1875"/>
                  </a:lnTo>
                  <a:lnTo>
                    <a:pt x="228" y="57"/>
                  </a:lnTo>
                  <a:lnTo>
                    <a:pt x="0" y="0"/>
                  </a:lnTo>
                  <a:close/>
                </a:path>
              </a:pathLst>
            </a:custGeom>
            <a:solidFill>
              <a:schemeClr val="accent1">
                <a:lumMod val="75000"/>
              </a:schemeClr>
            </a:solidFill>
            <a:ln>
              <a:noFill/>
            </a:ln>
          </p:spPr>
        </p:sp>
        <p:sp>
          <p:nvSpPr>
            <p:cNvPr id="22" name="Freeform 11"/>
            <p:cNvSpPr/>
            <p:nvPr/>
          </p:nvSpPr>
          <p:spPr bwMode="auto">
            <a:xfrm>
              <a:off x="203200" y="3771900"/>
              <a:ext cx="2660650" cy="3086100"/>
            </a:xfrm>
            <a:custGeom>
              <a:avLst/>
              <a:gdLst/>
              <a:ahLst/>
              <a:cxnLst/>
              <a:rect l="0" t="0" r="r" b="b"/>
              <a:pathLst>
                <a:path w="1676" h="1944">
                  <a:moveTo>
                    <a:pt x="1676" y="1944"/>
                  </a:moveTo>
                  <a:lnTo>
                    <a:pt x="264" y="111"/>
                  </a:lnTo>
                  <a:lnTo>
                    <a:pt x="225" y="60"/>
                  </a:lnTo>
                  <a:lnTo>
                    <a:pt x="228" y="60"/>
                  </a:lnTo>
                  <a:lnTo>
                    <a:pt x="264" y="111"/>
                  </a:lnTo>
                  <a:lnTo>
                    <a:pt x="234" y="69"/>
                  </a:lnTo>
                  <a:lnTo>
                    <a:pt x="228" y="57"/>
                  </a:lnTo>
                  <a:lnTo>
                    <a:pt x="222" y="54"/>
                  </a:lnTo>
                  <a:lnTo>
                    <a:pt x="0" y="0"/>
                  </a:lnTo>
                  <a:lnTo>
                    <a:pt x="3" y="3"/>
                  </a:lnTo>
                  <a:lnTo>
                    <a:pt x="1223" y="1944"/>
                  </a:lnTo>
                  <a:lnTo>
                    <a:pt x="1676" y="1944"/>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1739673" y="914401"/>
            <a:ext cx="6947127" cy="3488266"/>
          </a:xfrm>
        </p:spPr>
        <p:txBody>
          <a:bodyPr anchor="b">
            <a:normAutofit/>
          </a:bodyPr>
          <a:lstStyle>
            <a:lvl1pPr algn="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924238" y="4402666"/>
            <a:ext cx="5762563" cy="1364531"/>
          </a:xfrm>
        </p:spPr>
        <p:txBody>
          <a:bodyPr anchor="t">
            <a:normAutofit/>
          </a:bodyPr>
          <a:lstStyle>
            <a:lvl1pPr marL="0" indent="0" algn="r">
              <a:buNone/>
              <a:defRPr sz="18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325773" y="6117336"/>
            <a:ext cx="857473" cy="365125"/>
          </a:xfrm>
        </p:spPr>
        <p:txBody>
          <a:bodyPr/>
          <a:lstStyle/>
          <a:p>
            <a:fld id="{C764DE79-268F-4C1A-8933-263129D2AF90}" type="datetimeFigureOut">
              <a:rPr lang="en-US" smtClean="0"/>
              <a:t>6/30/2026</a:t>
            </a:fld>
            <a:endParaRPr lang="en-US" dirty="0"/>
          </a:p>
        </p:txBody>
      </p:sp>
      <p:sp>
        <p:nvSpPr>
          <p:cNvPr id="5" name="Footer Placeholder 4"/>
          <p:cNvSpPr>
            <a:spLocks noGrp="1"/>
          </p:cNvSpPr>
          <p:nvPr>
            <p:ph type="ftr" sz="quarter" idx="11"/>
          </p:nvPr>
        </p:nvSpPr>
        <p:spPr>
          <a:xfrm>
            <a:off x="3623733" y="6117336"/>
            <a:ext cx="3609438" cy="365125"/>
          </a:xfrm>
        </p:spPr>
        <p:txBody>
          <a:bodyPr/>
          <a:lstStyle/>
          <a:p>
            <a:endParaRPr lang="en-US" dirty="0"/>
          </a:p>
        </p:txBody>
      </p:sp>
      <p:sp>
        <p:nvSpPr>
          <p:cNvPr id="6" name="Slide Number Placeholder 5"/>
          <p:cNvSpPr>
            <a:spLocks noGrp="1"/>
          </p:cNvSpPr>
          <p:nvPr>
            <p:ph type="sldNum" sz="quarter" idx="12"/>
          </p:nvPr>
        </p:nvSpPr>
        <p:spPr>
          <a:xfrm>
            <a:off x="8275320" y="6117336"/>
            <a:ext cx="411480" cy="365125"/>
          </a:xfrm>
        </p:spPr>
        <p:txBody>
          <a:bodyPr/>
          <a:lstStyle/>
          <a:p>
            <a:fld id="{48F63A3B-78C7-47BE-AE5E-E10140E04643}" type="slidenum">
              <a:rPr lang="en-US" smtClean="0"/>
              <a:t>‹#›</a:t>
            </a:fld>
            <a:endParaRPr lang="en-US" dirty="0"/>
          </a:p>
        </p:txBody>
      </p:sp>
      <p:sp>
        <p:nvSpPr>
          <p:cNvPr id="23" name="Freeform 12"/>
          <p:cNvSpPr/>
          <p:nvPr/>
        </p:nvSpPr>
        <p:spPr bwMode="auto">
          <a:xfrm>
            <a:off x="203200" y="3771900"/>
            <a:ext cx="361950" cy="90488"/>
          </a:xfrm>
          <a:custGeom>
            <a:avLst/>
            <a:gdLst/>
            <a:ahLst/>
            <a:cxnLst/>
            <a:rect l="0" t="0" r="r" b="b"/>
            <a:pathLst>
              <a:path w="228" h="57">
                <a:moveTo>
                  <a:pt x="228" y="57"/>
                </a:moveTo>
                <a:lnTo>
                  <a:pt x="0" y="0"/>
                </a:lnTo>
                <a:lnTo>
                  <a:pt x="222" y="54"/>
                </a:lnTo>
                <a:lnTo>
                  <a:pt x="228" y="57"/>
                </a:lnTo>
                <a:close/>
              </a:path>
            </a:pathLst>
          </a:custGeom>
          <a:solidFill>
            <a:srgbClr val="29ABE2"/>
          </a:solid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3"/>
          <p:cNvSpPr/>
          <p:nvPr/>
        </p:nvSpPr>
        <p:spPr bwMode="auto">
          <a:xfrm>
            <a:off x="560388" y="3867150"/>
            <a:ext cx="61913" cy="80963"/>
          </a:xfrm>
          <a:custGeom>
            <a:avLst/>
            <a:gdLst/>
            <a:ahLst/>
            <a:cxnLst/>
            <a:rect l="0" t="0" r="r" b="b"/>
            <a:pathLst>
              <a:path w="39" h="51">
                <a:moveTo>
                  <a:pt x="0" y="0"/>
                </a:moveTo>
                <a:lnTo>
                  <a:pt x="39" y="51"/>
                </a:lnTo>
                <a:lnTo>
                  <a:pt x="3" y="0"/>
                </a:lnTo>
                <a:lnTo>
                  <a:pt x="0" y="0"/>
                </a:lnTo>
                <a:close/>
              </a:path>
            </a:pathLst>
          </a:custGeom>
          <a:solidFill>
            <a:srgbClr val="29ABE2"/>
          </a:solidFill>
          <a:ln>
            <a:noFill/>
          </a:ln>
          <a:extLst>
            <a:ext uri="{91240B29-F687-4f45-9708-019B960494DF}">
              <a14:hiddenLine xmlns:a14="http://schemas.microsoft.com/office/drawing/2010/main" xmlns="" w="9525">
                <a:solidFill>
                  <a:srgbClr val="000000"/>
                </a:solidFill>
                <a:round/>
                <a:headEnd/>
                <a:tailEnd/>
              </a14:hiddenLine>
            </a:ext>
          </a:extLst>
        </p:spPr>
      </p:sp>
    </p:spTree>
    <p:extLst>
      <p:ext uri="{BB962C8B-B14F-4D97-AF65-F5344CB8AC3E}">
        <p14:creationId xmlns:p14="http://schemas.microsoft.com/office/powerpoint/2010/main" val="2267244487"/>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82133" y="457201"/>
            <a:ext cx="7704667" cy="1981200"/>
          </a:xfrm>
        </p:spPr>
        <p:txBody>
          <a:bodyPr/>
          <a:lstStyle/>
          <a:p>
            <a:r>
              <a:rPr lang="en-US"/>
              <a:t>Click to edit Master title style</a:t>
            </a:r>
            <a:endParaRPr lang="en-US" dirty="0"/>
          </a:p>
        </p:txBody>
      </p:sp>
      <p:sp>
        <p:nvSpPr>
          <p:cNvPr id="3" name="Content Placeholder 2"/>
          <p:cNvSpPr>
            <a:spLocks noGrp="1"/>
          </p:cNvSpPr>
          <p:nvPr>
            <p:ph idx="1"/>
          </p:nvPr>
        </p:nvSpPr>
        <p:spPr>
          <a:xfrm>
            <a:off x="982133" y="2667000"/>
            <a:ext cx="7704667" cy="333281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344329" y="6108173"/>
            <a:ext cx="857473" cy="365125"/>
          </a:xfrm>
        </p:spPr>
        <p:txBody>
          <a:bodyPr/>
          <a:lstStyle/>
          <a:p>
            <a:fld id="{C764DE79-268F-4C1A-8933-263129D2AF90}" type="datetimeFigureOut">
              <a:rPr lang="en-US" smtClean="0"/>
              <a:t>6/30/2026</a:t>
            </a:fld>
            <a:endParaRPr lang="en-US" dirty="0"/>
          </a:p>
        </p:txBody>
      </p:sp>
      <p:sp>
        <p:nvSpPr>
          <p:cNvPr id="5" name="Footer Placeholder 4"/>
          <p:cNvSpPr>
            <a:spLocks noGrp="1"/>
          </p:cNvSpPr>
          <p:nvPr>
            <p:ph type="ftr" sz="quarter" idx="11"/>
          </p:nvPr>
        </p:nvSpPr>
        <p:spPr>
          <a:xfrm>
            <a:off x="1972647" y="6108173"/>
            <a:ext cx="5314517" cy="365125"/>
          </a:xfrm>
        </p:spPr>
        <p:txBody>
          <a:bodyPr/>
          <a:lstStyle/>
          <a:p>
            <a:endParaRPr lang="en-US" dirty="0"/>
          </a:p>
        </p:txBody>
      </p:sp>
      <p:sp>
        <p:nvSpPr>
          <p:cNvPr id="6" name="Slide Number Placeholder 5"/>
          <p:cNvSpPr>
            <a:spLocks noGrp="1"/>
          </p:cNvSpPr>
          <p:nvPr>
            <p:ph type="sldNum" sz="quarter" idx="12"/>
          </p:nvPr>
        </p:nvSpPr>
        <p:spPr>
          <a:xfrm>
            <a:off x="8258967" y="6108173"/>
            <a:ext cx="427833" cy="365125"/>
          </a:xfrm>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544101308"/>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86995" y="2666998"/>
            <a:ext cx="6699805" cy="2360071"/>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986998" y="5027070"/>
            <a:ext cx="6699802"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6/30/2026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8273317" y="6116070"/>
            <a:ext cx="413483" cy="365125"/>
          </a:xfrm>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70784006"/>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82133" y="685801"/>
            <a:ext cx="7704667"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82133" y="2667000"/>
            <a:ext cx="3739896" cy="336867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946904" y="2667000"/>
            <a:ext cx="3739896" cy="334682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t>6/30/2026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837971145"/>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329481" y="2658533"/>
            <a:ext cx="3456291"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13523" y="3335336"/>
            <a:ext cx="3672248"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61710" y="2667000"/>
            <a:ext cx="3467806"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957266" y="3335336"/>
            <a:ext cx="3672248"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t>6/30/2026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486712129"/>
      </p:ext>
    </p:extLst>
  </p:cSld>
  <p:clrMapOvr>
    <a:masterClrMapping/>
  </p:clrMapOvr>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t>6/30/2026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4458638"/>
      </p:ext>
    </p:extLst>
  </p:cSld>
  <p:clrMapOvr>
    <a:masterClrMapping/>
  </p:clrMapOvr>
  <p:hf sldNum="0"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smtClean="0"/>
              <a:t>6/30/2026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316641213"/>
      </p:ext>
    </p:extLst>
  </p:cSld>
  <p:clrMapOvr>
    <a:masterClrMapping/>
  </p:clrMapOvr>
  <p:hf sldNum="0"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13524" y="1600200"/>
            <a:ext cx="2662534"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3947553" y="685800"/>
            <a:ext cx="4681962"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3524" y="2971800"/>
            <a:ext cx="2662534"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6/30/2026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460115516"/>
      </p:ext>
    </p:extLst>
  </p:cSld>
  <p:clrMapOvr>
    <a:masterClrMapping/>
  </p:clrMapOvr>
  <p:hf sldNum="0"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12332" y="1752599"/>
            <a:ext cx="4070679"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5697495" y="914400"/>
            <a:ext cx="2461371"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12332" y="3124199"/>
            <a:ext cx="4070679"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6/30/2026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191247960"/>
      </p:ext>
    </p:extLst>
  </p:cSld>
  <p:clrMapOvr>
    <a:masterClrMapping/>
  </p:clrMapOvr>
  <p:hf sldNum="0" hdr="0" ftr="0" dt="0"/>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13523" y="4732865"/>
            <a:ext cx="751599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789975" y="932112"/>
            <a:ext cx="6171065"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13523" y="5299603"/>
            <a:ext cx="751599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6/30/2026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4267196670"/>
      </p:ext>
    </p:extLst>
  </p:cSld>
  <p:clrMapOvr>
    <a:masterClrMapping/>
  </p:clrMapOvr>
  <p:hf sldNum="0" hdr="0" ftr="0" dt="0"/>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13524" y="685800"/>
            <a:ext cx="751599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13524" y="4343400"/>
            <a:ext cx="7515992"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6/30/2026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790592765"/>
      </p:ext>
    </p:extLst>
  </p:cSld>
  <p:clrMapOvr>
    <a:masterClrMapping/>
  </p:clrMapOvr>
  <p:hf sldNum="0" hdr="0" ftr="0" dt="0"/>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969421" y="863023"/>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8172197" y="2819399"/>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1426741" y="685801"/>
            <a:ext cx="6974115"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598235" y="3428999"/>
            <a:ext cx="6631128"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113523" y="4343400"/>
            <a:ext cx="751599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6/30/2026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894517416"/>
      </p:ext>
    </p:extLst>
  </p:cSld>
  <p:clrMapOvr>
    <a:masterClrMapping/>
  </p:clrMapOvr>
  <p:hf sldNum="0" hdr="0" ftr="0" dt="0"/>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13525" y="3308581"/>
            <a:ext cx="751598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13524" y="4777381"/>
            <a:ext cx="751599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6/30/2026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4100828149"/>
      </p:ext>
    </p:extLst>
  </p:cSld>
  <p:clrMapOvr>
    <a:masterClrMapping/>
  </p:clrMapOvr>
  <p:hf sldNum="0" hdr="0" ftr="0" dt="0"/>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969421" y="863023"/>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8172197" y="2819399"/>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1426741" y="685801"/>
            <a:ext cx="6974115"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113525" y="3886200"/>
            <a:ext cx="751599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113524" y="4775200"/>
            <a:ext cx="751599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6/30/2026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296052430"/>
      </p:ext>
    </p:extLst>
  </p:cSld>
  <p:clrMapOvr>
    <a:masterClrMapping/>
  </p:clrMapOvr>
  <p:hf sldNum="0" hdr="0" ftr="0" dt="0"/>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13525" y="685801"/>
            <a:ext cx="7515991"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113524" y="3505200"/>
            <a:ext cx="7515992"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113524" y="4343400"/>
            <a:ext cx="7515992"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6/30/2026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590473954"/>
      </p:ext>
    </p:extLst>
  </p:cSld>
  <p:clrMapOvr>
    <a:masterClrMapping/>
  </p:clrMapOvr>
  <p:hf sldNum="0" hdr="0" ftr="0" dt="0"/>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6/30/2026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4144726338"/>
      </p:ext>
    </p:extLst>
  </p:cSld>
  <p:clrMapOvr>
    <a:masterClrMapping/>
  </p:clrMapOvr>
  <p:hf sldNum="0" hdr="0" ftr="0" dt="0"/>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01393" y="685800"/>
            <a:ext cx="1328123"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13524" y="685800"/>
            <a:ext cx="6016373"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6/30/2026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814109346"/>
      </p:ext>
    </p:extLst>
  </p:cSld>
  <p:clrMapOvr>
    <a:masterClrMapping/>
  </p:clrMapOvr>
  <p:hf sldNum="0" hdr="0" ftr="0" dt="0"/>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48051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2919" y="499533"/>
            <a:ext cx="8079581" cy="165819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07206" y="1993393"/>
            <a:ext cx="8065294" cy="376618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14350" y="6412447"/>
            <a:ext cx="3086100" cy="228600"/>
          </a:xfrm>
          <a:prstGeom prst="rect">
            <a:avLst/>
          </a:prstGeom>
        </p:spPr>
        <p:txBody>
          <a:bodyPr vert="horz" lIns="91440" tIns="45720" rIns="91440" bIns="45720" rtlCol="0" anchor="ctr"/>
          <a:lstStyle>
            <a:lvl1pPr algn="l">
              <a:defRPr sz="950">
                <a:solidFill>
                  <a:schemeClr val="tx1">
                    <a:alpha val="75000"/>
                  </a:schemeClr>
                </a:solidFill>
              </a:defRPr>
            </a:lvl1pPr>
          </a:lstStyle>
          <a:p>
            <a:fld id="{C764DE79-268F-4C1A-8933-263129D2AF90}" type="datetimeFigureOut">
              <a:rPr lang="en-US" smtClean="0"/>
              <a:t>6/30/2026</a:t>
            </a:fld>
            <a:endParaRPr lang="en-US" dirty="0"/>
          </a:p>
        </p:txBody>
      </p:sp>
      <p:sp>
        <p:nvSpPr>
          <p:cNvPr id="5" name="Footer Placeholder 4"/>
          <p:cNvSpPr>
            <a:spLocks noGrp="1"/>
          </p:cNvSpPr>
          <p:nvPr>
            <p:ph type="ftr" sz="quarter" idx="3"/>
          </p:nvPr>
        </p:nvSpPr>
        <p:spPr>
          <a:xfrm>
            <a:off x="514350" y="6554697"/>
            <a:ext cx="3771900" cy="228600"/>
          </a:xfrm>
          <a:prstGeom prst="rect">
            <a:avLst/>
          </a:prstGeom>
        </p:spPr>
        <p:txBody>
          <a:bodyPr vert="horz" lIns="91440" tIns="45720" rIns="91440" bIns="45720" rtlCol="0" anchor="ctr"/>
          <a:lstStyle>
            <a:lvl1pPr algn="l">
              <a:defRPr sz="950" cap="all" baseline="0">
                <a:solidFill>
                  <a:schemeClr val="tx1">
                    <a:alpha val="75000"/>
                  </a:schemeClr>
                </a:solidFill>
              </a:defRPr>
            </a:lvl1pPr>
          </a:lstStyle>
          <a:p>
            <a:endParaRPr lang="en-US" dirty="0"/>
          </a:p>
        </p:txBody>
      </p:sp>
      <p:sp>
        <p:nvSpPr>
          <p:cNvPr id="6" name="Slide Number Placeholder 5"/>
          <p:cNvSpPr>
            <a:spLocks noGrp="1"/>
          </p:cNvSpPr>
          <p:nvPr>
            <p:ph type="sldNum" sz="quarter" idx="4"/>
          </p:nvPr>
        </p:nvSpPr>
        <p:spPr>
          <a:xfrm>
            <a:off x="6541193" y="5829748"/>
            <a:ext cx="2194560" cy="1397039"/>
          </a:xfrm>
          <a:prstGeom prst="rect">
            <a:avLst/>
          </a:prstGeom>
        </p:spPr>
        <p:txBody>
          <a:bodyPr vert="horz" lIns="91440" tIns="45720" rIns="91440" bIns="45720" rtlCol="0" anchor="b"/>
          <a:lstStyle>
            <a:lvl1pPr algn="r">
              <a:defRPr sz="9000" b="0">
                <a:ln>
                  <a:noFill/>
                </a:ln>
                <a:solidFill>
                  <a:schemeClr val="accent1">
                    <a:alpha val="20000"/>
                  </a:schemeClr>
                </a:solidFill>
                <a:latin typeface="+mj-lt"/>
              </a:defRPr>
            </a:lvl1pPr>
          </a:lstStyle>
          <a:p>
            <a:fld id="{48F63A3B-78C7-47BE-AE5E-E10140E04643}" type="slidenum">
              <a:rPr lang="en-US" smtClean="0"/>
              <a:t>‹#›</a:t>
            </a:fld>
            <a:endParaRPr lang="en-US" dirty="0"/>
          </a:p>
        </p:txBody>
      </p:sp>
    </p:spTree>
    <p:extLst>
      <p:ext uri="{BB962C8B-B14F-4D97-AF65-F5344CB8AC3E}">
        <p14:creationId xmlns:p14="http://schemas.microsoft.com/office/powerpoint/2010/main" val="2705675174"/>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Lst>
  <p:hf sldNum="0" hdr="0" ftr="0" dt="0"/>
  <p:txStyles>
    <p:titleStyle>
      <a:lvl1pPr algn="l" defTabSz="914400" rtl="0" eaLnBrk="1" latinLnBrk="0" hangingPunct="1">
        <a:lnSpc>
          <a:spcPct val="90000"/>
        </a:lnSpc>
        <a:spcBef>
          <a:spcPct val="0"/>
        </a:spcBef>
        <a:buNone/>
        <a:defRPr sz="4800" kern="1200" spc="-120" baseline="0">
          <a:solidFill>
            <a:schemeClr val="accent1"/>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274320"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14" name="Group 13"/>
          <p:cNvGrpSpPr/>
          <p:nvPr/>
        </p:nvGrpSpPr>
        <p:grpSpPr>
          <a:xfrm>
            <a:off x="0" y="0"/>
            <a:ext cx="2132013" cy="6858001"/>
            <a:chOff x="0" y="0"/>
            <a:chExt cx="2132013" cy="6858001"/>
          </a:xfrm>
        </p:grpSpPr>
        <p:sp>
          <p:nvSpPr>
            <p:cNvPr id="15" name="Freeform 6"/>
            <p:cNvSpPr/>
            <p:nvPr/>
          </p:nvSpPr>
          <p:spPr bwMode="auto">
            <a:xfrm>
              <a:off x="0" y="0"/>
              <a:ext cx="1073150" cy="5291138"/>
            </a:xfrm>
            <a:custGeom>
              <a:avLst/>
              <a:gdLst/>
              <a:ahLst/>
              <a:cxnLst/>
              <a:rect l="0" t="0" r="r" b="b"/>
              <a:pathLst>
                <a:path w="676" h="3333">
                  <a:moveTo>
                    <a:pt x="0" y="3132"/>
                  </a:moveTo>
                  <a:lnTo>
                    <a:pt x="0" y="3312"/>
                  </a:lnTo>
                  <a:lnTo>
                    <a:pt x="126" y="3333"/>
                  </a:lnTo>
                  <a:lnTo>
                    <a:pt x="676" y="0"/>
                  </a:lnTo>
                  <a:lnTo>
                    <a:pt x="514" y="0"/>
                  </a:lnTo>
                  <a:lnTo>
                    <a:pt x="0" y="3132"/>
                  </a:lnTo>
                  <a:close/>
                </a:path>
              </a:pathLst>
            </a:custGeom>
            <a:solidFill>
              <a:schemeClr val="accent1"/>
            </a:solidFill>
            <a:ln>
              <a:noFill/>
            </a:ln>
          </p:spPr>
        </p:sp>
        <p:sp>
          <p:nvSpPr>
            <p:cNvPr id="16" name="Freeform 7"/>
            <p:cNvSpPr/>
            <p:nvPr/>
          </p:nvSpPr>
          <p:spPr bwMode="auto">
            <a:xfrm>
              <a:off x="0" y="0"/>
              <a:ext cx="758825" cy="4624388"/>
            </a:xfrm>
            <a:custGeom>
              <a:avLst/>
              <a:gdLst/>
              <a:ahLst/>
              <a:cxnLst/>
              <a:rect l="0" t="0" r="r" b="b"/>
              <a:pathLst>
                <a:path w="478" h="2913">
                  <a:moveTo>
                    <a:pt x="478" y="0"/>
                  </a:moveTo>
                  <a:lnTo>
                    <a:pt x="318" y="0"/>
                  </a:lnTo>
                  <a:lnTo>
                    <a:pt x="0" y="1938"/>
                  </a:lnTo>
                  <a:lnTo>
                    <a:pt x="0" y="2913"/>
                  </a:lnTo>
                  <a:lnTo>
                    <a:pt x="478" y="0"/>
                  </a:lnTo>
                  <a:close/>
                </a:path>
              </a:pathLst>
            </a:custGeom>
            <a:solidFill>
              <a:schemeClr val="tx1">
                <a:lumMod val="65000"/>
                <a:lumOff val="35000"/>
              </a:schemeClr>
            </a:solidFill>
            <a:ln>
              <a:noFill/>
            </a:ln>
          </p:spPr>
        </p:sp>
        <p:sp>
          <p:nvSpPr>
            <p:cNvPr id="17" name="Freeform 8"/>
            <p:cNvSpPr/>
            <p:nvPr/>
          </p:nvSpPr>
          <p:spPr bwMode="auto">
            <a:xfrm>
              <a:off x="0" y="5662613"/>
              <a:ext cx="906463" cy="1195388"/>
            </a:xfrm>
            <a:custGeom>
              <a:avLst/>
              <a:gdLst/>
              <a:ahLst/>
              <a:cxnLst/>
              <a:rect l="0" t="0" r="r" b="b"/>
              <a:pathLst>
                <a:path w="571" h="753">
                  <a:moveTo>
                    <a:pt x="0" y="0"/>
                  </a:moveTo>
                  <a:lnTo>
                    <a:pt x="0" y="12"/>
                  </a:lnTo>
                  <a:lnTo>
                    <a:pt x="538" y="753"/>
                  </a:lnTo>
                  <a:lnTo>
                    <a:pt x="571" y="753"/>
                  </a:lnTo>
                  <a:lnTo>
                    <a:pt x="0" y="0"/>
                  </a:lnTo>
                  <a:close/>
                </a:path>
              </a:pathLst>
            </a:custGeom>
            <a:solidFill>
              <a:schemeClr val="tx1">
                <a:lumMod val="85000"/>
                <a:lumOff val="15000"/>
              </a:schemeClr>
            </a:solidFill>
            <a:ln>
              <a:noFill/>
            </a:ln>
          </p:spPr>
        </p:sp>
        <p:sp>
          <p:nvSpPr>
            <p:cNvPr id="18" name="Freeform 9"/>
            <p:cNvSpPr/>
            <p:nvPr/>
          </p:nvSpPr>
          <p:spPr bwMode="auto">
            <a:xfrm>
              <a:off x="0" y="5295900"/>
              <a:ext cx="1487488" cy="1562100"/>
            </a:xfrm>
            <a:custGeom>
              <a:avLst/>
              <a:gdLst/>
              <a:ahLst/>
              <a:cxnLst/>
              <a:rect l="0" t="0" r="r" b="b"/>
              <a:pathLst>
                <a:path w="937" h="984">
                  <a:moveTo>
                    <a:pt x="0" y="0"/>
                  </a:moveTo>
                  <a:lnTo>
                    <a:pt x="0" y="3"/>
                  </a:lnTo>
                  <a:lnTo>
                    <a:pt x="901" y="984"/>
                  </a:lnTo>
                  <a:lnTo>
                    <a:pt x="937" y="984"/>
                  </a:lnTo>
                  <a:lnTo>
                    <a:pt x="0" y="0"/>
                  </a:lnTo>
                  <a:close/>
                </a:path>
              </a:pathLst>
            </a:custGeom>
            <a:solidFill>
              <a:schemeClr val="accent1">
                <a:lumMod val="50000"/>
              </a:schemeClr>
            </a:solidFill>
            <a:ln>
              <a:noFill/>
            </a:ln>
          </p:spPr>
        </p:sp>
        <p:sp>
          <p:nvSpPr>
            <p:cNvPr id="19" name="Freeform 10"/>
            <p:cNvSpPr/>
            <p:nvPr/>
          </p:nvSpPr>
          <p:spPr bwMode="auto">
            <a:xfrm>
              <a:off x="0" y="5257800"/>
              <a:ext cx="2132013" cy="1600200"/>
            </a:xfrm>
            <a:custGeom>
              <a:avLst/>
              <a:gdLst/>
              <a:ahLst/>
              <a:cxnLst/>
              <a:rect l="0" t="0" r="r" b="b"/>
              <a:pathLst>
                <a:path w="1343" h="1008">
                  <a:moveTo>
                    <a:pt x="0" y="24"/>
                  </a:moveTo>
                  <a:lnTo>
                    <a:pt x="937" y="1008"/>
                  </a:lnTo>
                  <a:lnTo>
                    <a:pt x="1343" y="1008"/>
                  </a:lnTo>
                  <a:lnTo>
                    <a:pt x="126" y="21"/>
                  </a:lnTo>
                  <a:lnTo>
                    <a:pt x="0" y="0"/>
                  </a:lnTo>
                  <a:lnTo>
                    <a:pt x="0" y="24"/>
                  </a:lnTo>
                  <a:close/>
                </a:path>
              </a:pathLst>
            </a:custGeom>
            <a:solidFill>
              <a:schemeClr val="accent1">
                <a:lumMod val="75000"/>
              </a:schemeClr>
            </a:solidFill>
            <a:ln>
              <a:noFill/>
            </a:ln>
          </p:spPr>
        </p:sp>
        <p:sp>
          <p:nvSpPr>
            <p:cNvPr id="20" name="Freeform 11"/>
            <p:cNvSpPr/>
            <p:nvPr/>
          </p:nvSpPr>
          <p:spPr bwMode="auto">
            <a:xfrm>
              <a:off x="0" y="5357813"/>
              <a:ext cx="1377950" cy="1500188"/>
            </a:xfrm>
            <a:custGeom>
              <a:avLst/>
              <a:gdLst/>
              <a:ahLst/>
              <a:cxnLst/>
              <a:rect l="0" t="0" r="r" b="b"/>
              <a:pathLst>
                <a:path w="868" h="945">
                  <a:moveTo>
                    <a:pt x="0" y="192"/>
                  </a:moveTo>
                  <a:lnTo>
                    <a:pt x="571" y="945"/>
                  </a:lnTo>
                  <a:lnTo>
                    <a:pt x="868" y="945"/>
                  </a:lnTo>
                  <a:lnTo>
                    <a:pt x="0" y="0"/>
                  </a:lnTo>
                  <a:lnTo>
                    <a:pt x="0" y="192"/>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982133" y="457201"/>
            <a:ext cx="7704667" cy="1981200"/>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82134" y="2667000"/>
            <a:ext cx="7704666" cy="3356995"/>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8679" y="6116070"/>
            <a:ext cx="857473"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764DE79-268F-4C1A-8933-263129D2AF90}" type="datetimeFigureOut">
              <a:rPr lang="en-US" smtClean="0"/>
              <a:t>6/30/2026</a:t>
            </a:fld>
            <a:endParaRPr lang="en-US" dirty="0"/>
          </a:p>
        </p:txBody>
      </p:sp>
      <p:sp>
        <p:nvSpPr>
          <p:cNvPr id="5" name="Footer Placeholder 4"/>
          <p:cNvSpPr>
            <a:spLocks noGrp="1"/>
          </p:cNvSpPr>
          <p:nvPr>
            <p:ph type="ftr" sz="quarter" idx="3"/>
          </p:nvPr>
        </p:nvSpPr>
        <p:spPr>
          <a:xfrm>
            <a:off x="1986997" y="6116070"/>
            <a:ext cx="531451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8273317" y="6116070"/>
            <a:ext cx="413483"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8F63A3B-78C7-47BE-AE5E-E10140E04643}" type="slidenum">
              <a:rPr lang="en-US" smtClean="0"/>
              <a:t>‹#›</a:t>
            </a:fld>
            <a:endParaRPr lang="en-US" dirty="0"/>
          </a:p>
        </p:txBody>
      </p:sp>
    </p:spTree>
    <p:extLst>
      <p:ext uri="{BB962C8B-B14F-4D97-AF65-F5344CB8AC3E}">
        <p14:creationId xmlns:p14="http://schemas.microsoft.com/office/powerpoint/2010/main" val="3758209725"/>
      </p:ext>
    </p:extLst>
  </p:cSld>
  <p:clrMap bg1="lt1" tx1="dk1" bg2="lt2" tx2="dk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 id="2147483742" r:id="rId8"/>
    <p:sldLayoutId id="2147483743" r:id="rId9"/>
    <p:sldLayoutId id="2147483744" r:id="rId10"/>
    <p:sldLayoutId id="2147483745" r:id="rId11"/>
    <p:sldLayoutId id="2147483746" r:id="rId12"/>
    <p:sldLayoutId id="2147483747" r:id="rId13"/>
    <p:sldLayoutId id="2147483748" r:id="rId14"/>
    <p:sldLayoutId id="2147483749" r:id="rId15"/>
    <p:sldLayoutId id="2147483750" r:id="rId16"/>
    <p:sldLayoutId id="2147483751" r:id="rId17"/>
    <p:sldLayoutId id="2147483752" r:id="rId18"/>
  </p:sldLayoutIdLst>
  <p:hf sldNum="0" hdr="0" ftr="0" dt="0"/>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30.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Prifysgol Cymru Y Drindod Dewi Sant | University of Wales Trinity Saint  David - NPLD">
            <a:extLst>
              <a:ext uri="{FF2B5EF4-FFF2-40B4-BE49-F238E27FC236}">
                <a16:creationId xmlns:a16="http://schemas.microsoft.com/office/drawing/2014/main" id="{5D5FCF2C-439B-20CA-3BCB-C85486B3794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8750" y="329746"/>
            <a:ext cx="4032250" cy="130175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27F4950-62F8-CFB9-BAA6-88D9796C63A3}"/>
              </a:ext>
            </a:extLst>
          </p:cNvPr>
          <p:cNvSpPr txBox="1"/>
          <p:nvPr/>
        </p:nvSpPr>
        <p:spPr>
          <a:xfrm>
            <a:off x="1435100" y="2136338"/>
            <a:ext cx="6565900" cy="2308324"/>
          </a:xfrm>
          <a:prstGeom prst="rect">
            <a:avLst/>
          </a:prstGeom>
          <a:noFill/>
        </p:spPr>
        <p:txBody>
          <a:bodyPr wrap="square">
            <a:spAutoFit/>
          </a:bodyPr>
          <a:lstStyle/>
          <a:p>
            <a:pPr>
              <a:buNone/>
            </a:pPr>
            <a:r>
              <a:rPr lang="en-US" b="1" dirty="0"/>
              <a:t>Student name:</a:t>
            </a:r>
            <a:r>
              <a:rPr lang="en-US" dirty="0"/>
              <a:t> Hiren </a:t>
            </a:r>
            <a:r>
              <a:rPr lang="en-US" dirty="0" err="1"/>
              <a:t>Kishorbhai</a:t>
            </a:r>
            <a:r>
              <a:rPr lang="en-US" dirty="0"/>
              <a:t> </a:t>
            </a:r>
            <a:r>
              <a:rPr lang="en-US" dirty="0" err="1"/>
              <a:t>Adroja</a:t>
            </a:r>
            <a:endParaRPr lang="en-US" dirty="0"/>
          </a:p>
          <a:p>
            <a:pPr>
              <a:buNone/>
            </a:pPr>
            <a:r>
              <a:rPr lang="en-US" b="1" dirty="0"/>
              <a:t>Student ID number:     </a:t>
            </a:r>
            <a:r>
              <a:rPr lang="en-US" dirty="0"/>
              <a:t>2527939</a:t>
            </a:r>
          </a:p>
          <a:p>
            <a:pPr>
              <a:buNone/>
            </a:pPr>
            <a:r>
              <a:rPr lang="en-US" b="1" dirty="0" err="1"/>
              <a:t>Programme</a:t>
            </a:r>
            <a:r>
              <a:rPr lang="en-US" b="1" dirty="0"/>
              <a:t>:</a:t>
            </a:r>
            <a:r>
              <a:rPr lang="en-US" dirty="0"/>
              <a:t> Master of Business Administration</a:t>
            </a:r>
          </a:p>
          <a:p>
            <a:pPr>
              <a:buNone/>
            </a:pPr>
            <a:r>
              <a:rPr lang="en-US" b="1" dirty="0"/>
              <a:t>Module:</a:t>
            </a:r>
            <a:r>
              <a:rPr lang="en-US" dirty="0"/>
              <a:t> Marketing Management</a:t>
            </a:r>
          </a:p>
          <a:p>
            <a:pPr>
              <a:buNone/>
            </a:pPr>
            <a:r>
              <a:rPr lang="en-US" b="1" dirty="0"/>
              <a:t>Module code:</a:t>
            </a:r>
            <a:r>
              <a:rPr lang="en-US" dirty="0"/>
              <a:t> LCMB7024</a:t>
            </a:r>
          </a:p>
          <a:p>
            <a:pPr>
              <a:buNone/>
            </a:pPr>
            <a:r>
              <a:rPr lang="en-US" b="1" dirty="0"/>
              <a:t>Contribution to Overall Module Assessment (%):</a:t>
            </a:r>
            <a:r>
              <a:rPr lang="en-US" dirty="0"/>
              <a:t> 50%</a:t>
            </a:r>
          </a:p>
          <a:p>
            <a:pPr>
              <a:buNone/>
            </a:pPr>
            <a:r>
              <a:rPr lang="en-US" b="1" dirty="0"/>
              <a:t>Lecturer:</a:t>
            </a:r>
            <a:r>
              <a:rPr lang="en-US" dirty="0"/>
              <a:t> Taonga Kaonga </a:t>
            </a:r>
            <a:r>
              <a:rPr lang="en-US" dirty="0" err="1"/>
              <a:t>Sobere-Snithers</a:t>
            </a:r>
            <a:r>
              <a:rPr lang="en-US" dirty="0"/>
              <a:t> (Birmingham)</a:t>
            </a:r>
          </a:p>
          <a:p>
            <a:pPr>
              <a:buNone/>
            </a:pPr>
            <a:r>
              <a:rPr lang="en-US" b="1" dirty="0"/>
              <a:t>Internal Verifier:</a:t>
            </a:r>
            <a:r>
              <a:rPr lang="en-US" dirty="0"/>
              <a:t> Vasilios </a:t>
            </a:r>
            <a:r>
              <a:rPr lang="en-US" dirty="0" err="1"/>
              <a:t>Tavlaridis</a:t>
            </a:r>
            <a:r>
              <a:rPr lang="en-US" dirty="0"/>
              <a:t>; Hoang Nguyen</a:t>
            </a:r>
          </a:p>
        </p:txBody>
      </p:sp>
    </p:spTree>
    <p:extLst>
      <p:ext uri="{BB962C8B-B14F-4D97-AF65-F5344CB8AC3E}">
        <p14:creationId xmlns:p14="http://schemas.microsoft.com/office/powerpoint/2010/main" val="20091645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9144000" cy="6858000"/>
          </a:xfrm>
          <a:prstGeom prst="rect">
            <a:avLst/>
          </a:prstGeom>
        </p:spPr>
      </p:pic>
      <p:sp>
        <p:nvSpPr>
          <p:cNvPr id="3" name="Text 0"/>
          <p:cNvSpPr/>
          <p:nvPr/>
        </p:nvSpPr>
        <p:spPr>
          <a:xfrm>
            <a:off x="1552918" y="137895"/>
            <a:ext cx="5699818" cy="275791"/>
          </a:xfrm>
          <a:prstGeom prst="rect">
            <a:avLst/>
          </a:prstGeom>
          <a:noFill/>
          <a:ln/>
        </p:spPr>
        <p:txBody>
          <a:bodyPr wrap="square" lIns="0" tIns="0" rIns="0" bIns="0" rtlCol="0" anchor="ctr"/>
          <a:lstStyle/>
          <a:p>
            <a:pPr marL="0" indent="0" algn="ctr">
              <a:buNone/>
            </a:pPr>
            <a:r>
              <a:rPr lang="en-US" sz="3200" b="1" dirty="0">
                <a:solidFill>
                  <a:srgbClr val="020E02"/>
                </a:solidFill>
                <a:latin typeface="+mj-lt"/>
                <a:ea typeface="Arial" pitchFamily="34" charset="-122"/>
                <a:cs typeface="Arial" pitchFamily="34" charset="-120"/>
              </a:rPr>
              <a:t>NIKE CIRCULAR COLLECTION:</a:t>
            </a:r>
            <a:endParaRPr lang="en-US" sz="3200" b="1" dirty="0">
              <a:latin typeface="+mj-lt"/>
            </a:endParaRPr>
          </a:p>
        </p:txBody>
      </p:sp>
      <p:sp>
        <p:nvSpPr>
          <p:cNvPr id="4" name="Text 1"/>
          <p:cNvSpPr/>
          <p:nvPr/>
        </p:nvSpPr>
        <p:spPr>
          <a:xfrm>
            <a:off x="8168004" y="175560"/>
            <a:ext cx="529207" cy="105720"/>
          </a:xfrm>
          <a:prstGeom prst="rect">
            <a:avLst/>
          </a:prstGeom>
          <a:noFill/>
          <a:ln/>
        </p:spPr>
        <p:txBody>
          <a:bodyPr wrap="square" lIns="0" tIns="0" rIns="0" bIns="0" rtlCol="0" anchor="ctr"/>
          <a:lstStyle/>
          <a:p>
            <a:pPr marL="0" indent="0">
              <a:buNone/>
            </a:pPr>
            <a:r>
              <a:rPr lang="en-US" sz="1050" dirty="0">
                <a:solidFill>
                  <a:srgbClr val="000000"/>
                </a:solidFill>
                <a:latin typeface="+mj-lt"/>
                <a:ea typeface="Arial" pitchFamily="34" charset="-122"/>
                <a:cs typeface="Arial" pitchFamily="34" charset="-120"/>
              </a:rPr>
              <a:t>MOVE</a:t>
            </a:r>
            <a:endParaRPr lang="en-US" sz="1050" dirty="0">
              <a:latin typeface="+mj-lt"/>
            </a:endParaRPr>
          </a:p>
        </p:txBody>
      </p:sp>
      <p:sp>
        <p:nvSpPr>
          <p:cNvPr id="5" name="Text 2"/>
          <p:cNvSpPr/>
          <p:nvPr/>
        </p:nvSpPr>
        <p:spPr>
          <a:xfrm>
            <a:off x="8063572" y="405386"/>
            <a:ext cx="737419" cy="96527"/>
          </a:xfrm>
          <a:prstGeom prst="rect">
            <a:avLst/>
          </a:prstGeom>
          <a:noFill/>
          <a:ln/>
        </p:spPr>
        <p:txBody>
          <a:bodyPr wrap="square" lIns="0" tIns="0" rIns="0" bIns="0" rtlCol="0" anchor="ctr"/>
          <a:lstStyle/>
          <a:p>
            <a:pPr marL="0" indent="0">
              <a:buNone/>
            </a:pPr>
            <a:r>
              <a:rPr lang="en-US" sz="1050" dirty="0">
                <a:solidFill>
                  <a:srgbClr val="000000"/>
                </a:solidFill>
                <a:latin typeface="+mj-lt"/>
                <a:ea typeface="Arial" pitchFamily="34" charset="-122"/>
                <a:cs typeface="Arial" pitchFamily="34" charset="-120"/>
              </a:rPr>
              <a:t>TO ZERO</a:t>
            </a:r>
            <a:endParaRPr lang="en-US" sz="1050" dirty="0">
              <a:latin typeface="+mj-lt"/>
            </a:endParaRPr>
          </a:p>
        </p:txBody>
      </p:sp>
      <p:sp>
        <p:nvSpPr>
          <p:cNvPr id="6" name="Text 3"/>
          <p:cNvSpPr/>
          <p:nvPr/>
        </p:nvSpPr>
        <p:spPr>
          <a:xfrm>
            <a:off x="1587620" y="450458"/>
            <a:ext cx="5682467" cy="142492"/>
          </a:xfrm>
          <a:prstGeom prst="rect">
            <a:avLst/>
          </a:prstGeom>
          <a:noFill/>
          <a:ln/>
        </p:spPr>
        <p:txBody>
          <a:bodyPr wrap="square" lIns="0" tIns="0" rIns="0" bIns="0" rtlCol="0" anchor="ctr"/>
          <a:lstStyle/>
          <a:p>
            <a:pPr marL="0" indent="0" algn="ctr">
              <a:buNone/>
            </a:pPr>
            <a:r>
              <a:rPr lang="en-US" sz="1000" i="1" u="sng" dirty="0">
                <a:solidFill>
                  <a:srgbClr val="000000"/>
                </a:solidFill>
                <a:latin typeface="+mj-lt"/>
                <a:ea typeface="Arial" pitchFamily="34" charset="-122"/>
                <a:cs typeface="Arial" pitchFamily="34" charset="-120"/>
              </a:rPr>
              <a:t>A SUSTAINABLE BRAND EXTENSION INTO CIRCULAR FOOTWEAR</a:t>
            </a:r>
            <a:endParaRPr lang="en-US" sz="1000" i="1" u="sng" dirty="0">
              <a:latin typeface="+mj-lt"/>
            </a:endParaRPr>
          </a:p>
        </p:txBody>
      </p:sp>
      <p:sp>
        <p:nvSpPr>
          <p:cNvPr id="7" name="Text 4"/>
          <p:cNvSpPr/>
          <p:nvPr/>
        </p:nvSpPr>
        <p:spPr>
          <a:xfrm>
            <a:off x="1908615" y="694074"/>
            <a:ext cx="1969343" cy="91930"/>
          </a:xfrm>
          <a:prstGeom prst="rect">
            <a:avLst/>
          </a:prstGeom>
          <a:noFill/>
          <a:ln/>
        </p:spPr>
        <p:txBody>
          <a:bodyPr wrap="square" lIns="0" tIns="0" rIns="0" bIns="0" rtlCol="0" anchor="ctr"/>
          <a:lstStyle/>
          <a:p>
            <a:pPr marL="0" indent="0">
              <a:buNone/>
            </a:pPr>
            <a:r>
              <a:rPr lang="en-US" sz="1200" dirty="0">
                <a:solidFill>
                  <a:srgbClr val="FDFDFD"/>
                </a:solidFill>
                <a:latin typeface="+mj-lt"/>
                <a:ea typeface="Arial" pitchFamily="34" charset="-122"/>
                <a:cs typeface="Arial" pitchFamily="34" charset="-120"/>
              </a:rPr>
              <a:t>PERFORMANCE YOU TRUST.</a:t>
            </a:r>
            <a:endParaRPr lang="en-US" sz="1200" dirty="0">
              <a:latin typeface="+mj-lt"/>
            </a:endParaRPr>
          </a:p>
        </p:txBody>
      </p:sp>
      <p:sp>
        <p:nvSpPr>
          <p:cNvPr id="8" name="Text 5"/>
          <p:cNvSpPr/>
          <p:nvPr/>
        </p:nvSpPr>
        <p:spPr>
          <a:xfrm>
            <a:off x="4797564" y="694074"/>
            <a:ext cx="1535567" cy="91930"/>
          </a:xfrm>
          <a:prstGeom prst="rect">
            <a:avLst/>
          </a:prstGeom>
          <a:noFill/>
          <a:ln/>
        </p:spPr>
        <p:txBody>
          <a:bodyPr wrap="square" lIns="0" tIns="0" rIns="0" bIns="0" rtlCol="0" anchor="ctr"/>
          <a:lstStyle/>
          <a:p>
            <a:pPr marL="0" indent="0">
              <a:buNone/>
            </a:pPr>
            <a:r>
              <a:rPr lang="en-US" sz="1200" dirty="0">
                <a:solidFill>
                  <a:srgbClr val="FDFDFD"/>
                </a:solidFill>
                <a:latin typeface="+mj-lt"/>
                <a:ea typeface="Arial" pitchFamily="34" charset="-122"/>
                <a:cs typeface="Arial" pitchFamily="34" charset="-120"/>
              </a:rPr>
              <a:t>FUTURE WE PROTECT.</a:t>
            </a:r>
            <a:endParaRPr lang="en-US" sz="1200" dirty="0">
              <a:latin typeface="+mj-lt"/>
            </a:endParaRPr>
          </a:p>
        </p:txBody>
      </p:sp>
      <p:sp>
        <p:nvSpPr>
          <p:cNvPr id="9" name="Text 6"/>
          <p:cNvSpPr/>
          <p:nvPr/>
        </p:nvSpPr>
        <p:spPr>
          <a:xfrm>
            <a:off x="737419" y="979058"/>
            <a:ext cx="1422786" cy="105720"/>
          </a:xfrm>
          <a:prstGeom prst="rect">
            <a:avLst/>
          </a:prstGeom>
          <a:noFill/>
          <a:ln/>
        </p:spPr>
        <p:txBody>
          <a:bodyPr wrap="square" lIns="0" tIns="0" rIns="0" bIns="0" rtlCol="0" anchor="ctr"/>
          <a:lstStyle/>
          <a:p>
            <a:pPr marL="0" indent="0">
              <a:buNone/>
            </a:pPr>
            <a:r>
              <a:rPr lang="en-US" sz="1050" dirty="0">
                <a:solidFill>
                  <a:srgbClr val="001E01"/>
                </a:solidFill>
                <a:latin typeface="+mj-lt"/>
                <a:ea typeface="Arial" pitchFamily="34" charset="-122"/>
                <a:cs typeface="Arial" pitchFamily="34" charset="-120"/>
              </a:rPr>
              <a:t>BRAND OVERVIEW</a:t>
            </a:r>
            <a:endParaRPr lang="en-US" sz="1050" dirty="0">
              <a:latin typeface="+mj-lt"/>
            </a:endParaRPr>
          </a:p>
        </p:txBody>
      </p:sp>
      <p:sp>
        <p:nvSpPr>
          <p:cNvPr id="10" name="Text 7"/>
          <p:cNvSpPr/>
          <p:nvPr/>
        </p:nvSpPr>
        <p:spPr>
          <a:xfrm>
            <a:off x="268941" y="1185901"/>
            <a:ext cx="1951992" cy="91930"/>
          </a:xfrm>
          <a:prstGeom prst="rect">
            <a:avLst/>
          </a:prstGeom>
          <a:noFill/>
          <a:ln/>
        </p:spPr>
        <p:txBody>
          <a:bodyPr wrap="square" lIns="0" tIns="0" rIns="0" bIns="0" rtlCol="0" anchor="ctr"/>
          <a:lstStyle/>
          <a:p>
            <a:pPr marL="0" indent="0">
              <a:buNone/>
            </a:pPr>
            <a:r>
              <a:rPr lang="en-US" sz="800" dirty="0">
                <a:solidFill>
                  <a:srgbClr val="090909"/>
                </a:solidFill>
                <a:latin typeface="+mj-lt"/>
                <a:ea typeface="Arial" pitchFamily="34" charset="-122"/>
                <a:cs typeface="Arial" pitchFamily="34" charset="-120"/>
              </a:rPr>
              <a:t>Nike is a leading global athletic</a:t>
            </a:r>
            <a:endParaRPr lang="en-US" sz="800" dirty="0">
              <a:latin typeface="+mj-lt"/>
            </a:endParaRPr>
          </a:p>
        </p:txBody>
      </p:sp>
      <p:sp>
        <p:nvSpPr>
          <p:cNvPr id="11" name="Text 8"/>
          <p:cNvSpPr/>
          <p:nvPr/>
        </p:nvSpPr>
        <p:spPr>
          <a:xfrm>
            <a:off x="260266" y="1300814"/>
            <a:ext cx="1743780" cy="87334"/>
          </a:xfrm>
          <a:prstGeom prst="rect">
            <a:avLst/>
          </a:prstGeom>
          <a:noFill/>
          <a:ln/>
        </p:spPr>
        <p:txBody>
          <a:bodyPr wrap="square" lIns="0" tIns="0" rIns="0" bIns="0" rtlCol="0" anchor="ctr"/>
          <a:lstStyle/>
          <a:p>
            <a:pPr marL="0" indent="0">
              <a:buNone/>
            </a:pPr>
            <a:r>
              <a:rPr lang="en-US" sz="800" dirty="0">
                <a:solidFill>
                  <a:srgbClr val="090909"/>
                </a:solidFill>
                <a:latin typeface="+mj-lt"/>
                <a:ea typeface="Arial" pitchFamily="34" charset="-122"/>
                <a:cs typeface="Arial" pitchFamily="34" charset="-120"/>
              </a:rPr>
              <a:t>footwear brand, known for</a:t>
            </a:r>
            <a:endParaRPr lang="en-US" sz="800" dirty="0">
              <a:latin typeface="+mj-lt"/>
            </a:endParaRPr>
          </a:p>
        </p:txBody>
      </p:sp>
      <p:sp>
        <p:nvSpPr>
          <p:cNvPr id="12" name="Text 9"/>
          <p:cNvSpPr/>
          <p:nvPr/>
        </p:nvSpPr>
        <p:spPr>
          <a:xfrm>
            <a:off x="294968" y="1415727"/>
            <a:ext cx="2004046" cy="87334"/>
          </a:xfrm>
          <a:prstGeom prst="rect">
            <a:avLst/>
          </a:prstGeom>
          <a:noFill/>
          <a:ln/>
        </p:spPr>
        <p:txBody>
          <a:bodyPr wrap="square" lIns="0" tIns="0" rIns="0" bIns="0" rtlCol="0" anchor="ctr"/>
          <a:lstStyle/>
          <a:p>
            <a:pPr marL="0" indent="0">
              <a:buNone/>
            </a:pPr>
            <a:r>
              <a:rPr lang="en-US" sz="800" dirty="0">
                <a:solidFill>
                  <a:srgbClr val="070707"/>
                </a:solidFill>
                <a:latin typeface="+mj-lt"/>
                <a:ea typeface="Arial" pitchFamily="34" charset="-122"/>
                <a:cs typeface="Arial" pitchFamily="34" charset="-120"/>
              </a:rPr>
              <a:t>innovative design, performance,</a:t>
            </a:r>
            <a:endParaRPr lang="en-US" sz="800" dirty="0">
              <a:latin typeface="+mj-lt"/>
            </a:endParaRPr>
          </a:p>
        </p:txBody>
      </p:sp>
      <p:sp>
        <p:nvSpPr>
          <p:cNvPr id="13" name="Text 10"/>
          <p:cNvSpPr/>
          <p:nvPr/>
        </p:nvSpPr>
        <p:spPr>
          <a:xfrm>
            <a:off x="268941" y="1526043"/>
            <a:ext cx="1630998" cy="91930"/>
          </a:xfrm>
          <a:prstGeom prst="rect">
            <a:avLst/>
          </a:prstGeom>
          <a:noFill/>
          <a:ln/>
        </p:spPr>
        <p:txBody>
          <a:bodyPr wrap="square" lIns="0" tIns="0" rIns="0" bIns="0" rtlCol="0" anchor="ctr"/>
          <a:lstStyle/>
          <a:p>
            <a:pPr marL="0" indent="0">
              <a:buNone/>
            </a:pPr>
            <a:r>
              <a:rPr lang="en-US" sz="800" dirty="0">
                <a:solidFill>
                  <a:srgbClr val="080808"/>
                </a:solidFill>
                <a:latin typeface="+mj-lt"/>
                <a:ea typeface="Arial" pitchFamily="34" charset="-122"/>
                <a:cs typeface="Arial" pitchFamily="34" charset="-120"/>
              </a:rPr>
              <a:t>and deep consumer trust</a:t>
            </a:r>
            <a:endParaRPr lang="en-US" sz="800" dirty="0">
              <a:latin typeface="+mj-lt"/>
            </a:endParaRPr>
          </a:p>
        </p:txBody>
      </p:sp>
      <p:sp>
        <p:nvSpPr>
          <p:cNvPr id="14" name="Text 11"/>
          <p:cNvSpPr/>
          <p:nvPr/>
        </p:nvSpPr>
        <p:spPr>
          <a:xfrm>
            <a:off x="7695187" y="1461692"/>
            <a:ext cx="780797" cy="91930"/>
          </a:xfrm>
          <a:prstGeom prst="rect">
            <a:avLst/>
          </a:prstGeom>
          <a:noFill/>
          <a:ln/>
        </p:spPr>
        <p:txBody>
          <a:bodyPr wrap="square" lIns="0" tIns="0" rIns="0" bIns="0" rtlCol="0" anchor="ctr"/>
          <a:lstStyle/>
          <a:p>
            <a:pPr marL="0" indent="0">
              <a:buNone/>
            </a:pPr>
            <a:r>
              <a:rPr lang="en-US" sz="800" dirty="0">
                <a:solidFill>
                  <a:srgbClr val="000000"/>
                </a:solidFill>
                <a:latin typeface="+mj-lt"/>
                <a:ea typeface="Arial" pitchFamily="34" charset="-122"/>
                <a:cs typeface="Arial" pitchFamily="34" charset="-120"/>
              </a:rPr>
              <a:t>CIRCULAR</a:t>
            </a:r>
            <a:endParaRPr lang="en-US" sz="800" dirty="0">
              <a:latin typeface="+mj-lt"/>
            </a:endParaRPr>
          </a:p>
        </p:txBody>
      </p:sp>
      <p:sp>
        <p:nvSpPr>
          <p:cNvPr id="15" name="Text 12"/>
          <p:cNvSpPr/>
          <p:nvPr/>
        </p:nvSpPr>
        <p:spPr>
          <a:xfrm>
            <a:off x="260266" y="1631763"/>
            <a:ext cx="2021397" cy="101123"/>
          </a:xfrm>
          <a:prstGeom prst="rect">
            <a:avLst/>
          </a:prstGeom>
          <a:noFill/>
          <a:ln/>
        </p:spPr>
        <p:txBody>
          <a:bodyPr wrap="square" lIns="0" tIns="0" rIns="0" bIns="0" rtlCol="0" anchor="ctr"/>
          <a:lstStyle/>
          <a:p>
            <a:pPr marL="0" indent="0">
              <a:buNone/>
            </a:pPr>
            <a:r>
              <a:rPr lang="en-US" sz="800" dirty="0">
                <a:solidFill>
                  <a:srgbClr val="070707"/>
                </a:solidFill>
                <a:latin typeface="+mj-lt"/>
                <a:ea typeface="Arial" pitchFamily="34" charset="-122"/>
                <a:cs typeface="Arial" pitchFamily="34" charset="-120"/>
              </a:rPr>
              <a:t>(Nike, 2024). This strong brand</a:t>
            </a:r>
            <a:endParaRPr lang="en-US" sz="800" dirty="0">
              <a:latin typeface="+mj-lt"/>
            </a:endParaRPr>
          </a:p>
        </p:txBody>
      </p:sp>
      <p:sp>
        <p:nvSpPr>
          <p:cNvPr id="16" name="Text 13"/>
          <p:cNvSpPr/>
          <p:nvPr/>
        </p:nvSpPr>
        <p:spPr>
          <a:xfrm>
            <a:off x="7669161" y="1599586"/>
            <a:ext cx="841526" cy="96527"/>
          </a:xfrm>
          <a:prstGeom prst="rect">
            <a:avLst/>
          </a:prstGeom>
          <a:noFill/>
          <a:ln/>
        </p:spPr>
        <p:txBody>
          <a:bodyPr wrap="square" lIns="0" tIns="0" rIns="0" bIns="0" rtlCol="0" anchor="ctr"/>
          <a:lstStyle/>
          <a:p>
            <a:pPr marL="0" indent="0">
              <a:buNone/>
            </a:pPr>
            <a:r>
              <a:rPr lang="en-US" sz="800" dirty="0">
                <a:solidFill>
                  <a:srgbClr val="000000"/>
                </a:solidFill>
                <a:latin typeface="+mj-lt"/>
                <a:ea typeface="Arial" pitchFamily="34" charset="-122"/>
                <a:cs typeface="Arial" pitchFamily="34" charset="-120"/>
              </a:rPr>
              <a:t>BY DESIGN.</a:t>
            </a:r>
            <a:endParaRPr lang="en-US" sz="800" dirty="0">
              <a:latin typeface="+mj-lt"/>
            </a:endParaRPr>
          </a:p>
        </p:txBody>
      </p:sp>
      <p:sp>
        <p:nvSpPr>
          <p:cNvPr id="17" name="Text 14"/>
          <p:cNvSpPr/>
          <p:nvPr/>
        </p:nvSpPr>
        <p:spPr>
          <a:xfrm>
            <a:off x="7650015" y="1736886"/>
            <a:ext cx="902254" cy="91930"/>
          </a:xfrm>
          <a:prstGeom prst="rect">
            <a:avLst/>
          </a:prstGeom>
          <a:noFill/>
          <a:ln/>
        </p:spPr>
        <p:txBody>
          <a:bodyPr wrap="square" lIns="0" tIns="0" rIns="0" bIns="0" rtlCol="0" anchor="ctr"/>
          <a:lstStyle/>
          <a:p>
            <a:pPr marL="0" indent="0">
              <a:buNone/>
            </a:pPr>
            <a:r>
              <a:rPr lang="en-US" sz="800" dirty="0">
                <a:solidFill>
                  <a:srgbClr val="000000"/>
                </a:solidFill>
                <a:latin typeface="+mj-lt"/>
                <a:ea typeface="Arial" pitchFamily="34" charset="-122"/>
                <a:cs typeface="Arial" pitchFamily="34" charset="-120"/>
              </a:rPr>
              <a:t>BETTER FOR</a:t>
            </a:r>
            <a:endParaRPr lang="en-US" sz="800" dirty="0">
              <a:latin typeface="+mj-lt"/>
            </a:endParaRPr>
          </a:p>
        </p:txBody>
      </p:sp>
      <p:sp>
        <p:nvSpPr>
          <p:cNvPr id="18" name="Text 15"/>
          <p:cNvSpPr/>
          <p:nvPr/>
        </p:nvSpPr>
        <p:spPr>
          <a:xfrm>
            <a:off x="268941" y="1755869"/>
            <a:ext cx="2030072" cy="87334"/>
          </a:xfrm>
          <a:prstGeom prst="rect">
            <a:avLst/>
          </a:prstGeom>
          <a:noFill/>
          <a:ln/>
        </p:spPr>
        <p:txBody>
          <a:bodyPr wrap="square" lIns="0" tIns="0" rIns="0" bIns="0" rtlCol="0" anchor="ctr"/>
          <a:lstStyle/>
          <a:p>
            <a:pPr marL="0" indent="0">
              <a:buNone/>
            </a:pPr>
            <a:r>
              <a:rPr lang="en-US" sz="800" dirty="0">
                <a:solidFill>
                  <a:srgbClr val="060606"/>
                </a:solidFill>
                <a:latin typeface="+mj-lt"/>
                <a:ea typeface="Arial" pitchFamily="34" charset="-122"/>
                <a:cs typeface="Arial" pitchFamily="34" charset="-120"/>
              </a:rPr>
              <a:t>equity and loyal base provide a</a:t>
            </a:r>
            <a:endParaRPr lang="en-US" sz="800" dirty="0">
              <a:latin typeface="+mj-lt"/>
            </a:endParaRPr>
          </a:p>
        </p:txBody>
      </p:sp>
      <p:sp>
        <p:nvSpPr>
          <p:cNvPr id="19" name="Text 16"/>
          <p:cNvSpPr/>
          <p:nvPr/>
        </p:nvSpPr>
        <p:spPr>
          <a:xfrm>
            <a:off x="8087575" y="1861664"/>
            <a:ext cx="954307" cy="91930"/>
          </a:xfrm>
          <a:prstGeom prst="rect">
            <a:avLst/>
          </a:prstGeom>
          <a:noFill/>
          <a:ln/>
        </p:spPr>
        <p:txBody>
          <a:bodyPr wrap="square" lIns="0" tIns="0" rIns="0" bIns="0" rtlCol="0" anchor="ctr"/>
          <a:lstStyle/>
          <a:p>
            <a:pPr marL="0" indent="0">
              <a:buNone/>
            </a:pPr>
            <a:r>
              <a:rPr lang="en-US" sz="800" dirty="0">
                <a:solidFill>
                  <a:srgbClr val="000000"/>
                </a:solidFill>
                <a:latin typeface="+mj-lt"/>
                <a:ea typeface="Arial" pitchFamily="34" charset="-122"/>
                <a:cs typeface="Arial" pitchFamily="34" charset="-120"/>
              </a:rPr>
              <a:t>THE PLANET.</a:t>
            </a:r>
            <a:endParaRPr lang="en-US" sz="800" dirty="0">
              <a:latin typeface="+mj-lt"/>
            </a:endParaRPr>
          </a:p>
        </p:txBody>
      </p:sp>
      <p:sp>
        <p:nvSpPr>
          <p:cNvPr id="20" name="Text 17"/>
          <p:cNvSpPr/>
          <p:nvPr/>
        </p:nvSpPr>
        <p:spPr>
          <a:xfrm>
            <a:off x="260266" y="1866185"/>
            <a:ext cx="2108152" cy="87334"/>
          </a:xfrm>
          <a:prstGeom prst="rect">
            <a:avLst/>
          </a:prstGeom>
          <a:noFill/>
          <a:ln/>
        </p:spPr>
        <p:txBody>
          <a:bodyPr wrap="square" lIns="0" tIns="0" rIns="0" bIns="0" rtlCol="0" anchor="ctr"/>
          <a:lstStyle/>
          <a:p>
            <a:pPr marL="0" indent="0">
              <a:buNone/>
            </a:pPr>
            <a:r>
              <a:rPr lang="en-US" sz="800" dirty="0">
                <a:solidFill>
                  <a:srgbClr val="060606"/>
                </a:solidFill>
                <a:latin typeface="+mj-lt"/>
                <a:ea typeface="Arial" pitchFamily="34" charset="-122"/>
                <a:cs typeface="Arial" pitchFamily="34" charset="-120"/>
              </a:rPr>
              <a:t>solid foundation for entering the</a:t>
            </a:r>
            <a:endParaRPr lang="en-US" sz="800" dirty="0">
              <a:latin typeface="+mj-lt"/>
            </a:endParaRPr>
          </a:p>
        </p:txBody>
      </p:sp>
      <p:sp>
        <p:nvSpPr>
          <p:cNvPr id="21" name="Text 18"/>
          <p:cNvSpPr/>
          <p:nvPr/>
        </p:nvSpPr>
        <p:spPr>
          <a:xfrm>
            <a:off x="268941" y="1985694"/>
            <a:ext cx="1787157" cy="82737"/>
          </a:xfrm>
          <a:prstGeom prst="rect">
            <a:avLst/>
          </a:prstGeom>
          <a:noFill/>
          <a:ln/>
        </p:spPr>
        <p:txBody>
          <a:bodyPr wrap="square" lIns="0" tIns="0" rIns="0" bIns="0" rtlCol="0" anchor="ctr"/>
          <a:lstStyle/>
          <a:p>
            <a:pPr marL="0" indent="0">
              <a:buNone/>
            </a:pPr>
            <a:r>
              <a:rPr lang="en-US" sz="800" dirty="0">
                <a:solidFill>
                  <a:srgbClr val="060606"/>
                </a:solidFill>
                <a:latin typeface="+mj-lt"/>
                <a:ea typeface="Arial" pitchFamily="34" charset="-122"/>
                <a:cs typeface="Arial" pitchFamily="34" charset="-120"/>
              </a:rPr>
              <a:t>sustainable fashion market.</a:t>
            </a:r>
            <a:endParaRPr lang="en-US" sz="800" dirty="0">
              <a:latin typeface="+mj-lt"/>
            </a:endParaRPr>
          </a:p>
        </p:txBody>
      </p:sp>
      <p:sp>
        <p:nvSpPr>
          <p:cNvPr id="22" name="Text 19"/>
          <p:cNvSpPr/>
          <p:nvPr/>
        </p:nvSpPr>
        <p:spPr>
          <a:xfrm>
            <a:off x="728744" y="2302854"/>
            <a:ext cx="1674376" cy="91930"/>
          </a:xfrm>
          <a:prstGeom prst="rect">
            <a:avLst/>
          </a:prstGeom>
          <a:noFill/>
          <a:ln/>
        </p:spPr>
        <p:txBody>
          <a:bodyPr wrap="square" lIns="0" tIns="0" rIns="0" bIns="0" rtlCol="0" anchor="ctr"/>
          <a:lstStyle/>
          <a:p>
            <a:pPr marL="0" indent="0">
              <a:buNone/>
            </a:pPr>
            <a:r>
              <a:rPr lang="en-US" sz="800" dirty="0">
                <a:solidFill>
                  <a:srgbClr val="FEFEFE"/>
                </a:solidFill>
                <a:latin typeface="+mj-lt"/>
                <a:ea typeface="Arial" pitchFamily="34" charset="-122"/>
                <a:cs typeface="Arial" pitchFamily="34" charset="-120"/>
              </a:rPr>
              <a:t>INDUSTRY CHALLENGE &amp;</a:t>
            </a:r>
            <a:endParaRPr lang="en-US" sz="800" dirty="0">
              <a:latin typeface="+mj-lt"/>
            </a:endParaRPr>
          </a:p>
        </p:txBody>
      </p:sp>
      <p:sp>
        <p:nvSpPr>
          <p:cNvPr id="23" name="Text 20"/>
          <p:cNvSpPr/>
          <p:nvPr/>
        </p:nvSpPr>
        <p:spPr>
          <a:xfrm>
            <a:off x="6523992" y="2307450"/>
            <a:ext cx="1891264" cy="87334"/>
          </a:xfrm>
          <a:prstGeom prst="rect">
            <a:avLst/>
          </a:prstGeom>
          <a:noFill/>
          <a:ln/>
        </p:spPr>
        <p:txBody>
          <a:bodyPr wrap="square" lIns="0" tIns="0" rIns="0" bIns="0" rtlCol="0" anchor="ctr"/>
          <a:lstStyle/>
          <a:p>
            <a:pPr marL="0" indent="0">
              <a:buNone/>
            </a:pPr>
            <a:r>
              <a:rPr lang="en-US" sz="800" dirty="0">
                <a:solidFill>
                  <a:srgbClr val="FEFEFE"/>
                </a:solidFill>
                <a:latin typeface="+mj-lt"/>
                <a:ea typeface="Arial" pitchFamily="34" charset="-122"/>
                <a:cs typeface="Arial" pitchFamily="34" charset="-120"/>
              </a:rPr>
              <a:t>ENVIRONMENTAL IMPACT &amp;</a:t>
            </a:r>
            <a:endParaRPr lang="en-US" sz="800" dirty="0">
              <a:latin typeface="+mj-lt"/>
            </a:endParaRPr>
          </a:p>
        </p:txBody>
      </p:sp>
      <p:sp>
        <p:nvSpPr>
          <p:cNvPr id="24" name="Text 21"/>
          <p:cNvSpPr/>
          <p:nvPr/>
        </p:nvSpPr>
        <p:spPr>
          <a:xfrm>
            <a:off x="3695772" y="2312047"/>
            <a:ext cx="1578945" cy="91930"/>
          </a:xfrm>
          <a:prstGeom prst="rect">
            <a:avLst/>
          </a:prstGeom>
          <a:noFill/>
          <a:ln/>
        </p:spPr>
        <p:txBody>
          <a:bodyPr wrap="square" lIns="0" tIns="0" rIns="0" bIns="0" rtlCol="0" anchor="ctr"/>
          <a:lstStyle/>
          <a:p>
            <a:pPr marL="0" indent="0">
              <a:buNone/>
            </a:pPr>
            <a:r>
              <a:rPr lang="en-US" sz="800" dirty="0">
                <a:solidFill>
                  <a:srgbClr val="FEFEFE"/>
                </a:solidFill>
                <a:latin typeface="+mj-lt"/>
                <a:ea typeface="Arial" pitchFamily="34" charset="-122"/>
                <a:cs typeface="Arial" pitchFamily="34" charset="-120"/>
              </a:rPr>
              <a:t>CONSUMER DEMAND &amp;</a:t>
            </a:r>
            <a:endParaRPr lang="en-US" sz="800" dirty="0">
              <a:latin typeface="+mj-lt"/>
            </a:endParaRPr>
          </a:p>
        </p:txBody>
      </p:sp>
      <p:sp>
        <p:nvSpPr>
          <p:cNvPr id="25" name="Text 22"/>
          <p:cNvSpPr/>
          <p:nvPr/>
        </p:nvSpPr>
        <p:spPr>
          <a:xfrm>
            <a:off x="711393" y="2413170"/>
            <a:ext cx="1769806" cy="87334"/>
          </a:xfrm>
          <a:prstGeom prst="rect">
            <a:avLst/>
          </a:prstGeom>
          <a:noFill/>
          <a:ln/>
        </p:spPr>
        <p:txBody>
          <a:bodyPr wrap="square" lIns="0" tIns="0" rIns="0" bIns="0" rtlCol="0" anchor="ctr"/>
          <a:lstStyle/>
          <a:p>
            <a:pPr marL="0" indent="0">
              <a:buNone/>
            </a:pPr>
            <a:r>
              <a:rPr lang="en-US" sz="800" dirty="0">
                <a:solidFill>
                  <a:srgbClr val="FEFEFE"/>
                </a:solidFill>
                <a:latin typeface="+mj-lt"/>
                <a:ea typeface="Arial" pitchFamily="34" charset="-122"/>
                <a:cs typeface="Arial" pitchFamily="34" charset="-120"/>
              </a:rPr>
              <a:t>STRATEGIC OPPORTUNITY</a:t>
            </a:r>
            <a:endParaRPr lang="en-US" sz="800" dirty="0">
              <a:latin typeface="+mj-lt"/>
            </a:endParaRPr>
          </a:p>
        </p:txBody>
      </p:sp>
      <p:sp>
        <p:nvSpPr>
          <p:cNvPr id="26" name="Text 23"/>
          <p:cNvSpPr/>
          <p:nvPr/>
        </p:nvSpPr>
        <p:spPr>
          <a:xfrm>
            <a:off x="6532668" y="2413170"/>
            <a:ext cx="1344706" cy="87334"/>
          </a:xfrm>
          <a:prstGeom prst="rect">
            <a:avLst/>
          </a:prstGeom>
          <a:noFill/>
          <a:ln/>
        </p:spPr>
        <p:txBody>
          <a:bodyPr wrap="square" lIns="0" tIns="0" rIns="0" bIns="0" rtlCol="0" anchor="ctr"/>
          <a:lstStyle/>
          <a:p>
            <a:pPr marL="0" indent="0">
              <a:buNone/>
            </a:pPr>
            <a:r>
              <a:rPr lang="en-US" sz="800" dirty="0">
                <a:solidFill>
                  <a:srgbClr val="FEFEFE"/>
                </a:solidFill>
                <a:latin typeface="+mj-lt"/>
                <a:ea typeface="Arial" pitchFamily="34" charset="-122"/>
                <a:cs typeface="Arial" pitchFamily="34" charset="-120"/>
              </a:rPr>
              <a:t>CIRCULAR ACTIONS</a:t>
            </a:r>
            <a:endParaRPr lang="en-US" sz="800" dirty="0">
              <a:latin typeface="+mj-lt"/>
            </a:endParaRPr>
          </a:p>
        </p:txBody>
      </p:sp>
      <p:sp>
        <p:nvSpPr>
          <p:cNvPr id="27" name="Text 24"/>
          <p:cNvSpPr/>
          <p:nvPr/>
        </p:nvSpPr>
        <p:spPr>
          <a:xfrm>
            <a:off x="3687097" y="2422363"/>
            <a:ext cx="1214573" cy="87334"/>
          </a:xfrm>
          <a:prstGeom prst="rect">
            <a:avLst/>
          </a:prstGeom>
          <a:noFill/>
          <a:ln/>
        </p:spPr>
        <p:txBody>
          <a:bodyPr wrap="square" lIns="0" tIns="0" rIns="0" bIns="0" rtlCol="0" anchor="ctr"/>
          <a:lstStyle/>
          <a:p>
            <a:pPr marL="0" indent="0">
              <a:buNone/>
            </a:pPr>
            <a:r>
              <a:rPr lang="en-US" sz="800" dirty="0">
                <a:solidFill>
                  <a:srgbClr val="FDFEFD"/>
                </a:solidFill>
                <a:latin typeface="+mj-lt"/>
                <a:ea typeface="Arial" pitchFamily="34" charset="-122"/>
                <a:cs typeface="Arial" pitchFamily="34" charset="-120"/>
              </a:rPr>
              <a:t>MARKET DRIVERS</a:t>
            </a:r>
            <a:endParaRPr lang="en-US" sz="800" dirty="0">
              <a:latin typeface="+mj-lt"/>
            </a:endParaRPr>
          </a:p>
        </p:txBody>
      </p:sp>
      <p:sp>
        <p:nvSpPr>
          <p:cNvPr id="28" name="Text 25"/>
          <p:cNvSpPr/>
          <p:nvPr/>
        </p:nvSpPr>
        <p:spPr>
          <a:xfrm>
            <a:off x="1127818" y="2661382"/>
            <a:ext cx="989009" cy="73544"/>
          </a:xfrm>
          <a:prstGeom prst="rect">
            <a:avLst/>
          </a:prstGeom>
          <a:noFill/>
          <a:ln/>
        </p:spPr>
        <p:txBody>
          <a:bodyPr wrap="square" lIns="0" tIns="0" rIns="0" bIns="0" rtlCol="0" anchor="ctr"/>
          <a:lstStyle/>
          <a:p>
            <a:pPr marL="0" indent="0">
              <a:buNone/>
            </a:pPr>
            <a:r>
              <a:rPr lang="en-US" sz="800" dirty="0">
                <a:solidFill>
                  <a:srgbClr val="131213"/>
                </a:solidFill>
                <a:latin typeface="+mj-lt"/>
                <a:ea typeface="Arial" pitchFamily="34" charset="-122"/>
                <a:cs typeface="Arial" pitchFamily="34" charset="-120"/>
              </a:rPr>
              <a:t>The global fashion</a:t>
            </a:r>
            <a:endParaRPr lang="en-US" sz="800" dirty="0">
              <a:latin typeface="+mj-lt"/>
            </a:endParaRPr>
          </a:p>
        </p:txBody>
      </p:sp>
      <p:sp>
        <p:nvSpPr>
          <p:cNvPr id="29" name="Text 26"/>
          <p:cNvSpPr/>
          <p:nvPr/>
        </p:nvSpPr>
        <p:spPr>
          <a:xfrm>
            <a:off x="7001146" y="2693558"/>
            <a:ext cx="858877" cy="82737"/>
          </a:xfrm>
          <a:prstGeom prst="rect">
            <a:avLst/>
          </a:prstGeom>
          <a:noFill/>
          <a:ln/>
        </p:spPr>
        <p:txBody>
          <a:bodyPr wrap="square" lIns="0" tIns="0" rIns="0" bIns="0" rtlCol="0" anchor="ctr"/>
          <a:lstStyle/>
          <a:p>
            <a:pPr marL="0" indent="0">
              <a:buNone/>
            </a:pPr>
            <a:r>
              <a:rPr lang="en-US" sz="800" dirty="0">
                <a:solidFill>
                  <a:srgbClr val="041E05"/>
                </a:solidFill>
                <a:latin typeface="+mj-lt"/>
                <a:ea typeface="Arial" pitchFamily="34" charset="-122"/>
                <a:cs typeface="Arial" pitchFamily="34" charset="-120"/>
              </a:rPr>
              <a:t>ZERO WASTE</a:t>
            </a:r>
            <a:endParaRPr lang="en-US" sz="800" dirty="0">
              <a:latin typeface="+mj-lt"/>
            </a:endParaRPr>
          </a:p>
        </p:txBody>
      </p:sp>
      <p:sp>
        <p:nvSpPr>
          <p:cNvPr id="30" name="Text 27"/>
          <p:cNvSpPr/>
          <p:nvPr/>
        </p:nvSpPr>
        <p:spPr>
          <a:xfrm>
            <a:off x="3713123" y="2702751"/>
            <a:ext cx="1951992" cy="78141"/>
          </a:xfrm>
          <a:prstGeom prst="rect">
            <a:avLst/>
          </a:prstGeom>
          <a:noFill/>
          <a:ln/>
        </p:spPr>
        <p:txBody>
          <a:bodyPr wrap="square" lIns="0" tIns="0" rIns="0" bIns="0" rtlCol="0" anchor="ctr"/>
          <a:lstStyle/>
          <a:p>
            <a:pPr marL="0" indent="0">
              <a:buNone/>
            </a:pPr>
            <a:r>
              <a:rPr lang="en-US" sz="800" dirty="0">
                <a:solidFill>
                  <a:srgbClr val="292928"/>
                </a:solidFill>
                <a:latin typeface="+mj-lt"/>
                <a:ea typeface="Arial" pitchFamily="34" charset="-122"/>
                <a:cs typeface="Arial" pitchFamily="34" charset="-120"/>
              </a:rPr>
              <a:t>The primary target is the eco-conscious</a:t>
            </a:r>
            <a:endParaRPr lang="en-US" sz="800" dirty="0">
              <a:latin typeface="+mj-lt"/>
            </a:endParaRPr>
          </a:p>
        </p:txBody>
      </p:sp>
      <p:sp>
        <p:nvSpPr>
          <p:cNvPr id="31" name="Text 28"/>
          <p:cNvSpPr/>
          <p:nvPr/>
        </p:nvSpPr>
        <p:spPr>
          <a:xfrm>
            <a:off x="1136493" y="2757909"/>
            <a:ext cx="1292653" cy="73544"/>
          </a:xfrm>
          <a:prstGeom prst="rect">
            <a:avLst/>
          </a:prstGeom>
          <a:noFill/>
          <a:ln/>
        </p:spPr>
        <p:txBody>
          <a:bodyPr wrap="square" lIns="0" tIns="0" rIns="0" bIns="0" rtlCol="0" anchor="ctr"/>
          <a:lstStyle/>
          <a:p>
            <a:pPr marL="0" indent="0">
              <a:buNone/>
            </a:pPr>
            <a:r>
              <a:rPr lang="en-US" sz="800" dirty="0">
                <a:solidFill>
                  <a:srgbClr val="121212"/>
                </a:solidFill>
                <a:latin typeface="+mj-lt"/>
                <a:ea typeface="Arial" pitchFamily="34" charset="-122"/>
                <a:cs typeface="Arial" pitchFamily="34" charset="-120"/>
              </a:rPr>
              <a:t>industry produces over</a:t>
            </a:r>
            <a:endParaRPr lang="en-US" sz="800" dirty="0">
              <a:latin typeface="+mj-lt"/>
            </a:endParaRPr>
          </a:p>
        </p:txBody>
      </p:sp>
      <p:sp>
        <p:nvSpPr>
          <p:cNvPr id="32" name="Text 29"/>
          <p:cNvSpPr/>
          <p:nvPr/>
        </p:nvSpPr>
        <p:spPr>
          <a:xfrm>
            <a:off x="3687097" y="2790084"/>
            <a:ext cx="1752455" cy="68948"/>
          </a:xfrm>
          <a:prstGeom prst="rect">
            <a:avLst/>
          </a:prstGeom>
          <a:noFill/>
          <a:ln/>
        </p:spPr>
        <p:txBody>
          <a:bodyPr wrap="square" lIns="0" tIns="0" rIns="0" bIns="0" rtlCol="0" anchor="ctr"/>
          <a:lstStyle/>
          <a:p>
            <a:pPr marL="0" indent="0">
              <a:buNone/>
            </a:pPr>
            <a:r>
              <a:rPr lang="en-US" sz="800" dirty="0">
                <a:solidFill>
                  <a:srgbClr val="212121"/>
                </a:solidFill>
                <a:latin typeface="+mj-lt"/>
                <a:ea typeface="Arial" pitchFamily="34" charset="-122"/>
                <a:cs typeface="Arial" pitchFamily="34" charset="-120"/>
              </a:rPr>
              <a:t>athlete and Gen Z consumer who</a:t>
            </a:r>
            <a:endParaRPr lang="en-US" sz="800" dirty="0">
              <a:latin typeface="+mj-lt"/>
            </a:endParaRPr>
          </a:p>
        </p:txBody>
      </p:sp>
      <p:sp>
        <p:nvSpPr>
          <p:cNvPr id="33" name="Text 30"/>
          <p:cNvSpPr/>
          <p:nvPr/>
        </p:nvSpPr>
        <p:spPr>
          <a:xfrm>
            <a:off x="7001146" y="2826857"/>
            <a:ext cx="1492190" cy="78141"/>
          </a:xfrm>
          <a:prstGeom prst="rect">
            <a:avLst/>
          </a:prstGeom>
          <a:noFill/>
          <a:ln/>
        </p:spPr>
        <p:txBody>
          <a:bodyPr wrap="square" lIns="0" tIns="0" rIns="0" bIns="0" rtlCol="0" anchor="ctr"/>
          <a:lstStyle/>
          <a:p>
            <a:pPr marL="0" indent="0">
              <a:buNone/>
            </a:pPr>
            <a:r>
              <a:rPr lang="en-US" sz="800" dirty="0">
                <a:solidFill>
                  <a:srgbClr val="1E1D1D"/>
                </a:solidFill>
                <a:latin typeface="+mj-lt"/>
                <a:ea typeface="Arial" pitchFamily="34" charset="-122"/>
                <a:cs typeface="Arial" pitchFamily="34" charset="-120"/>
              </a:rPr>
              <a:t>The sneakers use at least</a:t>
            </a:r>
            <a:endParaRPr lang="en-US" sz="800" dirty="0">
              <a:latin typeface="+mj-lt"/>
            </a:endParaRPr>
          </a:p>
        </p:txBody>
      </p:sp>
      <p:sp>
        <p:nvSpPr>
          <p:cNvPr id="34" name="Text 31"/>
          <p:cNvSpPr/>
          <p:nvPr/>
        </p:nvSpPr>
        <p:spPr>
          <a:xfrm>
            <a:off x="3695772" y="2877418"/>
            <a:ext cx="1882588" cy="73544"/>
          </a:xfrm>
          <a:prstGeom prst="rect">
            <a:avLst/>
          </a:prstGeom>
          <a:noFill/>
          <a:ln/>
        </p:spPr>
        <p:txBody>
          <a:bodyPr wrap="square" lIns="0" tIns="0" rIns="0" bIns="0" rtlCol="0" anchor="ctr"/>
          <a:lstStyle/>
          <a:p>
            <a:pPr marL="0" indent="0">
              <a:buNone/>
            </a:pPr>
            <a:r>
              <a:rPr lang="en-US" sz="800" dirty="0">
                <a:solidFill>
                  <a:srgbClr val="1D1E1C"/>
                </a:solidFill>
                <a:latin typeface="+mj-lt"/>
                <a:ea typeface="Arial" pitchFamily="34" charset="-122"/>
                <a:cs typeface="Arial" pitchFamily="34" charset="-120"/>
              </a:rPr>
              <a:t>prioritizes environmental impact over</a:t>
            </a:r>
            <a:endParaRPr lang="en-US" sz="800" dirty="0">
              <a:latin typeface="+mj-lt"/>
            </a:endParaRPr>
          </a:p>
        </p:txBody>
      </p:sp>
      <p:sp>
        <p:nvSpPr>
          <p:cNvPr id="35" name="Text 32"/>
          <p:cNvSpPr/>
          <p:nvPr/>
        </p:nvSpPr>
        <p:spPr>
          <a:xfrm>
            <a:off x="1674376" y="2872822"/>
            <a:ext cx="676691" cy="110316"/>
          </a:xfrm>
          <a:prstGeom prst="rect">
            <a:avLst/>
          </a:prstGeom>
          <a:noFill/>
          <a:ln/>
        </p:spPr>
        <p:txBody>
          <a:bodyPr wrap="square" lIns="0" tIns="0" rIns="0" bIns="0" rtlCol="0" anchor="ctr"/>
          <a:lstStyle/>
          <a:p>
            <a:pPr marL="0" indent="0">
              <a:buNone/>
            </a:pPr>
            <a:r>
              <a:rPr lang="en-US" sz="800" dirty="0">
                <a:solidFill>
                  <a:srgbClr val="030404"/>
                </a:solidFill>
                <a:latin typeface="+mj-lt"/>
                <a:ea typeface="Arial" pitchFamily="34" charset="-122"/>
                <a:cs typeface="Arial" pitchFamily="34" charset="-120"/>
              </a:rPr>
              <a:t>MILLION</a:t>
            </a:r>
            <a:endParaRPr lang="en-US" sz="800" dirty="0">
              <a:latin typeface="+mj-lt"/>
            </a:endParaRPr>
          </a:p>
        </p:txBody>
      </p:sp>
      <p:sp>
        <p:nvSpPr>
          <p:cNvPr id="36" name="Text 33"/>
          <p:cNvSpPr/>
          <p:nvPr/>
        </p:nvSpPr>
        <p:spPr>
          <a:xfrm>
            <a:off x="7001146" y="2918787"/>
            <a:ext cx="1336030" cy="82737"/>
          </a:xfrm>
          <a:prstGeom prst="rect">
            <a:avLst/>
          </a:prstGeom>
          <a:noFill/>
          <a:ln/>
        </p:spPr>
        <p:txBody>
          <a:bodyPr wrap="square" lIns="0" tIns="0" rIns="0" bIns="0" rtlCol="0" anchor="ctr"/>
          <a:lstStyle/>
          <a:p>
            <a:pPr marL="0" indent="0">
              <a:buNone/>
            </a:pPr>
            <a:r>
              <a:rPr lang="en-US" sz="800" dirty="0">
                <a:solidFill>
                  <a:srgbClr val="171E17"/>
                </a:solidFill>
                <a:latin typeface="+mj-lt"/>
                <a:ea typeface="Arial" pitchFamily="34" charset="-122"/>
                <a:cs typeface="Arial" pitchFamily="34" charset="-120"/>
              </a:rPr>
              <a:t>50% recycled content.</a:t>
            </a:r>
            <a:endParaRPr lang="en-US" sz="800" dirty="0">
              <a:latin typeface="+mj-lt"/>
            </a:endParaRPr>
          </a:p>
        </p:txBody>
      </p:sp>
      <p:sp>
        <p:nvSpPr>
          <p:cNvPr id="37" name="Text 34"/>
          <p:cNvSpPr/>
          <p:nvPr/>
        </p:nvSpPr>
        <p:spPr>
          <a:xfrm>
            <a:off x="1162520" y="2859032"/>
            <a:ext cx="503180" cy="206843"/>
          </a:xfrm>
          <a:prstGeom prst="rect">
            <a:avLst/>
          </a:prstGeom>
          <a:noFill/>
          <a:ln/>
        </p:spPr>
        <p:txBody>
          <a:bodyPr wrap="square" lIns="0" tIns="0" rIns="0" bIns="0" rtlCol="0" anchor="ctr"/>
          <a:lstStyle/>
          <a:p>
            <a:pPr marL="0" indent="0">
              <a:buNone/>
            </a:pPr>
            <a:r>
              <a:rPr lang="en-US" sz="1200" dirty="0">
                <a:solidFill>
                  <a:srgbClr val="000000"/>
                </a:solidFill>
                <a:latin typeface="+mj-lt"/>
                <a:ea typeface="Arial" pitchFamily="34" charset="-122"/>
                <a:cs typeface="Arial" pitchFamily="34" charset="-120"/>
              </a:rPr>
              <a:t>92</a:t>
            </a:r>
            <a:endParaRPr lang="en-US" sz="1200" dirty="0">
              <a:latin typeface="+mj-lt"/>
            </a:endParaRPr>
          </a:p>
        </p:txBody>
      </p:sp>
      <p:sp>
        <p:nvSpPr>
          <p:cNvPr id="38" name="Text 35"/>
          <p:cNvSpPr/>
          <p:nvPr/>
        </p:nvSpPr>
        <p:spPr>
          <a:xfrm>
            <a:off x="3687097" y="2960155"/>
            <a:ext cx="1847886" cy="78141"/>
          </a:xfrm>
          <a:prstGeom prst="rect">
            <a:avLst/>
          </a:prstGeom>
          <a:noFill/>
          <a:ln/>
        </p:spPr>
        <p:txBody>
          <a:bodyPr wrap="square" lIns="0" tIns="0" rIns="0" bIns="0" rtlCol="0" anchor="ctr"/>
          <a:lstStyle/>
          <a:p>
            <a:pPr marL="0" indent="0">
              <a:buNone/>
            </a:pPr>
            <a:r>
              <a:rPr lang="en-US" sz="800" dirty="0">
                <a:solidFill>
                  <a:srgbClr val="222323"/>
                </a:solidFill>
                <a:latin typeface="+mj-lt"/>
                <a:ea typeface="Arial" pitchFamily="34" charset="-122"/>
                <a:cs typeface="Arial" pitchFamily="34" charset="-120"/>
              </a:rPr>
              <a:t>traditional branding (Deloitte, 2024).</a:t>
            </a:r>
            <a:endParaRPr lang="en-US" sz="800" dirty="0">
              <a:latin typeface="+mj-lt"/>
            </a:endParaRPr>
          </a:p>
        </p:txBody>
      </p:sp>
      <p:sp>
        <p:nvSpPr>
          <p:cNvPr id="39" name="Text 36"/>
          <p:cNvSpPr/>
          <p:nvPr/>
        </p:nvSpPr>
        <p:spPr>
          <a:xfrm>
            <a:off x="1657025" y="2946366"/>
            <a:ext cx="659340" cy="119509"/>
          </a:xfrm>
          <a:prstGeom prst="rect">
            <a:avLst/>
          </a:prstGeom>
          <a:noFill/>
          <a:ln/>
        </p:spPr>
        <p:txBody>
          <a:bodyPr wrap="square" lIns="0" tIns="0" rIns="0" bIns="0" rtlCol="0" anchor="ctr"/>
          <a:lstStyle/>
          <a:p>
            <a:pPr marL="0" indent="0">
              <a:buNone/>
            </a:pPr>
            <a:r>
              <a:rPr lang="en-US" sz="800" dirty="0">
                <a:solidFill>
                  <a:srgbClr val="010202"/>
                </a:solidFill>
                <a:latin typeface="+mj-lt"/>
                <a:ea typeface="Arial" pitchFamily="34" charset="-122"/>
                <a:cs typeface="Arial" pitchFamily="34" charset="-120"/>
              </a:rPr>
              <a:t>TONNES</a:t>
            </a:r>
            <a:endParaRPr lang="en-US" sz="800" dirty="0">
              <a:latin typeface="+mj-lt"/>
            </a:endParaRPr>
          </a:p>
        </p:txBody>
      </p:sp>
      <p:sp>
        <p:nvSpPr>
          <p:cNvPr id="40" name="Text 37"/>
          <p:cNvSpPr/>
          <p:nvPr/>
        </p:nvSpPr>
        <p:spPr>
          <a:xfrm>
            <a:off x="1136493" y="3093454"/>
            <a:ext cx="1240600" cy="78141"/>
          </a:xfrm>
          <a:prstGeom prst="rect">
            <a:avLst/>
          </a:prstGeom>
          <a:noFill/>
          <a:ln/>
        </p:spPr>
        <p:txBody>
          <a:bodyPr wrap="square" lIns="0" tIns="0" rIns="0" bIns="0" rtlCol="0" anchor="ctr"/>
          <a:lstStyle/>
          <a:p>
            <a:pPr marL="0" indent="0">
              <a:buNone/>
            </a:pPr>
            <a:r>
              <a:rPr lang="en-US" sz="800" dirty="0">
                <a:solidFill>
                  <a:srgbClr val="121212"/>
                </a:solidFill>
                <a:latin typeface="+mj-lt"/>
                <a:ea typeface="Arial" pitchFamily="34" charset="-122"/>
                <a:cs typeface="Arial" pitchFamily="34" charset="-120"/>
              </a:rPr>
              <a:t>of textile waste yearly</a:t>
            </a:r>
            <a:endParaRPr lang="en-US" sz="800" dirty="0">
              <a:latin typeface="+mj-lt"/>
            </a:endParaRPr>
          </a:p>
        </p:txBody>
      </p:sp>
      <p:sp>
        <p:nvSpPr>
          <p:cNvPr id="41" name="Text 38"/>
          <p:cNvSpPr/>
          <p:nvPr/>
        </p:nvSpPr>
        <p:spPr>
          <a:xfrm>
            <a:off x="1153844" y="3194578"/>
            <a:ext cx="1544243" cy="64351"/>
          </a:xfrm>
          <a:prstGeom prst="rect">
            <a:avLst/>
          </a:prstGeom>
          <a:noFill/>
          <a:ln/>
        </p:spPr>
        <p:txBody>
          <a:bodyPr wrap="square" lIns="0" tIns="0" rIns="0" bIns="0" rtlCol="0" anchor="ctr"/>
          <a:lstStyle/>
          <a:p>
            <a:pPr marL="0" indent="0">
              <a:buNone/>
            </a:pPr>
            <a:r>
              <a:rPr lang="en-US" sz="800" dirty="0">
                <a:solidFill>
                  <a:srgbClr val="242424"/>
                </a:solidFill>
                <a:latin typeface="+mj-lt"/>
                <a:ea typeface="Arial" pitchFamily="34" charset="-122"/>
                <a:cs typeface="Arial" pitchFamily="34" charset="-120"/>
              </a:rPr>
              <a:t>Ellen Macarthur Foundation, 2021).</a:t>
            </a:r>
            <a:endParaRPr lang="en-US" sz="800" dirty="0">
              <a:latin typeface="+mj-lt"/>
            </a:endParaRPr>
          </a:p>
        </p:txBody>
      </p:sp>
      <p:sp>
        <p:nvSpPr>
          <p:cNvPr id="42" name="Text 39"/>
          <p:cNvSpPr/>
          <p:nvPr/>
        </p:nvSpPr>
        <p:spPr>
          <a:xfrm>
            <a:off x="7001146" y="3189981"/>
            <a:ext cx="1379408" cy="82737"/>
          </a:xfrm>
          <a:prstGeom prst="rect">
            <a:avLst/>
          </a:prstGeom>
          <a:noFill/>
          <a:ln/>
        </p:spPr>
        <p:txBody>
          <a:bodyPr wrap="square" lIns="0" tIns="0" rIns="0" bIns="0" rtlCol="0" anchor="ctr"/>
          <a:lstStyle/>
          <a:p>
            <a:pPr marL="0" indent="0">
              <a:buNone/>
            </a:pPr>
            <a:r>
              <a:rPr lang="en-US" sz="800" dirty="0">
                <a:solidFill>
                  <a:srgbClr val="031E04"/>
                </a:solidFill>
                <a:latin typeface="+mj-lt"/>
                <a:ea typeface="Arial" pitchFamily="34" charset="-122"/>
                <a:cs typeface="Arial" pitchFamily="34" charset="-120"/>
              </a:rPr>
              <a:t>CARBON REDUCTION</a:t>
            </a:r>
            <a:endParaRPr lang="en-US" sz="800" dirty="0">
              <a:latin typeface="+mj-lt"/>
            </a:endParaRPr>
          </a:p>
        </p:txBody>
      </p:sp>
      <p:sp>
        <p:nvSpPr>
          <p:cNvPr id="43" name="Text 40"/>
          <p:cNvSpPr/>
          <p:nvPr/>
        </p:nvSpPr>
        <p:spPr>
          <a:xfrm>
            <a:off x="3721799" y="3249736"/>
            <a:ext cx="1657025" cy="73544"/>
          </a:xfrm>
          <a:prstGeom prst="rect">
            <a:avLst/>
          </a:prstGeom>
          <a:noFill/>
          <a:ln/>
        </p:spPr>
        <p:txBody>
          <a:bodyPr wrap="square" lIns="0" tIns="0" rIns="0" bIns="0" rtlCol="0" anchor="ctr"/>
          <a:lstStyle/>
          <a:p>
            <a:pPr marL="0" indent="0">
              <a:buNone/>
            </a:pPr>
            <a:r>
              <a:rPr lang="en-US" sz="800" dirty="0">
                <a:solidFill>
                  <a:srgbClr val="1B1B1B"/>
                </a:solidFill>
                <a:latin typeface="+mj-lt"/>
                <a:ea typeface="Arial" pitchFamily="34" charset="-122"/>
                <a:cs typeface="Arial" pitchFamily="34" charset="-120"/>
              </a:rPr>
              <a:t>The circular economy is gaining</a:t>
            </a:r>
            <a:endParaRPr lang="en-US" sz="800" dirty="0">
              <a:latin typeface="+mj-lt"/>
            </a:endParaRPr>
          </a:p>
        </p:txBody>
      </p:sp>
      <p:sp>
        <p:nvSpPr>
          <p:cNvPr id="44" name="Text 41"/>
          <p:cNvSpPr/>
          <p:nvPr/>
        </p:nvSpPr>
        <p:spPr>
          <a:xfrm>
            <a:off x="7001146" y="3318684"/>
            <a:ext cx="1379408" cy="73544"/>
          </a:xfrm>
          <a:prstGeom prst="rect">
            <a:avLst/>
          </a:prstGeom>
          <a:noFill/>
          <a:ln/>
        </p:spPr>
        <p:txBody>
          <a:bodyPr wrap="square" lIns="0" tIns="0" rIns="0" bIns="0" rtlCol="0" anchor="ctr"/>
          <a:lstStyle/>
          <a:p>
            <a:pPr marL="0" indent="0">
              <a:buNone/>
            </a:pPr>
            <a:r>
              <a:rPr lang="en-US" sz="800" dirty="0">
                <a:solidFill>
                  <a:srgbClr val="131312"/>
                </a:solidFill>
                <a:latin typeface="+mj-lt"/>
                <a:ea typeface="Arial" pitchFamily="34" charset="-122"/>
                <a:cs typeface="Arial" pitchFamily="34" charset="-120"/>
              </a:rPr>
              <a:t>Manufacturing relies on</a:t>
            </a:r>
            <a:endParaRPr lang="en-US" sz="800" dirty="0">
              <a:latin typeface="+mj-lt"/>
            </a:endParaRPr>
          </a:p>
        </p:txBody>
      </p:sp>
      <p:sp>
        <p:nvSpPr>
          <p:cNvPr id="45" name="Text 42"/>
          <p:cNvSpPr/>
          <p:nvPr/>
        </p:nvSpPr>
        <p:spPr>
          <a:xfrm>
            <a:off x="3695772" y="3341666"/>
            <a:ext cx="1717753" cy="68948"/>
          </a:xfrm>
          <a:prstGeom prst="rect">
            <a:avLst/>
          </a:prstGeom>
          <a:noFill/>
          <a:ln/>
        </p:spPr>
        <p:txBody>
          <a:bodyPr wrap="square" lIns="0" tIns="0" rIns="0" bIns="0" rtlCol="0" anchor="ctr"/>
          <a:lstStyle/>
          <a:p>
            <a:pPr marL="0" indent="0">
              <a:buNone/>
            </a:pPr>
            <a:r>
              <a:rPr lang="en-US" sz="800" dirty="0">
                <a:solidFill>
                  <a:srgbClr val="151514"/>
                </a:solidFill>
                <a:latin typeface="+mj-lt"/>
                <a:ea typeface="Arial" pitchFamily="34" charset="-122"/>
                <a:cs typeface="Arial" pitchFamily="34" charset="-120"/>
              </a:rPr>
              <a:t>traction across sportswear, and</a:t>
            </a:r>
            <a:endParaRPr lang="en-US" sz="800" dirty="0">
              <a:latin typeface="+mj-lt"/>
            </a:endParaRPr>
          </a:p>
        </p:txBody>
      </p:sp>
      <p:sp>
        <p:nvSpPr>
          <p:cNvPr id="46" name="Text 43"/>
          <p:cNvSpPr/>
          <p:nvPr/>
        </p:nvSpPr>
        <p:spPr>
          <a:xfrm>
            <a:off x="1032387" y="3373842"/>
            <a:ext cx="1657025" cy="68948"/>
          </a:xfrm>
          <a:prstGeom prst="rect">
            <a:avLst/>
          </a:prstGeom>
          <a:noFill/>
          <a:ln/>
        </p:spPr>
        <p:txBody>
          <a:bodyPr wrap="square" lIns="0" tIns="0" rIns="0" bIns="0" rtlCol="0" anchor="ctr"/>
          <a:lstStyle/>
          <a:p>
            <a:pPr marL="0" indent="0">
              <a:buNone/>
            </a:pPr>
            <a:r>
              <a:rPr lang="en-US" sz="800" dirty="0">
                <a:solidFill>
                  <a:srgbClr val="141414"/>
                </a:solidFill>
                <a:latin typeface="+mj-lt"/>
                <a:ea typeface="Arial" pitchFamily="34" charset="-122"/>
                <a:cs typeface="Arial" pitchFamily="34" charset="-120"/>
              </a:rPr>
              <a:t>Furthermore, 73% of consumers</a:t>
            </a:r>
            <a:endParaRPr lang="en-US" sz="800" dirty="0">
              <a:latin typeface="+mj-lt"/>
            </a:endParaRPr>
          </a:p>
        </p:txBody>
      </p:sp>
      <p:sp>
        <p:nvSpPr>
          <p:cNvPr id="47" name="Text 44"/>
          <p:cNvSpPr/>
          <p:nvPr/>
        </p:nvSpPr>
        <p:spPr>
          <a:xfrm>
            <a:off x="7018497" y="3419807"/>
            <a:ext cx="1336030" cy="73544"/>
          </a:xfrm>
          <a:prstGeom prst="rect">
            <a:avLst/>
          </a:prstGeom>
          <a:noFill/>
          <a:ln/>
        </p:spPr>
        <p:txBody>
          <a:bodyPr wrap="square" lIns="0" tIns="0" rIns="0" bIns="0" rtlCol="0" anchor="ctr"/>
          <a:lstStyle/>
          <a:p>
            <a:pPr marL="0" indent="0">
              <a:buNone/>
            </a:pPr>
            <a:r>
              <a:rPr lang="en-US" sz="800" dirty="0">
                <a:solidFill>
                  <a:srgbClr val="121313"/>
                </a:solidFill>
                <a:latin typeface="+mj-lt"/>
                <a:ea typeface="Arial" pitchFamily="34" charset="-122"/>
                <a:cs typeface="Arial" pitchFamily="34" charset="-120"/>
              </a:rPr>
              <a:t>renewable solar energy.</a:t>
            </a:r>
            <a:endParaRPr lang="en-US" sz="800" dirty="0">
              <a:latin typeface="+mj-lt"/>
            </a:endParaRPr>
          </a:p>
        </p:txBody>
      </p:sp>
      <p:sp>
        <p:nvSpPr>
          <p:cNvPr id="48" name="Text 45"/>
          <p:cNvSpPr/>
          <p:nvPr/>
        </p:nvSpPr>
        <p:spPr>
          <a:xfrm>
            <a:off x="3721799" y="3424403"/>
            <a:ext cx="1752455" cy="73544"/>
          </a:xfrm>
          <a:prstGeom prst="rect">
            <a:avLst/>
          </a:prstGeom>
          <a:noFill/>
          <a:ln/>
        </p:spPr>
        <p:txBody>
          <a:bodyPr wrap="square" lIns="0" tIns="0" rIns="0" bIns="0" rtlCol="0" anchor="ctr"/>
          <a:lstStyle/>
          <a:p>
            <a:pPr marL="0" indent="0">
              <a:buNone/>
            </a:pPr>
            <a:r>
              <a:rPr lang="en-US" sz="800" dirty="0">
                <a:solidFill>
                  <a:srgbClr val="181817"/>
                </a:solidFill>
                <a:latin typeface="+mj-lt"/>
                <a:ea typeface="Arial" pitchFamily="34" charset="-122"/>
                <a:cs typeface="Arial" pitchFamily="34" charset="-120"/>
              </a:rPr>
              <a:t>demand for recycled materials is</a:t>
            </a:r>
            <a:endParaRPr lang="en-US" sz="800" dirty="0">
              <a:latin typeface="+mj-lt"/>
            </a:endParaRPr>
          </a:p>
        </p:txBody>
      </p:sp>
      <p:sp>
        <p:nvSpPr>
          <p:cNvPr id="49" name="Text 46"/>
          <p:cNvSpPr/>
          <p:nvPr/>
        </p:nvSpPr>
        <p:spPr>
          <a:xfrm>
            <a:off x="997685" y="3470369"/>
            <a:ext cx="1752455" cy="73544"/>
          </a:xfrm>
          <a:prstGeom prst="rect">
            <a:avLst/>
          </a:prstGeom>
          <a:noFill/>
          <a:ln/>
        </p:spPr>
        <p:txBody>
          <a:bodyPr wrap="square" lIns="0" tIns="0" rIns="0" bIns="0" rtlCol="0" anchor="ctr"/>
          <a:lstStyle/>
          <a:p>
            <a:pPr marL="0" indent="0">
              <a:buNone/>
            </a:pPr>
            <a:r>
              <a:rPr lang="en-US" sz="800" dirty="0">
                <a:solidFill>
                  <a:srgbClr val="100F0F"/>
                </a:solidFill>
                <a:latin typeface="+mj-lt"/>
                <a:ea typeface="Arial" pitchFamily="34" charset="-122"/>
                <a:cs typeface="Arial" pitchFamily="34" charset="-120"/>
              </a:rPr>
              <a:t>expect brands to take meaningful</a:t>
            </a:r>
            <a:endParaRPr lang="en-US" sz="800" dirty="0">
              <a:latin typeface="+mj-lt"/>
            </a:endParaRPr>
          </a:p>
        </p:txBody>
      </p:sp>
      <p:sp>
        <p:nvSpPr>
          <p:cNvPr id="50" name="Text 47"/>
          <p:cNvSpPr/>
          <p:nvPr/>
        </p:nvSpPr>
        <p:spPr>
          <a:xfrm>
            <a:off x="3721799" y="3511737"/>
            <a:ext cx="1526892" cy="78141"/>
          </a:xfrm>
          <a:prstGeom prst="rect">
            <a:avLst/>
          </a:prstGeom>
          <a:noFill/>
          <a:ln/>
        </p:spPr>
        <p:txBody>
          <a:bodyPr wrap="square" lIns="0" tIns="0" rIns="0" bIns="0" rtlCol="0" anchor="ctr"/>
          <a:lstStyle/>
          <a:p>
            <a:pPr marL="0" indent="0">
              <a:buNone/>
            </a:pPr>
            <a:r>
              <a:rPr lang="en-US" sz="800" dirty="0">
                <a:solidFill>
                  <a:srgbClr val="171716"/>
                </a:solidFill>
                <a:latin typeface="+mj-lt"/>
                <a:ea typeface="Arial" pitchFamily="34" charset="-122"/>
                <a:cs typeface="Arial" pitchFamily="34" charset="-120"/>
              </a:rPr>
              <a:t>increasing (Mckinsey, 2023).</a:t>
            </a:r>
            <a:endParaRPr lang="en-US" sz="800" dirty="0">
              <a:latin typeface="+mj-lt"/>
            </a:endParaRPr>
          </a:p>
        </p:txBody>
      </p:sp>
      <p:sp>
        <p:nvSpPr>
          <p:cNvPr id="51" name="Text 48"/>
          <p:cNvSpPr/>
          <p:nvPr/>
        </p:nvSpPr>
        <p:spPr>
          <a:xfrm>
            <a:off x="1015036" y="3562299"/>
            <a:ext cx="1223249" cy="68948"/>
          </a:xfrm>
          <a:prstGeom prst="rect">
            <a:avLst/>
          </a:prstGeom>
          <a:noFill/>
          <a:ln/>
        </p:spPr>
        <p:txBody>
          <a:bodyPr wrap="square" lIns="0" tIns="0" rIns="0" bIns="0" rtlCol="0" anchor="ctr"/>
          <a:lstStyle/>
          <a:p>
            <a:pPr marL="0" indent="0">
              <a:buNone/>
            </a:pPr>
            <a:r>
              <a:rPr lang="en-US" sz="800" dirty="0">
                <a:solidFill>
                  <a:srgbClr val="151515"/>
                </a:solidFill>
                <a:latin typeface="+mj-lt"/>
                <a:ea typeface="Arial" pitchFamily="34" charset="-122"/>
                <a:cs typeface="Arial" pitchFamily="34" charset="-120"/>
              </a:rPr>
              <a:t>action on sustainability</a:t>
            </a:r>
            <a:endParaRPr lang="en-US" sz="800" dirty="0">
              <a:latin typeface="+mj-lt"/>
            </a:endParaRPr>
          </a:p>
        </p:txBody>
      </p:sp>
      <p:sp>
        <p:nvSpPr>
          <p:cNvPr id="52" name="Text 49"/>
          <p:cNvSpPr/>
          <p:nvPr/>
        </p:nvSpPr>
        <p:spPr>
          <a:xfrm>
            <a:off x="1032387" y="3649633"/>
            <a:ext cx="824175" cy="73544"/>
          </a:xfrm>
          <a:prstGeom prst="rect">
            <a:avLst/>
          </a:prstGeom>
          <a:noFill/>
          <a:ln/>
        </p:spPr>
        <p:txBody>
          <a:bodyPr wrap="square" lIns="0" tIns="0" rIns="0" bIns="0" rtlCol="0" anchor="ctr"/>
          <a:lstStyle/>
          <a:p>
            <a:pPr marL="0" indent="0">
              <a:buNone/>
            </a:pPr>
            <a:r>
              <a:rPr lang="en-US" sz="800" dirty="0">
                <a:solidFill>
                  <a:srgbClr val="0F0E0E"/>
                </a:solidFill>
                <a:latin typeface="+mj-lt"/>
                <a:ea typeface="Arial" pitchFamily="34" charset="-122"/>
                <a:cs typeface="Arial" pitchFamily="34" charset="-120"/>
              </a:rPr>
              <a:t>(Statista, 2023).</a:t>
            </a:r>
            <a:endParaRPr lang="en-US" sz="800" dirty="0">
              <a:latin typeface="+mj-lt"/>
            </a:endParaRPr>
          </a:p>
        </p:txBody>
      </p:sp>
      <p:sp>
        <p:nvSpPr>
          <p:cNvPr id="53" name="Text 50"/>
          <p:cNvSpPr/>
          <p:nvPr/>
        </p:nvSpPr>
        <p:spPr>
          <a:xfrm>
            <a:off x="7018497" y="3709387"/>
            <a:ext cx="1518216" cy="87334"/>
          </a:xfrm>
          <a:prstGeom prst="rect">
            <a:avLst/>
          </a:prstGeom>
          <a:noFill/>
          <a:ln/>
        </p:spPr>
        <p:txBody>
          <a:bodyPr wrap="square" lIns="0" tIns="0" rIns="0" bIns="0" rtlCol="0" anchor="ctr"/>
          <a:lstStyle/>
          <a:p>
            <a:pPr marL="0" indent="0">
              <a:buNone/>
            </a:pPr>
            <a:r>
              <a:rPr lang="en-US" sz="800" dirty="0">
                <a:solidFill>
                  <a:srgbClr val="031D05"/>
                </a:solidFill>
                <a:latin typeface="+mj-lt"/>
                <a:ea typeface="Arial" pitchFamily="34" charset="-122"/>
                <a:cs typeface="Arial" pitchFamily="34" charset="-120"/>
              </a:rPr>
              <a:t>MATERIAL INNOVATION</a:t>
            </a:r>
            <a:endParaRPr lang="en-US" sz="800" dirty="0">
              <a:latin typeface="+mj-lt"/>
            </a:endParaRPr>
          </a:p>
        </p:txBody>
      </p:sp>
      <p:sp>
        <p:nvSpPr>
          <p:cNvPr id="54" name="Text 51"/>
          <p:cNvSpPr/>
          <p:nvPr/>
        </p:nvSpPr>
        <p:spPr>
          <a:xfrm>
            <a:off x="3704448" y="3805914"/>
            <a:ext cx="1795833" cy="68948"/>
          </a:xfrm>
          <a:prstGeom prst="rect">
            <a:avLst/>
          </a:prstGeom>
          <a:noFill/>
          <a:ln/>
        </p:spPr>
        <p:txBody>
          <a:bodyPr wrap="square" lIns="0" tIns="0" rIns="0" bIns="0" rtlCol="0" anchor="ctr"/>
          <a:lstStyle/>
          <a:p>
            <a:pPr marL="0" indent="0">
              <a:buNone/>
            </a:pPr>
            <a:r>
              <a:rPr lang="en-US" sz="800" dirty="0">
                <a:solidFill>
                  <a:srgbClr val="181918"/>
                </a:solidFill>
                <a:latin typeface="+mj-lt"/>
                <a:ea typeface="Arial" pitchFamily="34" charset="-122"/>
                <a:cs typeface="Arial" pitchFamily="34" charset="-120"/>
              </a:rPr>
              <a:t>Robust ESG commitments reduce</a:t>
            </a:r>
            <a:endParaRPr lang="en-US" sz="800" dirty="0">
              <a:latin typeface="+mj-lt"/>
            </a:endParaRPr>
          </a:p>
        </p:txBody>
      </p:sp>
      <p:sp>
        <p:nvSpPr>
          <p:cNvPr id="55" name="Text 52"/>
          <p:cNvSpPr/>
          <p:nvPr/>
        </p:nvSpPr>
        <p:spPr>
          <a:xfrm>
            <a:off x="286292" y="3824300"/>
            <a:ext cx="1821860" cy="73544"/>
          </a:xfrm>
          <a:prstGeom prst="rect">
            <a:avLst/>
          </a:prstGeom>
          <a:noFill/>
          <a:ln/>
        </p:spPr>
        <p:txBody>
          <a:bodyPr wrap="square" lIns="0" tIns="0" rIns="0" bIns="0" rtlCol="0" anchor="ctr"/>
          <a:lstStyle/>
          <a:p>
            <a:pPr marL="0" indent="0">
              <a:buNone/>
            </a:pPr>
            <a:r>
              <a:rPr lang="en-US" sz="800" dirty="0">
                <a:solidFill>
                  <a:srgbClr val="0F1B10"/>
                </a:solidFill>
                <a:latin typeface="+mj-lt"/>
                <a:ea typeface="Arial" pitchFamily="34" charset="-122"/>
                <a:cs typeface="Arial" pitchFamily="34" charset="-120"/>
              </a:rPr>
              <a:t>Nike Circular Collection addresses</a:t>
            </a:r>
            <a:endParaRPr lang="en-US" sz="800" dirty="0">
              <a:latin typeface="+mj-lt"/>
            </a:endParaRPr>
          </a:p>
        </p:txBody>
      </p:sp>
      <p:sp>
        <p:nvSpPr>
          <p:cNvPr id="56" name="Text 53"/>
          <p:cNvSpPr/>
          <p:nvPr/>
        </p:nvSpPr>
        <p:spPr>
          <a:xfrm>
            <a:off x="6983795" y="3824300"/>
            <a:ext cx="1526892" cy="78141"/>
          </a:xfrm>
          <a:prstGeom prst="rect">
            <a:avLst/>
          </a:prstGeom>
          <a:noFill/>
          <a:ln/>
        </p:spPr>
        <p:txBody>
          <a:bodyPr wrap="square" lIns="0" tIns="0" rIns="0" bIns="0" rtlCol="0" anchor="ctr"/>
          <a:lstStyle/>
          <a:p>
            <a:pPr marL="0" indent="0">
              <a:buNone/>
            </a:pPr>
            <a:r>
              <a:rPr lang="en-US" sz="800" dirty="0">
                <a:solidFill>
                  <a:srgbClr val="1F1F1E"/>
                </a:solidFill>
                <a:latin typeface="+mj-lt"/>
                <a:ea typeface="Arial" pitchFamily="34" charset="-122"/>
                <a:cs typeface="Arial" pitchFamily="34" charset="-120"/>
              </a:rPr>
              <a:t>The shoe is fully recyclable</a:t>
            </a:r>
            <a:endParaRPr lang="en-US" sz="800" dirty="0">
              <a:latin typeface="+mj-lt"/>
            </a:endParaRPr>
          </a:p>
        </p:txBody>
      </p:sp>
      <p:sp>
        <p:nvSpPr>
          <p:cNvPr id="57" name="Text 54"/>
          <p:cNvSpPr/>
          <p:nvPr/>
        </p:nvSpPr>
        <p:spPr>
          <a:xfrm>
            <a:off x="3695772" y="3902441"/>
            <a:ext cx="1431461" cy="78141"/>
          </a:xfrm>
          <a:prstGeom prst="rect">
            <a:avLst/>
          </a:prstGeom>
          <a:noFill/>
          <a:ln/>
        </p:spPr>
        <p:txBody>
          <a:bodyPr wrap="square" lIns="0" tIns="0" rIns="0" bIns="0" rtlCol="0" anchor="ctr"/>
          <a:lstStyle/>
          <a:p>
            <a:pPr marL="0" indent="0">
              <a:buNone/>
            </a:pPr>
            <a:r>
              <a:rPr lang="en-US" sz="800" dirty="0">
                <a:solidFill>
                  <a:srgbClr val="202120"/>
                </a:solidFill>
                <a:latin typeface="+mj-lt"/>
                <a:ea typeface="Arial" pitchFamily="34" charset="-122"/>
                <a:cs typeface="Arial" pitchFamily="34" charset="-120"/>
              </a:rPr>
              <a:t>regulatory risks and attract</a:t>
            </a:r>
            <a:endParaRPr lang="en-US" sz="800" dirty="0">
              <a:latin typeface="+mj-lt"/>
            </a:endParaRPr>
          </a:p>
        </p:txBody>
      </p:sp>
      <p:sp>
        <p:nvSpPr>
          <p:cNvPr id="58" name="Text 55"/>
          <p:cNvSpPr/>
          <p:nvPr/>
        </p:nvSpPr>
        <p:spPr>
          <a:xfrm>
            <a:off x="277617" y="3911634"/>
            <a:ext cx="2142854" cy="73544"/>
          </a:xfrm>
          <a:prstGeom prst="rect">
            <a:avLst/>
          </a:prstGeom>
          <a:noFill/>
          <a:ln/>
        </p:spPr>
        <p:txBody>
          <a:bodyPr wrap="square" lIns="0" tIns="0" rIns="0" bIns="0" rtlCol="0" anchor="ctr"/>
          <a:lstStyle/>
          <a:p>
            <a:pPr marL="0" indent="0">
              <a:buNone/>
            </a:pPr>
            <a:r>
              <a:rPr lang="en-US" sz="800" dirty="0">
                <a:solidFill>
                  <a:srgbClr val="181818"/>
                </a:solidFill>
                <a:latin typeface="+mj-lt"/>
                <a:ea typeface="Arial" pitchFamily="34" charset="-122"/>
                <a:cs typeface="Arial" pitchFamily="34" charset="-120"/>
              </a:rPr>
              <a:t>this environmental crisis. This strategic</a:t>
            </a:r>
            <a:endParaRPr lang="en-US" sz="800" dirty="0">
              <a:latin typeface="+mj-lt"/>
            </a:endParaRPr>
          </a:p>
        </p:txBody>
      </p:sp>
      <p:sp>
        <p:nvSpPr>
          <p:cNvPr id="59" name="Text 56"/>
          <p:cNvSpPr/>
          <p:nvPr/>
        </p:nvSpPr>
        <p:spPr>
          <a:xfrm>
            <a:off x="7009822" y="3920827"/>
            <a:ext cx="1422786" cy="73544"/>
          </a:xfrm>
          <a:prstGeom prst="rect">
            <a:avLst/>
          </a:prstGeom>
          <a:noFill/>
          <a:ln/>
        </p:spPr>
        <p:txBody>
          <a:bodyPr wrap="square" lIns="0" tIns="0" rIns="0" bIns="0" rtlCol="0" anchor="ctr"/>
          <a:lstStyle/>
          <a:p>
            <a:pPr marL="0" indent="0">
              <a:buNone/>
            </a:pPr>
            <a:r>
              <a:rPr lang="en-US" sz="800" dirty="0">
                <a:solidFill>
                  <a:srgbClr val="1C1C1C"/>
                </a:solidFill>
                <a:latin typeface="+mj-lt"/>
                <a:ea typeface="Arial" pitchFamily="34" charset="-122"/>
                <a:cs typeface="Arial" pitchFamily="34" charset="-120"/>
              </a:rPr>
              <a:t>at end-of-life, closing the</a:t>
            </a:r>
            <a:endParaRPr lang="en-US" sz="800" dirty="0">
              <a:latin typeface="+mj-lt"/>
            </a:endParaRPr>
          </a:p>
        </p:txBody>
      </p:sp>
      <p:sp>
        <p:nvSpPr>
          <p:cNvPr id="60" name="Text 57"/>
          <p:cNvSpPr/>
          <p:nvPr/>
        </p:nvSpPr>
        <p:spPr>
          <a:xfrm>
            <a:off x="3721799" y="3994371"/>
            <a:ext cx="1535567" cy="73544"/>
          </a:xfrm>
          <a:prstGeom prst="rect">
            <a:avLst/>
          </a:prstGeom>
          <a:noFill/>
          <a:ln/>
        </p:spPr>
        <p:txBody>
          <a:bodyPr wrap="square" lIns="0" tIns="0" rIns="0" bIns="0" rtlCol="0" anchor="ctr"/>
          <a:lstStyle/>
          <a:p>
            <a:pPr marL="0" indent="0">
              <a:buNone/>
            </a:pPr>
            <a:r>
              <a:rPr lang="en-US" sz="800" dirty="0">
                <a:solidFill>
                  <a:srgbClr val="1C1C1D"/>
                </a:solidFill>
                <a:latin typeface="+mj-lt"/>
                <a:ea typeface="Arial" pitchFamily="34" charset="-122"/>
                <a:cs typeface="Arial" pitchFamily="34" charset="-120"/>
              </a:rPr>
              <a:t>sustainable investment funds.</a:t>
            </a:r>
            <a:endParaRPr lang="en-US" sz="800" dirty="0">
              <a:latin typeface="+mj-lt"/>
            </a:endParaRPr>
          </a:p>
        </p:txBody>
      </p:sp>
      <p:sp>
        <p:nvSpPr>
          <p:cNvPr id="61" name="Text 58"/>
          <p:cNvSpPr/>
          <p:nvPr/>
        </p:nvSpPr>
        <p:spPr>
          <a:xfrm>
            <a:off x="260266" y="3998968"/>
            <a:ext cx="1882588" cy="73544"/>
          </a:xfrm>
          <a:prstGeom prst="rect">
            <a:avLst/>
          </a:prstGeom>
          <a:noFill/>
          <a:ln/>
        </p:spPr>
        <p:txBody>
          <a:bodyPr wrap="square" lIns="0" tIns="0" rIns="0" bIns="0" rtlCol="0" anchor="ctr"/>
          <a:lstStyle/>
          <a:p>
            <a:pPr marL="0" indent="0">
              <a:buNone/>
            </a:pPr>
            <a:r>
              <a:rPr lang="en-US" sz="800" dirty="0">
                <a:solidFill>
                  <a:srgbClr val="1D1D1D"/>
                </a:solidFill>
                <a:latin typeface="+mj-lt"/>
                <a:ea typeface="Arial" pitchFamily="34" charset="-122"/>
                <a:cs typeface="Arial" pitchFamily="34" charset="-120"/>
              </a:rPr>
              <a:t>extension offers high-performance</a:t>
            </a:r>
            <a:endParaRPr lang="en-US" sz="800" dirty="0">
              <a:latin typeface="+mj-lt"/>
            </a:endParaRPr>
          </a:p>
        </p:txBody>
      </p:sp>
      <p:sp>
        <p:nvSpPr>
          <p:cNvPr id="62" name="Text 59"/>
          <p:cNvSpPr/>
          <p:nvPr/>
        </p:nvSpPr>
        <p:spPr>
          <a:xfrm>
            <a:off x="7027173" y="4017354"/>
            <a:ext cx="876228" cy="73544"/>
          </a:xfrm>
          <a:prstGeom prst="rect">
            <a:avLst/>
          </a:prstGeom>
          <a:noFill/>
          <a:ln/>
        </p:spPr>
        <p:txBody>
          <a:bodyPr wrap="square" lIns="0" tIns="0" rIns="0" bIns="0" rtlCol="0" anchor="ctr"/>
          <a:lstStyle/>
          <a:p>
            <a:pPr marL="0" indent="0">
              <a:buNone/>
            </a:pPr>
            <a:r>
              <a:rPr lang="en-US" sz="800" dirty="0">
                <a:solidFill>
                  <a:srgbClr val="1A1A1A"/>
                </a:solidFill>
                <a:latin typeface="+mj-lt"/>
                <a:ea typeface="Arial" pitchFamily="34" charset="-122"/>
                <a:cs typeface="Arial" pitchFamily="34" charset="-120"/>
              </a:rPr>
              <a:t>production loop.</a:t>
            </a:r>
            <a:endParaRPr lang="en-US" sz="800" dirty="0">
              <a:latin typeface="+mj-lt"/>
            </a:endParaRPr>
          </a:p>
        </p:txBody>
      </p:sp>
      <p:sp>
        <p:nvSpPr>
          <p:cNvPr id="63" name="Text 60"/>
          <p:cNvSpPr/>
          <p:nvPr/>
        </p:nvSpPr>
        <p:spPr>
          <a:xfrm>
            <a:off x="268941" y="4081705"/>
            <a:ext cx="2160205" cy="78141"/>
          </a:xfrm>
          <a:prstGeom prst="rect">
            <a:avLst/>
          </a:prstGeom>
          <a:noFill/>
          <a:ln/>
        </p:spPr>
        <p:txBody>
          <a:bodyPr wrap="square" lIns="0" tIns="0" rIns="0" bIns="0" rtlCol="0" anchor="ctr"/>
          <a:lstStyle/>
          <a:p>
            <a:pPr marL="0" indent="0">
              <a:buNone/>
            </a:pPr>
            <a:r>
              <a:rPr lang="en-US" sz="800" dirty="0">
                <a:solidFill>
                  <a:srgbClr val="182119"/>
                </a:solidFill>
                <a:latin typeface="+mj-lt"/>
                <a:ea typeface="Arial" pitchFamily="34" charset="-122"/>
                <a:cs typeface="Arial" pitchFamily="34" charset="-120"/>
              </a:rPr>
              <a:t>footwear made from recycled materials</a:t>
            </a:r>
            <a:endParaRPr lang="en-US" sz="800" dirty="0">
              <a:latin typeface="+mj-lt"/>
            </a:endParaRPr>
          </a:p>
        </p:txBody>
      </p:sp>
      <p:sp>
        <p:nvSpPr>
          <p:cNvPr id="64" name="Text 61"/>
          <p:cNvSpPr/>
          <p:nvPr/>
        </p:nvSpPr>
        <p:spPr>
          <a:xfrm>
            <a:off x="277617" y="4173635"/>
            <a:ext cx="2281662" cy="73544"/>
          </a:xfrm>
          <a:prstGeom prst="rect">
            <a:avLst/>
          </a:prstGeom>
          <a:noFill/>
          <a:ln/>
        </p:spPr>
        <p:txBody>
          <a:bodyPr wrap="square" lIns="0" tIns="0" rIns="0" bIns="0" rtlCol="0" anchor="ctr"/>
          <a:lstStyle/>
          <a:p>
            <a:pPr marL="0" indent="0">
              <a:buNone/>
            </a:pPr>
            <a:r>
              <a:rPr lang="en-US" sz="800" dirty="0">
                <a:solidFill>
                  <a:srgbClr val="121D13"/>
                </a:solidFill>
                <a:latin typeface="+mj-lt"/>
                <a:ea typeface="Arial" pitchFamily="34" charset="-122"/>
                <a:cs typeface="Arial" pitchFamily="34" charset="-120"/>
              </a:rPr>
              <a:t>and engineered for complete disassembly.</a:t>
            </a:r>
            <a:endParaRPr lang="en-US" sz="800" dirty="0">
              <a:latin typeface="+mj-lt"/>
            </a:endParaRPr>
          </a:p>
        </p:txBody>
      </p:sp>
      <p:sp>
        <p:nvSpPr>
          <p:cNvPr id="65" name="Text 62"/>
          <p:cNvSpPr/>
          <p:nvPr/>
        </p:nvSpPr>
        <p:spPr>
          <a:xfrm>
            <a:off x="4606702" y="4421847"/>
            <a:ext cx="3218619" cy="114913"/>
          </a:xfrm>
          <a:prstGeom prst="rect">
            <a:avLst/>
          </a:prstGeom>
          <a:noFill/>
          <a:ln/>
        </p:spPr>
        <p:txBody>
          <a:bodyPr wrap="square" lIns="0" tIns="0" rIns="0" bIns="0" rtlCol="0" anchor="ctr"/>
          <a:lstStyle/>
          <a:p>
            <a:pPr marL="0" indent="0">
              <a:buNone/>
            </a:pPr>
            <a:r>
              <a:rPr lang="en-US" sz="800" dirty="0">
                <a:solidFill>
                  <a:srgbClr val="002201"/>
                </a:solidFill>
                <a:latin typeface="+mj-lt"/>
                <a:ea typeface="Arial" pitchFamily="34" charset="-122"/>
                <a:cs typeface="Arial" pitchFamily="34" charset="-120"/>
              </a:rPr>
              <a:t>STRATEGIC IMPACT &amp; FUTURE PROMISE</a:t>
            </a:r>
            <a:endParaRPr lang="en-US" sz="800" dirty="0">
              <a:latin typeface="+mj-lt"/>
            </a:endParaRPr>
          </a:p>
        </p:txBody>
      </p:sp>
      <p:sp>
        <p:nvSpPr>
          <p:cNvPr id="66" name="Text 63"/>
          <p:cNvSpPr/>
          <p:nvPr/>
        </p:nvSpPr>
        <p:spPr>
          <a:xfrm>
            <a:off x="4624053" y="4610304"/>
            <a:ext cx="3652395" cy="91930"/>
          </a:xfrm>
          <a:prstGeom prst="rect">
            <a:avLst/>
          </a:prstGeom>
          <a:noFill/>
          <a:ln/>
        </p:spPr>
        <p:txBody>
          <a:bodyPr wrap="square" lIns="0" tIns="0" rIns="0" bIns="0" rtlCol="0" anchor="ctr"/>
          <a:lstStyle/>
          <a:p>
            <a:pPr marL="0" indent="0">
              <a:buNone/>
            </a:pPr>
            <a:r>
              <a:rPr lang="en-US" sz="800" dirty="0">
                <a:solidFill>
                  <a:srgbClr val="0A0C0A"/>
                </a:solidFill>
                <a:latin typeface="+mj-lt"/>
                <a:ea typeface="Arial" pitchFamily="34" charset="-122"/>
                <a:cs typeface="Arial" pitchFamily="34" charset="-120"/>
              </a:rPr>
              <a:t>By leveraging Nike's globally trusted name, this strategic</a:t>
            </a:r>
            <a:endParaRPr lang="en-US" sz="800" dirty="0">
              <a:latin typeface="+mj-lt"/>
            </a:endParaRPr>
          </a:p>
        </p:txBody>
      </p:sp>
      <p:sp>
        <p:nvSpPr>
          <p:cNvPr id="67" name="Text 64"/>
          <p:cNvSpPr/>
          <p:nvPr/>
        </p:nvSpPr>
        <p:spPr>
          <a:xfrm>
            <a:off x="4624053" y="4706831"/>
            <a:ext cx="3652395" cy="87334"/>
          </a:xfrm>
          <a:prstGeom prst="rect">
            <a:avLst/>
          </a:prstGeom>
          <a:noFill/>
          <a:ln/>
        </p:spPr>
        <p:txBody>
          <a:bodyPr wrap="square" lIns="0" tIns="0" rIns="0" bIns="0" rtlCol="0" anchor="ctr"/>
          <a:lstStyle/>
          <a:p>
            <a:pPr marL="0" indent="0">
              <a:buNone/>
            </a:pPr>
            <a:r>
              <a:rPr lang="en-US" sz="800" dirty="0">
                <a:solidFill>
                  <a:srgbClr val="080A08"/>
                </a:solidFill>
                <a:latin typeface="+mj-lt"/>
                <a:ea typeface="Arial" pitchFamily="34" charset="-122"/>
                <a:cs typeface="Arial" pitchFamily="34" charset="-120"/>
              </a:rPr>
              <a:t>brand extension offers profitable growth to investors and</a:t>
            </a:r>
            <a:endParaRPr lang="en-US" sz="800" dirty="0">
              <a:latin typeface="+mj-lt"/>
            </a:endParaRPr>
          </a:p>
        </p:txBody>
      </p:sp>
      <p:sp>
        <p:nvSpPr>
          <p:cNvPr id="68" name="Text 65"/>
          <p:cNvSpPr/>
          <p:nvPr/>
        </p:nvSpPr>
        <p:spPr>
          <a:xfrm>
            <a:off x="4615378" y="4798761"/>
            <a:ext cx="3114512" cy="91930"/>
          </a:xfrm>
          <a:prstGeom prst="rect">
            <a:avLst/>
          </a:prstGeom>
          <a:noFill/>
          <a:ln/>
        </p:spPr>
        <p:txBody>
          <a:bodyPr wrap="square" lIns="0" tIns="0" rIns="0" bIns="0" rtlCol="0" anchor="ctr"/>
          <a:lstStyle/>
          <a:p>
            <a:pPr marL="0" indent="0">
              <a:buNone/>
            </a:pPr>
            <a:r>
              <a:rPr lang="en-US" sz="800" dirty="0">
                <a:solidFill>
                  <a:srgbClr val="0B0E0C"/>
                </a:solidFill>
                <a:latin typeface="+mj-lt"/>
                <a:ea typeface="Arial" pitchFamily="34" charset="-122"/>
                <a:cs typeface="Arial" pitchFamily="34" charset="-120"/>
              </a:rPr>
              <a:t>a guilt-free, ethically sound choice to customers.</a:t>
            </a:r>
            <a:endParaRPr lang="en-US" sz="800" dirty="0">
              <a:latin typeface="+mj-lt"/>
            </a:endParaRPr>
          </a:p>
        </p:txBody>
      </p:sp>
      <p:sp>
        <p:nvSpPr>
          <p:cNvPr id="69" name="Text 66"/>
          <p:cNvSpPr/>
          <p:nvPr/>
        </p:nvSpPr>
        <p:spPr>
          <a:xfrm>
            <a:off x="6558694" y="5263009"/>
            <a:ext cx="668015" cy="73544"/>
          </a:xfrm>
          <a:prstGeom prst="rect">
            <a:avLst/>
          </a:prstGeom>
          <a:noFill/>
          <a:ln/>
        </p:spPr>
        <p:txBody>
          <a:bodyPr wrap="square" lIns="0" tIns="0" rIns="0" bIns="0" rtlCol="0" anchor="ctr"/>
          <a:lstStyle/>
          <a:p>
            <a:pPr marL="0" indent="0">
              <a:buNone/>
            </a:pPr>
            <a:r>
              <a:rPr lang="en-US" sz="800" dirty="0">
                <a:solidFill>
                  <a:srgbClr val="061F07"/>
                </a:solidFill>
                <a:latin typeface="+mj-lt"/>
                <a:ea typeface="Arial" pitchFamily="34" charset="-122"/>
                <a:cs typeface="Arial" pitchFamily="34" charset="-120"/>
              </a:rPr>
              <a:t>CUSTOMER</a:t>
            </a:r>
            <a:endParaRPr lang="en-US" sz="800" dirty="0">
              <a:latin typeface="+mj-lt"/>
            </a:endParaRPr>
          </a:p>
        </p:txBody>
      </p:sp>
      <p:sp>
        <p:nvSpPr>
          <p:cNvPr id="70" name="Text 67"/>
          <p:cNvSpPr/>
          <p:nvPr/>
        </p:nvSpPr>
        <p:spPr>
          <a:xfrm>
            <a:off x="4086171" y="5267606"/>
            <a:ext cx="694042" cy="68948"/>
          </a:xfrm>
          <a:prstGeom prst="rect">
            <a:avLst/>
          </a:prstGeom>
          <a:noFill/>
          <a:ln/>
        </p:spPr>
        <p:txBody>
          <a:bodyPr wrap="square" lIns="0" tIns="0" rIns="0" bIns="0" rtlCol="0" anchor="ctr"/>
          <a:lstStyle/>
          <a:p>
            <a:pPr marL="0" indent="0">
              <a:buNone/>
            </a:pPr>
            <a:r>
              <a:rPr lang="en-US" sz="800" dirty="0">
                <a:solidFill>
                  <a:srgbClr val="041E05"/>
                </a:solidFill>
                <a:latin typeface="+mj-lt"/>
                <a:ea typeface="Arial" pitchFamily="34" charset="-122"/>
                <a:cs typeface="Arial" pitchFamily="34" charset="-120"/>
              </a:rPr>
              <a:t>PROFITABLE</a:t>
            </a:r>
            <a:endParaRPr lang="en-US" sz="800" dirty="0">
              <a:latin typeface="+mj-lt"/>
            </a:endParaRPr>
          </a:p>
        </p:txBody>
      </p:sp>
      <p:sp>
        <p:nvSpPr>
          <p:cNvPr id="71" name="Text 68"/>
          <p:cNvSpPr/>
          <p:nvPr/>
        </p:nvSpPr>
        <p:spPr>
          <a:xfrm>
            <a:off x="5326770" y="5267606"/>
            <a:ext cx="633313" cy="68948"/>
          </a:xfrm>
          <a:prstGeom prst="rect">
            <a:avLst/>
          </a:prstGeom>
          <a:noFill/>
          <a:ln/>
        </p:spPr>
        <p:txBody>
          <a:bodyPr wrap="square" lIns="0" tIns="0" rIns="0" bIns="0" rtlCol="0" anchor="ctr"/>
          <a:lstStyle/>
          <a:p>
            <a:pPr marL="0" indent="0">
              <a:buNone/>
            </a:pPr>
            <a:r>
              <a:rPr lang="en-US" sz="800" dirty="0">
                <a:solidFill>
                  <a:srgbClr val="051D05"/>
                </a:solidFill>
                <a:latin typeface="+mj-lt"/>
                <a:ea typeface="Arial" pitchFamily="34" charset="-122"/>
                <a:cs typeface="Arial" pitchFamily="34" charset="-120"/>
              </a:rPr>
              <a:t>INVESTOR</a:t>
            </a:r>
            <a:endParaRPr lang="en-US" sz="800" dirty="0">
              <a:latin typeface="+mj-lt"/>
            </a:endParaRPr>
          </a:p>
        </p:txBody>
      </p:sp>
      <p:sp>
        <p:nvSpPr>
          <p:cNvPr id="72" name="Text 69"/>
          <p:cNvSpPr/>
          <p:nvPr/>
        </p:nvSpPr>
        <p:spPr>
          <a:xfrm>
            <a:off x="7703863" y="5267606"/>
            <a:ext cx="832850" cy="68948"/>
          </a:xfrm>
          <a:prstGeom prst="rect">
            <a:avLst/>
          </a:prstGeom>
          <a:noFill/>
          <a:ln/>
        </p:spPr>
        <p:txBody>
          <a:bodyPr wrap="square" lIns="0" tIns="0" rIns="0" bIns="0" rtlCol="0" anchor="ctr"/>
          <a:lstStyle/>
          <a:p>
            <a:pPr marL="0" indent="0">
              <a:buNone/>
            </a:pPr>
            <a:r>
              <a:rPr lang="en-US" sz="800" dirty="0">
                <a:solidFill>
                  <a:srgbClr val="071B08"/>
                </a:solidFill>
                <a:latin typeface="+mj-lt"/>
                <a:ea typeface="Arial" pitchFamily="34" charset="-122"/>
                <a:cs typeface="Arial" pitchFamily="34" charset="-120"/>
              </a:rPr>
              <a:t>RESPONSIBLE</a:t>
            </a:r>
            <a:endParaRPr lang="en-US" sz="800" dirty="0">
              <a:latin typeface="+mj-lt"/>
            </a:endParaRPr>
          </a:p>
        </p:txBody>
      </p:sp>
      <p:sp>
        <p:nvSpPr>
          <p:cNvPr id="73" name="Text 70"/>
          <p:cNvSpPr/>
          <p:nvPr/>
        </p:nvSpPr>
        <p:spPr>
          <a:xfrm>
            <a:off x="7886049" y="5350343"/>
            <a:ext cx="477154" cy="78141"/>
          </a:xfrm>
          <a:prstGeom prst="rect">
            <a:avLst/>
          </a:prstGeom>
          <a:noFill/>
          <a:ln/>
        </p:spPr>
        <p:txBody>
          <a:bodyPr wrap="square" lIns="0" tIns="0" rIns="0" bIns="0" rtlCol="0" anchor="ctr"/>
          <a:lstStyle/>
          <a:p>
            <a:pPr marL="0" indent="0">
              <a:buNone/>
            </a:pPr>
            <a:r>
              <a:rPr lang="en-US" sz="800" dirty="0">
                <a:solidFill>
                  <a:srgbClr val="0D270D"/>
                </a:solidFill>
                <a:latin typeface="+mj-lt"/>
                <a:ea typeface="Arial" pitchFamily="34" charset="-122"/>
                <a:cs typeface="Arial" pitchFamily="34" charset="-120"/>
              </a:rPr>
              <a:t>FUTURE</a:t>
            </a:r>
            <a:endParaRPr lang="en-US" sz="800" dirty="0">
              <a:latin typeface="+mj-lt"/>
            </a:endParaRPr>
          </a:p>
        </p:txBody>
      </p:sp>
      <p:sp>
        <p:nvSpPr>
          <p:cNvPr id="74" name="Text 71"/>
          <p:cNvSpPr/>
          <p:nvPr/>
        </p:nvSpPr>
        <p:spPr>
          <a:xfrm>
            <a:off x="4155575" y="5359536"/>
            <a:ext cx="563909" cy="64351"/>
          </a:xfrm>
          <a:prstGeom prst="rect">
            <a:avLst/>
          </a:prstGeom>
          <a:noFill/>
          <a:ln/>
        </p:spPr>
        <p:txBody>
          <a:bodyPr wrap="square" lIns="0" tIns="0" rIns="0" bIns="0" rtlCol="0" anchor="ctr"/>
          <a:lstStyle/>
          <a:p>
            <a:pPr marL="0" indent="0">
              <a:buNone/>
            </a:pPr>
            <a:r>
              <a:rPr lang="en-US" sz="800" dirty="0">
                <a:solidFill>
                  <a:srgbClr val="041B05"/>
                </a:solidFill>
                <a:latin typeface="+mj-lt"/>
                <a:ea typeface="Arial" pitchFamily="34" charset="-122"/>
                <a:cs typeface="Arial" pitchFamily="34" charset="-120"/>
              </a:rPr>
              <a:t>GROWTH</a:t>
            </a:r>
            <a:endParaRPr lang="en-US" sz="800" dirty="0">
              <a:latin typeface="+mj-lt"/>
            </a:endParaRPr>
          </a:p>
        </p:txBody>
      </p:sp>
      <p:sp>
        <p:nvSpPr>
          <p:cNvPr id="75" name="Text 72"/>
          <p:cNvSpPr/>
          <p:nvPr/>
        </p:nvSpPr>
        <p:spPr>
          <a:xfrm>
            <a:off x="6619423" y="5354940"/>
            <a:ext cx="529207" cy="73544"/>
          </a:xfrm>
          <a:prstGeom prst="rect">
            <a:avLst/>
          </a:prstGeom>
          <a:noFill/>
          <a:ln/>
        </p:spPr>
        <p:txBody>
          <a:bodyPr wrap="square" lIns="0" tIns="0" rIns="0" bIns="0" rtlCol="0" anchor="ctr"/>
          <a:lstStyle/>
          <a:p>
            <a:pPr marL="0" indent="0">
              <a:buNone/>
            </a:pPr>
            <a:r>
              <a:rPr lang="en-US" sz="800" dirty="0">
                <a:solidFill>
                  <a:srgbClr val="09240B"/>
                </a:solidFill>
                <a:latin typeface="+mj-lt"/>
                <a:ea typeface="Arial" pitchFamily="34" charset="-122"/>
                <a:cs typeface="Arial" pitchFamily="34" charset="-120"/>
              </a:rPr>
              <a:t>LOYALTY</a:t>
            </a:r>
            <a:endParaRPr lang="en-US" sz="800" dirty="0">
              <a:latin typeface="+mj-lt"/>
            </a:endParaRPr>
          </a:p>
        </p:txBody>
      </p:sp>
      <p:sp>
        <p:nvSpPr>
          <p:cNvPr id="76" name="Text 73"/>
          <p:cNvSpPr/>
          <p:nvPr/>
        </p:nvSpPr>
        <p:spPr>
          <a:xfrm>
            <a:off x="5266042" y="5354940"/>
            <a:ext cx="789472" cy="78141"/>
          </a:xfrm>
          <a:prstGeom prst="rect">
            <a:avLst/>
          </a:prstGeom>
          <a:noFill/>
          <a:ln/>
        </p:spPr>
        <p:txBody>
          <a:bodyPr wrap="square" lIns="0" tIns="0" rIns="0" bIns="0" rtlCol="0" anchor="ctr"/>
          <a:lstStyle/>
          <a:p>
            <a:pPr marL="0" indent="0">
              <a:buNone/>
            </a:pPr>
            <a:r>
              <a:rPr lang="en-US" sz="800" dirty="0">
                <a:solidFill>
                  <a:srgbClr val="061D07"/>
                </a:solidFill>
                <a:latin typeface="+mj-lt"/>
                <a:ea typeface="Arial" pitchFamily="34" charset="-122"/>
                <a:cs typeface="Arial" pitchFamily="34" charset="-120"/>
              </a:rPr>
              <a:t>CONFIDENCE</a:t>
            </a:r>
            <a:endParaRPr lang="en-US" sz="800" dirty="0">
              <a:latin typeface="+mj-lt"/>
            </a:endParaRPr>
          </a:p>
        </p:txBody>
      </p:sp>
      <p:sp>
        <p:nvSpPr>
          <p:cNvPr id="77" name="Text 74"/>
          <p:cNvSpPr/>
          <p:nvPr/>
        </p:nvSpPr>
        <p:spPr>
          <a:xfrm>
            <a:off x="303643" y="5377922"/>
            <a:ext cx="1535567" cy="105720"/>
          </a:xfrm>
          <a:prstGeom prst="rect">
            <a:avLst/>
          </a:prstGeom>
          <a:noFill/>
          <a:ln/>
        </p:spPr>
        <p:txBody>
          <a:bodyPr wrap="square" lIns="0" tIns="0" rIns="0" bIns="0" rtlCol="0" anchor="ctr"/>
          <a:lstStyle/>
          <a:p>
            <a:pPr marL="0" indent="0">
              <a:buNone/>
            </a:pPr>
            <a:r>
              <a:rPr lang="en-US" sz="800" dirty="0">
                <a:solidFill>
                  <a:srgbClr val="FEFEFE"/>
                </a:solidFill>
                <a:latin typeface="+mj-lt"/>
                <a:ea typeface="Arial" pitchFamily="34" charset="-122"/>
                <a:cs typeface="Arial" pitchFamily="34" charset="-120"/>
              </a:rPr>
              <a:t>CLOSING THE LOOP.</a:t>
            </a:r>
            <a:endParaRPr lang="en-US" sz="800" dirty="0">
              <a:latin typeface="+mj-lt"/>
            </a:endParaRPr>
          </a:p>
        </p:txBody>
      </p:sp>
      <p:sp>
        <p:nvSpPr>
          <p:cNvPr id="78" name="Text 75"/>
          <p:cNvSpPr/>
          <p:nvPr/>
        </p:nvSpPr>
        <p:spPr>
          <a:xfrm>
            <a:off x="3921336" y="5456063"/>
            <a:ext cx="989009" cy="68948"/>
          </a:xfrm>
          <a:prstGeom prst="rect">
            <a:avLst/>
          </a:prstGeom>
          <a:noFill/>
          <a:ln/>
        </p:spPr>
        <p:txBody>
          <a:bodyPr wrap="square" lIns="0" tIns="0" rIns="0" bIns="0" rtlCol="0" anchor="ctr"/>
          <a:lstStyle/>
          <a:p>
            <a:pPr marL="0" indent="0">
              <a:buNone/>
            </a:pPr>
            <a:r>
              <a:rPr lang="en-US" sz="800" dirty="0">
                <a:solidFill>
                  <a:srgbClr val="31312F"/>
                </a:solidFill>
                <a:latin typeface="+mj-lt"/>
                <a:ea typeface="Arial" pitchFamily="34" charset="-122"/>
                <a:cs typeface="Arial" pitchFamily="34" charset="-120"/>
              </a:rPr>
              <a:t>Unlocks new revenue</a:t>
            </a:r>
            <a:endParaRPr lang="en-US" sz="800" dirty="0">
              <a:latin typeface="+mj-lt"/>
            </a:endParaRPr>
          </a:p>
        </p:txBody>
      </p:sp>
      <p:sp>
        <p:nvSpPr>
          <p:cNvPr id="79" name="Text 76"/>
          <p:cNvSpPr/>
          <p:nvPr/>
        </p:nvSpPr>
        <p:spPr>
          <a:xfrm>
            <a:off x="7599757" y="5460660"/>
            <a:ext cx="1093116" cy="59755"/>
          </a:xfrm>
          <a:prstGeom prst="rect">
            <a:avLst/>
          </a:prstGeom>
          <a:noFill/>
          <a:ln/>
        </p:spPr>
        <p:txBody>
          <a:bodyPr wrap="square" lIns="0" tIns="0" rIns="0" bIns="0" rtlCol="0" anchor="ctr"/>
          <a:lstStyle/>
          <a:p>
            <a:pPr marL="0" indent="0">
              <a:buNone/>
            </a:pPr>
            <a:r>
              <a:rPr lang="en-US" sz="800" dirty="0">
                <a:solidFill>
                  <a:srgbClr val="252524"/>
                </a:solidFill>
                <a:latin typeface="+mj-lt"/>
                <a:ea typeface="Arial" pitchFamily="34" charset="-122"/>
                <a:cs typeface="Arial" pitchFamily="34" charset="-120"/>
              </a:rPr>
              <a:t>Nike Circular Collection</a:t>
            </a:r>
            <a:endParaRPr lang="en-US" sz="800" dirty="0">
              <a:latin typeface="+mj-lt"/>
            </a:endParaRPr>
          </a:p>
        </p:txBody>
      </p:sp>
      <p:sp>
        <p:nvSpPr>
          <p:cNvPr id="80" name="Text 77"/>
          <p:cNvSpPr/>
          <p:nvPr/>
        </p:nvSpPr>
        <p:spPr>
          <a:xfrm>
            <a:off x="5213989" y="5460660"/>
            <a:ext cx="867552" cy="64351"/>
          </a:xfrm>
          <a:prstGeom prst="rect">
            <a:avLst/>
          </a:prstGeom>
          <a:noFill/>
          <a:ln/>
        </p:spPr>
        <p:txBody>
          <a:bodyPr wrap="square" lIns="0" tIns="0" rIns="0" bIns="0" rtlCol="0" anchor="ctr"/>
          <a:lstStyle/>
          <a:p>
            <a:pPr marL="0" indent="0">
              <a:buNone/>
            </a:pPr>
            <a:r>
              <a:rPr lang="en-US" sz="800" dirty="0">
                <a:solidFill>
                  <a:srgbClr val="2A2A2A"/>
                </a:solidFill>
                <a:latin typeface="+mj-lt"/>
                <a:ea typeface="Arial" pitchFamily="34" charset="-122"/>
                <a:cs typeface="Arial" pitchFamily="34" charset="-120"/>
              </a:rPr>
              <a:t>Strengthens brand</a:t>
            </a:r>
            <a:endParaRPr lang="en-US" sz="800" dirty="0">
              <a:latin typeface="+mj-lt"/>
            </a:endParaRPr>
          </a:p>
        </p:txBody>
      </p:sp>
      <p:sp>
        <p:nvSpPr>
          <p:cNvPr id="81" name="Text 78"/>
          <p:cNvSpPr/>
          <p:nvPr/>
        </p:nvSpPr>
        <p:spPr>
          <a:xfrm>
            <a:off x="6411211" y="5456063"/>
            <a:ext cx="919605" cy="73544"/>
          </a:xfrm>
          <a:prstGeom prst="rect">
            <a:avLst/>
          </a:prstGeom>
          <a:noFill/>
          <a:ln/>
        </p:spPr>
        <p:txBody>
          <a:bodyPr wrap="square" lIns="0" tIns="0" rIns="0" bIns="0" rtlCol="0" anchor="ctr"/>
          <a:lstStyle/>
          <a:p>
            <a:pPr marL="0" indent="0">
              <a:buNone/>
            </a:pPr>
            <a:r>
              <a:rPr lang="en-US" sz="800" dirty="0">
                <a:solidFill>
                  <a:srgbClr val="2B2B2B"/>
                </a:solidFill>
                <a:latin typeface="+mj-lt"/>
                <a:ea typeface="Arial" pitchFamily="34" charset="-122"/>
                <a:cs typeface="Arial" pitchFamily="34" charset="-120"/>
              </a:rPr>
              <a:t>Delivers a guilt-free,</a:t>
            </a:r>
            <a:endParaRPr lang="en-US" sz="800" dirty="0">
              <a:latin typeface="+mj-lt"/>
            </a:endParaRPr>
          </a:p>
        </p:txBody>
      </p:sp>
      <p:sp>
        <p:nvSpPr>
          <p:cNvPr id="82" name="Text 79"/>
          <p:cNvSpPr/>
          <p:nvPr/>
        </p:nvSpPr>
        <p:spPr>
          <a:xfrm>
            <a:off x="294968" y="5502028"/>
            <a:ext cx="1483514" cy="110316"/>
          </a:xfrm>
          <a:prstGeom prst="rect">
            <a:avLst/>
          </a:prstGeom>
          <a:noFill/>
          <a:ln/>
        </p:spPr>
        <p:txBody>
          <a:bodyPr wrap="square" lIns="0" tIns="0" rIns="0" bIns="0" rtlCol="0" anchor="ctr"/>
          <a:lstStyle/>
          <a:p>
            <a:pPr marL="0" indent="0">
              <a:buNone/>
            </a:pPr>
            <a:r>
              <a:rPr lang="en-US" sz="800" dirty="0">
                <a:solidFill>
                  <a:srgbClr val="FEFEFE"/>
                </a:solidFill>
                <a:latin typeface="+mj-lt"/>
                <a:ea typeface="Arial" pitchFamily="34" charset="-122"/>
                <a:cs typeface="Arial" pitchFamily="34" charset="-120"/>
              </a:rPr>
              <a:t>REDUCING WASTE.</a:t>
            </a:r>
            <a:endParaRPr lang="en-US" sz="800" dirty="0">
              <a:latin typeface="+mj-lt"/>
            </a:endParaRPr>
          </a:p>
        </p:txBody>
      </p:sp>
      <p:sp>
        <p:nvSpPr>
          <p:cNvPr id="83" name="Text 80"/>
          <p:cNvSpPr/>
          <p:nvPr/>
        </p:nvSpPr>
        <p:spPr>
          <a:xfrm>
            <a:off x="6454588" y="5525011"/>
            <a:ext cx="858877" cy="68948"/>
          </a:xfrm>
          <a:prstGeom prst="rect">
            <a:avLst/>
          </a:prstGeom>
          <a:noFill/>
          <a:ln/>
        </p:spPr>
        <p:txBody>
          <a:bodyPr wrap="square" lIns="0" tIns="0" rIns="0" bIns="0" rtlCol="0" anchor="ctr"/>
          <a:lstStyle/>
          <a:p>
            <a:pPr marL="0" indent="0">
              <a:buNone/>
            </a:pPr>
            <a:r>
              <a:rPr lang="en-US" sz="800" dirty="0">
                <a:solidFill>
                  <a:srgbClr val="2A2A29"/>
                </a:solidFill>
                <a:latin typeface="+mj-lt"/>
                <a:ea typeface="Arial" pitchFamily="34" charset="-122"/>
                <a:cs typeface="Arial" pitchFamily="34" charset="-120"/>
              </a:rPr>
              <a:t>ethical choice that</a:t>
            </a:r>
            <a:endParaRPr lang="en-US" sz="800" dirty="0">
              <a:latin typeface="+mj-lt"/>
            </a:endParaRPr>
          </a:p>
        </p:txBody>
      </p:sp>
      <p:sp>
        <p:nvSpPr>
          <p:cNvPr id="84" name="Text 81"/>
          <p:cNvSpPr/>
          <p:nvPr/>
        </p:nvSpPr>
        <p:spPr>
          <a:xfrm>
            <a:off x="5222664" y="5534204"/>
            <a:ext cx="841526" cy="64351"/>
          </a:xfrm>
          <a:prstGeom prst="rect">
            <a:avLst/>
          </a:prstGeom>
          <a:noFill/>
          <a:ln/>
        </p:spPr>
        <p:txBody>
          <a:bodyPr wrap="square" lIns="0" tIns="0" rIns="0" bIns="0" rtlCol="0" anchor="ctr"/>
          <a:lstStyle/>
          <a:p>
            <a:pPr marL="0" indent="0">
              <a:buNone/>
            </a:pPr>
            <a:r>
              <a:rPr lang="en-US" sz="800" dirty="0">
                <a:solidFill>
                  <a:srgbClr val="292928"/>
                </a:solidFill>
                <a:latin typeface="+mj-lt"/>
                <a:ea typeface="Arial" pitchFamily="34" charset="-122"/>
                <a:cs typeface="Arial" pitchFamily="34" charset="-120"/>
              </a:rPr>
              <a:t>value and attracts</a:t>
            </a:r>
            <a:endParaRPr lang="en-US" sz="800" dirty="0">
              <a:latin typeface="+mj-lt"/>
            </a:endParaRPr>
          </a:p>
        </p:txBody>
      </p:sp>
      <p:sp>
        <p:nvSpPr>
          <p:cNvPr id="85" name="Text 82"/>
          <p:cNvSpPr/>
          <p:nvPr/>
        </p:nvSpPr>
        <p:spPr>
          <a:xfrm>
            <a:off x="7799294" y="5538800"/>
            <a:ext cx="676691" cy="55158"/>
          </a:xfrm>
          <a:prstGeom prst="rect">
            <a:avLst/>
          </a:prstGeom>
          <a:noFill/>
          <a:ln/>
        </p:spPr>
        <p:txBody>
          <a:bodyPr wrap="square" lIns="0" tIns="0" rIns="0" bIns="0" rtlCol="0" anchor="ctr"/>
          <a:lstStyle/>
          <a:p>
            <a:pPr marL="0" indent="0">
              <a:buNone/>
            </a:pPr>
            <a:r>
              <a:rPr lang="en-US" sz="800" dirty="0">
                <a:solidFill>
                  <a:srgbClr val="2B2C2A"/>
                </a:solidFill>
                <a:latin typeface="+mj-lt"/>
                <a:ea typeface="Arial" pitchFamily="34" charset="-122"/>
                <a:cs typeface="Arial" pitchFamily="34" charset="-120"/>
              </a:rPr>
              <a:t>is the future of</a:t>
            </a:r>
            <a:endParaRPr lang="en-US" sz="800" dirty="0">
              <a:latin typeface="+mj-lt"/>
            </a:endParaRPr>
          </a:p>
        </p:txBody>
      </p:sp>
      <p:sp>
        <p:nvSpPr>
          <p:cNvPr id="86" name="Text 83"/>
          <p:cNvSpPr/>
          <p:nvPr/>
        </p:nvSpPr>
        <p:spPr>
          <a:xfrm>
            <a:off x="3921336" y="5538800"/>
            <a:ext cx="1041063" cy="59755"/>
          </a:xfrm>
          <a:prstGeom prst="rect">
            <a:avLst/>
          </a:prstGeom>
          <a:noFill/>
          <a:ln/>
        </p:spPr>
        <p:txBody>
          <a:bodyPr wrap="square" lIns="0" tIns="0" rIns="0" bIns="0" rtlCol="0" anchor="ctr"/>
          <a:lstStyle/>
          <a:p>
            <a:pPr marL="0" indent="0">
              <a:buNone/>
            </a:pPr>
            <a:r>
              <a:rPr lang="en-US" sz="800" dirty="0">
                <a:solidFill>
                  <a:srgbClr val="2A2B29"/>
                </a:solidFill>
                <a:latin typeface="+mj-lt"/>
                <a:ea typeface="Arial" pitchFamily="34" charset="-122"/>
                <a:cs typeface="Arial" pitchFamily="34" charset="-120"/>
              </a:rPr>
              <a:t>streams in the growing</a:t>
            </a:r>
            <a:endParaRPr lang="en-US" sz="800" dirty="0">
              <a:latin typeface="+mj-lt"/>
            </a:endParaRPr>
          </a:p>
        </p:txBody>
      </p:sp>
      <p:sp>
        <p:nvSpPr>
          <p:cNvPr id="87" name="Text 84"/>
          <p:cNvSpPr/>
          <p:nvPr/>
        </p:nvSpPr>
        <p:spPr>
          <a:xfrm>
            <a:off x="6506641" y="5598555"/>
            <a:ext cx="772121" cy="68948"/>
          </a:xfrm>
          <a:prstGeom prst="rect">
            <a:avLst/>
          </a:prstGeom>
          <a:noFill/>
          <a:ln/>
        </p:spPr>
        <p:txBody>
          <a:bodyPr wrap="square" lIns="0" tIns="0" rIns="0" bIns="0" rtlCol="0" anchor="ctr"/>
          <a:lstStyle/>
          <a:p>
            <a:pPr marL="0" indent="0">
              <a:buNone/>
            </a:pPr>
            <a:r>
              <a:rPr lang="en-US" sz="800" dirty="0">
                <a:solidFill>
                  <a:srgbClr val="2D2E2D"/>
                </a:solidFill>
                <a:latin typeface="+mj-lt"/>
                <a:ea typeface="Arial" pitchFamily="34" charset="-122"/>
                <a:cs typeface="Arial" pitchFamily="34" charset="-120"/>
              </a:rPr>
              <a:t>builds long-term</a:t>
            </a:r>
            <a:endParaRPr lang="en-US" sz="800" dirty="0">
              <a:latin typeface="+mj-lt"/>
            </a:endParaRPr>
          </a:p>
        </p:txBody>
      </p:sp>
      <p:sp>
        <p:nvSpPr>
          <p:cNvPr id="88" name="Text 85"/>
          <p:cNvSpPr/>
          <p:nvPr/>
        </p:nvSpPr>
        <p:spPr>
          <a:xfrm>
            <a:off x="5135909" y="5603151"/>
            <a:ext cx="1058414" cy="64351"/>
          </a:xfrm>
          <a:prstGeom prst="rect">
            <a:avLst/>
          </a:prstGeom>
          <a:noFill/>
          <a:ln/>
        </p:spPr>
        <p:txBody>
          <a:bodyPr wrap="square" lIns="0" tIns="0" rIns="0" bIns="0" rtlCol="0" anchor="ctr"/>
          <a:lstStyle/>
          <a:p>
            <a:pPr marL="0" indent="0">
              <a:buNone/>
            </a:pPr>
            <a:r>
              <a:rPr lang="en-US" sz="800" dirty="0">
                <a:solidFill>
                  <a:srgbClr val="2B2C2B"/>
                </a:solidFill>
                <a:latin typeface="+mj-lt"/>
                <a:ea typeface="Arial" pitchFamily="34" charset="-122"/>
                <a:cs typeface="Arial" pitchFamily="34" charset="-120"/>
              </a:rPr>
              <a:t>sustainable investment</a:t>
            </a:r>
            <a:endParaRPr lang="en-US" sz="800" dirty="0">
              <a:latin typeface="+mj-lt"/>
            </a:endParaRPr>
          </a:p>
        </p:txBody>
      </p:sp>
      <p:sp>
        <p:nvSpPr>
          <p:cNvPr id="89" name="Text 86"/>
          <p:cNvSpPr/>
          <p:nvPr/>
        </p:nvSpPr>
        <p:spPr>
          <a:xfrm>
            <a:off x="3938687" y="5607748"/>
            <a:ext cx="980334" cy="59755"/>
          </a:xfrm>
          <a:prstGeom prst="rect">
            <a:avLst/>
          </a:prstGeom>
          <a:noFill/>
          <a:ln/>
        </p:spPr>
        <p:txBody>
          <a:bodyPr wrap="square" lIns="0" tIns="0" rIns="0" bIns="0" rtlCol="0" anchor="ctr"/>
          <a:lstStyle/>
          <a:p>
            <a:pPr marL="0" indent="0">
              <a:buNone/>
            </a:pPr>
            <a:r>
              <a:rPr lang="en-US" sz="800" dirty="0">
                <a:solidFill>
                  <a:srgbClr val="292A29"/>
                </a:solidFill>
                <a:latin typeface="+mj-lt"/>
                <a:ea typeface="Arial" pitchFamily="34" charset="-122"/>
                <a:cs typeface="Arial" pitchFamily="34" charset="-120"/>
              </a:rPr>
              <a:t>sustainable footwear</a:t>
            </a:r>
            <a:endParaRPr lang="en-US" sz="800" dirty="0">
              <a:latin typeface="+mj-lt"/>
            </a:endParaRPr>
          </a:p>
        </p:txBody>
      </p:sp>
      <p:sp>
        <p:nvSpPr>
          <p:cNvPr id="90" name="Text 87"/>
          <p:cNvSpPr/>
          <p:nvPr/>
        </p:nvSpPr>
        <p:spPr>
          <a:xfrm>
            <a:off x="7860023" y="5607748"/>
            <a:ext cx="537882" cy="59755"/>
          </a:xfrm>
          <a:prstGeom prst="rect">
            <a:avLst/>
          </a:prstGeom>
          <a:noFill/>
          <a:ln/>
        </p:spPr>
        <p:txBody>
          <a:bodyPr wrap="square" lIns="0" tIns="0" rIns="0" bIns="0" rtlCol="0" anchor="ctr"/>
          <a:lstStyle/>
          <a:p>
            <a:pPr marL="0" indent="0">
              <a:buNone/>
            </a:pPr>
            <a:r>
              <a:rPr lang="en-US" sz="800" dirty="0">
                <a:solidFill>
                  <a:srgbClr val="2A2B29"/>
                </a:solidFill>
                <a:latin typeface="+mj-lt"/>
                <a:ea typeface="Arial" pitchFamily="34" charset="-122"/>
                <a:cs typeface="Arial" pitchFamily="34" charset="-120"/>
              </a:rPr>
              <a:t>responsible</a:t>
            </a:r>
            <a:endParaRPr lang="en-US" sz="800" dirty="0">
              <a:latin typeface="+mj-lt"/>
            </a:endParaRPr>
          </a:p>
        </p:txBody>
      </p:sp>
      <p:sp>
        <p:nvSpPr>
          <p:cNvPr id="91" name="Text 88"/>
          <p:cNvSpPr/>
          <p:nvPr/>
        </p:nvSpPr>
        <p:spPr>
          <a:xfrm>
            <a:off x="312319" y="5635327"/>
            <a:ext cx="1492190" cy="105720"/>
          </a:xfrm>
          <a:prstGeom prst="rect">
            <a:avLst/>
          </a:prstGeom>
          <a:noFill/>
          <a:ln/>
        </p:spPr>
        <p:txBody>
          <a:bodyPr wrap="square" lIns="0" tIns="0" rIns="0" bIns="0" rtlCol="0" anchor="ctr"/>
          <a:lstStyle/>
          <a:p>
            <a:pPr marL="0" indent="0">
              <a:buNone/>
            </a:pPr>
            <a:r>
              <a:rPr lang="en-US" sz="800" dirty="0">
                <a:solidFill>
                  <a:srgbClr val="FEFEFE"/>
                </a:solidFill>
                <a:latin typeface="+mj-lt"/>
                <a:ea typeface="Arial" pitchFamily="34" charset="-122"/>
                <a:cs typeface="Arial" pitchFamily="34" charset="-120"/>
              </a:rPr>
              <a:t>CREATING IMPACT.</a:t>
            </a:r>
            <a:endParaRPr lang="en-US" sz="800" dirty="0">
              <a:latin typeface="+mj-lt"/>
            </a:endParaRPr>
          </a:p>
        </p:txBody>
      </p:sp>
      <p:sp>
        <p:nvSpPr>
          <p:cNvPr id="92" name="Text 89"/>
          <p:cNvSpPr/>
          <p:nvPr/>
        </p:nvSpPr>
        <p:spPr>
          <a:xfrm>
            <a:off x="5491605" y="5676696"/>
            <a:ext cx="277617" cy="59755"/>
          </a:xfrm>
          <a:prstGeom prst="rect">
            <a:avLst/>
          </a:prstGeom>
          <a:noFill/>
          <a:ln/>
        </p:spPr>
        <p:txBody>
          <a:bodyPr wrap="square" lIns="0" tIns="0" rIns="0" bIns="0" rtlCol="0" anchor="ctr"/>
          <a:lstStyle/>
          <a:p>
            <a:pPr marL="0" indent="0">
              <a:buNone/>
            </a:pPr>
            <a:r>
              <a:rPr lang="en-US" sz="800" dirty="0">
                <a:solidFill>
                  <a:srgbClr val="2B2B2A"/>
                </a:solidFill>
                <a:latin typeface="+mj-lt"/>
                <a:ea typeface="Arial" pitchFamily="34" charset="-122"/>
                <a:cs typeface="Arial" pitchFamily="34" charset="-120"/>
              </a:rPr>
              <a:t>funds</a:t>
            </a:r>
            <a:endParaRPr lang="en-US" sz="800" dirty="0">
              <a:latin typeface="+mj-lt"/>
            </a:endParaRPr>
          </a:p>
        </p:txBody>
      </p:sp>
      <p:sp>
        <p:nvSpPr>
          <p:cNvPr id="93" name="Text 90"/>
          <p:cNvSpPr/>
          <p:nvPr/>
        </p:nvSpPr>
        <p:spPr>
          <a:xfrm>
            <a:off x="6758231" y="5681292"/>
            <a:ext cx="251590" cy="50562"/>
          </a:xfrm>
          <a:prstGeom prst="rect">
            <a:avLst/>
          </a:prstGeom>
          <a:noFill/>
          <a:ln/>
        </p:spPr>
        <p:txBody>
          <a:bodyPr wrap="square" lIns="0" tIns="0" rIns="0" bIns="0" rtlCol="0" anchor="ctr"/>
          <a:lstStyle/>
          <a:p>
            <a:pPr marL="0" indent="0">
              <a:buNone/>
            </a:pPr>
            <a:r>
              <a:rPr lang="en-US" sz="800" dirty="0">
                <a:solidFill>
                  <a:srgbClr val="2C2C2B"/>
                </a:solidFill>
                <a:latin typeface="+mj-lt"/>
                <a:ea typeface="Arial" pitchFamily="34" charset="-122"/>
                <a:cs typeface="Arial" pitchFamily="34" charset="-120"/>
              </a:rPr>
              <a:t>trust.</a:t>
            </a:r>
            <a:endParaRPr lang="en-US" sz="800" dirty="0">
              <a:latin typeface="+mj-lt"/>
            </a:endParaRPr>
          </a:p>
        </p:txBody>
      </p:sp>
      <p:sp>
        <p:nvSpPr>
          <p:cNvPr id="94" name="Text 91"/>
          <p:cNvSpPr/>
          <p:nvPr/>
        </p:nvSpPr>
        <p:spPr>
          <a:xfrm>
            <a:off x="4268357" y="5685889"/>
            <a:ext cx="347021" cy="50562"/>
          </a:xfrm>
          <a:prstGeom prst="rect">
            <a:avLst/>
          </a:prstGeom>
          <a:noFill/>
          <a:ln/>
        </p:spPr>
        <p:txBody>
          <a:bodyPr wrap="square" lIns="0" tIns="0" rIns="0" bIns="0" rtlCol="0" anchor="ctr"/>
          <a:lstStyle/>
          <a:p>
            <a:pPr marL="0" indent="0">
              <a:buNone/>
            </a:pPr>
            <a:r>
              <a:rPr lang="en-US" sz="800" dirty="0">
                <a:solidFill>
                  <a:srgbClr val="262726"/>
                </a:solidFill>
                <a:latin typeface="+mj-lt"/>
                <a:ea typeface="Arial" pitchFamily="34" charset="-122"/>
                <a:cs typeface="Arial" pitchFamily="34" charset="-120"/>
              </a:rPr>
              <a:t>market.</a:t>
            </a:r>
            <a:endParaRPr lang="en-US" sz="800" dirty="0">
              <a:latin typeface="+mj-lt"/>
            </a:endParaRPr>
          </a:p>
        </p:txBody>
      </p:sp>
      <p:sp>
        <p:nvSpPr>
          <p:cNvPr id="95" name="Text 92"/>
          <p:cNvSpPr/>
          <p:nvPr/>
        </p:nvSpPr>
        <p:spPr>
          <a:xfrm>
            <a:off x="7877374" y="5681292"/>
            <a:ext cx="529207" cy="59755"/>
          </a:xfrm>
          <a:prstGeom prst="rect">
            <a:avLst/>
          </a:prstGeom>
          <a:noFill/>
          <a:ln/>
        </p:spPr>
        <p:txBody>
          <a:bodyPr wrap="square" lIns="0" tIns="0" rIns="0" bIns="0" rtlCol="0" anchor="ctr"/>
          <a:lstStyle/>
          <a:p>
            <a:pPr marL="0" indent="0">
              <a:buNone/>
            </a:pPr>
            <a:r>
              <a:rPr lang="en-US" sz="800" dirty="0">
                <a:solidFill>
                  <a:srgbClr val="2E2E2D"/>
                </a:solidFill>
                <a:latin typeface="+mj-lt"/>
                <a:ea typeface="Arial" pitchFamily="34" charset="-122"/>
                <a:cs typeface="Arial" pitchFamily="34" charset="-120"/>
              </a:rPr>
              <a:t>sportswear.</a:t>
            </a:r>
            <a:endParaRPr lang="en-US" sz="800" dirty="0">
              <a:latin typeface="+mj-lt"/>
            </a:endParaRPr>
          </a:p>
        </p:txBody>
      </p:sp>
      <p:sp>
        <p:nvSpPr>
          <p:cNvPr id="96" name="Text 93"/>
          <p:cNvSpPr/>
          <p:nvPr/>
        </p:nvSpPr>
        <p:spPr>
          <a:xfrm>
            <a:off x="3964713" y="5851363"/>
            <a:ext cx="4441867" cy="96527"/>
          </a:xfrm>
          <a:prstGeom prst="rect">
            <a:avLst/>
          </a:prstGeom>
          <a:noFill/>
          <a:ln/>
        </p:spPr>
        <p:txBody>
          <a:bodyPr wrap="square" lIns="0" tIns="0" rIns="0" bIns="0" rtlCol="0" anchor="ctr"/>
          <a:lstStyle/>
          <a:p>
            <a:pPr marL="0" indent="0">
              <a:buNone/>
            </a:pPr>
            <a:r>
              <a:rPr lang="en-US" sz="800" dirty="0">
                <a:solidFill>
                  <a:srgbClr val="FCFDFC"/>
                </a:solidFill>
                <a:latin typeface="+mj-lt"/>
                <a:ea typeface="Arial" pitchFamily="34" charset="-122"/>
                <a:cs typeface="Arial" pitchFamily="34" charset="-120"/>
              </a:rPr>
              <a:t>NIKE CIRCULAR COLLECTION IS THE FUTURE OF RESPONSIBLE SPORTSWEAR.</a:t>
            </a:r>
            <a:endParaRPr lang="en-US" sz="800" dirty="0">
              <a:latin typeface="+mj-lt"/>
            </a:endParaRPr>
          </a:p>
        </p:txBody>
      </p:sp>
      <p:sp>
        <p:nvSpPr>
          <p:cNvPr id="97" name="Text 94"/>
          <p:cNvSpPr/>
          <p:nvPr/>
        </p:nvSpPr>
        <p:spPr>
          <a:xfrm>
            <a:off x="208213" y="6099575"/>
            <a:ext cx="182186" cy="87334"/>
          </a:xfrm>
          <a:prstGeom prst="rect">
            <a:avLst/>
          </a:prstGeom>
          <a:noFill/>
          <a:ln/>
        </p:spPr>
        <p:txBody>
          <a:bodyPr wrap="square" lIns="0" tIns="0" rIns="0" bIns="0" rtlCol="0" anchor="ctr"/>
          <a:lstStyle/>
          <a:p>
            <a:pPr marL="0" indent="0">
              <a:buNone/>
            </a:pPr>
            <a:r>
              <a:rPr lang="en-US" sz="800" dirty="0">
                <a:solidFill>
                  <a:srgbClr val="ECF2EA"/>
                </a:solidFill>
                <a:latin typeface="+mj-lt"/>
                <a:ea typeface="Arial" pitchFamily="34" charset="-122"/>
                <a:cs typeface="Arial" pitchFamily="34" charset="-120"/>
              </a:rPr>
              <a:t>m</a:t>
            </a:r>
            <a:endParaRPr lang="en-US" sz="800" dirty="0">
              <a:latin typeface="+mj-lt"/>
            </a:endParaRPr>
          </a:p>
        </p:txBody>
      </p:sp>
      <p:sp>
        <p:nvSpPr>
          <p:cNvPr id="98" name="Text 95"/>
          <p:cNvSpPr/>
          <p:nvPr/>
        </p:nvSpPr>
        <p:spPr>
          <a:xfrm>
            <a:off x="393417" y="6012241"/>
            <a:ext cx="806824" cy="87334"/>
          </a:xfrm>
          <a:prstGeom prst="rect">
            <a:avLst/>
          </a:prstGeom>
          <a:noFill/>
          <a:ln/>
        </p:spPr>
        <p:txBody>
          <a:bodyPr wrap="square" lIns="0" tIns="0" rIns="0" bIns="0" rtlCol="0" anchor="ctr"/>
          <a:lstStyle/>
          <a:p>
            <a:pPr marL="0" indent="0">
              <a:buNone/>
            </a:pPr>
            <a:r>
              <a:rPr lang="en-US" sz="800" dirty="0">
                <a:solidFill>
                  <a:srgbClr val="011501"/>
                </a:solidFill>
                <a:latin typeface="+mj-lt"/>
                <a:ea typeface="Arial" pitchFamily="34" charset="-122"/>
                <a:cs typeface="Arial" pitchFamily="34" charset="-120"/>
              </a:rPr>
              <a:t>REFERENCES</a:t>
            </a:r>
            <a:endParaRPr lang="en-US" sz="800" dirty="0">
              <a:latin typeface="+mj-lt"/>
            </a:endParaRPr>
          </a:p>
        </p:txBody>
      </p:sp>
      <p:sp>
        <p:nvSpPr>
          <p:cNvPr id="99" name="Text 96"/>
          <p:cNvSpPr/>
          <p:nvPr/>
        </p:nvSpPr>
        <p:spPr>
          <a:xfrm>
            <a:off x="555233" y="6163927"/>
            <a:ext cx="5777898" cy="142492"/>
          </a:xfrm>
          <a:prstGeom prst="rect">
            <a:avLst/>
          </a:prstGeom>
          <a:noFill/>
          <a:ln/>
        </p:spPr>
        <p:txBody>
          <a:bodyPr wrap="square" lIns="0" tIns="0" rIns="0" bIns="0" rtlCol="0" anchor="ctr"/>
          <a:lstStyle/>
          <a:p>
            <a:pPr marL="0" indent="0">
              <a:buNone/>
            </a:pPr>
            <a:r>
              <a:rPr lang="en-US" sz="800" dirty="0">
                <a:solidFill>
                  <a:srgbClr val="21242B"/>
                </a:solidFill>
                <a:latin typeface="+mj-lt"/>
                <a:ea typeface="Arial" pitchFamily="34" charset="-122"/>
                <a:cs typeface="Arial" pitchFamily="34" charset="-120"/>
              </a:rPr>
              <a:t>1. Nike (2024) Sustainable Innovation Report. Available at: https://about.nike.com (Accessed: 28 June 2026).</a:t>
            </a:r>
            <a:endParaRPr lang="en-US" sz="800" dirty="0">
              <a:latin typeface="+mj-lt"/>
            </a:endParaRPr>
          </a:p>
        </p:txBody>
      </p:sp>
      <p:sp>
        <p:nvSpPr>
          <p:cNvPr id="100" name="Text 97"/>
          <p:cNvSpPr/>
          <p:nvPr/>
        </p:nvSpPr>
        <p:spPr>
          <a:xfrm>
            <a:off x="529207" y="6348033"/>
            <a:ext cx="6454588" cy="45719"/>
          </a:xfrm>
          <a:prstGeom prst="rect">
            <a:avLst/>
          </a:prstGeom>
          <a:noFill/>
          <a:ln/>
        </p:spPr>
        <p:txBody>
          <a:bodyPr wrap="square" lIns="0" tIns="0" rIns="0" bIns="0" rtlCol="0" anchor="ctr"/>
          <a:lstStyle/>
          <a:p>
            <a:pPr marL="0" indent="0">
              <a:buNone/>
            </a:pPr>
            <a:r>
              <a:rPr lang="en-US" sz="800" dirty="0">
                <a:solidFill>
                  <a:srgbClr val="222732"/>
                </a:solidFill>
                <a:latin typeface="+mj-lt"/>
                <a:ea typeface="Arial" pitchFamily="34" charset="-122"/>
                <a:cs typeface="Arial" pitchFamily="34" charset="-120"/>
              </a:rPr>
              <a:t>2. Ellen Macarthur Foundation (2021) The Circular Economy in Fashion. Available at: https://ellenmacarthurfoundation.org</a:t>
            </a:r>
            <a:endParaRPr lang="en-US" sz="800" dirty="0">
              <a:latin typeface="+mj-lt"/>
            </a:endParaRPr>
          </a:p>
        </p:txBody>
      </p:sp>
      <p:sp>
        <p:nvSpPr>
          <p:cNvPr id="101" name="Text 98"/>
          <p:cNvSpPr/>
          <p:nvPr/>
        </p:nvSpPr>
        <p:spPr>
          <a:xfrm>
            <a:off x="694042" y="6389155"/>
            <a:ext cx="1162520" cy="68948"/>
          </a:xfrm>
          <a:prstGeom prst="rect">
            <a:avLst/>
          </a:prstGeom>
          <a:noFill/>
          <a:ln/>
        </p:spPr>
        <p:txBody>
          <a:bodyPr wrap="square" lIns="0" tIns="0" rIns="0" bIns="0" rtlCol="0" anchor="ctr"/>
          <a:lstStyle/>
          <a:p>
            <a:pPr marL="0" indent="0">
              <a:buNone/>
            </a:pPr>
            <a:r>
              <a:rPr lang="en-US" sz="800" dirty="0">
                <a:solidFill>
                  <a:srgbClr val="19191A"/>
                </a:solidFill>
                <a:latin typeface="+mj-lt"/>
                <a:ea typeface="Arial" pitchFamily="34" charset="-122"/>
                <a:cs typeface="Arial" pitchFamily="34" charset="-120"/>
              </a:rPr>
              <a:t>(Accessed: 28 June 2026).</a:t>
            </a:r>
            <a:endParaRPr lang="en-US" sz="800" dirty="0">
              <a:latin typeface="+mj-lt"/>
            </a:endParaRPr>
          </a:p>
        </p:txBody>
      </p:sp>
      <p:sp>
        <p:nvSpPr>
          <p:cNvPr id="102" name="Text 99"/>
          <p:cNvSpPr/>
          <p:nvPr/>
        </p:nvSpPr>
        <p:spPr>
          <a:xfrm>
            <a:off x="537882" y="6471893"/>
            <a:ext cx="4797564" cy="68948"/>
          </a:xfrm>
          <a:prstGeom prst="rect">
            <a:avLst/>
          </a:prstGeom>
          <a:noFill/>
          <a:ln/>
        </p:spPr>
        <p:txBody>
          <a:bodyPr wrap="square" lIns="0" tIns="0" rIns="0" bIns="0" rtlCol="0" anchor="ctr"/>
          <a:lstStyle/>
          <a:p>
            <a:pPr marL="0" indent="0">
              <a:buNone/>
            </a:pPr>
            <a:r>
              <a:rPr lang="en-US" sz="800" dirty="0">
                <a:solidFill>
                  <a:srgbClr val="1F2126"/>
                </a:solidFill>
                <a:latin typeface="+mj-lt"/>
                <a:ea typeface="Arial" pitchFamily="34" charset="-122"/>
                <a:cs typeface="Arial" pitchFamily="34" charset="-120"/>
              </a:rPr>
              <a:t>3. Statista (2023) Consumer expectations on brand sustainability. Available at: https://www.statista.com</a:t>
            </a:r>
            <a:endParaRPr lang="en-US" sz="800" dirty="0">
              <a:latin typeface="+mj-lt"/>
            </a:endParaRPr>
          </a:p>
        </p:txBody>
      </p:sp>
      <p:sp>
        <p:nvSpPr>
          <p:cNvPr id="103" name="Text 100"/>
          <p:cNvSpPr/>
          <p:nvPr/>
        </p:nvSpPr>
        <p:spPr>
          <a:xfrm>
            <a:off x="694042" y="6545437"/>
            <a:ext cx="1205898" cy="68948"/>
          </a:xfrm>
          <a:prstGeom prst="rect">
            <a:avLst/>
          </a:prstGeom>
          <a:noFill/>
          <a:ln/>
        </p:spPr>
        <p:txBody>
          <a:bodyPr wrap="square" lIns="0" tIns="0" rIns="0" bIns="0" rtlCol="0" anchor="ctr"/>
          <a:lstStyle/>
          <a:p>
            <a:pPr marL="0" indent="0">
              <a:buNone/>
            </a:pPr>
            <a:r>
              <a:rPr lang="en-US" sz="800" dirty="0">
                <a:solidFill>
                  <a:srgbClr val="171717"/>
                </a:solidFill>
                <a:latin typeface="+mj-lt"/>
                <a:ea typeface="Arial" pitchFamily="34" charset="-122"/>
                <a:cs typeface="Arial" pitchFamily="34" charset="-120"/>
              </a:rPr>
              <a:t>(Accessed: 28 June 2026).</a:t>
            </a:r>
            <a:endParaRPr lang="en-US" sz="800" dirty="0">
              <a:latin typeface="+mj-lt"/>
            </a:endParaRPr>
          </a:p>
        </p:txBody>
      </p:sp>
      <p:sp>
        <p:nvSpPr>
          <p:cNvPr id="104" name="Text 101"/>
          <p:cNvSpPr/>
          <p:nvPr/>
        </p:nvSpPr>
        <p:spPr>
          <a:xfrm>
            <a:off x="546558" y="6623578"/>
            <a:ext cx="4962398" cy="73544"/>
          </a:xfrm>
          <a:prstGeom prst="rect">
            <a:avLst/>
          </a:prstGeom>
          <a:noFill/>
          <a:ln/>
        </p:spPr>
        <p:txBody>
          <a:bodyPr wrap="square" lIns="0" tIns="0" rIns="0" bIns="0" rtlCol="0" anchor="ctr"/>
          <a:lstStyle/>
          <a:p>
            <a:pPr marL="0" indent="0">
              <a:buNone/>
            </a:pPr>
            <a:r>
              <a:rPr lang="en-US" sz="800" dirty="0">
                <a:solidFill>
                  <a:srgbClr val="1F2127"/>
                </a:solidFill>
                <a:latin typeface="+mj-lt"/>
                <a:ea typeface="Arial" pitchFamily="34" charset="-122"/>
                <a:cs typeface="Arial" pitchFamily="34" charset="-120"/>
              </a:rPr>
              <a:t>4. Deloitte (2024) Gen Z and Sustainability. Available at: https://www.deloitte.com (Accessed: 28 June 2026).</a:t>
            </a:r>
            <a:endParaRPr lang="en-US" sz="800" dirty="0">
              <a:latin typeface="+mj-lt"/>
            </a:endParaRPr>
          </a:p>
        </p:txBody>
      </p:sp>
      <p:sp>
        <p:nvSpPr>
          <p:cNvPr id="105" name="Text 102"/>
          <p:cNvSpPr/>
          <p:nvPr/>
        </p:nvSpPr>
        <p:spPr>
          <a:xfrm>
            <a:off x="546558" y="6706315"/>
            <a:ext cx="5812600" cy="78141"/>
          </a:xfrm>
          <a:prstGeom prst="rect">
            <a:avLst/>
          </a:prstGeom>
          <a:noFill/>
          <a:ln/>
        </p:spPr>
        <p:txBody>
          <a:bodyPr wrap="square" lIns="0" tIns="0" rIns="0" bIns="0" rtlCol="0" anchor="ctr"/>
          <a:lstStyle/>
          <a:p>
            <a:pPr marL="0" indent="0">
              <a:buNone/>
            </a:pPr>
            <a:r>
              <a:rPr lang="en-US" sz="800" dirty="0">
                <a:solidFill>
                  <a:srgbClr val="1E2127"/>
                </a:solidFill>
                <a:latin typeface="+mj-lt"/>
                <a:ea typeface="Arial" pitchFamily="34" charset="-122"/>
                <a:cs typeface="Arial" pitchFamily="34" charset="-120"/>
              </a:rPr>
              <a:t>5. Mckinsey (2023) State of Fashion 2023: Sustainability. Available at: https://www.mckinsey.com (Accessed: 28 June 2026).</a:t>
            </a:r>
            <a:endParaRPr lang="en-US" sz="800" dirty="0">
              <a:latin typeface="+mj-lt"/>
            </a:endParaRPr>
          </a:p>
        </p:txBody>
      </p:sp>
    </p:spTree>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tropolitan">
  <a:themeElements>
    <a:clrScheme name="Metropolitan">
      <a:dk1>
        <a:sysClr val="windowText" lastClr="000000"/>
      </a:dk1>
      <a:lt1>
        <a:sysClr val="window" lastClr="FFFFFF"/>
      </a:lt1>
      <a:dk2>
        <a:srgbClr val="162F33"/>
      </a:dk2>
      <a:lt2>
        <a:srgbClr val="EAF0E0"/>
      </a:lt2>
      <a:accent1>
        <a:srgbClr val="50B4C8"/>
      </a:accent1>
      <a:accent2>
        <a:srgbClr val="A8B97F"/>
      </a:accent2>
      <a:accent3>
        <a:srgbClr val="9B9256"/>
      </a:accent3>
      <a:accent4>
        <a:srgbClr val="657689"/>
      </a:accent4>
      <a:accent5>
        <a:srgbClr val="7A855D"/>
      </a:accent5>
      <a:accent6>
        <a:srgbClr val="84AC9D"/>
      </a:accent6>
      <a:hlink>
        <a:srgbClr val="2370CD"/>
      </a:hlink>
      <a:folHlink>
        <a:srgbClr val="877589"/>
      </a:folHlink>
    </a:clrScheme>
    <a:fontScheme name="Metropolita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79CFCA13-9412-4290-BB4B-85112F88857B}"/>
    </a:ext>
  </a:extLst>
</a:theme>
</file>

<file path=ppt/theme/theme2.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8BB434"/>
      </a:accent1>
      <a:accent2>
        <a:srgbClr val="33A583"/>
      </a:accent2>
      <a:accent3>
        <a:srgbClr val="3594B4"/>
      </a:accent3>
      <a:accent4>
        <a:srgbClr val="6063B4"/>
      </a:accent4>
      <a:accent5>
        <a:srgbClr val="D35731"/>
      </a:accent5>
      <a:accent6>
        <a:srgbClr val="EBAC4B"/>
      </a:accent6>
      <a:hlink>
        <a:srgbClr val="65AD30"/>
      </a:hlink>
      <a:folHlink>
        <a:srgbClr val="8ED25B"/>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EBEC8F79-A447-43FC-8E81-85E8468AF3F9}"/>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TM03457491[[fn=Metropolitan]]</Template>
  <TotalTime>51</TotalTime>
  <Words>924</Words>
  <Application>Microsoft Office PowerPoint</Application>
  <PresentationFormat>On-screen Show (4:3)</PresentationFormat>
  <Paragraphs>119</Paragraphs>
  <Slides>2</Slides>
  <Notes>1</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2</vt:i4>
      </vt:variant>
    </vt:vector>
  </HeadingPairs>
  <TitlesOfParts>
    <vt:vector size="7" baseType="lpstr">
      <vt:lpstr>Arial</vt:lpstr>
      <vt:lpstr>Calibri Light</vt:lpstr>
      <vt:lpstr>Corbel</vt:lpstr>
      <vt:lpstr>Metropolitan</vt:lpstr>
      <vt:lpstr>Parallax</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admin</dc:creator>
  <cp:lastModifiedBy>Anonymous</cp:lastModifiedBy>
  <cp:revision>4</cp:revision>
  <dcterms:created xsi:type="dcterms:W3CDTF">2026-06-29T11:55:12Z</dcterms:created>
  <dcterms:modified xsi:type="dcterms:W3CDTF">2026-06-30T12:50:22Z</dcterms:modified>
</cp:coreProperties>
</file>