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  <p:sldMasterId id="2147483684" r:id="rId2"/>
  </p:sldMasterIdLst>
  <p:notesMasterIdLst>
    <p:notesMasterId r:id="rId17"/>
  </p:notesMasterIdLst>
  <p:sldIdLst>
    <p:sldId id="257" r:id="rId3"/>
    <p:sldId id="259" r:id="rId4"/>
    <p:sldId id="260" r:id="rId5"/>
    <p:sldId id="261" r:id="rId6"/>
    <p:sldId id="264" r:id="rId7"/>
    <p:sldId id="265" r:id="rId8"/>
    <p:sldId id="266" r:id="rId9"/>
    <p:sldId id="263" r:id="rId10"/>
    <p:sldId id="267" r:id="rId11"/>
    <p:sldId id="275" r:id="rId12"/>
    <p:sldId id="276" r:id="rId13"/>
    <p:sldId id="272" r:id="rId14"/>
    <p:sldId id="277" r:id="rId15"/>
    <p:sldId id="278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5" autoAdjust="0"/>
    <p:restoredTop sz="94660"/>
  </p:normalViewPr>
  <p:slideViewPr>
    <p:cSldViewPr snapToGrid="0">
      <p:cViewPr varScale="1">
        <p:scale>
          <a:sx n="78" d="100"/>
          <a:sy n="78" d="100"/>
        </p:scale>
        <p:origin x="773" y="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Ault" userId="448e6d29-d07f-428e-8f66-47be6c4f352b" providerId="ADAL" clId="{F271DAAA-5428-4912-864F-A50C1773868A}"/>
    <pc:docChg chg="custSel addSld delSld modSld">
      <pc:chgData name="Julia Ault" userId="448e6d29-d07f-428e-8f66-47be6c4f352b" providerId="ADAL" clId="{F271DAAA-5428-4912-864F-A50C1773868A}" dt="2018-04-15T12:19:35.580" v="150" actId="255"/>
      <pc:docMkLst>
        <pc:docMk/>
      </pc:docMkLst>
      <pc:sldChg chg="modSp">
        <pc:chgData name="Julia Ault" userId="448e6d29-d07f-428e-8f66-47be6c4f352b" providerId="ADAL" clId="{F271DAAA-5428-4912-864F-A50C1773868A}" dt="2018-04-15T12:19:35.580" v="150" actId="255"/>
        <pc:sldMkLst>
          <pc:docMk/>
          <pc:sldMk cId="2539614737" sldId="259"/>
        </pc:sldMkLst>
        <pc:spChg chg="mod">
          <ac:chgData name="Julia Ault" userId="448e6d29-d07f-428e-8f66-47be6c4f352b" providerId="ADAL" clId="{F271DAAA-5428-4912-864F-A50C1773868A}" dt="2018-04-15T12:19:35.580" v="150" actId="255"/>
          <ac:spMkLst>
            <pc:docMk/>
            <pc:sldMk cId="2539614737" sldId="259"/>
            <ac:spMk id="3" creationId="{67C22772-7FDE-47CD-94EF-DCFC408089D5}"/>
          </ac:spMkLst>
        </pc:spChg>
      </pc:sldChg>
      <pc:sldChg chg="modSp">
        <pc:chgData name="Julia Ault" userId="448e6d29-d07f-428e-8f66-47be6c4f352b" providerId="ADAL" clId="{F271DAAA-5428-4912-864F-A50C1773868A}" dt="2018-04-15T12:09:45.867" v="33" actId="1076"/>
        <pc:sldMkLst>
          <pc:docMk/>
          <pc:sldMk cId="1730245692" sldId="261"/>
        </pc:sldMkLst>
        <pc:spChg chg="mod">
          <ac:chgData name="Julia Ault" userId="448e6d29-d07f-428e-8f66-47be6c4f352b" providerId="ADAL" clId="{F271DAAA-5428-4912-864F-A50C1773868A}" dt="2018-04-15T12:09:45.867" v="33" actId="1076"/>
          <ac:spMkLst>
            <pc:docMk/>
            <pc:sldMk cId="1730245692" sldId="261"/>
            <ac:spMk id="3" creationId="{09E99F66-C0DB-477A-BFE7-7CCAA8BB01CB}"/>
          </ac:spMkLst>
        </pc:spChg>
      </pc:sldChg>
      <pc:sldChg chg="modSp">
        <pc:chgData name="Julia Ault" userId="448e6d29-d07f-428e-8f66-47be6c4f352b" providerId="ADAL" clId="{F271DAAA-5428-4912-864F-A50C1773868A}" dt="2018-04-15T12:10:10.506" v="35" actId="207"/>
        <pc:sldMkLst>
          <pc:docMk/>
          <pc:sldMk cId="895198771" sldId="264"/>
        </pc:sldMkLst>
        <pc:spChg chg="mod">
          <ac:chgData name="Julia Ault" userId="448e6d29-d07f-428e-8f66-47be6c4f352b" providerId="ADAL" clId="{F271DAAA-5428-4912-864F-A50C1773868A}" dt="2018-04-15T12:10:10.506" v="35" actId="207"/>
          <ac:spMkLst>
            <pc:docMk/>
            <pc:sldMk cId="895198771" sldId="264"/>
            <ac:spMk id="19459" creationId="{00000000-0000-0000-0000-000000000000}"/>
          </ac:spMkLst>
        </pc:spChg>
      </pc:sldChg>
      <pc:sldChg chg="modSp modAnim">
        <pc:chgData name="Julia Ault" userId="448e6d29-d07f-428e-8f66-47be6c4f352b" providerId="ADAL" clId="{F271DAAA-5428-4912-864F-A50C1773868A}" dt="2018-04-15T12:10:15.384" v="36" actId="207"/>
        <pc:sldMkLst>
          <pc:docMk/>
          <pc:sldMk cId="335313315" sldId="265"/>
        </pc:sldMkLst>
        <pc:spChg chg="mod">
          <ac:chgData name="Julia Ault" userId="448e6d29-d07f-428e-8f66-47be6c4f352b" providerId="ADAL" clId="{F271DAAA-5428-4912-864F-A50C1773868A}" dt="2018-04-15T12:10:15.384" v="36" actId="207"/>
          <ac:spMkLst>
            <pc:docMk/>
            <pc:sldMk cId="335313315" sldId="265"/>
            <ac:spMk id="54277" creationId="{00000000-0000-0000-0000-000000000000}"/>
          </ac:spMkLst>
        </pc:spChg>
      </pc:sldChg>
      <pc:sldChg chg="modSp">
        <pc:chgData name="Julia Ault" userId="448e6d29-d07f-428e-8f66-47be6c4f352b" providerId="ADAL" clId="{F271DAAA-5428-4912-864F-A50C1773868A}" dt="2018-04-15T12:11:17.544" v="57" actId="1076"/>
        <pc:sldMkLst>
          <pc:docMk/>
          <pc:sldMk cId="103201159" sldId="266"/>
        </pc:sldMkLst>
        <pc:spChg chg="mod">
          <ac:chgData name="Julia Ault" userId="448e6d29-d07f-428e-8f66-47be6c4f352b" providerId="ADAL" clId="{F271DAAA-5428-4912-864F-A50C1773868A}" dt="2018-04-15T12:11:17.544" v="57" actId="1076"/>
          <ac:spMkLst>
            <pc:docMk/>
            <pc:sldMk cId="103201159" sldId="266"/>
            <ac:spMk id="54277" creationId="{00000000-0000-0000-0000-000000000000}"/>
          </ac:spMkLst>
        </pc:spChg>
      </pc:sldChg>
      <pc:sldChg chg="modSp">
        <pc:chgData name="Julia Ault" userId="448e6d29-d07f-428e-8f66-47be6c4f352b" providerId="ADAL" clId="{F271DAAA-5428-4912-864F-A50C1773868A}" dt="2018-04-15T12:12:31.225" v="65" actId="1076"/>
        <pc:sldMkLst>
          <pc:docMk/>
          <pc:sldMk cId="1696625398" sldId="267"/>
        </pc:sldMkLst>
        <pc:spChg chg="mod">
          <ac:chgData name="Julia Ault" userId="448e6d29-d07f-428e-8f66-47be6c4f352b" providerId="ADAL" clId="{F271DAAA-5428-4912-864F-A50C1773868A}" dt="2018-04-15T12:12:11.399" v="61" actId="255"/>
          <ac:spMkLst>
            <pc:docMk/>
            <pc:sldMk cId="1696625398" sldId="267"/>
            <ac:spMk id="22530" creationId="{00000000-0000-0000-0000-000000000000}"/>
          </ac:spMkLst>
        </pc:spChg>
        <pc:spChg chg="mod">
          <ac:chgData name="Julia Ault" userId="448e6d29-d07f-428e-8f66-47be6c4f352b" providerId="ADAL" clId="{F271DAAA-5428-4912-864F-A50C1773868A}" dt="2018-04-15T12:12:31.225" v="65" actId="1076"/>
          <ac:spMkLst>
            <pc:docMk/>
            <pc:sldMk cId="1696625398" sldId="267"/>
            <ac:spMk id="56324" creationId="{00000000-0000-0000-0000-000000000000}"/>
          </ac:spMkLst>
        </pc:spChg>
      </pc:sldChg>
      <pc:sldChg chg="del">
        <pc:chgData name="Julia Ault" userId="448e6d29-d07f-428e-8f66-47be6c4f352b" providerId="ADAL" clId="{F271DAAA-5428-4912-864F-A50C1773868A}" dt="2018-04-15T12:11:49.711" v="59" actId="2696"/>
        <pc:sldMkLst>
          <pc:docMk/>
          <pc:sldMk cId="1959603856" sldId="270"/>
        </pc:sldMkLst>
      </pc:sldChg>
      <pc:sldChg chg="del">
        <pc:chgData name="Julia Ault" userId="448e6d29-d07f-428e-8f66-47be6c4f352b" providerId="ADAL" clId="{F271DAAA-5428-4912-864F-A50C1773868A}" dt="2018-04-15T12:11:42.912" v="58" actId="2696"/>
        <pc:sldMkLst>
          <pc:docMk/>
          <pc:sldMk cId="1598503219" sldId="271"/>
        </pc:sldMkLst>
      </pc:sldChg>
      <pc:sldChg chg="addSp delSp modSp">
        <pc:chgData name="Julia Ault" userId="448e6d29-d07f-428e-8f66-47be6c4f352b" providerId="ADAL" clId="{F271DAAA-5428-4912-864F-A50C1773868A}" dt="2018-04-15T12:19:15.492" v="149" actId="20577"/>
        <pc:sldMkLst>
          <pc:docMk/>
          <pc:sldMk cId="1793467377" sldId="272"/>
        </pc:sldMkLst>
        <pc:spChg chg="add del mod">
          <ac:chgData name="Julia Ault" userId="448e6d29-d07f-428e-8f66-47be6c4f352b" providerId="ADAL" clId="{F271DAAA-5428-4912-864F-A50C1773868A}" dt="2018-04-15T12:17:02.211" v="117" actId="478"/>
          <ac:spMkLst>
            <pc:docMk/>
            <pc:sldMk cId="1793467377" sldId="272"/>
            <ac:spMk id="3" creationId="{A1B72D2F-99DF-404C-BF0F-2DC4C101D7A1}"/>
          </ac:spMkLst>
        </pc:spChg>
        <pc:spChg chg="mod">
          <ac:chgData name="Julia Ault" userId="448e6d29-d07f-428e-8f66-47be6c4f352b" providerId="ADAL" clId="{F271DAAA-5428-4912-864F-A50C1773868A}" dt="2018-04-15T12:17:59.723" v="130" actId="255"/>
          <ac:spMkLst>
            <pc:docMk/>
            <pc:sldMk cId="1793467377" sldId="272"/>
            <ac:spMk id="31746" creationId="{00000000-0000-0000-0000-000000000000}"/>
          </ac:spMkLst>
        </pc:spChg>
        <pc:spChg chg="mod">
          <ac:chgData name="Julia Ault" userId="448e6d29-d07f-428e-8f66-47be6c4f352b" providerId="ADAL" clId="{F271DAAA-5428-4912-864F-A50C1773868A}" dt="2018-04-15T12:19:15.492" v="149" actId="20577"/>
          <ac:spMkLst>
            <pc:docMk/>
            <pc:sldMk cId="1793467377" sldId="272"/>
            <ac:spMk id="31747" creationId="{00000000-0000-0000-0000-000000000000}"/>
          </ac:spMkLst>
        </pc:spChg>
        <pc:spChg chg="del mod">
          <ac:chgData name="Julia Ault" userId="448e6d29-d07f-428e-8f66-47be6c4f352b" providerId="ADAL" clId="{F271DAAA-5428-4912-864F-A50C1773868A}" dt="2018-04-15T12:16:59.303" v="116" actId="478"/>
          <ac:spMkLst>
            <pc:docMk/>
            <pc:sldMk cId="1793467377" sldId="272"/>
            <ac:spMk id="31748" creationId="{00000000-0000-0000-0000-000000000000}"/>
          </ac:spMkLst>
        </pc:spChg>
      </pc:sldChg>
      <pc:sldChg chg="del">
        <pc:chgData name="Julia Ault" userId="448e6d29-d07f-428e-8f66-47be6c4f352b" providerId="ADAL" clId="{F271DAAA-5428-4912-864F-A50C1773868A}" dt="2018-04-15T12:11:56.468" v="60" actId="2696"/>
        <pc:sldMkLst>
          <pc:docMk/>
          <pc:sldMk cId="1521835282" sldId="273"/>
        </pc:sldMkLst>
      </pc:sldChg>
      <pc:sldChg chg="modSp">
        <pc:chgData name="Julia Ault" userId="448e6d29-d07f-428e-8f66-47be6c4f352b" providerId="ADAL" clId="{F271DAAA-5428-4912-864F-A50C1773868A}" dt="2018-04-15T12:13:54.146" v="86" actId="14100"/>
        <pc:sldMkLst>
          <pc:docMk/>
          <pc:sldMk cId="3332893268" sldId="275"/>
        </pc:sldMkLst>
        <pc:spChg chg="mod">
          <ac:chgData name="Julia Ault" userId="448e6d29-d07f-428e-8f66-47be6c4f352b" providerId="ADAL" clId="{F271DAAA-5428-4912-864F-A50C1773868A}" dt="2018-04-15T12:13:54.146" v="86" actId="14100"/>
          <ac:spMkLst>
            <pc:docMk/>
            <pc:sldMk cId="3332893268" sldId="275"/>
            <ac:spMk id="2" creationId="{73D6315B-A6BB-4634-BFAB-D765470D43EF}"/>
          </ac:spMkLst>
        </pc:spChg>
        <pc:picChg chg="mod">
          <ac:chgData name="Julia Ault" userId="448e6d29-d07f-428e-8f66-47be6c4f352b" providerId="ADAL" clId="{F271DAAA-5428-4912-864F-A50C1773868A}" dt="2018-04-15T12:12:53.694" v="72" actId="1076"/>
          <ac:picMkLst>
            <pc:docMk/>
            <pc:sldMk cId="3332893268" sldId="275"/>
            <ac:picMk id="10" creationId="{E7D4A943-E53C-45E9-9E65-4B9E57F24D92}"/>
          </ac:picMkLst>
        </pc:picChg>
      </pc:sldChg>
      <pc:sldChg chg="modSp">
        <pc:chgData name="Julia Ault" userId="448e6d29-d07f-428e-8f66-47be6c4f352b" providerId="ADAL" clId="{F271DAAA-5428-4912-864F-A50C1773868A}" dt="2018-04-15T12:14:18.587" v="91" actId="1076"/>
        <pc:sldMkLst>
          <pc:docMk/>
          <pc:sldMk cId="2729662262" sldId="276"/>
        </pc:sldMkLst>
        <pc:spChg chg="mod">
          <ac:chgData name="Julia Ault" userId="448e6d29-d07f-428e-8f66-47be6c4f352b" providerId="ADAL" clId="{F271DAAA-5428-4912-864F-A50C1773868A}" dt="2018-04-15T12:14:13.256" v="90" actId="1076"/>
          <ac:spMkLst>
            <pc:docMk/>
            <pc:sldMk cId="2729662262" sldId="276"/>
            <ac:spMk id="2" creationId="{73D6315B-A6BB-4634-BFAB-D765470D43EF}"/>
          </ac:spMkLst>
        </pc:spChg>
        <pc:picChg chg="mod">
          <ac:chgData name="Julia Ault" userId="448e6d29-d07f-428e-8f66-47be6c4f352b" providerId="ADAL" clId="{F271DAAA-5428-4912-864F-A50C1773868A}" dt="2018-04-15T12:14:18.587" v="91" actId="1076"/>
          <ac:picMkLst>
            <pc:docMk/>
            <pc:sldMk cId="2729662262" sldId="276"/>
            <ac:picMk id="6" creationId="{AEA2174D-FBDE-49F4-B1A0-45A39BD34E7E}"/>
          </ac:picMkLst>
        </pc:picChg>
      </pc:sldChg>
      <pc:sldChg chg="addSp delSp modSp add">
        <pc:chgData name="Julia Ault" userId="448e6d29-d07f-428e-8f66-47be6c4f352b" providerId="ADAL" clId="{F271DAAA-5428-4912-864F-A50C1773868A}" dt="2018-04-15T12:19:09.082" v="148" actId="20577"/>
        <pc:sldMkLst>
          <pc:docMk/>
          <pc:sldMk cId="309226931" sldId="277"/>
        </pc:sldMkLst>
        <pc:spChg chg="add del mod">
          <ac:chgData name="Julia Ault" userId="448e6d29-d07f-428e-8f66-47be6c4f352b" providerId="ADAL" clId="{F271DAAA-5428-4912-864F-A50C1773868A}" dt="2018-04-15T12:16:03.599" v="108" actId="478"/>
          <ac:spMkLst>
            <pc:docMk/>
            <pc:sldMk cId="309226931" sldId="277"/>
            <ac:spMk id="3" creationId="{C5435E75-A921-4B85-8B2F-413C3150895D}"/>
          </ac:spMkLst>
        </pc:spChg>
        <pc:spChg chg="mod">
          <ac:chgData name="Julia Ault" userId="448e6d29-d07f-428e-8f66-47be6c4f352b" providerId="ADAL" clId="{F271DAAA-5428-4912-864F-A50C1773868A}" dt="2018-04-15T12:19:09.082" v="148" actId="20577"/>
          <ac:spMkLst>
            <pc:docMk/>
            <pc:sldMk cId="309226931" sldId="277"/>
            <ac:spMk id="31746" creationId="{00000000-0000-0000-0000-000000000000}"/>
          </ac:spMkLst>
        </pc:spChg>
        <pc:spChg chg="del">
          <ac:chgData name="Julia Ault" userId="448e6d29-d07f-428e-8f66-47be6c4f352b" providerId="ADAL" clId="{F271DAAA-5428-4912-864F-A50C1773868A}" dt="2018-04-15T12:15:59.261" v="107" actId="478"/>
          <ac:spMkLst>
            <pc:docMk/>
            <pc:sldMk cId="309226931" sldId="277"/>
            <ac:spMk id="31747" creationId="{00000000-0000-0000-0000-000000000000}"/>
          </ac:spMkLst>
        </pc:spChg>
        <pc:spChg chg="mod">
          <ac:chgData name="Julia Ault" userId="448e6d29-d07f-428e-8f66-47be6c4f352b" providerId="ADAL" clId="{F271DAAA-5428-4912-864F-A50C1773868A}" dt="2018-04-15T12:19:00.354" v="142" actId="20577"/>
          <ac:spMkLst>
            <pc:docMk/>
            <pc:sldMk cId="309226931" sldId="277"/>
            <ac:spMk id="31748" creationId="{00000000-0000-0000-0000-000000000000}"/>
          </ac:spMkLst>
        </pc:spChg>
      </pc:sldChg>
      <pc:sldChg chg="modSp add">
        <pc:chgData name="Julia Ault" userId="448e6d29-d07f-428e-8f66-47be6c4f352b" providerId="ADAL" clId="{F271DAAA-5428-4912-864F-A50C1773868A}" dt="2018-04-15T12:18:44.397" v="141" actId="20577"/>
        <pc:sldMkLst>
          <pc:docMk/>
          <pc:sldMk cId="3599166948" sldId="278"/>
        </pc:sldMkLst>
        <pc:spChg chg="mod">
          <ac:chgData name="Julia Ault" userId="448e6d29-d07f-428e-8f66-47be6c4f352b" providerId="ADAL" clId="{F271DAAA-5428-4912-864F-A50C1773868A}" dt="2018-04-15T12:18:44.397" v="141" actId="20577"/>
          <ac:spMkLst>
            <pc:docMk/>
            <pc:sldMk cId="3599166948" sldId="278"/>
            <ac:spMk id="31748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55259A-82ED-4FAD-B47A-4AF925AC6C9C}" type="datetimeFigureOut">
              <a:rPr lang="en-GB" smtClean="0"/>
              <a:t>15/04/2018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1F6688-09DB-4377-8D01-69C76827DF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1091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15/04/2018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509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15/04/2018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8198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15/04/2018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4569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15/04/2018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8513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15/04/2018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2381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15/04/2018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1398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15/04/2018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6622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15/04/2018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3400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15/04/2018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6461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15/04/2018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306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15/04/2018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7910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15/04/2018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170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15/04/2018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8674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15/04/2018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8214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15/04/2018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6832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15/04/2018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1927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15/04/2018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63009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15/04/2018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0541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15/04/2018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44785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15/04/2018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586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15/04/2018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6663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15/04/2018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95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811124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15/04/2018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0294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15/04/2018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3638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685800" y="2588614"/>
            <a:ext cx="7772400" cy="3180521"/>
          </a:xfrm>
        </p:spPr>
        <p:txBody>
          <a:bodyPr/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BMSK4001</a:t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Academic &amp; Employability Skills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Leadership Theories and Styles</a:t>
            </a:r>
            <a:br>
              <a:rPr lang="en-GB" sz="4000" dirty="0"/>
            </a:b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665922" y="1222512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Arial" panose="020B0604020202020204" pitchFamily="34" charset="0"/>
              </a:rPr>
              <a:t>CertHE Skills for the Workplace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8415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B7BD7-5386-4A09-AD4D-A816F6C7D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4943"/>
            <a:ext cx="8229600" cy="1143000"/>
          </a:xfrm>
        </p:spPr>
        <p:txBody>
          <a:bodyPr/>
          <a:lstStyle/>
          <a:p>
            <a:br>
              <a:rPr lang="en-GB" altLang="en-US" b="1" dirty="0">
                <a:solidFill>
                  <a:srgbClr val="0563C1"/>
                </a:solidFill>
              </a:rPr>
            </a:br>
            <a:r>
              <a:rPr lang="en-GB" alt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Trait Theory</a:t>
            </a:r>
            <a:br>
              <a:rPr lang="en-GB" altLang="en-US" b="1" dirty="0">
                <a:solidFill>
                  <a:srgbClr val="0563C1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C22772-7FDE-47CD-94EF-DCFC408089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62496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800" dirty="0">
                <a:solidFill>
                  <a:prstClr val="black"/>
                </a:solidFill>
              </a:rPr>
              <a:t>The belief that leaders develop from their own personal qualities (born not made)</a:t>
            </a:r>
          </a:p>
          <a:p>
            <a:endParaRPr lang="en-GB" altLang="en-US" dirty="0">
              <a:solidFill>
                <a:prstClr val="black"/>
              </a:solidFill>
            </a:endParaRPr>
          </a:p>
          <a:p>
            <a:pPr marL="0" indent="0" algn="ctr">
              <a:spcBef>
                <a:spcPct val="50000"/>
              </a:spcBef>
              <a:buNone/>
            </a:pPr>
            <a:r>
              <a:rPr lang="en-GB" altLang="en-US" dirty="0">
                <a:solidFill>
                  <a:srgbClr val="0563C1"/>
                </a:solidFill>
              </a:rPr>
              <a:t>Mother Teresa            Mahatma Gandhi</a:t>
            </a:r>
          </a:p>
          <a:p>
            <a:pPr marL="0" indent="0" algn="ctr">
              <a:spcBef>
                <a:spcPct val="50000"/>
              </a:spcBef>
              <a:buNone/>
            </a:pPr>
            <a:r>
              <a:rPr lang="en-GB" altLang="en-US" dirty="0">
                <a:solidFill>
                  <a:srgbClr val="0563C1"/>
                </a:solidFill>
              </a:rPr>
              <a:t>Moses     Che Guevara      Margaret Thatcher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4AF665-6DDB-4352-82E1-3157520747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6147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00051" y="73999"/>
            <a:ext cx="8229600" cy="1143000"/>
          </a:xfrm>
        </p:spPr>
        <p:txBody>
          <a:bodyPr/>
          <a:lstStyle/>
          <a:p>
            <a:r>
              <a:rPr lang="en-GB" alt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Leadership</a:t>
            </a:r>
          </a:p>
        </p:txBody>
      </p:sp>
      <p:sp>
        <p:nvSpPr>
          <p:cNvPr id="50179" name="Rectangle 3"/>
          <p:cNvSpPr>
            <a:spLocks noGrp="1" noRot="1" noChangeArrowheads="1"/>
          </p:cNvSpPr>
          <p:nvPr>
            <p:ph sz="half" idx="1"/>
          </p:nvPr>
        </p:nvSpPr>
        <p:spPr>
          <a:xfrm>
            <a:off x="1242760" y="2062213"/>
            <a:ext cx="3145631" cy="3028950"/>
          </a:xfrm>
        </p:spPr>
        <p:txBody>
          <a:bodyPr/>
          <a:lstStyle/>
          <a:p>
            <a:r>
              <a:rPr lang="en-GB" altLang="en-US" sz="2400" dirty="0"/>
              <a:t>Vision</a:t>
            </a:r>
          </a:p>
          <a:p>
            <a:r>
              <a:rPr lang="en-GB" altLang="en-US" sz="2400" dirty="0"/>
              <a:t>Judgement</a:t>
            </a:r>
          </a:p>
          <a:p>
            <a:r>
              <a:rPr lang="en-GB" altLang="en-US" sz="2400" dirty="0"/>
              <a:t>Commitment</a:t>
            </a:r>
          </a:p>
          <a:p>
            <a:r>
              <a:rPr lang="en-GB" altLang="en-US" sz="2400" dirty="0"/>
              <a:t>Knowledge</a:t>
            </a:r>
          </a:p>
          <a:p>
            <a:r>
              <a:rPr lang="en-GB" altLang="en-US" sz="2400" dirty="0"/>
              <a:t>Will-power</a:t>
            </a:r>
          </a:p>
          <a:p>
            <a:r>
              <a:rPr lang="en-GB" altLang="en-US" sz="2400" dirty="0"/>
              <a:t>Energy &amp; Drive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2400" dirty="0"/>
          </a:p>
          <a:p>
            <a:endParaRPr lang="en-GB" altLang="en-US" sz="2400" dirty="0"/>
          </a:p>
          <a:p>
            <a:endParaRPr lang="en-GB" altLang="en-US" dirty="0"/>
          </a:p>
        </p:txBody>
      </p:sp>
      <p:sp>
        <p:nvSpPr>
          <p:cNvPr id="50181" name="Rectangle 5"/>
          <p:cNvSpPr>
            <a:spLocks noGrp="1" noRot="1" noChangeArrowheads="1"/>
          </p:cNvSpPr>
          <p:nvPr>
            <p:ph sz="half" idx="2"/>
          </p:nvPr>
        </p:nvSpPr>
        <p:spPr>
          <a:xfrm>
            <a:off x="4989075" y="2062213"/>
            <a:ext cx="3145631" cy="3028950"/>
          </a:xfrm>
        </p:spPr>
        <p:txBody>
          <a:bodyPr/>
          <a:lstStyle/>
          <a:p>
            <a:r>
              <a:rPr lang="en-GB" altLang="en-US" sz="2400" dirty="0"/>
              <a:t>Sensitivity to others</a:t>
            </a:r>
          </a:p>
          <a:p>
            <a:r>
              <a:rPr lang="en-GB" altLang="en-US" sz="2400" dirty="0"/>
              <a:t>Communications skills</a:t>
            </a:r>
          </a:p>
          <a:p>
            <a:r>
              <a:rPr lang="en-GB" altLang="en-US" sz="2400" dirty="0"/>
              <a:t>Strongly held personal beliefs </a:t>
            </a:r>
          </a:p>
          <a:p>
            <a:r>
              <a:rPr lang="en-GB" altLang="en-US" sz="2400" dirty="0"/>
              <a:t>Ambition</a:t>
            </a:r>
          </a:p>
          <a:p>
            <a:endParaRPr lang="en-GB" altLang="en-US" sz="2400" dirty="0"/>
          </a:p>
        </p:txBody>
      </p:sp>
      <p:sp>
        <p:nvSpPr>
          <p:cNvPr id="16389" name="Text Box 4"/>
          <p:cNvSpPr txBox="1">
            <a:spLocks noChangeArrowheads="1"/>
          </p:cNvSpPr>
          <p:nvPr/>
        </p:nvSpPr>
        <p:spPr bwMode="auto">
          <a:xfrm>
            <a:off x="1599010" y="1216999"/>
            <a:ext cx="5831681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</a:pPr>
            <a:r>
              <a:rPr lang="en-GB" alt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Trait Theory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>
                <a:solidFill>
                  <a:prstClr val="black">
                    <a:tint val="75000"/>
                  </a:prstClr>
                </a:solidFill>
              </a:rPr>
              <a:t>TSD60011024</a:t>
            </a:r>
          </a:p>
        </p:txBody>
      </p:sp>
    </p:spTree>
    <p:extLst>
      <p:ext uri="{BB962C8B-B14F-4D97-AF65-F5344CB8AC3E}">
        <p14:creationId xmlns:p14="http://schemas.microsoft.com/office/powerpoint/2010/main" val="895824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9" grpId="0" build="p"/>
      <p:bldP spid="5018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98311-3EA3-4C7E-8FE4-562FF9527E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7070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Leadership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E99F66-C0DB-477A-BFE7-7CCAA8BB01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6545" y="1772343"/>
            <a:ext cx="4319081" cy="3116668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3600" dirty="0"/>
              <a:t>Autocratic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600" dirty="0"/>
              <a:t>Democratic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600" dirty="0"/>
              <a:t>Laissez-faire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600" dirty="0"/>
              <a:t>Paternalistic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F15EFE-3B65-4043-BB13-3C6CFA4BED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2456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379379" y="71437"/>
            <a:ext cx="8229600" cy="1143000"/>
          </a:xfrm>
        </p:spPr>
        <p:txBody>
          <a:bodyPr/>
          <a:lstStyle/>
          <a:p>
            <a:r>
              <a:rPr lang="en-GB" alt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Leadership Styles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>
          <a:xfrm>
            <a:off x="465138" y="1214437"/>
            <a:ext cx="8229600" cy="3917032"/>
          </a:xfrm>
        </p:spPr>
        <p:txBody>
          <a:bodyPr/>
          <a:lstStyle/>
          <a:p>
            <a:pPr>
              <a:spcBef>
                <a:spcPct val="50000"/>
              </a:spcBef>
              <a:buFontTx/>
              <a:buNone/>
            </a:pPr>
            <a:r>
              <a:rPr lang="en-GB" altLang="en-US" sz="1800" dirty="0"/>
              <a:t> </a:t>
            </a:r>
            <a:r>
              <a:rPr lang="en-GB" altLang="en-US" sz="2800" dirty="0">
                <a:solidFill>
                  <a:schemeClr val="tx2"/>
                </a:solidFill>
                <a:latin typeface="+mj-lt"/>
              </a:rPr>
              <a:t>Autocratic</a:t>
            </a:r>
          </a:p>
          <a:p>
            <a:pPr>
              <a:spcBef>
                <a:spcPct val="50000"/>
              </a:spcBef>
              <a:buFont typeface="Wingdings" panose="05000000000000000000" pitchFamily="2" charset="2"/>
              <a:buChar char="Ø"/>
            </a:pPr>
            <a:r>
              <a:rPr lang="en-GB" altLang="en-US" sz="2400" dirty="0"/>
              <a:t>      Workers are not encouraged to think for itself</a:t>
            </a:r>
          </a:p>
          <a:p>
            <a:pPr>
              <a:spcBef>
                <a:spcPct val="50000"/>
              </a:spcBef>
              <a:buFont typeface="Wingdings" panose="05000000000000000000" pitchFamily="2" charset="2"/>
              <a:buChar char="Ø"/>
            </a:pPr>
            <a:r>
              <a:rPr lang="en-GB" altLang="en-US" sz="2400" dirty="0"/>
              <a:t>  	Emphasis is more on quantity than quality</a:t>
            </a:r>
          </a:p>
          <a:p>
            <a:pPr>
              <a:spcBef>
                <a:spcPct val="50000"/>
              </a:spcBef>
              <a:buFont typeface="Wingdings" panose="05000000000000000000" pitchFamily="2" charset="2"/>
              <a:buChar char="Ø"/>
            </a:pPr>
            <a:r>
              <a:rPr lang="en-GB" altLang="en-US" sz="2400" dirty="0"/>
              <a:t>  	The leader is detached</a:t>
            </a:r>
          </a:p>
          <a:p>
            <a:pPr>
              <a:spcBef>
                <a:spcPct val="50000"/>
              </a:spcBef>
              <a:buFont typeface="Wingdings" panose="05000000000000000000" pitchFamily="2" charset="2"/>
              <a:buChar char="Ø"/>
            </a:pPr>
            <a:r>
              <a:rPr lang="en-GB" altLang="en-US" sz="2400" dirty="0"/>
              <a:t>  	Decisions are made on the opinions of one person</a:t>
            </a:r>
          </a:p>
          <a:p>
            <a:pPr>
              <a:spcBef>
                <a:spcPct val="50000"/>
              </a:spcBef>
              <a:buFont typeface="Wingdings" panose="05000000000000000000" pitchFamily="2" charset="2"/>
              <a:buChar char="Ø"/>
            </a:pPr>
            <a:r>
              <a:rPr lang="en-GB" altLang="en-US" sz="2400" dirty="0"/>
              <a:t>  	Leader insists on every decision going through them</a:t>
            </a:r>
          </a:p>
          <a:p>
            <a:pPr>
              <a:spcBef>
                <a:spcPct val="50000"/>
              </a:spcBef>
              <a:buFont typeface="Wingdings" panose="05000000000000000000" pitchFamily="2" charset="2"/>
              <a:buChar char="Ø"/>
            </a:pPr>
            <a:r>
              <a:rPr lang="en-GB" altLang="en-US" sz="2400" dirty="0"/>
              <a:t>  	Groups not responsible for actions</a:t>
            </a:r>
          </a:p>
          <a:p>
            <a:pPr>
              <a:spcBef>
                <a:spcPct val="50000"/>
              </a:spcBef>
              <a:buFont typeface="Wingdings" panose="05000000000000000000" pitchFamily="2" charset="2"/>
              <a:buChar char="Ø"/>
            </a:pPr>
            <a:r>
              <a:rPr lang="en-GB" altLang="en-US" sz="2400" dirty="0"/>
              <a:t>  	Decisions can be made quickly</a:t>
            </a:r>
          </a:p>
        </p:txBody>
      </p:sp>
    </p:spTree>
    <p:extLst>
      <p:ext uri="{BB962C8B-B14F-4D97-AF65-F5344CB8AC3E}">
        <p14:creationId xmlns:p14="http://schemas.microsoft.com/office/powerpoint/2010/main" val="8951987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69650" y="-1416"/>
            <a:ext cx="8229600" cy="1143000"/>
          </a:xfrm>
        </p:spPr>
        <p:txBody>
          <a:bodyPr/>
          <a:lstStyle/>
          <a:p>
            <a:r>
              <a:rPr lang="en-GB" alt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Leadership Styles</a:t>
            </a:r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1369219" y="2511030"/>
            <a:ext cx="6405563" cy="2920603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</a:pPr>
            <a:endParaRPr lang="en-GB" altLang="en-US" b="1"/>
          </a:p>
          <a:p>
            <a:endParaRPr lang="en-GB" altLang="en-US"/>
          </a:p>
          <a:p>
            <a:endParaRPr lang="en-GB" altLang="en-US"/>
          </a:p>
          <a:p>
            <a:pPr>
              <a:buFont typeface="Wingdings" panose="05000000000000000000" pitchFamily="2" charset="2"/>
              <a:buNone/>
            </a:pPr>
            <a:endParaRPr lang="en-GB" altLang="en-US"/>
          </a:p>
          <a:p>
            <a:endParaRPr lang="en-GB" altLang="en-US"/>
          </a:p>
        </p:txBody>
      </p:sp>
      <p:sp>
        <p:nvSpPr>
          <p:cNvPr id="54277" name="Text Box 5"/>
          <p:cNvSpPr txBox="1">
            <a:spLocks noChangeArrowheads="1"/>
          </p:cNvSpPr>
          <p:nvPr/>
        </p:nvSpPr>
        <p:spPr bwMode="auto">
          <a:xfrm>
            <a:off x="869433" y="1307858"/>
            <a:ext cx="7230033" cy="3847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en-GB" altLang="en-US" sz="2800" dirty="0">
                <a:solidFill>
                  <a:schemeClr val="tx2"/>
                </a:solidFill>
                <a:latin typeface="+mj-lt"/>
              </a:rPr>
              <a:t>Democratic</a:t>
            </a:r>
          </a:p>
          <a:p>
            <a:pPr marL="457200" indent="-457200" fontAlgn="base">
              <a:spcBef>
                <a:spcPct val="5000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GB" altLang="en-US" sz="2400" dirty="0">
                <a:solidFill>
                  <a:prstClr val="black"/>
                </a:solidFill>
                <a:latin typeface="+mn-lt"/>
              </a:rPr>
              <a:t>Opinions listened to, although not always considered in the final decision</a:t>
            </a:r>
          </a:p>
          <a:p>
            <a:pPr marL="457200" indent="-457200" fontAlgn="base">
              <a:spcBef>
                <a:spcPct val="5000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GB" altLang="en-US" sz="2400" dirty="0">
                <a:solidFill>
                  <a:prstClr val="black"/>
                </a:solidFill>
                <a:latin typeface="+mn-lt"/>
              </a:rPr>
              <a:t>Slower decision making process</a:t>
            </a:r>
          </a:p>
          <a:p>
            <a:pPr marL="457200" indent="-457200" fontAlgn="base">
              <a:spcBef>
                <a:spcPct val="5000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GB" altLang="en-US" sz="2400" dirty="0">
                <a:solidFill>
                  <a:prstClr val="black"/>
                </a:solidFill>
                <a:latin typeface="+mn-lt"/>
              </a:rPr>
              <a:t>Group actively involved in all aspects of the business and encouraged to take responsibility for decisions made</a:t>
            </a:r>
          </a:p>
          <a:p>
            <a:pPr marL="457200" indent="-457200" fontAlgn="base">
              <a:spcBef>
                <a:spcPct val="5000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GB" altLang="en-US" sz="2400" dirty="0">
                <a:solidFill>
                  <a:prstClr val="black"/>
                </a:solidFill>
                <a:latin typeface="+mn-lt"/>
              </a:rPr>
              <a:t>Two-way communication is the norm</a:t>
            </a:r>
          </a:p>
        </p:txBody>
      </p:sp>
    </p:spTree>
    <p:extLst>
      <p:ext uri="{BB962C8B-B14F-4D97-AF65-F5344CB8AC3E}">
        <p14:creationId xmlns:p14="http://schemas.microsoft.com/office/powerpoint/2010/main" val="335313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42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42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42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42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7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69650" y="-1416"/>
            <a:ext cx="8229600" cy="1143000"/>
          </a:xfrm>
        </p:spPr>
        <p:txBody>
          <a:bodyPr/>
          <a:lstStyle/>
          <a:p>
            <a:r>
              <a:rPr lang="en-GB" alt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Leadership Styles</a:t>
            </a:r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1369219" y="2511030"/>
            <a:ext cx="6405563" cy="2920603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</a:pPr>
            <a:endParaRPr lang="en-GB" altLang="en-US" b="1"/>
          </a:p>
          <a:p>
            <a:endParaRPr lang="en-GB" altLang="en-US"/>
          </a:p>
          <a:p>
            <a:endParaRPr lang="en-GB" altLang="en-US"/>
          </a:p>
          <a:p>
            <a:pPr>
              <a:buFont typeface="Wingdings" panose="05000000000000000000" pitchFamily="2" charset="2"/>
              <a:buNone/>
            </a:pPr>
            <a:endParaRPr lang="en-GB" altLang="en-US"/>
          </a:p>
          <a:p>
            <a:endParaRPr lang="en-GB" altLang="en-US"/>
          </a:p>
        </p:txBody>
      </p:sp>
      <p:sp>
        <p:nvSpPr>
          <p:cNvPr id="54277" name="Text Box 5"/>
          <p:cNvSpPr txBox="1">
            <a:spLocks noChangeArrowheads="1"/>
          </p:cNvSpPr>
          <p:nvPr/>
        </p:nvSpPr>
        <p:spPr bwMode="auto">
          <a:xfrm>
            <a:off x="869433" y="1141584"/>
            <a:ext cx="7230033" cy="40318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en-GB" altLang="en-US" sz="2800" dirty="0">
                <a:solidFill>
                  <a:schemeClr val="tx2"/>
                </a:solidFill>
                <a:latin typeface="+mj-lt"/>
              </a:rPr>
              <a:t>Laissez-faire</a:t>
            </a:r>
          </a:p>
          <a:p>
            <a:pPr marL="457200" indent="-457200" fontAlgn="base">
              <a:spcBef>
                <a:spcPct val="5000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GB" altLang="en-US" sz="2400" dirty="0">
                <a:solidFill>
                  <a:prstClr val="black"/>
                </a:solidFill>
                <a:latin typeface="+mn-lt"/>
              </a:rPr>
              <a:t>All workers’ opinions taken into account when making decisions</a:t>
            </a:r>
          </a:p>
          <a:p>
            <a:pPr marL="457200" indent="-457200" fontAlgn="base">
              <a:spcBef>
                <a:spcPct val="5000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GB" altLang="en-US" sz="2400" dirty="0">
                <a:solidFill>
                  <a:prstClr val="black"/>
                </a:solidFill>
                <a:latin typeface="+mn-lt"/>
              </a:rPr>
              <a:t>Very difficult to arrive at a consensus, so decisions take a long time to be made, but usually encompass all views; often a compromise rather than the best option results</a:t>
            </a:r>
          </a:p>
          <a:p>
            <a:pPr marL="457200" indent="-457200" fontAlgn="base">
              <a:spcBef>
                <a:spcPct val="5000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GB" altLang="en-US" sz="2400" dirty="0">
                <a:solidFill>
                  <a:prstClr val="black"/>
                </a:solidFill>
                <a:latin typeface="+mn-lt"/>
              </a:rPr>
              <a:t>Numerous discussions and deliberations which add unnecessary costs to a business</a:t>
            </a:r>
          </a:p>
        </p:txBody>
      </p:sp>
    </p:spTree>
    <p:extLst>
      <p:ext uri="{BB962C8B-B14F-4D97-AF65-F5344CB8AC3E}">
        <p14:creationId xmlns:p14="http://schemas.microsoft.com/office/powerpoint/2010/main" val="103201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7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Range of Leadership Styles</a:t>
            </a:r>
          </a:p>
        </p:txBody>
      </p:sp>
      <p:sp>
        <p:nvSpPr>
          <p:cNvPr id="1843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1369219" y="2511030"/>
            <a:ext cx="6405563" cy="2920603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</a:pPr>
            <a:endParaRPr lang="en-GB" altLang="en-US" b="1" dirty="0"/>
          </a:p>
          <a:p>
            <a:endParaRPr lang="en-GB" altLang="en-US" dirty="0"/>
          </a:p>
          <a:p>
            <a:endParaRPr lang="en-GB" altLang="en-US" dirty="0"/>
          </a:p>
          <a:p>
            <a:pPr>
              <a:buFont typeface="Wingdings" panose="05000000000000000000" pitchFamily="2" charset="2"/>
              <a:buNone/>
            </a:pPr>
            <a:endParaRPr lang="en-GB" altLang="en-US" dirty="0"/>
          </a:p>
          <a:p>
            <a:endParaRPr lang="en-GB" altLang="en-US" dirty="0"/>
          </a:p>
        </p:txBody>
      </p:sp>
      <p:sp>
        <p:nvSpPr>
          <p:cNvPr id="18436" name="Rectangle 7"/>
          <p:cNvSpPr>
            <a:spLocks noChangeArrowheads="1"/>
          </p:cNvSpPr>
          <p:nvPr/>
        </p:nvSpPr>
        <p:spPr bwMode="auto">
          <a:xfrm>
            <a:off x="2195514" y="2619375"/>
            <a:ext cx="4698206" cy="2106216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altLang="en-US" sz="1350">
              <a:solidFill>
                <a:prstClr val="black"/>
              </a:solidFill>
            </a:endParaRPr>
          </a:p>
        </p:txBody>
      </p:sp>
      <p:sp>
        <p:nvSpPr>
          <p:cNvPr id="18437" name="Line 8"/>
          <p:cNvSpPr>
            <a:spLocks noChangeShapeType="1"/>
          </p:cNvSpPr>
          <p:nvPr/>
        </p:nvSpPr>
        <p:spPr bwMode="auto">
          <a:xfrm flipH="1">
            <a:off x="2195514" y="2834880"/>
            <a:ext cx="4698206" cy="1350169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13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18438" name="Text Box 9"/>
          <p:cNvSpPr txBox="1">
            <a:spLocks noChangeArrowheads="1"/>
          </p:cNvSpPr>
          <p:nvPr/>
        </p:nvSpPr>
        <p:spPr bwMode="auto">
          <a:xfrm>
            <a:off x="1709737" y="2187179"/>
            <a:ext cx="629126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en-GB" altLang="en-US" b="1">
                <a:solidFill>
                  <a:srgbClr val="000000"/>
                </a:solidFill>
              </a:rPr>
              <a:t>Autocratic                     Democratic               Laissez-faire</a:t>
            </a:r>
          </a:p>
        </p:txBody>
      </p:sp>
      <p:sp>
        <p:nvSpPr>
          <p:cNvPr id="18439" name="Text Box 10"/>
          <p:cNvSpPr txBox="1">
            <a:spLocks noChangeArrowheads="1"/>
          </p:cNvSpPr>
          <p:nvPr/>
        </p:nvSpPr>
        <p:spPr bwMode="auto">
          <a:xfrm>
            <a:off x="2250281" y="2781300"/>
            <a:ext cx="323969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en-GB" altLang="en-US" b="1">
                <a:solidFill>
                  <a:prstClr val="black"/>
                </a:solidFill>
              </a:rPr>
              <a:t>Authority held by leader</a:t>
            </a:r>
          </a:p>
        </p:txBody>
      </p:sp>
      <p:sp>
        <p:nvSpPr>
          <p:cNvPr id="18440" name="Text Box 11"/>
          <p:cNvSpPr txBox="1">
            <a:spLocks noChangeArrowheads="1"/>
          </p:cNvSpPr>
          <p:nvPr/>
        </p:nvSpPr>
        <p:spPr bwMode="auto">
          <a:xfrm>
            <a:off x="3545681" y="4023122"/>
            <a:ext cx="323969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en-GB" altLang="en-US" b="1">
                <a:solidFill>
                  <a:prstClr val="black"/>
                </a:solidFill>
              </a:rPr>
              <a:t>Authority held by group</a:t>
            </a:r>
          </a:p>
        </p:txBody>
      </p:sp>
      <p:sp>
        <p:nvSpPr>
          <p:cNvPr id="18441" name="Text Box 12"/>
          <p:cNvSpPr txBox="1">
            <a:spLocks noChangeArrowheads="1"/>
          </p:cNvSpPr>
          <p:nvPr/>
        </p:nvSpPr>
        <p:spPr bwMode="auto">
          <a:xfrm>
            <a:off x="2033588" y="4725591"/>
            <a:ext cx="569714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en-GB" altLang="en-US" b="1">
                <a:solidFill>
                  <a:srgbClr val="000000"/>
                </a:solidFill>
              </a:rPr>
              <a:t>Tells      Sells      Tests      Consults     Participates</a:t>
            </a:r>
          </a:p>
        </p:txBody>
      </p:sp>
    </p:spTree>
    <p:extLst>
      <p:ext uri="{BB962C8B-B14F-4D97-AF65-F5344CB8AC3E}">
        <p14:creationId xmlns:p14="http://schemas.microsoft.com/office/powerpoint/2010/main" val="19760653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Factors Affecting Leadership Styles</a:t>
            </a:r>
          </a:p>
        </p:txBody>
      </p:sp>
      <p:sp>
        <p:nvSpPr>
          <p:cNvPr id="22531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1369219" y="2511030"/>
            <a:ext cx="6405563" cy="2920603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</a:pPr>
            <a:endParaRPr lang="en-GB" altLang="en-US" b="1"/>
          </a:p>
          <a:p>
            <a:endParaRPr lang="en-GB" altLang="en-US"/>
          </a:p>
          <a:p>
            <a:endParaRPr lang="en-GB" altLang="en-US"/>
          </a:p>
          <a:p>
            <a:pPr>
              <a:buFont typeface="Wingdings" panose="05000000000000000000" pitchFamily="2" charset="2"/>
              <a:buNone/>
            </a:pPr>
            <a:endParaRPr lang="en-GB" altLang="en-US"/>
          </a:p>
          <a:p>
            <a:endParaRPr lang="en-GB" altLang="en-US"/>
          </a:p>
        </p:txBody>
      </p:sp>
      <p:sp>
        <p:nvSpPr>
          <p:cNvPr id="56324" name="Text Box 4"/>
          <p:cNvSpPr txBox="1">
            <a:spLocks noChangeArrowheads="1"/>
          </p:cNvSpPr>
          <p:nvPr/>
        </p:nvSpPr>
        <p:spPr bwMode="auto">
          <a:xfrm>
            <a:off x="457200" y="1847798"/>
            <a:ext cx="8336604" cy="3162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457200" indent="-457200" fontAlgn="base">
              <a:spcBef>
                <a:spcPct val="5000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GB" altLang="en-US" sz="2400" dirty="0">
                <a:solidFill>
                  <a:prstClr val="black"/>
                </a:solidFill>
                <a:latin typeface="+mn-lt"/>
              </a:rPr>
              <a:t>Preference of leader in terms of personal characteristics</a:t>
            </a:r>
          </a:p>
          <a:p>
            <a:pPr marL="457200" indent="-457200" fontAlgn="base">
              <a:spcBef>
                <a:spcPct val="5000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GB" altLang="en-US" sz="2400" dirty="0">
                <a:solidFill>
                  <a:prstClr val="black"/>
                </a:solidFill>
                <a:latin typeface="+mn-lt"/>
              </a:rPr>
              <a:t>  History of business</a:t>
            </a:r>
          </a:p>
          <a:p>
            <a:pPr marL="457200" indent="-457200" fontAlgn="base">
              <a:spcBef>
                <a:spcPct val="5000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GB" altLang="en-US" sz="2400" dirty="0">
                <a:solidFill>
                  <a:prstClr val="black"/>
                </a:solidFill>
                <a:latin typeface="+mn-lt"/>
              </a:rPr>
              <a:t>  The job / task which needs to be performed</a:t>
            </a:r>
          </a:p>
          <a:p>
            <a:pPr marL="457200" indent="-457200" fontAlgn="base">
              <a:spcBef>
                <a:spcPct val="5000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GB" altLang="en-US" sz="2400" dirty="0">
                <a:solidFill>
                  <a:prstClr val="black"/>
                </a:solidFill>
                <a:latin typeface="+mn-lt"/>
              </a:rPr>
              <a:t> The attitude of the workforce</a:t>
            </a:r>
          </a:p>
          <a:p>
            <a:pPr marL="457200" indent="-457200" fontAlgn="base">
              <a:spcBef>
                <a:spcPct val="5000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GB" altLang="en-US" sz="2400" dirty="0">
                <a:solidFill>
                  <a:prstClr val="black"/>
                </a:solidFill>
                <a:latin typeface="+mn-lt"/>
              </a:rPr>
              <a:t> Markets in which the business operates</a:t>
            </a:r>
            <a:endParaRPr lang="en-GB" altLang="en-US" sz="2400" b="1" dirty="0">
              <a:solidFill>
                <a:prstClr val="black"/>
              </a:solidFill>
              <a:latin typeface="+mn-lt"/>
            </a:endParaRPr>
          </a:p>
          <a:p>
            <a:pPr fontAlgn="base">
              <a:spcBef>
                <a:spcPct val="50000"/>
              </a:spcBef>
              <a:spcAft>
                <a:spcPct val="0"/>
              </a:spcAft>
              <a:buFontTx/>
              <a:buChar char="•"/>
            </a:pPr>
            <a:endParaRPr lang="en-GB" altLang="en-US" sz="21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6625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63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63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4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6315B-A6BB-4634-BFAB-D765470D43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288" y="295002"/>
            <a:ext cx="8229600" cy="865435"/>
          </a:xfrm>
        </p:spPr>
        <p:txBody>
          <a:bodyPr/>
          <a:lstStyle/>
          <a:p>
            <a:r>
              <a:rPr lang="en-GB" alt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John Adair – Action Centred Leadership</a:t>
            </a:r>
            <a:endParaRPr lang="en-GB" sz="2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2EC34C-1E08-4D0A-888A-8D68497C41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  <p:pic>
        <p:nvPicPr>
          <p:cNvPr id="10" name="Content Placeholder 9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E7D4A943-E53C-45E9-9E65-4B9E57F24D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160437"/>
            <a:ext cx="7973776" cy="4355878"/>
          </a:xfrm>
        </p:spPr>
      </p:pic>
    </p:spTree>
    <p:extLst>
      <p:ext uri="{BB962C8B-B14F-4D97-AF65-F5344CB8AC3E}">
        <p14:creationId xmlns:p14="http://schemas.microsoft.com/office/powerpoint/2010/main" val="33328932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6315B-A6BB-4634-BFAB-D765470D43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94979"/>
            <a:ext cx="8229600" cy="689655"/>
          </a:xfrm>
        </p:spPr>
        <p:txBody>
          <a:bodyPr/>
          <a:lstStyle/>
          <a:p>
            <a:r>
              <a:rPr lang="en-GB" alt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John Adair – Action Centred Leadership</a:t>
            </a:r>
            <a:br>
              <a:rPr lang="en-GB" altLang="en-US" dirty="0">
                <a:solidFill>
                  <a:prstClr val="black"/>
                </a:solidFill>
              </a:rPr>
            </a:br>
            <a:endParaRPr lang="en-GB" dirty="0"/>
          </a:p>
        </p:txBody>
      </p:sp>
      <p:pic>
        <p:nvPicPr>
          <p:cNvPr id="6" name="Content Placeholder 5" descr="A close up of a logo&#10;&#10;Description generated with high confidence">
            <a:extLst>
              <a:ext uri="{FF2B5EF4-FFF2-40B4-BE49-F238E27FC236}">
                <a16:creationId xmlns:a16="http://schemas.microsoft.com/office/drawing/2014/main" id="{AEA2174D-FBDE-49F4-B1A0-45A39BD34E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3186" y="946982"/>
            <a:ext cx="5140645" cy="4509847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2EC34C-1E08-4D0A-888A-8D68497C41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6622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>
          <a:xfrm>
            <a:off x="379484" y="252567"/>
            <a:ext cx="8229600" cy="1143000"/>
          </a:xfrm>
        </p:spPr>
        <p:txBody>
          <a:bodyPr/>
          <a:lstStyle/>
          <a:p>
            <a:r>
              <a:rPr lang="en-GB" alt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McGregor’s Theory X –Y </a:t>
            </a:r>
            <a:r>
              <a:rPr lang="en-GB" altLang="en-US" sz="1800" dirty="0"/>
              <a:t>(1960)</a:t>
            </a:r>
          </a:p>
        </p:txBody>
      </p:sp>
      <p:sp>
        <p:nvSpPr>
          <p:cNvPr id="31747" name="Content Placeholder 2"/>
          <p:cNvSpPr>
            <a:spLocks noGrp="1"/>
          </p:cNvSpPr>
          <p:nvPr>
            <p:ph sz="half" idx="1"/>
          </p:nvPr>
        </p:nvSpPr>
        <p:spPr>
          <a:xfrm>
            <a:off x="515147" y="1769194"/>
            <a:ext cx="7938607" cy="2989620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sz="2000" b="1" dirty="0"/>
              <a:t>Theory X </a:t>
            </a:r>
          </a:p>
          <a:p>
            <a:pPr>
              <a:buFontTx/>
              <a:buNone/>
            </a:pPr>
            <a:r>
              <a:rPr lang="en-GB" altLang="en-US" sz="2000" b="1" dirty="0"/>
              <a:t>('authoritarian management' style)</a:t>
            </a:r>
            <a:br>
              <a:rPr lang="en-GB" altLang="en-US" sz="2000" b="1" dirty="0"/>
            </a:br>
            <a:endParaRPr lang="en-GB" altLang="en-US" sz="2000" dirty="0"/>
          </a:p>
          <a:p>
            <a:r>
              <a:rPr lang="en-GB" altLang="en-US" sz="1800" dirty="0"/>
              <a:t>The average person dislikes work and will avoid it he/she can. </a:t>
            </a:r>
          </a:p>
          <a:p>
            <a:r>
              <a:rPr lang="en-GB" altLang="en-US" sz="1800" dirty="0"/>
              <a:t>Therefore most people must be forced with the threat of punishment to work towards organisational objectives. </a:t>
            </a:r>
          </a:p>
          <a:p>
            <a:r>
              <a:rPr lang="en-GB" altLang="en-US" sz="1800" dirty="0"/>
              <a:t>The average person prefers to be directed; to avoid responsibility; is relatively unambitious, and wants security above all else. </a:t>
            </a:r>
          </a:p>
          <a:p>
            <a:endParaRPr lang="en-GB" altLang="en-US" sz="1800" dirty="0"/>
          </a:p>
          <a:p>
            <a:endParaRPr lang="en-GB" altLang="en-US" sz="1800" dirty="0"/>
          </a:p>
          <a:p>
            <a:endParaRPr lang="en-GB" altLang="en-US" sz="1800" dirty="0"/>
          </a:p>
          <a:p>
            <a:pPr marL="0" indent="0">
              <a:buNone/>
            </a:pPr>
            <a:r>
              <a:rPr lang="en-GB" altLang="en-US" sz="1200" dirty="0"/>
              <a:t>McGregor, D. (1960). The Human Side of Enterprise, New York, McGraw Hill.</a:t>
            </a:r>
          </a:p>
          <a:p>
            <a:pPr marL="0" indent="0">
              <a:buNone/>
            </a:pPr>
            <a:endParaRPr lang="en-GB" altLang="en-US" sz="1800" dirty="0"/>
          </a:p>
          <a:p>
            <a:endParaRPr lang="en-GB" altLang="en-US" sz="1800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934673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>
          <a:xfrm>
            <a:off x="369651" y="95251"/>
            <a:ext cx="8229600" cy="1143000"/>
          </a:xfrm>
        </p:spPr>
        <p:txBody>
          <a:bodyPr/>
          <a:lstStyle/>
          <a:p>
            <a:r>
              <a:rPr lang="en-GB" alt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McGregor’s Theory X –Y </a:t>
            </a:r>
            <a:endParaRPr lang="en-GB" altLang="en-US" sz="750" dirty="0"/>
          </a:p>
        </p:txBody>
      </p:sp>
      <p:sp>
        <p:nvSpPr>
          <p:cNvPr id="31748" name="Content Placeholder 3"/>
          <p:cNvSpPr>
            <a:spLocks noGrp="1"/>
          </p:cNvSpPr>
          <p:nvPr>
            <p:ph sz="half" idx="2"/>
          </p:nvPr>
        </p:nvSpPr>
        <p:spPr>
          <a:xfrm>
            <a:off x="570610" y="1816203"/>
            <a:ext cx="8229600" cy="3225594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sz="2000" b="1" dirty="0"/>
              <a:t>Theory Y </a:t>
            </a:r>
          </a:p>
          <a:p>
            <a:pPr>
              <a:buFontTx/>
              <a:buNone/>
            </a:pPr>
            <a:r>
              <a:rPr lang="en-GB" altLang="en-US" sz="2000" b="1" dirty="0"/>
              <a:t>('participative management' style)</a:t>
            </a:r>
          </a:p>
          <a:p>
            <a:pPr>
              <a:buFontTx/>
              <a:buNone/>
            </a:pPr>
            <a:endParaRPr lang="en-GB" altLang="en-US" sz="2000" dirty="0"/>
          </a:p>
          <a:p>
            <a:r>
              <a:rPr lang="en-GB" altLang="en-US" sz="2000" dirty="0"/>
              <a:t>Effort in work is as natural as work and play. </a:t>
            </a:r>
          </a:p>
          <a:p>
            <a:r>
              <a:rPr lang="en-GB" altLang="en-US" sz="2000" dirty="0"/>
              <a:t>People will apply self-control and self-direction in the pursuit of organisational objectives, without external control or the threat of punishment. </a:t>
            </a:r>
          </a:p>
          <a:p>
            <a:r>
              <a:rPr lang="en-GB" altLang="en-US" sz="2000" dirty="0"/>
              <a:t>Commitment to objectives is a function of rewards associated with their achievement. </a:t>
            </a:r>
          </a:p>
        </p:txBody>
      </p:sp>
    </p:spTree>
    <p:extLst>
      <p:ext uri="{BB962C8B-B14F-4D97-AF65-F5344CB8AC3E}">
        <p14:creationId xmlns:p14="http://schemas.microsoft.com/office/powerpoint/2010/main" val="3092269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>
          <a:xfrm>
            <a:off x="369651" y="95251"/>
            <a:ext cx="8229600" cy="1143000"/>
          </a:xfrm>
        </p:spPr>
        <p:txBody>
          <a:bodyPr/>
          <a:lstStyle/>
          <a:p>
            <a:r>
              <a:rPr lang="en-GB" alt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McGregor’s Theory X –Y </a:t>
            </a:r>
            <a:r>
              <a:rPr lang="en-GB" altLang="en-US" sz="750" dirty="0"/>
              <a:t>(1960)</a:t>
            </a:r>
          </a:p>
        </p:txBody>
      </p:sp>
      <p:sp>
        <p:nvSpPr>
          <p:cNvPr id="31748" name="Content Placeholder 3"/>
          <p:cNvSpPr>
            <a:spLocks noGrp="1"/>
          </p:cNvSpPr>
          <p:nvPr>
            <p:ph sz="half" idx="2"/>
          </p:nvPr>
        </p:nvSpPr>
        <p:spPr>
          <a:xfrm>
            <a:off x="619771" y="1611877"/>
            <a:ext cx="8229600" cy="3432072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sz="2000" b="1" dirty="0"/>
              <a:t>Theory Y </a:t>
            </a:r>
          </a:p>
          <a:p>
            <a:pPr>
              <a:buFontTx/>
              <a:buNone/>
            </a:pPr>
            <a:r>
              <a:rPr lang="en-GB" altLang="en-US" sz="2000" b="1" dirty="0"/>
              <a:t>('participative management' style)</a:t>
            </a:r>
          </a:p>
          <a:p>
            <a:pPr>
              <a:buFontTx/>
              <a:buNone/>
            </a:pPr>
            <a:endParaRPr lang="en-GB" altLang="en-US" sz="2000" dirty="0"/>
          </a:p>
          <a:p>
            <a:r>
              <a:rPr lang="en-GB" altLang="en-US" sz="2000" dirty="0"/>
              <a:t>People usually accept and often seek responsibility. </a:t>
            </a:r>
          </a:p>
          <a:p>
            <a:r>
              <a:rPr lang="en-GB" altLang="en-US" sz="2000" dirty="0"/>
              <a:t>The capacity to use a high degree of imagination, ingenuity and creativity in solving organisational problems is widely, not narrowly, distributed in the population. </a:t>
            </a:r>
          </a:p>
          <a:p>
            <a:r>
              <a:rPr lang="en-GB" altLang="en-US" sz="2000" dirty="0"/>
              <a:t>In industry the intellectual potential of the average person is only partly utilised. </a:t>
            </a:r>
          </a:p>
        </p:txBody>
      </p:sp>
    </p:spTree>
    <p:extLst>
      <p:ext uri="{BB962C8B-B14F-4D97-AF65-F5344CB8AC3E}">
        <p14:creationId xmlns:p14="http://schemas.microsoft.com/office/powerpoint/2010/main" val="3599166948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fault Theme" id="{2FD15C29-1987-4B56-B8CC-A231EB5F3597}" vid="{01FF006F-6B05-4DA5-8DEF-1BE6DE7C5707}"/>
    </a:ext>
  </a:extLst>
</a:theme>
</file>

<file path=ppt/theme/theme2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117</TotalTime>
  <Words>386</Words>
  <Application>Microsoft Office PowerPoint</Application>
  <PresentationFormat>On-screen Show (4:3)</PresentationFormat>
  <Paragraphs>100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Arial</vt:lpstr>
      <vt:lpstr>Arial Rounded MT Bold</vt:lpstr>
      <vt:lpstr>Calibri</vt:lpstr>
      <vt:lpstr>Corbel</vt:lpstr>
      <vt:lpstr>Myriad Pro</vt:lpstr>
      <vt:lpstr>Wingdings</vt:lpstr>
      <vt:lpstr>Default Theme</vt:lpstr>
      <vt:lpstr>SftWP July 15</vt:lpstr>
      <vt:lpstr>BMSK4001  Academic &amp; Employability Skills  Leadership Theories and Styles   </vt:lpstr>
      <vt:lpstr> Trait Theory </vt:lpstr>
      <vt:lpstr>Leadership</vt:lpstr>
      <vt:lpstr>Leadership Styles</vt:lpstr>
      <vt:lpstr>Leadership Styles</vt:lpstr>
      <vt:lpstr>Leadership Styles</vt:lpstr>
      <vt:lpstr>Leadership Styles</vt:lpstr>
      <vt:lpstr>Range of Leadership Styles</vt:lpstr>
      <vt:lpstr>Factors Affecting Leadership Styles</vt:lpstr>
      <vt:lpstr>John Adair – Action Centred Leadership</vt:lpstr>
      <vt:lpstr>John Adair – Action Centred Leadership </vt:lpstr>
      <vt:lpstr>McGregor’s Theory X –Y (1960)</vt:lpstr>
      <vt:lpstr>McGregor’s Theory X –Y </vt:lpstr>
      <vt:lpstr>McGregor’s Theory X –Y (1960)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BMSK4001  Academic &amp; Employability Skills  Leadership Theories and Styles</dc:title>
  <dc:creator>Julia Ault</dc:creator>
  <cp:lastModifiedBy>Julia Ault</cp:lastModifiedBy>
  <cp:revision>10</cp:revision>
  <dcterms:created xsi:type="dcterms:W3CDTF">2017-11-23T19:03:14Z</dcterms:created>
  <dcterms:modified xsi:type="dcterms:W3CDTF">2018-04-15T12:19:44Z</dcterms:modified>
</cp:coreProperties>
</file>