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256" r:id="rId5"/>
    <p:sldId id="371" r:id="rId6"/>
    <p:sldId id="383" r:id="rId7"/>
    <p:sldId id="384" r:id="rId8"/>
    <p:sldId id="385" r:id="rId9"/>
    <p:sldId id="382" r:id="rId10"/>
    <p:sldId id="261" r:id="rId11"/>
    <p:sldId id="264" r:id="rId12"/>
    <p:sldId id="375" r:id="rId13"/>
    <p:sldId id="260" r:id="rId14"/>
    <p:sldId id="265" r:id="rId15"/>
    <p:sldId id="262" r:id="rId16"/>
    <p:sldId id="377" r:id="rId17"/>
    <p:sldId id="266"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5588"/>
  </p:normalViewPr>
  <p:slideViewPr>
    <p:cSldViewPr>
      <p:cViewPr varScale="1">
        <p:scale>
          <a:sx n="68" d="100"/>
          <a:sy n="68" d="100"/>
        </p:scale>
        <p:origin x="1122"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21/04/2021</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4/21/2021</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dirty="0"/>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21/04/2021</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21/04/2021</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21/04/2021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21/04/2021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21/04/2021</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21/04/2021</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21/04/2021</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21/04/2021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21/04/2021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21/04/2021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21/04/2021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21/04/2021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jobjumpstart.gov.au/article/what-are-employability-skills" TargetMode="External"/><Relationship Id="rId2" Type="http://schemas.openxmlformats.org/officeDocument/2006/relationships/hyperlink" Target="https://www.socialcare.co.uk/care/blog/how-to-succeed-in-a-home-manager-s-job/" TargetMode="External"/><Relationship Id="rId1" Type="http://schemas.openxmlformats.org/officeDocument/2006/relationships/slideLayout" Target="../slideLayouts/slideLayout2.xml"/><Relationship Id="rId5" Type="http://schemas.openxmlformats.org/officeDocument/2006/relationships/hyperlink" Target="https://www.cqc.org.uk/about-us/our-purpose-role/who-we-are" TargetMode="External"/><Relationship Id="rId4" Type="http://schemas.openxmlformats.org/officeDocument/2006/relationships/hyperlink" Target="https://www.mindtools.com/pages/article/newTMC_05.htm#:~:text=SWOT%20Analysis%20is%20a%20simple,advantage%20of%20chances%20for%20succ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556792"/>
            <a:ext cx="7992888" cy="1470025"/>
          </a:xfrm>
        </p:spPr>
        <p:txBody>
          <a:bodyPr>
            <a:normAutofit/>
          </a:bodyPr>
          <a:lstStyle/>
          <a:p>
            <a:pPr marL="0" indent="0"/>
            <a:r>
              <a:rPr lang="en-GB" altLang="en-US" b="1" dirty="0">
                <a:solidFill>
                  <a:srgbClr val="FFCC00"/>
                </a:solidFill>
              </a:rPr>
              <a:t>My Academic and Employability skills</a:t>
            </a:r>
          </a:p>
        </p:txBody>
      </p:sp>
      <p:sp>
        <p:nvSpPr>
          <p:cNvPr id="3" name="Title 1">
            <a:extLst>
              <a:ext uri="{FF2B5EF4-FFF2-40B4-BE49-F238E27FC236}">
                <a16:creationId xmlns:a16="http://schemas.microsoft.com/office/drawing/2014/main" id="{8F1FDA89-5FBB-4CC3-B6AB-BC0969476989}"/>
              </a:ext>
            </a:extLst>
          </p:cNvPr>
          <p:cNvSpPr txBox="1">
            <a:spLocks/>
          </p:cNvSpPr>
          <p:nvPr/>
        </p:nvSpPr>
        <p:spPr>
          <a:xfrm>
            <a:off x="3563888" y="3672235"/>
            <a:ext cx="5400600" cy="749945"/>
          </a:xfrm>
          <a:prstGeom prst="rect">
            <a:avLst/>
          </a:prstGeom>
        </p:spPr>
        <p:txBody>
          <a:bodyPr vert="horz" lIns="91440" tIns="45720" rIns="91440" bIns="45720" rtlCol="0" anchor="ctr">
            <a:normAutofit fontScale="850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400" b="1" dirty="0"/>
              <a:t>ACE Assessment 1 Individual Presentation</a:t>
            </a:r>
          </a:p>
          <a:p>
            <a:pPr algn="ctr"/>
            <a:r>
              <a:rPr lang="en-US" sz="2400" i="1" dirty="0"/>
              <a:t>- IZABELLA ILIUSI (2024055)</a:t>
            </a:r>
            <a:endParaRPr lang="en-GB" sz="2400" b="1"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2">
            <a:extLst>
              <a:ext uri="{FF2B5EF4-FFF2-40B4-BE49-F238E27FC236}">
                <a16:creationId xmlns:a16="http://schemas.microsoft.com/office/drawing/2014/main" id="{A5BEE91B-35C5-A946-B36C-E5A79B8F9DB5}"/>
              </a:ext>
            </a:extLst>
          </p:cNvPr>
          <p:cNvSpPr>
            <a:spLocks noGrp="1"/>
          </p:cNvSpPr>
          <p:nvPr>
            <p:ph idx="1"/>
          </p:nvPr>
        </p:nvSpPr>
        <p:spPr>
          <a:xfrm>
            <a:off x="457200" y="1196752"/>
            <a:ext cx="8229600" cy="3917032"/>
          </a:xfrm>
        </p:spPr>
        <p:txBody>
          <a:bodyPr>
            <a:normAutofit/>
          </a:bodyPr>
          <a:lstStyle/>
          <a:p>
            <a:pPr marL="0" indent="0" algn="ctr">
              <a:lnSpc>
                <a:spcPct val="100000"/>
              </a:lnSpc>
              <a:buNone/>
            </a:pPr>
            <a:endParaRPr lang="en-GB" sz="2400" dirty="0"/>
          </a:p>
          <a:p>
            <a:pPr marL="0" indent="0" algn="ctr">
              <a:lnSpc>
                <a:spcPct val="100000"/>
              </a:lnSpc>
              <a:buNone/>
            </a:pPr>
            <a:endParaRPr lang="en-GB" sz="2400" dirty="0"/>
          </a:p>
          <a:p>
            <a:pPr marL="0" indent="0" algn="ctr">
              <a:lnSpc>
                <a:spcPct val="100000"/>
              </a:lnSpc>
              <a:buNone/>
            </a:pPr>
            <a:endParaRPr lang="en-GB" sz="2400" dirty="0"/>
          </a:p>
          <a:p>
            <a:pPr marL="0" indent="0" algn="ctr">
              <a:lnSpc>
                <a:spcPct val="100000"/>
              </a:lnSpc>
              <a:buNone/>
            </a:pPr>
            <a:r>
              <a:rPr lang="en-GB" sz="2400" b="1" dirty="0"/>
              <a:t>In this presentation I am going to discuss about my skills, my future career and my SWOT Analysis</a:t>
            </a:r>
          </a:p>
          <a:p>
            <a:pPr marL="457200" indent="-457200" algn="ctr" eaLnBrk="1" hangingPunct="1">
              <a:buFont typeface="+mj-lt"/>
              <a:buAutoNum type="arabicPeriod"/>
            </a:pPr>
            <a:endParaRPr lang="en-US" altLang="en-US" sz="2400" dirty="0"/>
          </a:p>
          <a:p>
            <a:pPr marL="514350" indent="-514350" algn="ctr" eaLnBrk="1" hangingPunct="1">
              <a:buFont typeface="+mj-lt"/>
              <a:buAutoNum type="arabicPeriod"/>
            </a:pPr>
            <a:endParaRPr lang="en-US" altLang="en-US" dirty="0"/>
          </a:p>
        </p:txBody>
      </p:sp>
      <p:sp>
        <p:nvSpPr>
          <p:cNvPr id="17411" name="Rectangle 13">
            <a:extLst>
              <a:ext uri="{FF2B5EF4-FFF2-40B4-BE49-F238E27FC236}">
                <a16:creationId xmlns:a16="http://schemas.microsoft.com/office/drawing/2014/main" id="{D9D36A74-DA0D-274F-A426-9CE9FCAEFA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54E186C-68CC-E94C-9D1C-53B0DC4BC0EE}" type="slidenum">
              <a:rPr lang="en-GB" altLang="en-US"/>
              <a:pPr/>
              <a:t>2</a:t>
            </a:fld>
            <a:endParaRPr lang="en-GB" altLang="en-US"/>
          </a:p>
        </p:txBody>
      </p:sp>
      <p:sp>
        <p:nvSpPr>
          <p:cNvPr id="13315" name="Title 1">
            <a:extLst>
              <a:ext uri="{FF2B5EF4-FFF2-40B4-BE49-F238E27FC236}">
                <a16:creationId xmlns:a16="http://schemas.microsoft.com/office/drawing/2014/main" id="{F7022348-E274-4DAE-B6E4-EC970F221CE3}"/>
              </a:ext>
            </a:extLst>
          </p:cNvPr>
          <p:cNvSpPr>
            <a:spLocks noGrp="1"/>
          </p:cNvSpPr>
          <p:nvPr>
            <p:ph type="title"/>
          </p:nvPr>
        </p:nvSpPr>
        <p:spPr>
          <a:xfrm>
            <a:off x="457200" y="255976"/>
            <a:ext cx="8229600" cy="1143000"/>
          </a:xfrm>
        </p:spPr>
        <p:txBody>
          <a:bodyPr>
            <a:normAutofit/>
          </a:bodyPr>
          <a:lstStyle/>
          <a:p>
            <a:pPr algn="l">
              <a:defRPr/>
            </a:pPr>
            <a:r>
              <a:rPr lang="en-US" sz="4000" dirty="0">
                <a:solidFill>
                  <a:schemeClr val="tx2">
                    <a:satMod val="200000"/>
                  </a:schemeClr>
                </a:solidFill>
              </a:rPr>
              <a:t>Presentation objectives</a:t>
            </a:r>
            <a:endParaRPr lang="en-GB" sz="4000" dirty="0">
              <a:solidFill>
                <a:schemeClr val="tx2">
                  <a:satMod val="200000"/>
                </a:schemeClr>
              </a:solidFill>
            </a:endParaRPr>
          </a:p>
        </p:txBody>
      </p:sp>
    </p:spTree>
    <p:extLst>
      <p:ext uri="{BB962C8B-B14F-4D97-AF65-F5344CB8AC3E}">
        <p14:creationId xmlns:p14="http://schemas.microsoft.com/office/powerpoint/2010/main" val="35489961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2">
            <a:extLst>
              <a:ext uri="{FF2B5EF4-FFF2-40B4-BE49-F238E27FC236}">
                <a16:creationId xmlns:a16="http://schemas.microsoft.com/office/drawing/2014/main" id="{A5BEE91B-35C5-A946-B36C-E5A79B8F9DB5}"/>
              </a:ext>
            </a:extLst>
          </p:cNvPr>
          <p:cNvSpPr>
            <a:spLocks noGrp="1"/>
          </p:cNvSpPr>
          <p:nvPr>
            <p:ph idx="1"/>
          </p:nvPr>
        </p:nvSpPr>
        <p:spPr>
          <a:xfrm>
            <a:off x="457200" y="1873928"/>
            <a:ext cx="8229600" cy="3110144"/>
          </a:xfrm>
        </p:spPr>
        <p:txBody>
          <a:bodyPr>
            <a:normAutofit/>
          </a:bodyPr>
          <a:lstStyle/>
          <a:p>
            <a:pPr marL="0" indent="0">
              <a:lnSpc>
                <a:spcPct val="100000"/>
              </a:lnSpc>
              <a:buNone/>
            </a:pPr>
            <a:endParaRPr lang="en-GB" sz="2200" dirty="0"/>
          </a:p>
          <a:p>
            <a:pPr marL="0" indent="0">
              <a:lnSpc>
                <a:spcPct val="100000"/>
              </a:lnSpc>
              <a:buNone/>
            </a:pPr>
            <a:r>
              <a:rPr lang="en-GB" sz="2200" dirty="0"/>
              <a:t>    The future career I see myself covering is care centre manager. </a:t>
            </a:r>
          </a:p>
          <a:p>
            <a:pPr marL="0" indent="0">
              <a:lnSpc>
                <a:spcPct val="100000"/>
              </a:lnSpc>
              <a:buNone/>
            </a:pPr>
            <a:r>
              <a:rPr lang="en-GB" sz="2200" dirty="0"/>
              <a:t>    Care homes managers are responsible for the leadership and day-to-day running of the place, they have a key role in determining whether standards of practice are being maintained and support staff ensuring they are constantly developed. The manager is also responsible for managing budgets and the estate.</a:t>
            </a:r>
            <a:endParaRPr lang="en-US" altLang="en-US" sz="2200" dirty="0"/>
          </a:p>
        </p:txBody>
      </p:sp>
      <p:sp>
        <p:nvSpPr>
          <p:cNvPr id="17411" name="Rectangle 13">
            <a:extLst>
              <a:ext uri="{FF2B5EF4-FFF2-40B4-BE49-F238E27FC236}">
                <a16:creationId xmlns:a16="http://schemas.microsoft.com/office/drawing/2014/main" id="{D9D36A74-DA0D-274F-A426-9CE9FCAEFA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54E186C-68CC-E94C-9D1C-53B0DC4BC0EE}" type="slidenum">
              <a:rPr lang="en-GB" altLang="en-US"/>
              <a:pPr/>
              <a:t>3</a:t>
            </a:fld>
            <a:endParaRPr lang="en-GB" altLang="en-US"/>
          </a:p>
        </p:txBody>
      </p:sp>
      <p:sp>
        <p:nvSpPr>
          <p:cNvPr id="13315" name="Title 1">
            <a:extLst>
              <a:ext uri="{FF2B5EF4-FFF2-40B4-BE49-F238E27FC236}">
                <a16:creationId xmlns:a16="http://schemas.microsoft.com/office/drawing/2014/main" id="{F7022348-E274-4DAE-B6E4-EC970F221CE3}"/>
              </a:ext>
            </a:extLst>
          </p:cNvPr>
          <p:cNvSpPr>
            <a:spLocks noGrp="1"/>
          </p:cNvSpPr>
          <p:nvPr>
            <p:ph type="title"/>
          </p:nvPr>
        </p:nvSpPr>
        <p:spPr>
          <a:xfrm>
            <a:off x="490344" y="476672"/>
            <a:ext cx="8229600" cy="1143000"/>
          </a:xfrm>
        </p:spPr>
        <p:txBody>
          <a:bodyPr>
            <a:normAutofit/>
          </a:bodyPr>
          <a:lstStyle/>
          <a:p>
            <a:pPr algn="l">
              <a:defRPr/>
            </a:pPr>
            <a:r>
              <a:rPr lang="en-US" sz="4000" dirty="0">
                <a:solidFill>
                  <a:schemeClr val="tx2">
                    <a:satMod val="200000"/>
                  </a:schemeClr>
                </a:solidFill>
              </a:rPr>
              <a:t>My future career</a:t>
            </a:r>
            <a:endParaRPr lang="en-GB" sz="4000" dirty="0">
              <a:solidFill>
                <a:schemeClr val="tx2">
                  <a:satMod val="200000"/>
                </a:schemeClr>
              </a:solidFill>
            </a:endParaRPr>
          </a:p>
        </p:txBody>
      </p:sp>
    </p:spTree>
    <p:extLst>
      <p:ext uri="{BB962C8B-B14F-4D97-AF65-F5344CB8AC3E}">
        <p14:creationId xmlns:p14="http://schemas.microsoft.com/office/powerpoint/2010/main" val="3784259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2">
            <a:extLst>
              <a:ext uri="{FF2B5EF4-FFF2-40B4-BE49-F238E27FC236}">
                <a16:creationId xmlns:a16="http://schemas.microsoft.com/office/drawing/2014/main" id="{A5BEE91B-35C5-A946-B36C-E5A79B8F9DB5}"/>
              </a:ext>
            </a:extLst>
          </p:cNvPr>
          <p:cNvSpPr>
            <a:spLocks noGrp="1"/>
          </p:cNvSpPr>
          <p:nvPr>
            <p:ph idx="1"/>
          </p:nvPr>
        </p:nvSpPr>
        <p:spPr>
          <a:xfrm>
            <a:off x="457200" y="2132856"/>
            <a:ext cx="8229600" cy="2232248"/>
          </a:xfrm>
        </p:spPr>
        <p:txBody>
          <a:bodyPr>
            <a:normAutofit/>
          </a:bodyPr>
          <a:lstStyle/>
          <a:p>
            <a:pPr marL="0" indent="0">
              <a:lnSpc>
                <a:spcPct val="100000"/>
              </a:lnSpc>
              <a:buNone/>
            </a:pPr>
            <a:r>
              <a:rPr lang="en-GB" sz="2200" dirty="0"/>
              <a:t>    The primary job objective is to ensure the wellbeing and safety of the residents, fulfilment of their needs and positive outcomes, whilst maintaining financial viability of the service. It is also a requirement for the manager to ensure staffing levels are met, as staff need to fulfil their role without feeling pressure of short staffing levels.</a:t>
            </a:r>
          </a:p>
          <a:p>
            <a:pPr marL="457200" indent="-457200" eaLnBrk="1" hangingPunct="1">
              <a:buFont typeface="+mj-lt"/>
              <a:buAutoNum type="arabicPeriod"/>
            </a:pPr>
            <a:endParaRPr lang="en-US" altLang="en-US" sz="2400" dirty="0"/>
          </a:p>
          <a:p>
            <a:pPr marL="514350" indent="-514350" eaLnBrk="1" hangingPunct="1">
              <a:buFont typeface="+mj-lt"/>
              <a:buAutoNum type="arabicPeriod"/>
            </a:pPr>
            <a:endParaRPr lang="en-US" altLang="en-US" dirty="0"/>
          </a:p>
        </p:txBody>
      </p:sp>
      <p:sp>
        <p:nvSpPr>
          <p:cNvPr id="17411" name="Rectangle 13">
            <a:extLst>
              <a:ext uri="{FF2B5EF4-FFF2-40B4-BE49-F238E27FC236}">
                <a16:creationId xmlns:a16="http://schemas.microsoft.com/office/drawing/2014/main" id="{D9D36A74-DA0D-274F-A426-9CE9FCAEFA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54E186C-68CC-E94C-9D1C-53B0DC4BC0EE}" type="slidenum">
              <a:rPr lang="en-GB" altLang="en-US"/>
              <a:pPr/>
              <a:t>4</a:t>
            </a:fld>
            <a:endParaRPr lang="en-GB" altLang="en-US"/>
          </a:p>
        </p:txBody>
      </p:sp>
      <p:sp>
        <p:nvSpPr>
          <p:cNvPr id="13315" name="Title 1">
            <a:extLst>
              <a:ext uri="{FF2B5EF4-FFF2-40B4-BE49-F238E27FC236}">
                <a16:creationId xmlns:a16="http://schemas.microsoft.com/office/drawing/2014/main" id="{F7022348-E274-4DAE-B6E4-EC970F221CE3}"/>
              </a:ext>
            </a:extLst>
          </p:cNvPr>
          <p:cNvSpPr>
            <a:spLocks noGrp="1"/>
          </p:cNvSpPr>
          <p:nvPr>
            <p:ph type="title"/>
          </p:nvPr>
        </p:nvSpPr>
        <p:spPr>
          <a:xfrm>
            <a:off x="457200" y="255976"/>
            <a:ext cx="8229600" cy="1143000"/>
          </a:xfrm>
        </p:spPr>
        <p:txBody>
          <a:bodyPr>
            <a:normAutofit/>
          </a:bodyPr>
          <a:lstStyle/>
          <a:p>
            <a:pPr algn="l">
              <a:defRPr/>
            </a:pPr>
            <a:r>
              <a:rPr lang="en-US" sz="4000" dirty="0">
                <a:solidFill>
                  <a:schemeClr val="tx2">
                    <a:satMod val="200000"/>
                  </a:schemeClr>
                </a:solidFill>
              </a:rPr>
              <a:t>My future career</a:t>
            </a:r>
            <a:endParaRPr lang="en-GB" sz="4000" dirty="0">
              <a:solidFill>
                <a:schemeClr val="tx2">
                  <a:satMod val="200000"/>
                </a:schemeClr>
              </a:solidFill>
            </a:endParaRPr>
          </a:p>
        </p:txBody>
      </p:sp>
    </p:spTree>
    <p:extLst>
      <p:ext uri="{BB962C8B-B14F-4D97-AF65-F5344CB8AC3E}">
        <p14:creationId xmlns:p14="http://schemas.microsoft.com/office/powerpoint/2010/main" val="32019340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2">
            <a:extLst>
              <a:ext uri="{FF2B5EF4-FFF2-40B4-BE49-F238E27FC236}">
                <a16:creationId xmlns:a16="http://schemas.microsoft.com/office/drawing/2014/main" id="{A5BEE91B-35C5-A946-B36C-E5A79B8F9DB5}"/>
              </a:ext>
            </a:extLst>
          </p:cNvPr>
          <p:cNvSpPr>
            <a:spLocks noGrp="1"/>
          </p:cNvSpPr>
          <p:nvPr>
            <p:ph idx="1"/>
          </p:nvPr>
        </p:nvSpPr>
        <p:spPr>
          <a:xfrm>
            <a:off x="457200" y="2132856"/>
            <a:ext cx="8229600" cy="2232248"/>
          </a:xfrm>
        </p:spPr>
        <p:txBody>
          <a:bodyPr>
            <a:normAutofit fontScale="92500" lnSpcReduction="10000"/>
          </a:bodyPr>
          <a:lstStyle/>
          <a:p>
            <a:pPr marL="0" indent="0">
              <a:lnSpc>
                <a:spcPct val="100000"/>
              </a:lnSpc>
              <a:buNone/>
            </a:pPr>
            <a:r>
              <a:rPr lang="en-GB" sz="2200" dirty="0"/>
              <a:t>    Care home manager’s attributions also include a good knowledge of CQC normative.</a:t>
            </a:r>
          </a:p>
          <a:p>
            <a:pPr marL="0" indent="0">
              <a:lnSpc>
                <a:spcPct val="100000"/>
              </a:lnSpc>
              <a:buNone/>
            </a:pPr>
            <a:endParaRPr lang="en-GB" sz="2200" dirty="0"/>
          </a:p>
          <a:p>
            <a:pPr marL="0" indent="0">
              <a:lnSpc>
                <a:spcPct val="100000"/>
              </a:lnSpc>
              <a:buNone/>
            </a:pPr>
            <a:r>
              <a:rPr lang="en-GB" sz="2200" dirty="0"/>
              <a:t>    CQC (Care Quality Commission) is </a:t>
            </a:r>
            <a:r>
              <a:rPr lang="en-GB" sz="2200" b="0" i="0" dirty="0">
                <a:solidFill>
                  <a:srgbClr val="3E3E35"/>
                </a:solidFill>
                <a:effectLst/>
                <a:latin typeface="+mj-lt"/>
              </a:rPr>
              <a:t>the independent regulator of health and social care in England that make sure health and social care services provide people with safe, effective, compassionate, high-quality care and encourages care services to improve.</a:t>
            </a:r>
            <a:endParaRPr lang="en-GB" sz="2200" dirty="0">
              <a:latin typeface="+mj-lt"/>
            </a:endParaRPr>
          </a:p>
          <a:p>
            <a:pPr marL="457200" indent="-457200" eaLnBrk="1" hangingPunct="1">
              <a:buFont typeface="+mj-lt"/>
              <a:buAutoNum type="arabicPeriod"/>
            </a:pPr>
            <a:endParaRPr lang="en-US" altLang="en-US" sz="2400" dirty="0"/>
          </a:p>
          <a:p>
            <a:pPr marL="514350" indent="-514350" eaLnBrk="1" hangingPunct="1">
              <a:buFont typeface="+mj-lt"/>
              <a:buAutoNum type="arabicPeriod"/>
            </a:pPr>
            <a:endParaRPr lang="en-US" altLang="en-US" dirty="0"/>
          </a:p>
        </p:txBody>
      </p:sp>
      <p:sp>
        <p:nvSpPr>
          <p:cNvPr id="17411" name="Rectangle 13">
            <a:extLst>
              <a:ext uri="{FF2B5EF4-FFF2-40B4-BE49-F238E27FC236}">
                <a16:creationId xmlns:a16="http://schemas.microsoft.com/office/drawing/2014/main" id="{D9D36A74-DA0D-274F-A426-9CE9FCAEFA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54E186C-68CC-E94C-9D1C-53B0DC4BC0EE}" type="slidenum">
              <a:rPr lang="en-GB" altLang="en-US"/>
              <a:pPr/>
              <a:t>5</a:t>
            </a:fld>
            <a:endParaRPr lang="en-GB" altLang="en-US"/>
          </a:p>
        </p:txBody>
      </p:sp>
      <p:sp>
        <p:nvSpPr>
          <p:cNvPr id="13315" name="Title 1">
            <a:extLst>
              <a:ext uri="{FF2B5EF4-FFF2-40B4-BE49-F238E27FC236}">
                <a16:creationId xmlns:a16="http://schemas.microsoft.com/office/drawing/2014/main" id="{F7022348-E274-4DAE-B6E4-EC970F221CE3}"/>
              </a:ext>
            </a:extLst>
          </p:cNvPr>
          <p:cNvSpPr>
            <a:spLocks noGrp="1"/>
          </p:cNvSpPr>
          <p:nvPr>
            <p:ph type="title"/>
          </p:nvPr>
        </p:nvSpPr>
        <p:spPr>
          <a:xfrm>
            <a:off x="457200" y="255976"/>
            <a:ext cx="8229600" cy="1143000"/>
          </a:xfrm>
        </p:spPr>
        <p:txBody>
          <a:bodyPr>
            <a:normAutofit/>
          </a:bodyPr>
          <a:lstStyle/>
          <a:p>
            <a:pPr algn="l">
              <a:defRPr/>
            </a:pPr>
            <a:r>
              <a:rPr lang="en-US" sz="4000" dirty="0">
                <a:solidFill>
                  <a:schemeClr val="tx2">
                    <a:satMod val="200000"/>
                  </a:schemeClr>
                </a:solidFill>
              </a:rPr>
              <a:t>My future career</a:t>
            </a:r>
            <a:endParaRPr lang="en-GB" sz="4000" dirty="0">
              <a:solidFill>
                <a:schemeClr val="tx2">
                  <a:satMod val="200000"/>
                </a:schemeClr>
              </a:solidFill>
            </a:endParaRPr>
          </a:p>
        </p:txBody>
      </p:sp>
    </p:spTree>
    <p:extLst>
      <p:ext uri="{BB962C8B-B14F-4D97-AF65-F5344CB8AC3E}">
        <p14:creationId xmlns:p14="http://schemas.microsoft.com/office/powerpoint/2010/main" val="2931170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2">
            <a:extLst>
              <a:ext uri="{FF2B5EF4-FFF2-40B4-BE49-F238E27FC236}">
                <a16:creationId xmlns:a16="http://schemas.microsoft.com/office/drawing/2014/main" id="{A5BEE91B-35C5-A946-B36C-E5A79B8F9DB5}"/>
              </a:ext>
            </a:extLst>
          </p:cNvPr>
          <p:cNvSpPr>
            <a:spLocks noGrp="1"/>
          </p:cNvSpPr>
          <p:nvPr>
            <p:ph idx="1"/>
          </p:nvPr>
        </p:nvSpPr>
        <p:spPr>
          <a:xfrm>
            <a:off x="611560" y="1426353"/>
            <a:ext cx="3960440" cy="3917032"/>
          </a:xfrm>
        </p:spPr>
        <p:txBody>
          <a:bodyPr>
            <a:normAutofit/>
          </a:bodyPr>
          <a:lstStyle/>
          <a:p>
            <a:pPr marL="0" indent="0" algn="just" eaLnBrk="1" hangingPunct="1">
              <a:buNone/>
            </a:pPr>
            <a:r>
              <a:rPr lang="en-US" altLang="en-US" sz="2000" b="1" dirty="0"/>
              <a:t>The skills I have</a:t>
            </a:r>
          </a:p>
          <a:p>
            <a:pPr marL="0" indent="0" algn="just" eaLnBrk="1" hangingPunct="1">
              <a:buNone/>
            </a:pPr>
            <a:endParaRPr lang="en-US" altLang="en-US" sz="2000" dirty="0"/>
          </a:p>
          <a:p>
            <a:pPr marL="457200" indent="-457200" algn="just" eaLnBrk="1" hangingPunct="1">
              <a:buFont typeface="+mj-lt"/>
              <a:buAutoNum type="arabicPeriod"/>
            </a:pPr>
            <a:r>
              <a:rPr lang="en-US" altLang="en-US" sz="2000" dirty="0"/>
              <a:t>Conflict resolution</a:t>
            </a:r>
          </a:p>
          <a:p>
            <a:pPr marL="457200" indent="-457200" algn="just" eaLnBrk="1" hangingPunct="1">
              <a:buFont typeface="+mj-lt"/>
              <a:buAutoNum type="arabicPeriod"/>
            </a:pPr>
            <a:r>
              <a:rPr lang="en-US" altLang="en-US" sz="2000" dirty="0"/>
              <a:t>Perseverance</a:t>
            </a:r>
          </a:p>
          <a:p>
            <a:pPr marL="457200" indent="-457200" algn="just" eaLnBrk="1" hangingPunct="1">
              <a:buFont typeface="+mj-lt"/>
              <a:buAutoNum type="arabicPeriod"/>
            </a:pPr>
            <a:r>
              <a:rPr lang="en-US" altLang="en-US" sz="2000" dirty="0"/>
              <a:t>Motivation</a:t>
            </a:r>
          </a:p>
          <a:p>
            <a:pPr marL="457200" indent="-457200" algn="just" eaLnBrk="1" hangingPunct="1">
              <a:buFont typeface="+mj-lt"/>
              <a:buAutoNum type="arabicPeriod"/>
            </a:pPr>
            <a:r>
              <a:rPr lang="en-US" altLang="en-US" sz="2000" dirty="0"/>
              <a:t>Teamwork</a:t>
            </a:r>
          </a:p>
          <a:p>
            <a:pPr marL="457200" indent="-457200" algn="just" eaLnBrk="1" hangingPunct="1">
              <a:buFont typeface="+mj-lt"/>
              <a:buAutoNum type="arabicPeriod"/>
            </a:pPr>
            <a:r>
              <a:rPr lang="en-US" altLang="en-US" sz="2000" dirty="0"/>
              <a:t>Working under pressure</a:t>
            </a:r>
          </a:p>
          <a:p>
            <a:pPr marL="514350" indent="-514350" algn="just" eaLnBrk="1" hangingPunct="1">
              <a:buFont typeface="+mj-lt"/>
              <a:buAutoNum type="arabicPeriod"/>
            </a:pPr>
            <a:endParaRPr lang="en-US" altLang="en-US" sz="2000" dirty="0"/>
          </a:p>
        </p:txBody>
      </p:sp>
      <p:sp>
        <p:nvSpPr>
          <p:cNvPr id="17411" name="Rectangle 13">
            <a:extLst>
              <a:ext uri="{FF2B5EF4-FFF2-40B4-BE49-F238E27FC236}">
                <a16:creationId xmlns:a16="http://schemas.microsoft.com/office/drawing/2014/main" id="{D9D36A74-DA0D-274F-A426-9CE9FCAEFA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54E186C-68CC-E94C-9D1C-53B0DC4BC0EE}" type="slidenum">
              <a:rPr lang="en-GB" altLang="en-US"/>
              <a:pPr/>
              <a:t>6</a:t>
            </a:fld>
            <a:endParaRPr lang="en-GB" altLang="en-US"/>
          </a:p>
        </p:txBody>
      </p:sp>
      <p:sp>
        <p:nvSpPr>
          <p:cNvPr id="13315" name="Title 1">
            <a:extLst>
              <a:ext uri="{FF2B5EF4-FFF2-40B4-BE49-F238E27FC236}">
                <a16:creationId xmlns:a16="http://schemas.microsoft.com/office/drawing/2014/main" id="{F7022348-E274-4DAE-B6E4-EC970F221CE3}"/>
              </a:ext>
            </a:extLst>
          </p:cNvPr>
          <p:cNvSpPr>
            <a:spLocks noGrp="1"/>
          </p:cNvSpPr>
          <p:nvPr>
            <p:ph type="title"/>
          </p:nvPr>
        </p:nvSpPr>
        <p:spPr>
          <a:xfrm>
            <a:off x="457200" y="246646"/>
            <a:ext cx="8229600" cy="1143000"/>
          </a:xfrm>
        </p:spPr>
        <p:txBody>
          <a:bodyPr>
            <a:normAutofit fontScale="90000"/>
          </a:bodyPr>
          <a:lstStyle/>
          <a:p>
            <a:pPr algn="l">
              <a:defRPr/>
            </a:pPr>
            <a:r>
              <a:rPr lang="en-US" sz="4000" dirty="0">
                <a:solidFill>
                  <a:schemeClr val="tx2">
                    <a:satMod val="200000"/>
                  </a:schemeClr>
                </a:solidFill>
              </a:rPr>
              <a:t>My academic and employability skills</a:t>
            </a:r>
            <a:endParaRPr lang="en-GB" sz="4000" dirty="0">
              <a:solidFill>
                <a:schemeClr val="tx2">
                  <a:satMod val="200000"/>
                </a:schemeClr>
              </a:solidFill>
            </a:endParaRPr>
          </a:p>
        </p:txBody>
      </p:sp>
      <p:sp>
        <p:nvSpPr>
          <p:cNvPr id="7" name="Content Placeholder 2">
            <a:extLst>
              <a:ext uri="{FF2B5EF4-FFF2-40B4-BE49-F238E27FC236}">
                <a16:creationId xmlns:a16="http://schemas.microsoft.com/office/drawing/2014/main" id="{8DAD3776-ED57-4C65-AC41-F13476B1B8F2}"/>
              </a:ext>
            </a:extLst>
          </p:cNvPr>
          <p:cNvSpPr txBox="1">
            <a:spLocks/>
          </p:cNvSpPr>
          <p:nvPr/>
        </p:nvSpPr>
        <p:spPr>
          <a:xfrm>
            <a:off x="4707293" y="1408307"/>
            <a:ext cx="396044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Font typeface="Arial" pitchFamily="34" charset="0"/>
              <a:buNone/>
            </a:pPr>
            <a:r>
              <a:rPr lang="en-US" altLang="en-US" sz="2000" b="1" dirty="0"/>
              <a:t>Skills I have acquired during this course</a:t>
            </a:r>
          </a:p>
          <a:p>
            <a:pPr marL="457200" indent="-457200" algn="just">
              <a:buFont typeface="+mj-lt"/>
              <a:buAutoNum type="arabicPeriod"/>
            </a:pPr>
            <a:r>
              <a:rPr lang="en-US" altLang="en-US" sz="2000" dirty="0"/>
              <a:t>Time management</a:t>
            </a:r>
          </a:p>
          <a:p>
            <a:pPr marL="457200" indent="-457200" algn="just">
              <a:buFont typeface="+mj-lt"/>
              <a:buAutoNum type="arabicPeriod"/>
            </a:pPr>
            <a:r>
              <a:rPr lang="en-US" altLang="en-US" sz="2000" dirty="0"/>
              <a:t>Reflective thinking</a:t>
            </a:r>
          </a:p>
          <a:p>
            <a:pPr marL="457200" indent="-457200" algn="just">
              <a:buFont typeface="+mj-lt"/>
              <a:buAutoNum type="arabicPeriod"/>
            </a:pPr>
            <a:r>
              <a:rPr lang="en-US" altLang="en-US" sz="2000" dirty="0"/>
              <a:t>Problem solving</a:t>
            </a:r>
          </a:p>
          <a:p>
            <a:pPr marL="457200" indent="-457200" algn="just">
              <a:buFont typeface="+mj-lt"/>
              <a:buAutoNum type="arabicPeriod"/>
            </a:pPr>
            <a:r>
              <a:rPr lang="en-US" altLang="en-US" sz="2000" dirty="0"/>
              <a:t>Public speech</a:t>
            </a:r>
          </a:p>
          <a:p>
            <a:pPr marL="457200" indent="-457200" algn="just">
              <a:buFont typeface="+mj-lt"/>
              <a:buAutoNum type="arabicPeriod"/>
            </a:pPr>
            <a:r>
              <a:rPr lang="en-US" altLang="en-US" sz="2000" dirty="0"/>
              <a:t>Presentation</a:t>
            </a:r>
          </a:p>
          <a:p>
            <a:pPr marL="0" indent="0" algn="just">
              <a:buNone/>
            </a:pPr>
            <a:endParaRPr lang="en-US" altLang="en-US" sz="2000" dirty="0"/>
          </a:p>
          <a:p>
            <a:pPr marL="457200" indent="-457200" algn="just">
              <a:buFont typeface="+mj-lt"/>
              <a:buAutoNum type="arabicPeriod"/>
            </a:pPr>
            <a:endParaRPr lang="en-US" altLang="en-US" sz="2000" dirty="0"/>
          </a:p>
          <a:p>
            <a:pPr marL="457200" indent="-457200" algn="just">
              <a:buFont typeface="+mj-lt"/>
              <a:buAutoNum type="arabicPeriod"/>
            </a:pPr>
            <a:endParaRPr lang="en-US" altLang="en-US" sz="2000" dirty="0"/>
          </a:p>
          <a:p>
            <a:pPr marL="514350" indent="-514350" algn="just">
              <a:buFont typeface="+mj-lt"/>
              <a:buAutoNum type="arabicPeriod"/>
            </a:pPr>
            <a:endParaRPr lang="en-US" altLang="en-US" sz="2000" dirty="0"/>
          </a:p>
        </p:txBody>
      </p:sp>
      <p:sp>
        <p:nvSpPr>
          <p:cNvPr id="8" name="TextBox 7">
            <a:extLst>
              <a:ext uri="{FF2B5EF4-FFF2-40B4-BE49-F238E27FC236}">
                <a16:creationId xmlns:a16="http://schemas.microsoft.com/office/drawing/2014/main" id="{6F98C59D-4943-4AE2-9B37-72CA8DA0D75D}"/>
              </a:ext>
            </a:extLst>
          </p:cNvPr>
          <p:cNvSpPr txBox="1"/>
          <p:nvPr/>
        </p:nvSpPr>
        <p:spPr>
          <a:xfrm>
            <a:off x="107504" y="4869160"/>
            <a:ext cx="7128792" cy="369332"/>
          </a:xfrm>
          <a:prstGeom prst="rect">
            <a:avLst/>
          </a:prstGeom>
          <a:noFill/>
        </p:spPr>
        <p:txBody>
          <a:bodyPr wrap="square">
            <a:spAutoFit/>
          </a:bodyPr>
          <a:lstStyle/>
          <a:p>
            <a:pPr marL="400050" lvl="1" indent="0">
              <a:buNone/>
            </a:pPr>
            <a:r>
              <a:rPr lang="en-US" altLang="en-US" sz="1800" dirty="0"/>
              <a:t>(Academic and Employability Skills (BMSW4001_LON), online)</a:t>
            </a:r>
          </a:p>
        </p:txBody>
      </p:sp>
    </p:spTree>
    <p:extLst>
      <p:ext uri="{BB962C8B-B14F-4D97-AF65-F5344CB8AC3E}">
        <p14:creationId xmlns:p14="http://schemas.microsoft.com/office/powerpoint/2010/main" val="2503388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277BB-BB14-4651-9692-B83BFC2D7291}"/>
              </a:ext>
            </a:extLst>
          </p:cNvPr>
          <p:cNvSpPr>
            <a:spLocks noGrp="1"/>
          </p:cNvSpPr>
          <p:nvPr>
            <p:ph type="title"/>
          </p:nvPr>
        </p:nvSpPr>
        <p:spPr>
          <a:xfrm>
            <a:off x="5652120" y="625737"/>
            <a:ext cx="3092804" cy="1074992"/>
          </a:xfrm>
        </p:spPr>
        <p:style>
          <a:lnRef idx="2">
            <a:schemeClr val="accent1">
              <a:shade val="50000"/>
            </a:schemeClr>
          </a:lnRef>
          <a:fillRef idx="1">
            <a:schemeClr val="accent1"/>
          </a:fillRef>
          <a:effectRef idx="0">
            <a:schemeClr val="accent1"/>
          </a:effectRef>
          <a:fontRef idx="minor">
            <a:schemeClr val="lt1"/>
          </a:fontRef>
        </p:style>
        <p:txBody>
          <a:bodyPr>
            <a:normAutofit/>
          </a:bodyPr>
          <a:lstStyle/>
          <a:p>
            <a:pPr algn="ctr"/>
            <a:r>
              <a:rPr lang="en-GB" sz="2400" dirty="0"/>
              <a:t>SWOT analysis definition</a:t>
            </a:r>
          </a:p>
        </p:txBody>
      </p:sp>
      <p:pic>
        <p:nvPicPr>
          <p:cNvPr id="8" name="Picture 7">
            <a:extLst>
              <a:ext uri="{FF2B5EF4-FFF2-40B4-BE49-F238E27FC236}">
                <a16:creationId xmlns:a16="http://schemas.microsoft.com/office/drawing/2014/main" id="{C17374ED-34BD-4832-9F76-3259C587AC76}"/>
              </a:ext>
            </a:extLst>
          </p:cNvPr>
          <p:cNvPicPr>
            <a:picLocks noChangeAspect="1"/>
          </p:cNvPicPr>
          <p:nvPr/>
        </p:nvPicPr>
        <p:blipFill rotWithShape="1">
          <a:blip r:embed="rId2">
            <a:extLst>
              <a:ext uri="{28A0092B-C50C-407E-A947-70E740481C1C}">
                <a14:useLocalDpi xmlns:a14="http://schemas.microsoft.com/office/drawing/2010/main" val="0"/>
              </a:ext>
            </a:extLst>
          </a:blip>
          <a:srcRect t="2221" r="3" b="2224"/>
          <a:stretch/>
        </p:blipFill>
        <p:spPr>
          <a:xfrm>
            <a:off x="251520" y="620688"/>
            <a:ext cx="5169716" cy="4507791"/>
          </a:xfrm>
          <a:prstGeom prst="rect">
            <a:avLst/>
          </a:prstGeom>
          <a:ln w="12700">
            <a:noFill/>
          </a:ln>
        </p:spPr>
      </p:pic>
      <p:sp>
        <p:nvSpPr>
          <p:cNvPr id="3" name="Content Placeholder 2">
            <a:extLst>
              <a:ext uri="{FF2B5EF4-FFF2-40B4-BE49-F238E27FC236}">
                <a16:creationId xmlns:a16="http://schemas.microsoft.com/office/drawing/2014/main" id="{601A3ADB-FC64-481C-B67B-B701C0F33A3A}"/>
              </a:ext>
            </a:extLst>
          </p:cNvPr>
          <p:cNvSpPr>
            <a:spLocks noGrp="1"/>
          </p:cNvSpPr>
          <p:nvPr>
            <p:ph idx="1"/>
          </p:nvPr>
        </p:nvSpPr>
        <p:spPr>
          <a:xfrm>
            <a:off x="5652120" y="2369801"/>
            <a:ext cx="3074705" cy="2758678"/>
          </a:xfrm>
        </p:spPr>
        <p:style>
          <a:lnRef idx="2">
            <a:schemeClr val="accent5">
              <a:shade val="50000"/>
            </a:schemeClr>
          </a:lnRef>
          <a:fillRef idx="1">
            <a:schemeClr val="accent5"/>
          </a:fillRef>
          <a:effectRef idx="0">
            <a:schemeClr val="accent5"/>
          </a:effectRef>
          <a:fontRef idx="minor">
            <a:schemeClr val="lt1"/>
          </a:fontRef>
        </p:style>
        <p:txBody>
          <a:bodyPr anchor="ctr">
            <a:normAutofit/>
          </a:bodyPr>
          <a:lstStyle/>
          <a:p>
            <a:pPr marL="0" indent="0" algn="ctr">
              <a:buClr>
                <a:srgbClr val="F77E5F"/>
              </a:buClr>
              <a:buNone/>
            </a:pPr>
            <a:r>
              <a:rPr lang="en-GB" sz="1800" dirty="0"/>
              <a:t>SWOT analysis is a strategic planning technique used to help us to identify our strengths, weaknesses, opportunities and threats. </a:t>
            </a:r>
          </a:p>
          <a:p>
            <a:pPr marL="0" indent="0" algn="just">
              <a:buClr>
                <a:srgbClr val="F77E5F"/>
              </a:buClr>
              <a:buNone/>
            </a:pPr>
            <a:endParaRPr lang="en-GB" sz="1350" dirty="0"/>
          </a:p>
        </p:txBody>
      </p:sp>
      <p:sp>
        <p:nvSpPr>
          <p:cNvPr id="78" name="TextBox 77">
            <a:extLst>
              <a:ext uri="{FF2B5EF4-FFF2-40B4-BE49-F238E27FC236}">
                <a16:creationId xmlns:a16="http://schemas.microsoft.com/office/drawing/2014/main" id="{E806983D-E5F9-4DF8-BC39-452F1B1494E7}"/>
              </a:ext>
            </a:extLst>
          </p:cNvPr>
          <p:cNvSpPr txBox="1"/>
          <p:nvPr/>
        </p:nvSpPr>
        <p:spPr>
          <a:xfrm>
            <a:off x="83939" y="5480570"/>
            <a:ext cx="5169716" cy="219291"/>
          </a:xfrm>
          <a:prstGeom prst="rect">
            <a:avLst/>
          </a:prstGeom>
          <a:noFill/>
        </p:spPr>
        <p:txBody>
          <a:bodyPr wrap="square">
            <a:spAutoFit/>
          </a:bodyPr>
          <a:lstStyle/>
          <a:p>
            <a:pPr algn="ctr"/>
            <a:r>
              <a:rPr lang="en-GB" sz="825" dirty="0"/>
              <a:t>Image source: https://andrewcussons.actioncoach.co.uk/s-w-o-t-analysis-for-personal-development/</a:t>
            </a:r>
          </a:p>
        </p:txBody>
      </p:sp>
    </p:spTree>
    <p:extLst>
      <p:ext uri="{BB962C8B-B14F-4D97-AF65-F5344CB8AC3E}">
        <p14:creationId xmlns:p14="http://schemas.microsoft.com/office/powerpoint/2010/main" val="27147970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18BDD-4743-452C-AC77-E71C866C68A0}"/>
              </a:ext>
            </a:extLst>
          </p:cNvPr>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lstStyle/>
          <a:p>
            <a:r>
              <a:rPr lang="en-GB" dirty="0"/>
              <a:t>My personal SWOT analysis</a:t>
            </a:r>
          </a:p>
        </p:txBody>
      </p:sp>
      <p:graphicFrame>
        <p:nvGraphicFramePr>
          <p:cNvPr id="4" name="Table 4">
            <a:extLst>
              <a:ext uri="{FF2B5EF4-FFF2-40B4-BE49-F238E27FC236}">
                <a16:creationId xmlns:a16="http://schemas.microsoft.com/office/drawing/2014/main" id="{0E957C6A-593D-4D95-A98C-96AB8F987087}"/>
              </a:ext>
            </a:extLst>
          </p:cNvPr>
          <p:cNvGraphicFramePr>
            <a:graphicFrameLocks noGrp="1"/>
          </p:cNvGraphicFramePr>
          <p:nvPr>
            <p:ph idx="1"/>
            <p:extLst>
              <p:ext uri="{D42A27DB-BD31-4B8C-83A1-F6EECF244321}">
                <p14:modId xmlns:p14="http://schemas.microsoft.com/office/powerpoint/2010/main" val="3727761018"/>
              </p:ext>
            </p:extLst>
          </p:nvPr>
        </p:nvGraphicFramePr>
        <p:xfrm>
          <a:off x="457200" y="1630934"/>
          <a:ext cx="8363272" cy="3596132"/>
        </p:xfrm>
        <a:graphic>
          <a:graphicData uri="http://schemas.openxmlformats.org/drawingml/2006/table">
            <a:tbl>
              <a:tblPr firstRow="1" bandRow="1">
                <a:tableStyleId>{5C22544A-7EE6-4342-B048-85BDC9FD1C3A}</a:tableStyleId>
              </a:tblPr>
              <a:tblGrid>
                <a:gridCol w="2090818">
                  <a:extLst>
                    <a:ext uri="{9D8B030D-6E8A-4147-A177-3AD203B41FA5}">
                      <a16:colId xmlns:a16="http://schemas.microsoft.com/office/drawing/2014/main" val="88942703"/>
                    </a:ext>
                  </a:extLst>
                </a:gridCol>
                <a:gridCol w="2312014">
                  <a:extLst>
                    <a:ext uri="{9D8B030D-6E8A-4147-A177-3AD203B41FA5}">
                      <a16:colId xmlns:a16="http://schemas.microsoft.com/office/drawing/2014/main" val="3865257216"/>
                    </a:ext>
                  </a:extLst>
                </a:gridCol>
                <a:gridCol w="2079869">
                  <a:extLst>
                    <a:ext uri="{9D8B030D-6E8A-4147-A177-3AD203B41FA5}">
                      <a16:colId xmlns:a16="http://schemas.microsoft.com/office/drawing/2014/main" val="3540992943"/>
                    </a:ext>
                  </a:extLst>
                </a:gridCol>
                <a:gridCol w="1880571">
                  <a:extLst>
                    <a:ext uri="{9D8B030D-6E8A-4147-A177-3AD203B41FA5}">
                      <a16:colId xmlns:a16="http://schemas.microsoft.com/office/drawing/2014/main" val="3464190562"/>
                    </a:ext>
                  </a:extLst>
                </a:gridCol>
              </a:tblGrid>
              <a:tr h="1440180">
                <a:tc>
                  <a:txBody>
                    <a:bodyPr/>
                    <a:lstStyle/>
                    <a:p>
                      <a:pPr algn="ctr"/>
                      <a:r>
                        <a:rPr lang="en-GB" sz="4500" dirty="0"/>
                        <a:t>    </a:t>
                      </a:r>
                    </a:p>
                    <a:p>
                      <a:pPr algn="ctr"/>
                      <a:r>
                        <a:rPr lang="en-GB" sz="4500" dirty="0"/>
                        <a:t>S</a:t>
                      </a:r>
                      <a:r>
                        <a:rPr lang="en-GB" sz="1400" dirty="0"/>
                        <a:t>trengths</a:t>
                      </a:r>
                    </a:p>
                  </a:txBody>
                  <a:tcPr marL="68580" marR="68580" marT="34290" marB="34290"/>
                </a:tc>
                <a:tc>
                  <a:txBody>
                    <a:bodyPr/>
                    <a:lstStyle/>
                    <a:p>
                      <a:pPr algn="ctr"/>
                      <a:r>
                        <a:rPr lang="en-GB" sz="4500" dirty="0"/>
                        <a:t>                 W</a:t>
                      </a:r>
                      <a:r>
                        <a:rPr lang="en-GB" sz="1400" dirty="0"/>
                        <a:t>eaknesses</a:t>
                      </a:r>
                    </a:p>
                  </a:txBody>
                  <a:tcPr marL="68580" marR="68580" marT="34290" marB="34290"/>
                </a:tc>
                <a:tc>
                  <a:txBody>
                    <a:bodyPr/>
                    <a:lstStyle/>
                    <a:p>
                      <a:pPr algn="ctr"/>
                      <a:r>
                        <a:rPr lang="en-GB" sz="4500" dirty="0"/>
                        <a:t>      O</a:t>
                      </a:r>
                      <a:r>
                        <a:rPr lang="en-GB" sz="1400" dirty="0"/>
                        <a:t>pportunities</a:t>
                      </a:r>
                      <a:endParaRPr lang="en-GB" sz="4500" dirty="0"/>
                    </a:p>
                  </a:txBody>
                  <a:tcPr marL="68580" marR="68580" marT="34290" marB="34290"/>
                </a:tc>
                <a:tc>
                  <a:txBody>
                    <a:bodyPr/>
                    <a:lstStyle/>
                    <a:p>
                      <a:pPr algn="ctr"/>
                      <a:r>
                        <a:rPr lang="en-GB" sz="4500" dirty="0"/>
                        <a:t>   </a:t>
                      </a:r>
                    </a:p>
                    <a:p>
                      <a:pPr algn="ctr"/>
                      <a:r>
                        <a:rPr lang="en-GB" sz="4500" dirty="0"/>
                        <a:t>T</a:t>
                      </a:r>
                      <a:r>
                        <a:rPr lang="en-GB" sz="1400" dirty="0"/>
                        <a:t>hreats</a:t>
                      </a:r>
                      <a:endParaRPr lang="en-GB" sz="4500" dirty="0"/>
                    </a:p>
                  </a:txBody>
                  <a:tcPr marL="68580" marR="68580" marT="34290" marB="34290"/>
                </a:tc>
                <a:extLst>
                  <a:ext uri="{0D108BD9-81ED-4DB2-BD59-A6C34878D82A}">
                    <a16:rowId xmlns:a16="http://schemas.microsoft.com/office/drawing/2014/main" val="3566703031"/>
                  </a:ext>
                </a:extLst>
              </a:tr>
              <a:tr h="2019300">
                <a:tc>
                  <a:txBody>
                    <a:bodyPr/>
                    <a:lstStyle/>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mn-lt"/>
                          <a:ea typeface="+mn-ea"/>
                          <a:cs typeface="+mn-cs"/>
                        </a:rPr>
                        <a:t>great communication skills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mn-lt"/>
                          <a:ea typeface="+mn-ea"/>
                          <a:cs typeface="+mn-cs"/>
                        </a:rPr>
                        <a:t>ability to pick up skills easily</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mn-lt"/>
                          <a:ea typeface="+mn-ea"/>
                          <a:cs typeface="+mn-cs"/>
                        </a:rPr>
                        <a:t>enthusiasm</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mn-lt"/>
                          <a:ea typeface="+mn-ea"/>
                          <a:cs typeface="+mn-cs"/>
                        </a:rPr>
                        <a:t>effective leadership skills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mn-lt"/>
                          <a:ea typeface="+mn-ea"/>
                          <a:cs typeface="+mn-cs"/>
                        </a:rPr>
                        <a:t>ability to work well in a team</a:t>
                      </a:r>
                    </a:p>
                    <a:p>
                      <a:endParaRPr lang="en-GB" sz="1400" dirty="0"/>
                    </a:p>
                  </a:txBody>
                  <a:tcPr marL="68580" marR="68580" marT="34290" marB="34290"/>
                </a:tc>
                <a:tc>
                  <a:txBody>
                    <a:bodyPr/>
                    <a:lstStyle/>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mn-lt"/>
                          <a:ea typeface="+mn-ea"/>
                          <a:cs typeface="+mn-cs"/>
                        </a:rPr>
                        <a:t>Ineffective  written communication skills </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mn-lt"/>
                          <a:ea typeface="+mn-ea"/>
                          <a:cs typeface="+mn-cs"/>
                        </a:rPr>
                        <a:t>Poor time management skills</a:t>
                      </a:r>
                    </a:p>
                    <a:p>
                      <a:endParaRPr lang="en-GB" sz="1400" dirty="0"/>
                    </a:p>
                  </a:txBody>
                  <a:tcPr marL="68580" marR="68580" marT="34290" marB="34290"/>
                </a:tc>
                <a:tc>
                  <a:txBody>
                    <a:bodyPr/>
                    <a:lstStyle/>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mn-lt"/>
                          <a:ea typeface="+mn-ea"/>
                          <a:cs typeface="+mn-cs"/>
                        </a:rPr>
                        <a:t>workplace offers  resources to improve communication and time management skills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mn-lt"/>
                          <a:ea typeface="+mn-ea"/>
                          <a:cs typeface="+mn-cs"/>
                        </a:rPr>
                        <a:t>may receive a pay raise soon</a:t>
                      </a:r>
                    </a:p>
                    <a:p>
                      <a:endParaRPr lang="en-GB" sz="1400" dirty="0"/>
                    </a:p>
                  </a:txBody>
                  <a:tcPr marL="68580" marR="68580" marT="34290" marB="34290"/>
                </a:tc>
                <a:tc>
                  <a:txBody>
                    <a:bodyPr/>
                    <a:lstStyle/>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mn-lt"/>
                          <a:ea typeface="+mn-ea"/>
                          <a:cs typeface="+mn-cs"/>
                        </a:rPr>
                        <a:t>the next performance review may not go well if time management  skills do not  improve</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mn-lt"/>
                          <a:ea typeface="+mn-ea"/>
                          <a:cs typeface="+mn-cs"/>
                        </a:rPr>
                        <a:t>a colleague of mine may also be interested  in  the same position</a:t>
                      </a:r>
                    </a:p>
                    <a:p>
                      <a:endParaRPr lang="en-GB" sz="1400" dirty="0"/>
                    </a:p>
                  </a:txBody>
                  <a:tcPr marL="68580" marR="68580" marT="34290" marB="34290"/>
                </a:tc>
                <a:extLst>
                  <a:ext uri="{0D108BD9-81ED-4DB2-BD59-A6C34878D82A}">
                    <a16:rowId xmlns:a16="http://schemas.microsoft.com/office/drawing/2014/main" val="2913758938"/>
                  </a:ext>
                </a:extLst>
              </a:tr>
            </a:tbl>
          </a:graphicData>
        </a:graphic>
      </p:graphicFrame>
    </p:spTree>
    <p:extLst>
      <p:ext uri="{BB962C8B-B14F-4D97-AF65-F5344CB8AC3E}">
        <p14:creationId xmlns:p14="http://schemas.microsoft.com/office/powerpoint/2010/main" val="33815449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13">
            <a:extLst>
              <a:ext uri="{FF2B5EF4-FFF2-40B4-BE49-F238E27FC236}">
                <a16:creationId xmlns:a16="http://schemas.microsoft.com/office/drawing/2014/main" id="{D9D36A74-DA0D-274F-A426-9CE9FCAEFA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54E186C-68CC-E94C-9D1C-53B0DC4BC0EE}" type="slidenum">
              <a:rPr lang="en-GB" altLang="en-US"/>
              <a:pPr/>
              <a:t>9</a:t>
            </a:fld>
            <a:endParaRPr lang="en-GB" altLang="en-US"/>
          </a:p>
        </p:txBody>
      </p:sp>
      <p:sp>
        <p:nvSpPr>
          <p:cNvPr id="3074" name="AutoShape 2" descr="Is TUI part of Thomas Cook and could my holiday be impacted by the collaps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076" name="AutoShape 4" descr="Is TUI part of Thomas Cook and could my holiday be impacted by the collaps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078" name="AutoShape 6" descr="Is TUI part of Thomas Cook and could my holiday be impacted by the collaps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080" name="AutoShape 8" descr="Is TUI part of Thomas Cook and could my holiday be impacted by the collaps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082" name="AutoShape 10" descr="Is TUI part of Thomas Cook and could my holiday be impacted by the collaps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084" name="AutoShape 12" descr="Is TUI part of Thomas Cook and could my holiday be impacted by the collaps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086" name="AutoShape 14" descr="Kuoni - Which?"/>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088" name="AutoShape 16" descr="Kuoni - Which?"/>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090" name="AutoShape 18" descr="Kuoni (@KuoniTravelUK) | Twitt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092" name="AutoShape 20" descr="Kuoni (@KuoniTravelUK) | Twitt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094" name="AutoShape 22" descr="Kuoni | Bluewater Shopping &amp; Retail Destination, K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096" name="AutoShape 24" descr="ecoceylon (@ecoceylon2020) | Twitt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6" name="Title 1">
            <a:extLst>
              <a:ext uri="{FF2B5EF4-FFF2-40B4-BE49-F238E27FC236}">
                <a16:creationId xmlns:a16="http://schemas.microsoft.com/office/drawing/2014/main" id="{F8F58A07-06C5-4BBB-8242-DC4C3B01F56C}"/>
              </a:ext>
            </a:extLst>
          </p:cNvPr>
          <p:cNvSpPr>
            <a:spLocks noGrp="1"/>
          </p:cNvSpPr>
          <p:nvPr>
            <p:ph type="title"/>
          </p:nvPr>
        </p:nvSpPr>
        <p:spPr>
          <a:xfrm>
            <a:off x="457200" y="35293"/>
            <a:ext cx="8229600" cy="1143000"/>
          </a:xfrm>
        </p:spPr>
        <p:txBody>
          <a:bodyPr>
            <a:normAutofit/>
          </a:bodyPr>
          <a:lstStyle/>
          <a:p>
            <a:pPr algn="l">
              <a:defRPr/>
            </a:pPr>
            <a:r>
              <a:rPr lang="en-US" dirty="0">
                <a:solidFill>
                  <a:schemeClr val="tx2">
                    <a:satMod val="200000"/>
                  </a:schemeClr>
                </a:solidFill>
              </a:rPr>
              <a:t>Employability &amp; Academic skills</a:t>
            </a:r>
            <a:endParaRPr lang="en-GB" sz="2000" dirty="0"/>
          </a:p>
        </p:txBody>
      </p:sp>
      <p:sp>
        <p:nvSpPr>
          <p:cNvPr id="20" name="TextBox 19">
            <a:extLst>
              <a:ext uri="{FF2B5EF4-FFF2-40B4-BE49-F238E27FC236}">
                <a16:creationId xmlns:a16="http://schemas.microsoft.com/office/drawing/2014/main" id="{E4AF1D14-015C-4944-A1BF-534CEC623556}"/>
              </a:ext>
            </a:extLst>
          </p:cNvPr>
          <p:cNvSpPr txBox="1"/>
          <p:nvPr/>
        </p:nvSpPr>
        <p:spPr>
          <a:xfrm>
            <a:off x="155575" y="5373216"/>
            <a:ext cx="8736905" cy="276999"/>
          </a:xfrm>
          <a:prstGeom prst="rect">
            <a:avLst/>
          </a:prstGeom>
          <a:noFill/>
        </p:spPr>
        <p:txBody>
          <a:bodyPr wrap="square" rtlCol="0">
            <a:spAutoFit/>
          </a:bodyPr>
          <a:lstStyle/>
          <a:p>
            <a:r>
              <a:rPr lang="en-GB" sz="1100" dirty="0"/>
              <a:t>Image </a:t>
            </a:r>
            <a:r>
              <a:rPr lang="en-GB" sz="1200" dirty="0" err="1"/>
              <a:t>source</a:t>
            </a:r>
            <a:r>
              <a:rPr lang="en-GB" sz="1100" dirty="0" err="1"/>
              <a:t>xxx</a:t>
            </a:r>
            <a:endParaRPr lang="en-GB" sz="1100" dirty="0">
              <a:solidFill>
                <a:srgbClr val="00B0F0"/>
              </a:solidFill>
            </a:endParaRPr>
          </a:p>
        </p:txBody>
      </p:sp>
      <p:sp>
        <p:nvSpPr>
          <p:cNvPr id="22" name="TextBox 21">
            <a:extLst>
              <a:ext uri="{FF2B5EF4-FFF2-40B4-BE49-F238E27FC236}">
                <a16:creationId xmlns:a16="http://schemas.microsoft.com/office/drawing/2014/main" id="{E69343B7-E6E6-476B-BF87-F32AD8EB5B9C}"/>
              </a:ext>
            </a:extLst>
          </p:cNvPr>
          <p:cNvSpPr txBox="1"/>
          <p:nvPr/>
        </p:nvSpPr>
        <p:spPr>
          <a:xfrm>
            <a:off x="323528" y="1358049"/>
            <a:ext cx="8568952" cy="2308324"/>
          </a:xfrm>
          <a:prstGeom prst="rect">
            <a:avLst/>
          </a:prstGeom>
          <a:noFill/>
        </p:spPr>
        <p:txBody>
          <a:bodyPr wrap="square">
            <a:spAutoFit/>
          </a:bodyPr>
          <a:lstStyle/>
          <a:p>
            <a:pPr marL="285750" indent="-285750">
              <a:buFont typeface="Arial" panose="020B0604020202020204" pitchFamily="34" charset="0"/>
              <a:buChar char="•"/>
            </a:pPr>
            <a:r>
              <a:rPr lang="en-US" dirty="0"/>
              <a:t>Employability skills are the essential skills personal qualities and values that enable you to thrive in any workplace.</a:t>
            </a:r>
            <a:br>
              <a:rPr lang="en-US" dirty="0"/>
            </a:br>
            <a:endParaRPr lang="en-US" dirty="0"/>
          </a:p>
          <a:p>
            <a:pPr marL="285750" indent="-285750">
              <a:buFont typeface="Arial" panose="020B0604020202020204" pitchFamily="34" charset="0"/>
              <a:buChar char="•"/>
            </a:pPr>
            <a:r>
              <a:rPr lang="en-GB" dirty="0"/>
              <a:t>Academic skills are a collection of study habits, learning strategies and time management tools that help students learn and absorb school lessons.</a:t>
            </a:r>
            <a:br>
              <a:rPr lang="en-GB" dirty="0"/>
            </a:br>
            <a:endParaRPr lang="en-GB" dirty="0"/>
          </a:p>
          <a:p>
            <a:pPr marL="285750" indent="-285750">
              <a:buFont typeface="Arial" panose="020B0604020202020204" pitchFamily="34" charset="0"/>
              <a:buChar char="•"/>
            </a:pPr>
            <a:r>
              <a:rPr lang="en-GB" dirty="0"/>
              <a:t>Time management and motivation are academic skills that I know are strengths for me.</a:t>
            </a:r>
            <a:endParaRPr lang="en-US" dirty="0"/>
          </a:p>
        </p:txBody>
      </p:sp>
    </p:spTree>
    <p:extLst>
      <p:ext uri="{BB962C8B-B14F-4D97-AF65-F5344CB8AC3E}">
        <p14:creationId xmlns:p14="http://schemas.microsoft.com/office/powerpoint/2010/main" val="3331807965"/>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C5A89-730E-4618-996F-56797BA5FCCB}"/>
              </a:ext>
            </a:extLst>
          </p:cNvPr>
          <p:cNvSpPr>
            <a:spLocks noGrp="1"/>
          </p:cNvSpPr>
          <p:nvPr>
            <p:ph type="title"/>
          </p:nvPr>
        </p:nvSpPr>
        <p:spPr>
          <a:xfrm>
            <a:off x="452653" y="692696"/>
            <a:ext cx="3420438" cy="846051"/>
          </a:xfrm>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p>
            <a:r>
              <a:rPr lang="en-GB" sz="3000"/>
              <a:t>Academic skills</a:t>
            </a:r>
          </a:p>
        </p:txBody>
      </p:sp>
      <p:sp>
        <p:nvSpPr>
          <p:cNvPr id="3" name="Content Placeholder 2">
            <a:extLst>
              <a:ext uri="{FF2B5EF4-FFF2-40B4-BE49-F238E27FC236}">
                <a16:creationId xmlns:a16="http://schemas.microsoft.com/office/drawing/2014/main" id="{F75239B9-C19E-45C6-899D-6B241A728CB9}"/>
              </a:ext>
            </a:extLst>
          </p:cNvPr>
          <p:cNvSpPr>
            <a:spLocks noGrp="1"/>
          </p:cNvSpPr>
          <p:nvPr>
            <p:ph idx="1"/>
          </p:nvPr>
        </p:nvSpPr>
        <p:spPr>
          <a:xfrm>
            <a:off x="442171" y="2132856"/>
            <a:ext cx="3419569" cy="2984689"/>
          </a:xfrm>
        </p:spPr>
        <p:style>
          <a:lnRef idx="2">
            <a:schemeClr val="accent5">
              <a:shade val="50000"/>
            </a:schemeClr>
          </a:lnRef>
          <a:fillRef idx="1">
            <a:schemeClr val="accent5"/>
          </a:fillRef>
          <a:effectRef idx="0">
            <a:schemeClr val="accent5"/>
          </a:effectRef>
          <a:fontRef idx="minor">
            <a:schemeClr val="lt1"/>
          </a:fontRef>
        </p:style>
        <p:txBody>
          <a:bodyPr anchor="ctr">
            <a:normAutofit/>
          </a:bodyPr>
          <a:lstStyle/>
          <a:p>
            <a:r>
              <a:rPr lang="en-GB" sz="1500" dirty="0"/>
              <a:t>As a support worker I gained good interpersonal and communication skills. Being able to listen and understand allows you to be an efficient worker. I am also a passion for working with people with different needs.</a:t>
            </a:r>
          </a:p>
        </p:txBody>
      </p:sp>
      <p:pic>
        <p:nvPicPr>
          <p:cNvPr id="5" name="Picture 4" descr="A picture containing person&#10;&#10;Description automatically generated">
            <a:extLst>
              <a:ext uri="{FF2B5EF4-FFF2-40B4-BE49-F238E27FC236}">
                <a16:creationId xmlns:a16="http://schemas.microsoft.com/office/drawing/2014/main" id="{0501C15D-2D5E-46FC-B50F-CA9B73A29438}"/>
              </a:ext>
            </a:extLst>
          </p:cNvPr>
          <p:cNvPicPr>
            <a:picLocks noChangeAspect="1"/>
          </p:cNvPicPr>
          <p:nvPr/>
        </p:nvPicPr>
        <p:blipFill rotWithShape="1">
          <a:blip r:embed="rId2">
            <a:extLst>
              <a:ext uri="{28A0092B-C50C-407E-A947-70E740481C1C}">
                <a14:useLocalDpi xmlns:a14="http://schemas.microsoft.com/office/drawing/2010/main" val="0"/>
              </a:ext>
            </a:extLst>
          </a:blip>
          <a:srcRect l="21407" r="25208" b="-1"/>
          <a:stretch/>
        </p:blipFill>
        <p:spPr>
          <a:xfrm>
            <a:off x="4427984" y="683924"/>
            <a:ext cx="4069058" cy="3944472"/>
          </a:xfrm>
          <a:prstGeom prst="rect">
            <a:avLst/>
          </a:prstGeom>
        </p:spPr>
      </p:pic>
      <p:sp>
        <p:nvSpPr>
          <p:cNvPr id="15" name="TextBox 14">
            <a:extLst>
              <a:ext uri="{FF2B5EF4-FFF2-40B4-BE49-F238E27FC236}">
                <a16:creationId xmlns:a16="http://schemas.microsoft.com/office/drawing/2014/main" id="{A2161613-3B15-42A2-BC52-FAA0DC415BE7}"/>
              </a:ext>
            </a:extLst>
          </p:cNvPr>
          <p:cNvSpPr txBox="1"/>
          <p:nvPr/>
        </p:nvSpPr>
        <p:spPr>
          <a:xfrm>
            <a:off x="4427984" y="4745901"/>
            <a:ext cx="4069058" cy="369332"/>
          </a:xfrm>
          <a:prstGeom prst="rect">
            <a:avLst/>
          </a:prstGeom>
          <a:noFill/>
        </p:spPr>
        <p:txBody>
          <a:bodyPr wrap="square">
            <a:spAutoFit/>
          </a:bodyPr>
          <a:lstStyle/>
          <a:p>
            <a:pPr algn="ctr"/>
            <a:r>
              <a:rPr lang="en-GB" sz="900" dirty="0"/>
              <a:t>Image source: https://realcommunityservices.com.au/disability-support-worker/</a:t>
            </a:r>
          </a:p>
        </p:txBody>
      </p:sp>
    </p:spTree>
    <p:extLst>
      <p:ext uri="{BB962C8B-B14F-4D97-AF65-F5344CB8AC3E}">
        <p14:creationId xmlns:p14="http://schemas.microsoft.com/office/powerpoint/2010/main" val="731536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AF7B6-D687-4427-9080-3C77AB7334A0}"/>
              </a:ext>
            </a:extLst>
          </p:cNvPr>
          <p:cNvSpPr>
            <a:spLocks noGrp="1"/>
          </p:cNvSpPr>
          <p:nvPr>
            <p:ph type="title"/>
          </p:nvPr>
        </p:nvSpPr>
        <p:spPr>
          <a:xfrm>
            <a:off x="4860032" y="548680"/>
            <a:ext cx="3730535" cy="1090538"/>
          </a:xfrm>
        </p:spPr>
        <p:style>
          <a:lnRef idx="2">
            <a:schemeClr val="accent1">
              <a:shade val="50000"/>
            </a:schemeClr>
          </a:lnRef>
          <a:fillRef idx="1">
            <a:schemeClr val="accent1"/>
          </a:fillRef>
          <a:effectRef idx="0">
            <a:schemeClr val="accent1"/>
          </a:effectRef>
          <a:fontRef idx="minor">
            <a:schemeClr val="lt1"/>
          </a:fontRef>
        </p:style>
        <p:txBody>
          <a:bodyPr>
            <a:normAutofit/>
          </a:bodyPr>
          <a:lstStyle/>
          <a:p>
            <a:pPr algn="ctr"/>
            <a:r>
              <a:rPr lang="en-GB" sz="3000">
                <a:solidFill>
                  <a:schemeClr val="bg1"/>
                </a:solidFill>
              </a:rPr>
              <a:t>What I’m </a:t>
            </a:r>
            <a:r>
              <a:rPr lang="en-GB" sz="3000" dirty="0">
                <a:solidFill>
                  <a:schemeClr val="bg1"/>
                </a:solidFill>
              </a:rPr>
              <a:t>striving for</a:t>
            </a:r>
          </a:p>
        </p:txBody>
      </p:sp>
      <p:pic>
        <p:nvPicPr>
          <p:cNvPr id="5" name="Picture 4">
            <a:extLst>
              <a:ext uri="{FF2B5EF4-FFF2-40B4-BE49-F238E27FC236}">
                <a16:creationId xmlns:a16="http://schemas.microsoft.com/office/drawing/2014/main" id="{E8FBC699-EA2D-47EE-9FE1-10DFA71CFBFC}"/>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25587" r="26642" b="1"/>
          <a:stretch/>
        </p:blipFill>
        <p:spPr>
          <a:xfrm>
            <a:off x="330147" y="980728"/>
            <a:ext cx="3628516" cy="3797804"/>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B4186E5B-EA2A-4638-8003-85C78AAF766F}"/>
              </a:ext>
            </a:extLst>
          </p:cNvPr>
          <p:cNvSpPr>
            <a:spLocks noGrp="1"/>
          </p:cNvSpPr>
          <p:nvPr>
            <p:ph idx="1"/>
          </p:nvPr>
        </p:nvSpPr>
        <p:spPr>
          <a:xfrm>
            <a:off x="4860032" y="2348880"/>
            <a:ext cx="3733184" cy="2729467"/>
          </a:xfrm>
        </p:spPr>
        <p:style>
          <a:lnRef idx="2">
            <a:schemeClr val="accent5">
              <a:shade val="50000"/>
            </a:schemeClr>
          </a:lnRef>
          <a:fillRef idx="1">
            <a:schemeClr val="accent5"/>
          </a:fillRef>
          <a:effectRef idx="0">
            <a:schemeClr val="accent5"/>
          </a:effectRef>
          <a:fontRef idx="minor">
            <a:schemeClr val="lt1"/>
          </a:fontRef>
        </p:style>
        <p:txBody>
          <a:bodyPr anchor="ctr">
            <a:normAutofit/>
          </a:bodyPr>
          <a:lstStyle/>
          <a:p>
            <a:r>
              <a:rPr lang="en-GB" sz="1500" dirty="0">
                <a:solidFill>
                  <a:schemeClr val="bg1"/>
                </a:solidFill>
              </a:rPr>
              <a:t>As a manager I know that I have to improve my interpersonal and communication skills, to have that ability to communicate with a range of people. I have also to improve my written skills for writing reports, skills for managing budgets and understanding of accountability to unsure compliance with company policies and regulatory requirements                                                                                                                                                                     </a:t>
            </a:r>
          </a:p>
        </p:txBody>
      </p:sp>
      <p:sp>
        <p:nvSpPr>
          <p:cNvPr id="16" name="TextBox 15">
            <a:extLst>
              <a:ext uri="{FF2B5EF4-FFF2-40B4-BE49-F238E27FC236}">
                <a16:creationId xmlns:a16="http://schemas.microsoft.com/office/drawing/2014/main" id="{A4D69394-3682-486E-B563-33DE0BD7A075}"/>
              </a:ext>
            </a:extLst>
          </p:cNvPr>
          <p:cNvSpPr txBox="1"/>
          <p:nvPr/>
        </p:nvSpPr>
        <p:spPr>
          <a:xfrm>
            <a:off x="0" y="5804543"/>
            <a:ext cx="4288810" cy="346249"/>
          </a:xfrm>
          <a:prstGeom prst="rect">
            <a:avLst/>
          </a:prstGeom>
          <a:noFill/>
        </p:spPr>
        <p:txBody>
          <a:bodyPr wrap="square">
            <a:spAutoFit/>
          </a:bodyPr>
          <a:lstStyle/>
          <a:p>
            <a:pPr algn="ctr"/>
            <a:r>
              <a:rPr lang="en-GB" sz="825" dirty="0"/>
              <a:t>Image source: https://fisher.osu.edu/blogs/leadreadtoday/blog/think-manager-think-male</a:t>
            </a:r>
          </a:p>
        </p:txBody>
      </p:sp>
    </p:spTree>
    <p:extLst>
      <p:ext uri="{BB962C8B-B14F-4D97-AF65-F5344CB8AC3E}">
        <p14:creationId xmlns:p14="http://schemas.microsoft.com/office/powerpoint/2010/main" val="430762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E7076-4E8C-4731-904C-42F2C5D37B21}"/>
              </a:ext>
            </a:extLst>
          </p:cNvPr>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normAutofit fontScale="90000"/>
          </a:bodyPr>
          <a:lstStyle/>
          <a:p>
            <a:r>
              <a:rPr lang="en-GB" dirty="0"/>
              <a:t>Conclusion</a:t>
            </a:r>
            <a:br>
              <a:rPr lang="en-GB" dirty="0"/>
            </a:br>
            <a:r>
              <a:rPr lang="en-GB" sz="2700" dirty="0">
                <a:solidFill>
                  <a:schemeClr val="tx1"/>
                </a:solidFill>
              </a:rPr>
              <a:t>What have I learnt?</a:t>
            </a:r>
            <a:endParaRPr lang="en-GB" dirty="0">
              <a:solidFill>
                <a:schemeClr val="tx1"/>
              </a:solidFill>
            </a:endParaRPr>
          </a:p>
        </p:txBody>
      </p:sp>
      <p:sp>
        <p:nvSpPr>
          <p:cNvPr id="3" name="Content Placeholder 2">
            <a:extLst>
              <a:ext uri="{FF2B5EF4-FFF2-40B4-BE49-F238E27FC236}">
                <a16:creationId xmlns:a16="http://schemas.microsoft.com/office/drawing/2014/main" id="{6D27C663-D024-4703-998C-AA8E15312841}"/>
              </a:ext>
            </a:extLst>
          </p:cNvPr>
          <p:cNvSpPr>
            <a:spLocks noGrp="1"/>
          </p:cNvSpPr>
          <p:nvPr>
            <p:ph idx="1"/>
          </p:nvPr>
        </p:nvSpPr>
        <p:spPr/>
        <p:style>
          <a:lnRef idx="2">
            <a:schemeClr val="accent5">
              <a:shade val="50000"/>
            </a:schemeClr>
          </a:lnRef>
          <a:fillRef idx="1">
            <a:schemeClr val="accent5"/>
          </a:fillRef>
          <a:effectRef idx="0">
            <a:schemeClr val="accent5"/>
          </a:effectRef>
          <a:fontRef idx="minor">
            <a:schemeClr val="lt1"/>
          </a:fontRef>
        </p:style>
        <p:txBody>
          <a:bodyPr>
            <a:normAutofit fontScale="92500" lnSpcReduction="10000"/>
          </a:bodyPr>
          <a:lstStyle/>
          <a:p>
            <a:r>
              <a:rPr lang="en-GB" dirty="0"/>
              <a:t>Transferable skills like teamworking, emotional intelligence, problem solving and project management, time management are some of the skills I will gain finishing this course. Those are few of them who will offer me more freedom and flexibility when I will make decisions about my career in the future and I hope to acquire them following this course.</a:t>
            </a:r>
          </a:p>
        </p:txBody>
      </p:sp>
    </p:spTree>
    <p:extLst>
      <p:ext uri="{BB962C8B-B14F-4D97-AF65-F5344CB8AC3E}">
        <p14:creationId xmlns:p14="http://schemas.microsoft.com/office/powerpoint/2010/main" val="6956246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13">
            <a:extLst>
              <a:ext uri="{FF2B5EF4-FFF2-40B4-BE49-F238E27FC236}">
                <a16:creationId xmlns:a16="http://schemas.microsoft.com/office/drawing/2014/main" id="{D9D36A74-DA0D-274F-A426-9CE9FCAEFA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54E186C-68CC-E94C-9D1C-53B0DC4BC0EE}" type="slidenum">
              <a:rPr lang="en-GB" altLang="en-US"/>
              <a:pPr/>
              <a:t>13</a:t>
            </a:fld>
            <a:endParaRPr lang="en-GB" altLang="en-US" dirty="0"/>
          </a:p>
        </p:txBody>
      </p:sp>
      <p:sp>
        <p:nvSpPr>
          <p:cNvPr id="3074" name="AutoShape 2" descr="Is TUI part of Thomas Cook and could my holiday be impacted by the collaps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76" name="AutoShape 4" descr="Is TUI part of Thomas Cook and could my holiday be impacted by the collaps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78" name="AutoShape 6" descr="Is TUI part of Thomas Cook and could my holiday be impacted by the collaps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80" name="AutoShape 8" descr="Is TUI part of Thomas Cook and could my holiday be impacted by the collaps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82" name="AutoShape 10" descr="Is TUI part of Thomas Cook and could my holiday be impacted by the collaps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84" name="AutoShape 12" descr="Is TUI part of Thomas Cook and could my holiday be impacted by the collaps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86" name="AutoShape 14" descr="Kuoni - Which?"/>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88" name="AutoShape 16" descr="Kuoni - Which?"/>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90" name="AutoShape 18" descr="Kuoni (@KuoniTravelUK) | Twitt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92" name="AutoShape 20" descr="Kuoni (@KuoniTravelUK) | Twitt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94" name="AutoShape 22" descr="Kuoni | Bluewater Shopping &amp; Retail Destination, K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3096" name="AutoShape 24" descr="ecoceylon (@ecoceylon2020) | Twitt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16" name="Title 1">
            <a:extLst>
              <a:ext uri="{FF2B5EF4-FFF2-40B4-BE49-F238E27FC236}">
                <a16:creationId xmlns:a16="http://schemas.microsoft.com/office/drawing/2014/main" id="{F8F58A07-06C5-4BBB-8242-DC4C3B01F56C}"/>
              </a:ext>
            </a:extLst>
          </p:cNvPr>
          <p:cNvSpPr>
            <a:spLocks noGrp="1"/>
          </p:cNvSpPr>
          <p:nvPr>
            <p:ph type="title"/>
          </p:nvPr>
        </p:nvSpPr>
        <p:spPr>
          <a:xfrm>
            <a:off x="457200" y="2266499"/>
            <a:ext cx="8229600" cy="1143000"/>
          </a:xfrm>
        </p:spPr>
        <p:txBody>
          <a:bodyPr>
            <a:normAutofit/>
          </a:bodyPr>
          <a:lstStyle/>
          <a:p>
            <a:pPr>
              <a:defRPr/>
            </a:pPr>
            <a:r>
              <a:rPr lang="en-US" dirty="0">
                <a:solidFill>
                  <a:schemeClr val="tx2">
                    <a:satMod val="200000"/>
                  </a:schemeClr>
                </a:solidFill>
              </a:rPr>
              <a:t>Questions?</a:t>
            </a:r>
            <a:endParaRPr lang="en-GB" sz="2000" dirty="0"/>
          </a:p>
        </p:txBody>
      </p:sp>
    </p:spTree>
    <p:extLst>
      <p:ext uri="{BB962C8B-B14F-4D97-AF65-F5344CB8AC3E}">
        <p14:creationId xmlns:p14="http://schemas.microsoft.com/office/powerpoint/2010/main" val="743308419"/>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6FD8C-C210-4086-AC94-8FBE49F9AFCC}"/>
              </a:ext>
            </a:extLst>
          </p:cNvPr>
          <p:cNvSpPr>
            <a:spLocks noGrp="1"/>
          </p:cNvSpPr>
          <p:nvPr>
            <p:ph type="title"/>
          </p:nvPr>
        </p:nvSpPr>
        <p:spPr>
          <a:xfrm>
            <a:off x="628650" y="980728"/>
            <a:ext cx="7886700" cy="994172"/>
          </a:xfrm>
        </p:spPr>
        <p:style>
          <a:lnRef idx="2">
            <a:schemeClr val="accent1">
              <a:shade val="50000"/>
            </a:schemeClr>
          </a:lnRef>
          <a:fillRef idx="1">
            <a:schemeClr val="accent1"/>
          </a:fillRef>
          <a:effectRef idx="0">
            <a:schemeClr val="accent1"/>
          </a:effectRef>
          <a:fontRef idx="minor">
            <a:schemeClr val="lt1"/>
          </a:fontRef>
        </p:style>
        <p:txBody>
          <a:bodyPr/>
          <a:lstStyle/>
          <a:p>
            <a:r>
              <a:rPr lang="en-GB" dirty="0"/>
              <a:t>References</a:t>
            </a:r>
          </a:p>
        </p:txBody>
      </p:sp>
      <p:sp>
        <p:nvSpPr>
          <p:cNvPr id="3" name="Content Placeholder 2">
            <a:extLst>
              <a:ext uri="{FF2B5EF4-FFF2-40B4-BE49-F238E27FC236}">
                <a16:creationId xmlns:a16="http://schemas.microsoft.com/office/drawing/2014/main" id="{34310B4D-0B05-4256-A76B-FBD5DFA69567}"/>
              </a:ext>
            </a:extLst>
          </p:cNvPr>
          <p:cNvSpPr>
            <a:spLocks noGrp="1"/>
          </p:cNvSpPr>
          <p:nvPr>
            <p:ph idx="1"/>
          </p:nvPr>
        </p:nvSpPr>
        <p:spPr>
          <a:xfrm>
            <a:off x="0" y="2996952"/>
            <a:ext cx="9144000" cy="698476"/>
          </a:xfrm>
        </p:spPr>
        <p:style>
          <a:lnRef idx="2">
            <a:schemeClr val="accent5">
              <a:shade val="50000"/>
            </a:schemeClr>
          </a:lnRef>
          <a:fillRef idx="1">
            <a:schemeClr val="accent5"/>
          </a:fillRef>
          <a:effectRef idx="0">
            <a:schemeClr val="accent5"/>
          </a:effectRef>
          <a:fontRef idx="minor">
            <a:schemeClr val="lt1"/>
          </a:fontRef>
        </p:style>
        <p:txBody>
          <a:bodyPr>
            <a:normAutofit lnSpcReduction="10000"/>
          </a:bodyPr>
          <a:lstStyle/>
          <a:p>
            <a:r>
              <a:rPr lang="en-GB" sz="900" dirty="0"/>
              <a:t>quotes from </a:t>
            </a:r>
            <a:r>
              <a:rPr lang="en-GB" sz="900" dirty="0">
                <a:hlinkClick r:id="rId2"/>
              </a:rPr>
              <a:t>https://www.socialcare.co.uk/care/blog/how-to-succeed-in-a-home-manager-s-job/</a:t>
            </a:r>
            <a:endParaRPr lang="en-GB" sz="900" dirty="0"/>
          </a:p>
          <a:p>
            <a:r>
              <a:rPr lang="en-GB" sz="900" dirty="0"/>
              <a:t>quotes from  </a:t>
            </a:r>
            <a:r>
              <a:rPr lang="en-GB" sz="900" dirty="0">
                <a:hlinkClick r:id="rId3"/>
              </a:rPr>
              <a:t>https://www.jobjumpstart.gov.au/article/what-are-employability-skills</a:t>
            </a:r>
            <a:endParaRPr lang="en-GB" sz="900" dirty="0"/>
          </a:p>
          <a:p>
            <a:r>
              <a:rPr lang="en-GB" sz="900" dirty="0"/>
              <a:t>quotes from </a:t>
            </a:r>
            <a:r>
              <a:rPr lang="en-GB" sz="900" dirty="0">
                <a:hlinkClick r:id="rId4"/>
              </a:rPr>
              <a:t>https://www.mindtools.com/pages/article/newTMC_05.htm#:~:text=SWOT%20Analysis%20is%20a%20simple,advantage%20of%20chances%20for%20success</a:t>
            </a:r>
            <a:endParaRPr lang="en-GB" sz="900" dirty="0"/>
          </a:p>
          <a:p>
            <a:r>
              <a:rPr lang="en-GB" sz="900" dirty="0"/>
              <a:t>quotes from </a:t>
            </a:r>
            <a:r>
              <a:rPr lang="en-GB" sz="900" dirty="0">
                <a:hlinkClick r:id="rId5"/>
              </a:rPr>
              <a:t>https://www.cqc.org.uk/about-us/our-purpose-role/who-we-are</a:t>
            </a:r>
            <a:r>
              <a:rPr lang="en-GB" sz="900" dirty="0"/>
              <a:t> </a:t>
            </a:r>
          </a:p>
          <a:p>
            <a:endParaRPr lang="en-GB" sz="900" dirty="0"/>
          </a:p>
        </p:txBody>
      </p:sp>
    </p:spTree>
    <p:extLst>
      <p:ext uri="{BB962C8B-B14F-4D97-AF65-F5344CB8AC3E}">
        <p14:creationId xmlns:p14="http://schemas.microsoft.com/office/powerpoint/2010/main" val="39572605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41477</TotalTime>
  <Words>767</Words>
  <Application>Microsoft Office PowerPoint</Application>
  <PresentationFormat>On-screen Show (4:3)</PresentationFormat>
  <Paragraphs>82</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Myriad Pro</vt:lpstr>
      <vt:lpstr>20140311PresentationUWTSDTemplate</vt:lpstr>
      <vt:lpstr>My Academic and Employability skills</vt:lpstr>
      <vt:lpstr>Presentation objectives</vt:lpstr>
      <vt:lpstr>My future career</vt:lpstr>
      <vt:lpstr>My future career</vt:lpstr>
      <vt:lpstr>My future career</vt:lpstr>
      <vt:lpstr>My academic and employability skills</vt:lpstr>
      <vt:lpstr>SWOT analysis definition</vt:lpstr>
      <vt:lpstr>My personal SWOT analysis</vt:lpstr>
      <vt:lpstr>Employability &amp; Academic skills</vt:lpstr>
      <vt:lpstr>Academic skills</vt:lpstr>
      <vt:lpstr>What I’m striving for</vt:lpstr>
      <vt:lpstr>Conclusion What have I learnt?</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Dragos Iliusa</cp:lastModifiedBy>
  <cp:revision>274</cp:revision>
  <dcterms:created xsi:type="dcterms:W3CDTF">2015-04-14T15:21:28Z</dcterms:created>
  <dcterms:modified xsi:type="dcterms:W3CDTF">2021-04-21T15:54:21Z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