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5"/>
  </p:notesMasterIdLst>
  <p:sldIdLst>
    <p:sldId id="256" r:id="rId2"/>
    <p:sldId id="257" r:id="rId3"/>
    <p:sldId id="258" r:id="rId4"/>
    <p:sldId id="259" r:id="rId5"/>
    <p:sldId id="261" r:id="rId6"/>
    <p:sldId id="260" r:id="rId7"/>
    <p:sldId id="262" r:id="rId8"/>
    <p:sldId id="266" r:id="rId9"/>
    <p:sldId id="267" r:id="rId10"/>
    <p:sldId id="263" r:id="rId11"/>
    <p:sldId id="264" r:id="rId12"/>
    <p:sldId id="265"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0702" autoAdjust="0"/>
  </p:normalViewPr>
  <p:slideViewPr>
    <p:cSldViewPr snapToGrid="0">
      <p:cViewPr varScale="1">
        <p:scale>
          <a:sx n="58" d="100"/>
          <a:sy n="58" d="100"/>
        </p:scale>
        <p:origin x="12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5AF816-67BF-42A5-9B39-CFBA1D3EE799}" type="datetimeFigureOut">
              <a:rPr lang="en-GB" smtClean="0"/>
              <a:t>14/03/2025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1583F1-28F9-42DD-941D-1EE4FC437D8A}" type="slidenum">
              <a:rPr lang="en-GB" smtClean="0"/>
              <a:t>‹#›</a:t>
            </a:fld>
            <a:endParaRPr lang="en-GB" dirty="0"/>
          </a:p>
        </p:txBody>
      </p:sp>
    </p:spTree>
    <p:extLst>
      <p:ext uri="{BB962C8B-B14F-4D97-AF65-F5344CB8AC3E}">
        <p14:creationId xmlns:p14="http://schemas.microsoft.com/office/powerpoint/2010/main" val="2824563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presentation that comes next will go over a company strategy.  The firm will be known going forward as Chahd's Residence.  It will be a provider of hotel services to travellers from all across the globe, including those from Tunisia.  We will discuss in this presentation the basic conveniences Chahd's Residence is going to provide for its occupants.  Furthermore included in this paper will be a review of the company's aims and objectives.  The presentation will focus on the company's marketing and public relations approach during this time.  Apart from them, a study of the company's strengths, shortcomings, prospects, and hazards has also been offered.  Finally, it will explain why investors should invest their money in this firm.</a:t>
            </a:r>
          </a:p>
          <a:p>
            <a:endParaRPr lang="en-GB" dirty="0"/>
          </a:p>
        </p:txBody>
      </p:sp>
      <p:sp>
        <p:nvSpPr>
          <p:cNvPr id="4" name="Slide Number Placeholder 3"/>
          <p:cNvSpPr>
            <a:spLocks noGrp="1"/>
          </p:cNvSpPr>
          <p:nvPr>
            <p:ph type="sldNum" sz="quarter" idx="5"/>
          </p:nvPr>
        </p:nvSpPr>
        <p:spPr/>
        <p:txBody>
          <a:bodyPr/>
          <a:lstStyle/>
          <a:p>
            <a:fld id="{6C1583F1-28F9-42DD-941D-1EE4FC437D8A}" type="slidenum">
              <a:rPr lang="en-GB" smtClean="0"/>
              <a:t>3</a:t>
            </a:fld>
            <a:endParaRPr lang="en-GB" dirty="0"/>
          </a:p>
        </p:txBody>
      </p:sp>
    </p:spTree>
    <p:extLst>
      <p:ext uri="{BB962C8B-B14F-4D97-AF65-F5344CB8AC3E}">
        <p14:creationId xmlns:p14="http://schemas.microsoft.com/office/powerpoint/2010/main" val="3771270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Chahd's Residence will function as a vacation rental service. The complex will consist of eight apartments and will be used for vacation accommodations. Tunisia's Port El Kantaoui, Hammam Sousse, will serve as the location for its establishment. The Tunisian tourism and hospitality sector will be the focus of its operations when it has been established. In addition to providing guests with lodging and meal packages, it will also give a comprehensive package for them. The Chahd's Residence will provide a variety of services, including those that are both affordable and luxurious. Within the context of its promotional endeavours, it will offer clients cheaper services throughout certain times of the year. </a:t>
            </a:r>
            <a:endPar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1583F1-28F9-42DD-941D-1EE4FC437D8A}" type="slidenum">
              <a:rPr lang="en-GB" smtClean="0"/>
              <a:t>4</a:t>
            </a:fld>
            <a:endParaRPr lang="en-GB" dirty="0"/>
          </a:p>
        </p:txBody>
      </p:sp>
    </p:spTree>
    <p:extLst>
      <p:ext uri="{BB962C8B-B14F-4D97-AF65-F5344CB8AC3E}">
        <p14:creationId xmlns:p14="http://schemas.microsoft.com/office/powerpoint/2010/main" val="1077037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Chahd’s Residence aims to provide the highest level of services to the customer. As a hospitality organisation, this is a perfect aim or mission for this organisation that it must have to provide the highest quality of services at a competitive price to survive in the highly competitive marketplace. As there are lots of other establishments in the same place, Chahd’s Residence must provide good quality products and services for the customers so that they become loyal to this organisation. Moreover, this organisation also want to provide long-term economic benefits to the owner and the other investors who will invest in this business. As the tourism industry of Tunisia is expanding, so it is expected that this hotel can gain financial viability if it can help customers with proper care and services. Moreover, Chahd’s Residence will also provide a safe and sound working environment for the employees so that they can provide their best for the company.</a:t>
            </a:r>
            <a:endPar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1583F1-28F9-42DD-941D-1EE4FC437D8A}" type="slidenum">
              <a:rPr lang="en-GB" smtClean="0"/>
              <a:t>5</a:t>
            </a:fld>
            <a:endParaRPr lang="en-GB" dirty="0"/>
          </a:p>
        </p:txBody>
      </p:sp>
    </p:spTree>
    <p:extLst>
      <p:ext uri="{BB962C8B-B14F-4D97-AF65-F5344CB8AC3E}">
        <p14:creationId xmlns:p14="http://schemas.microsoft.com/office/powerpoint/2010/main" val="1673167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tourist sector in Tunisia is seeing consistent growth daily. In 2022, the monetary effect of tourism will reach 14 percent of the GDP, and it is expected that this proportion will reach 16.8 percent by the year 2029. This is a significant rise from the previous year as well. So, any company concept that can cater to the needs of visitors in Tunisia has the potential to be quite lucrative. A prestigious location in Tunisia will serve as the setting for this enterprise. Because of its location, Port El Kantaoui will be visited annually by a lot of people who will draw attention to it.  </a:t>
            </a:r>
            <a:endPar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1583F1-28F9-42DD-941D-1EE4FC437D8A}" type="slidenum">
              <a:rPr lang="en-GB" smtClean="0"/>
              <a:t>6</a:t>
            </a:fld>
            <a:endParaRPr lang="en-GB" dirty="0"/>
          </a:p>
        </p:txBody>
      </p:sp>
    </p:spTree>
    <p:extLst>
      <p:ext uri="{BB962C8B-B14F-4D97-AF65-F5344CB8AC3E}">
        <p14:creationId xmlns:p14="http://schemas.microsoft.com/office/powerpoint/2010/main" val="1226102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Mostly travelling via Port El Kantaoui, visitors to Chahd's Residence will be The majority of the market consists of those going for sightseeing throughout Tunisia, family holidays, or business. Chahd's Residence aims to reach this audience using many media, hence addressing advertising. Online travel companies such as Booking.com and Airbnb will let clients book services, therefore highlighting this hotel (</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Garcia, Dos Anjos and Doğan, 2022</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Using many social media channels can help Chahd's Residence raise awareness of it and attract more customers.</a:t>
            </a:r>
            <a:endPar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1583F1-28F9-42DD-941D-1EE4FC437D8A}" type="slidenum">
              <a:rPr lang="en-GB" smtClean="0"/>
              <a:t>7</a:t>
            </a:fld>
            <a:endParaRPr lang="en-GB" dirty="0"/>
          </a:p>
        </p:txBody>
      </p:sp>
    </p:spTree>
    <p:extLst>
      <p:ext uri="{BB962C8B-B14F-4D97-AF65-F5344CB8AC3E}">
        <p14:creationId xmlns:p14="http://schemas.microsoft.com/office/powerpoint/2010/main" val="2361947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Chahd's Residence will combine cost leadership with uniqueness throughout construction.  By helping to provide economically valuable services, the company will rise to be the leader in cost among markets (Fiet, 2025).  Besides, it provides a discount in the off-season. Visiting during the Summer Festival or the New Year Festival might cause the guest to spend extra.  Offering a range of luxury amenities and additional services can help Chahd's Residence stand out from its competitors.</a:t>
            </a:r>
            <a:endPar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1583F1-28F9-42DD-941D-1EE4FC437D8A}" type="slidenum">
              <a:rPr lang="en-GB" smtClean="0"/>
              <a:t>8</a:t>
            </a:fld>
            <a:endParaRPr lang="en-GB" dirty="0"/>
          </a:p>
        </p:txBody>
      </p:sp>
    </p:spTree>
    <p:extLst>
      <p:ext uri="{BB962C8B-B14F-4D97-AF65-F5344CB8AC3E}">
        <p14:creationId xmlns:p14="http://schemas.microsoft.com/office/powerpoint/2010/main" val="14032386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One of the best things about Chahd's Residence is its position, which is right in the heart of Tunisia's most popular tourist spot (Manai, 2018). At a fair fee, guests will be able to stay in one of eight completely furnished apartments. An additional strength of Chahd's Residence will be the multi-channel marketing approach. The lack of name recognition is going to be Chahd's Residence's biggest flaw. Another issue with Chahd's Residence is the high operating costs associated with this sort of company, as well as the low consumer demand throughout different seasons. A scarcity of competent workers could be an issue. The high demand for tourism in Tunisia will be the primary potential for Chahd's Residence (Coslett, 2020). </a:t>
            </a:r>
            <a:r>
              <a:rPr lang="en-GB" sz="1800" dirty="0">
                <a:solidFill>
                  <a:srgbClr val="000000"/>
                </a:solidFill>
                <a:effectLst/>
                <a:latin typeface="Times New Roman" panose="02020603050405020304" pitchFamily="18" charset="0"/>
                <a:ea typeface="Times New Roman" panose="02020603050405020304" pitchFamily="18" charset="0"/>
              </a:rPr>
              <a:t>It has the opportunity to expand its services by putting advertisements on social media and with the use of influencer marketing. Chahd’s Residence will have a partnership with travel agencies, which will help this organisation improve its brand recognition. The main threat to this hotel will be the high competition and rising operational costs. The changing customer preferences can be another big threat to this establishment.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1583F1-28F9-42DD-941D-1EE4FC437D8A}" type="slidenum">
              <a:rPr lang="en-GB" smtClean="0"/>
              <a:t>10</a:t>
            </a:fld>
            <a:endParaRPr lang="en-GB" dirty="0"/>
          </a:p>
        </p:txBody>
      </p:sp>
    </p:spTree>
    <p:extLst>
      <p:ext uri="{BB962C8B-B14F-4D97-AF65-F5344CB8AC3E}">
        <p14:creationId xmlns:p14="http://schemas.microsoft.com/office/powerpoint/2010/main" val="2260042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Port El Kantaoui is one of the prime tourist destinations of Tunisia. So this establishment will get continuous demand from the customers which will create a continuous flow of revenue for the investors. The tourism industry of Tunisia is growing continuously and the country has recorded over 9 million visitors annually on average which can be a big potential earning for investors if they can invest in the hospitality sector of this country </a:t>
            </a: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(Statista.com, 2024)</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The business model of this hotel is unique because it will provide holiday apartment services with food packages as a result it will attract lots of travellers around the world and will create good income opportunities for the investors (Ben Aissa and Goaied, 2017). Moreover, it will give the investors a high return on investment if the hotel can run at its full capacity for 2 to 5 years (Sghaier et al., 2019). It will also have the chance to expand into other locations as a hotel chain so the investors can get multi-channel revenue sources by investing in the establishment (Beritelli and Schegg, 2016).</a:t>
            </a:r>
            <a:endPar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1583F1-28F9-42DD-941D-1EE4FC437D8A}" type="slidenum">
              <a:rPr lang="en-GB" smtClean="0"/>
              <a:t>11</a:t>
            </a:fld>
            <a:endParaRPr lang="en-GB" dirty="0"/>
          </a:p>
        </p:txBody>
      </p:sp>
    </p:spTree>
    <p:extLst>
      <p:ext uri="{BB962C8B-B14F-4D97-AF65-F5344CB8AC3E}">
        <p14:creationId xmlns:p14="http://schemas.microsoft.com/office/powerpoint/2010/main" val="1242970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In conclusion, the business concept that has been delineated here has a high likelihood of success. Chahd's Residence will commence operations in a prominent Tunisian location, which will result in a significant number of visitors. It will provide services that are more affordable as well as those that are more expensive. As a result, this organization have to make appropriate preparations to satisfy the requirements of the clients. It is recommended that it receive some investment to decrease its dependence on bank loans in the future (Robb and Robinson, 2014). </a:t>
            </a:r>
            <a:endPar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C1583F1-28F9-42DD-941D-1EE4FC437D8A}" type="slidenum">
              <a:rPr lang="en-GB" smtClean="0"/>
              <a:t>12</a:t>
            </a:fld>
            <a:endParaRPr lang="en-GB" dirty="0"/>
          </a:p>
        </p:txBody>
      </p:sp>
    </p:spTree>
    <p:extLst>
      <p:ext uri="{BB962C8B-B14F-4D97-AF65-F5344CB8AC3E}">
        <p14:creationId xmlns:p14="http://schemas.microsoft.com/office/powerpoint/2010/main" val="535441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B79388B-85DB-4362-BDB3-1DA8D074C0AE}" type="datetimeFigureOut">
              <a:rPr lang="en-GB" smtClean="0"/>
              <a:t>14/03/2025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2C2363-5181-4463-849F-AD2EA764E191}"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6622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79388B-85DB-4362-BDB3-1DA8D074C0AE}" type="datetimeFigureOut">
              <a:rPr lang="en-GB" smtClean="0"/>
              <a:t>14/03/2025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2C2363-5181-4463-849F-AD2EA764E191}" type="slidenum">
              <a:rPr lang="en-GB" smtClean="0"/>
              <a:t>‹#›</a:t>
            </a:fld>
            <a:endParaRPr lang="en-GB" dirty="0"/>
          </a:p>
        </p:txBody>
      </p:sp>
    </p:spTree>
    <p:extLst>
      <p:ext uri="{BB962C8B-B14F-4D97-AF65-F5344CB8AC3E}">
        <p14:creationId xmlns:p14="http://schemas.microsoft.com/office/powerpoint/2010/main" val="1073215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79388B-85DB-4362-BDB3-1DA8D074C0AE}" type="datetimeFigureOut">
              <a:rPr lang="en-GB" smtClean="0"/>
              <a:t>14/03/2025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2C2363-5181-4463-849F-AD2EA764E191}"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2162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79388B-85DB-4362-BDB3-1DA8D074C0AE}" type="datetimeFigureOut">
              <a:rPr lang="en-GB" smtClean="0"/>
              <a:t>14/03/2025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2C2363-5181-4463-849F-AD2EA764E191}" type="slidenum">
              <a:rPr lang="en-GB" smtClean="0"/>
              <a:t>‹#›</a:t>
            </a:fld>
            <a:endParaRPr lang="en-GB" dirty="0"/>
          </a:p>
        </p:txBody>
      </p:sp>
    </p:spTree>
    <p:extLst>
      <p:ext uri="{BB962C8B-B14F-4D97-AF65-F5344CB8AC3E}">
        <p14:creationId xmlns:p14="http://schemas.microsoft.com/office/powerpoint/2010/main" val="2034413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79388B-85DB-4362-BDB3-1DA8D074C0AE}" type="datetimeFigureOut">
              <a:rPr lang="en-GB" smtClean="0"/>
              <a:t>14/03/2025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E2C2363-5181-4463-849F-AD2EA764E191}" type="slidenum">
              <a:rPr lang="en-GB" smtClean="0"/>
              <a:t>‹#›</a:t>
            </a:fld>
            <a:endParaRPr lang="en-GB" dirty="0"/>
          </a:p>
        </p:txBody>
      </p:sp>
    </p:spTree>
    <p:extLst>
      <p:ext uri="{BB962C8B-B14F-4D97-AF65-F5344CB8AC3E}">
        <p14:creationId xmlns:p14="http://schemas.microsoft.com/office/powerpoint/2010/main" val="3370643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B79388B-85DB-4362-BDB3-1DA8D074C0AE}" type="datetimeFigureOut">
              <a:rPr lang="en-GB" smtClean="0"/>
              <a:t>14/03/2025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E2C2363-5181-4463-849F-AD2EA764E191}" type="slidenum">
              <a:rPr lang="en-GB" smtClean="0"/>
              <a:t>‹#›</a:t>
            </a:fld>
            <a:endParaRPr lang="en-GB" dirty="0"/>
          </a:p>
        </p:txBody>
      </p:sp>
    </p:spTree>
    <p:extLst>
      <p:ext uri="{BB962C8B-B14F-4D97-AF65-F5344CB8AC3E}">
        <p14:creationId xmlns:p14="http://schemas.microsoft.com/office/powerpoint/2010/main" val="4002046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79388B-85DB-4362-BDB3-1DA8D074C0AE}" type="datetimeFigureOut">
              <a:rPr lang="en-GB" smtClean="0"/>
              <a:t>14/03/2025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E2C2363-5181-4463-849F-AD2EA764E191}" type="slidenum">
              <a:rPr lang="en-GB" smtClean="0"/>
              <a:t>‹#›</a:t>
            </a:fld>
            <a:endParaRPr lang="en-GB" dirty="0"/>
          </a:p>
        </p:txBody>
      </p:sp>
    </p:spTree>
    <p:extLst>
      <p:ext uri="{BB962C8B-B14F-4D97-AF65-F5344CB8AC3E}">
        <p14:creationId xmlns:p14="http://schemas.microsoft.com/office/powerpoint/2010/main" val="1150717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79388B-85DB-4362-BDB3-1DA8D074C0AE}" type="datetimeFigureOut">
              <a:rPr lang="en-GB" smtClean="0"/>
              <a:t>14/03/2025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2C2363-5181-4463-849F-AD2EA764E191}" type="slidenum">
              <a:rPr lang="en-GB" smtClean="0"/>
              <a:t>‹#›</a:t>
            </a:fld>
            <a:endParaRPr lang="en-GB" dirty="0"/>
          </a:p>
        </p:txBody>
      </p:sp>
    </p:spTree>
    <p:extLst>
      <p:ext uri="{BB962C8B-B14F-4D97-AF65-F5344CB8AC3E}">
        <p14:creationId xmlns:p14="http://schemas.microsoft.com/office/powerpoint/2010/main" val="4166505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B79388B-85DB-4362-BDB3-1DA8D074C0AE}" type="datetimeFigureOut">
              <a:rPr lang="en-GB" smtClean="0"/>
              <a:t>14/03/2025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2C2363-5181-4463-849F-AD2EA764E191}"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3467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79388B-85DB-4362-BDB3-1DA8D074C0AE}" type="datetimeFigureOut">
              <a:rPr lang="en-GB" smtClean="0"/>
              <a:t>14/03/2025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2C2363-5181-4463-849F-AD2EA764E191}" type="slidenum">
              <a:rPr lang="en-GB" smtClean="0"/>
              <a:t>‹#›</a:t>
            </a:fld>
            <a:endParaRPr lang="en-GB" dirty="0"/>
          </a:p>
        </p:txBody>
      </p:sp>
    </p:spTree>
    <p:extLst>
      <p:ext uri="{BB962C8B-B14F-4D97-AF65-F5344CB8AC3E}">
        <p14:creationId xmlns:p14="http://schemas.microsoft.com/office/powerpoint/2010/main" val="3398783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79388B-85DB-4362-BDB3-1DA8D074C0AE}" type="datetimeFigureOut">
              <a:rPr lang="en-GB" smtClean="0"/>
              <a:t>14/03/2025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2C2363-5181-4463-849F-AD2EA764E191}" type="slidenum">
              <a:rPr lang="en-GB" smtClean="0"/>
              <a:t>‹#›</a:t>
            </a:fld>
            <a:endParaRPr lang="en-GB"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8563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B79388B-85DB-4362-BDB3-1DA8D074C0AE}" type="datetimeFigureOut">
              <a:rPr lang="en-GB" smtClean="0"/>
              <a:t>14/03/2025</a:t>
            </a:fld>
            <a:endParaRPr lang="en-GB"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E2C2363-5181-4463-849F-AD2EA764E191}" type="slidenum">
              <a:rPr lang="en-GB" smtClean="0"/>
              <a:t>‹#›</a:t>
            </a:fld>
            <a:endParaRPr lang="en-GB"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079703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7294C-0D53-DFB4-0D9C-C94ADEF61E6D}"/>
              </a:ext>
            </a:extLst>
          </p:cNvPr>
          <p:cNvSpPr>
            <a:spLocks noGrp="1"/>
          </p:cNvSpPr>
          <p:nvPr>
            <p:ph type="ctrTitle"/>
          </p:nvPr>
        </p:nvSpPr>
        <p:spPr>
          <a:xfrm>
            <a:off x="253482" y="4960136"/>
            <a:ext cx="7772400" cy="1463040"/>
          </a:xfrm>
        </p:spPr>
        <p:txBody>
          <a:bodyPr/>
          <a:lstStyle/>
          <a:p>
            <a:r>
              <a:rPr lang="en-US" dirty="0"/>
              <a:t>Managing Enterprise in 21st Century</a:t>
            </a:r>
            <a:endParaRPr lang="en-GB" dirty="0"/>
          </a:p>
        </p:txBody>
      </p:sp>
      <p:sp>
        <p:nvSpPr>
          <p:cNvPr id="3" name="Subtitle 2">
            <a:extLst>
              <a:ext uri="{FF2B5EF4-FFF2-40B4-BE49-F238E27FC236}">
                <a16:creationId xmlns:a16="http://schemas.microsoft.com/office/drawing/2014/main" id="{7E804F23-4904-16A5-8D8A-CB392DAFE62C}"/>
              </a:ext>
            </a:extLst>
          </p:cNvPr>
          <p:cNvSpPr>
            <a:spLocks noGrp="1"/>
          </p:cNvSpPr>
          <p:nvPr>
            <p:ph type="subTitle" idx="1"/>
          </p:nvPr>
        </p:nvSpPr>
        <p:spPr>
          <a:xfrm>
            <a:off x="8322906" y="4960136"/>
            <a:ext cx="3869094" cy="1627275"/>
          </a:xfrm>
        </p:spPr>
        <p:txBody>
          <a:bodyPr>
            <a:normAutofit fontScale="85000" lnSpcReduction="10000"/>
          </a:bodyPr>
          <a:lstStyle/>
          <a:p>
            <a:r>
              <a:rPr lang="en-US" sz="2000" dirty="0"/>
              <a:t>University of Wales trinity St David, Cardiff</a:t>
            </a:r>
          </a:p>
          <a:p>
            <a:r>
              <a:rPr lang="en-US" sz="2000" dirty="0"/>
              <a:t>Student Name: </a:t>
            </a:r>
            <a:r>
              <a:rPr lang="en-US" sz="2000" dirty="0" err="1"/>
              <a:t>Chahir</a:t>
            </a:r>
            <a:r>
              <a:rPr lang="en-US" sz="2000" dirty="0"/>
              <a:t> ben trad</a:t>
            </a:r>
          </a:p>
          <a:p>
            <a:r>
              <a:rPr lang="en-US" sz="2000" dirty="0"/>
              <a:t>ID: 2223851</a:t>
            </a:r>
          </a:p>
          <a:p>
            <a:r>
              <a:rPr lang="en-US" sz="2000" dirty="0"/>
              <a:t>Managing enterprise (BMSW4011-card)</a:t>
            </a:r>
          </a:p>
          <a:p>
            <a:r>
              <a:rPr lang="en-US" sz="2000" dirty="0"/>
              <a:t>Lecturer: Mel squire</a:t>
            </a:r>
            <a:endParaRPr lang="en-GB" sz="2000" dirty="0"/>
          </a:p>
        </p:txBody>
      </p:sp>
    </p:spTree>
    <p:extLst>
      <p:ext uri="{BB962C8B-B14F-4D97-AF65-F5344CB8AC3E}">
        <p14:creationId xmlns:p14="http://schemas.microsoft.com/office/powerpoint/2010/main" val="1570464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15064-681B-32D2-6880-BCE80013DF6D}"/>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50641598-3E91-6D85-4FDB-CE82E99668C2}"/>
              </a:ext>
            </a:extLst>
          </p:cNvPr>
          <p:cNvSpPr>
            <a:spLocks noGrp="1"/>
          </p:cNvSpPr>
          <p:nvPr>
            <p:ph idx="1"/>
          </p:nvPr>
        </p:nvSpPr>
        <p:spPr>
          <a:xfrm>
            <a:off x="791308" y="1811215"/>
            <a:ext cx="10656277" cy="4923693"/>
          </a:xfrm>
        </p:spPr>
        <p:txBody>
          <a:bodyPr>
            <a:normAutofit fontScale="77500" lnSpcReduction="20000"/>
          </a:bodyPr>
          <a:lstStyle/>
          <a:p>
            <a:r>
              <a:rPr lang="en-GB" sz="2800" dirty="0"/>
              <a:t>Introduction</a:t>
            </a:r>
          </a:p>
          <a:p>
            <a:r>
              <a:rPr lang="en-US" sz="2800" dirty="0"/>
              <a:t>Overview of the business idea</a:t>
            </a:r>
          </a:p>
          <a:p>
            <a:r>
              <a:rPr lang="en-US" sz="2800" dirty="0"/>
              <a:t>Aim and objectives of the business</a:t>
            </a:r>
          </a:p>
          <a:p>
            <a:r>
              <a:rPr lang="en-US" sz="2800" dirty="0"/>
              <a:t>Justification of the business idea </a:t>
            </a:r>
          </a:p>
          <a:p>
            <a:r>
              <a:rPr lang="en-GB" sz="2800" dirty="0"/>
              <a:t>Marketing and PR strategy of the business </a:t>
            </a:r>
          </a:p>
          <a:p>
            <a:r>
              <a:rPr lang="en-GB" sz="2800" dirty="0"/>
              <a:t>Pricing strategy</a:t>
            </a:r>
          </a:p>
          <a:p>
            <a:r>
              <a:rPr lang="en-GB" sz="2800" dirty="0"/>
              <a:t>Start-up cost of the business</a:t>
            </a:r>
          </a:p>
          <a:p>
            <a:r>
              <a:rPr lang="en-GB" sz="2800" dirty="0"/>
              <a:t>Swot analysis of the plan</a:t>
            </a:r>
          </a:p>
          <a:p>
            <a:r>
              <a:rPr lang="en-GB" sz="2800" dirty="0"/>
              <a:t>Justification for investment in this business</a:t>
            </a:r>
          </a:p>
          <a:p>
            <a:r>
              <a:rPr lang="en-GB" sz="2800" dirty="0"/>
              <a:t>Conclusion </a:t>
            </a:r>
          </a:p>
          <a:p>
            <a:r>
              <a:rPr lang="en-GB" sz="2800" dirty="0"/>
              <a:t>References </a:t>
            </a:r>
          </a:p>
          <a:p>
            <a:r>
              <a:rPr lang="en-GB" dirty="0"/>
              <a:t> </a:t>
            </a:r>
          </a:p>
          <a:p>
            <a:endParaRPr lang="en-GB" dirty="0"/>
          </a:p>
          <a:p>
            <a:endParaRPr lang="en-GB" dirty="0"/>
          </a:p>
        </p:txBody>
      </p:sp>
    </p:spTree>
    <p:extLst>
      <p:ext uri="{BB962C8B-B14F-4D97-AF65-F5344CB8AC3E}">
        <p14:creationId xmlns:p14="http://schemas.microsoft.com/office/powerpoint/2010/main" val="1144840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4D8C0-4CE6-5C51-6584-6568F03C056C}"/>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87FE824E-5127-F90A-1391-E9670000787D}"/>
              </a:ext>
            </a:extLst>
          </p:cNvPr>
          <p:cNvSpPr>
            <a:spLocks noGrp="1"/>
          </p:cNvSpPr>
          <p:nvPr>
            <p:ph idx="1"/>
          </p:nvPr>
        </p:nvSpPr>
        <p:spPr>
          <a:xfrm>
            <a:off x="1024128" y="1978702"/>
            <a:ext cx="9720073" cy="4330658"/>
          </a:xfrm>
        </p:spPr>
        <p:txBody>
          <a:bodyPr>
            <a:normAutofit lnSpcReduction="10000"/>
          </a:bodyPr>
          <a:lstStyle/>
          <a:p>
            <a:pPr algn="just"/>
            <a:r>
              <a:rPr lang="en-GB" dirty="0"/>
              <a:t>The following presentation is going to describe a business plan. </a:t>
            </a:r>
          </a:p>
          <a:p>
            <a:pPr algn="just"/>
            <a:r>
              <a:rPr lang="en-GB" dirty="0"/>
              <a:t>This name of the business will be Chahd's Residence. </a:t>
            </a:r>
          </a:p>
          <a:p>
            <a:pPr algn="just"/>
            <a:r>
              <a:rPr lang="en-GB" dirty="0"/>
              <a:t>It will be an accommodation service provider for both national and international visitors. </a:t>
            </a:r>
          </a:p>
          <a:p>
            <a:pPr algn="just"/>
            <a:r>
              <a:rPr lang="en-GB" dirty="0"/>
              <a:t>This presentation is going to discuss the core facilities that are going to be provided by Chahd's Residence.</a:t>
            </a:r>
          </a:p>
          <a:p>
            <a:pPr algn="just"/>
            <a:r>
              <a:rPr lang="en-GB" dirty="0"/>
              <a:t>It will also discuss the aim and objectives of the business. </a:t>
            </a:r>
          </a:p>
          <a:p>
            <a:pPr algn="just"/>
            <a:r>
              <a:rPr lang="en-GB" dirty="0"/>
              <a:t>This presentation is going to discuss the </a:t>
            </a:r>
            <a:r>
              <a:rPr lang="en-US" dirty="0"/>
              <a:t>Marketing and PR strategy of the business. </a:t>
            </a:r>
          </a:p>
          <a:p>
            <a:pPr algn="just"/>
            <a:r>
              <a:rPr lang="en-US" dirty="0"/>
              <a:t>Along with those, it has shown the costing requirement and SWOT analysis of the business. </a:t>
            </a:r>
          </a:p>
          <a:p>
            <a:pPr algn="just"/>
            <a:r>
              <a:rPr lang="en-US" dirty="0"/>
              <a:t>Finally, it will justify why the investors should invest in this business. </a:t>
            </a:r>
            <a:endParaRPr lang="en-GB" dirty="0"/>
          </a:p>
        </p:txBody>
      </p:sp>
    </p:spTree>
    <p:extLst>
      <p:ext uri="{BB962C8B-B14F-4D97-AF65-F5344CB8AC3E}">
        <p14:creationId xmlns:p14="http://schemas.microsoft.com/office/powerpoint/2010/main" val="2347908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1ACB8-7D26-83C2-5D60-D3F1966EF411}"/>
              </a:ext>
            </a:extLst>
          </p:cNvPr>
          <p:cNvSpPr>
            <a:spLocks noGrp="1"/>
          </p:cNvSpPr>
          <p:nvPr>
            <p:ph type="title"/>
          </p:nvPr>
        </p:nvSpPr>
        <p:spPr/>
        <p:txBody>
          <a:bodyPr/>
          <a:lstStyle/>
          <a:p>
            <a:r>
              <a:rPr lang="en-GB" dirty="0"/>
              <a:t>Overview of the business idea</a:t>
            </a:r>
          </a:p>
        </p:txBody>
      </p:sp>
      <p:sp>
        <p:nvSpPr>
          <p:cNvPr id="3" name="Content Placeholder 2">
            <a:extLst>
              <a:ext uri="{FF2B5EF4-FFF2-40B4-BE49-F238E27FC236}">
                <a16:creationId xmlns:a16="http://schemas.microsoft.com/office/drawing/2014/main" id="{E4754593-5915-4CDF-4F3C-76712673F44C}"/>
              </a:ext>
            </a:extLst>
          </p:cNvPr>
          <p:cNvSpPr>
            <a:spLocks noGrp="1"/>
          </p:cNvSpPr>
          <p:nvPr>
            <p:ph idx="1"/>
          </p:nvPr>
        </p:nvSpPr>
        <p:spPr>
          <a:xfrm>
            <a:off x="1024129" y="2286000"/>
            <a:ext cx="5956964" cy="4023360"/>
          </a:xfrm>
        </p:spPr>
        <p:txBody>
          <a:bodyPr>
            <a:normAutofit fontScale="85000" lnSpcReduction="20000"/>
          </a:bodyPr>
          <a:lstStyle/>
          <a:p>
            <a:pPr algn="just"/>
            <a:r>
              <a:rPr lang="en-GB" dirty="0"/>
              <a:t>Chahd's Residence </a:t>
            </a:r>
            <a:r>
              <a:rPr lang="en-US" dirty="0"/>
              <a:t>will be a holiday accommodation service. </a:t>
            </a:r>
          </a:p>
          <a:p>
            <a:pPr algn="just"/>
            <a:r>
              <a:rPr lang="en-US" dirty="0"/>
              <a:t>It will be an 8-apartment-based holiday accommodation facility. </a:t>
            </a:r>
          </a:p>
          <a:p>
            <a:pPr algn="just"/>
            <a:r>
              <a:rPr lang="en-US" dirty="0"/>
              <a:t>It will be established in Port El Kantaoui, Hammam Sousse, Tunisia.</a:t>
            </a:r>
          </a:p>
          <a:p>
            <a:pPr algn="just"/>
            <a:r>
              <a:rPr lang="en-US" dirty="0"/>
              <a:t>It will operate its activities in the tourism and hospitality industry of Tunisia.</a:t>
            </a:r>
          </a:p>
          <a:p>
            <a:pPr algn="just"/>
            <a:r>
              <a:rPr lang="en-US" dirty="0"/>
              <a:t>It will provide a complete package of accommodation and food packages for the visitors. </a:t>
            </a:r>
          </a:p>
          <a:p>
            <a:pPr algn="just"/>
            <a:r>
              <a:rPr lang="en-GB" dirty="0"/>
              <a:t>Chahd's Residence will have both types of budget-friendly and premium services.</a:t>
            </a:r>
          </a:p>
          <a:p>
            <a:pPr algn="just"/>
            <a:r>
              <a:rPr lang="en-GB" dirty="0"/>
              <a:t>It will provide seasonal discounted services to the customers for its promotional activities.   </a:t>
            </a:r>
            <a:endParaRPr lang="en-US" dirty="0"/>
          </a:p>
        </p:txBody>
      </p:sp>
      <p:pic>
        <p:nvPicPr>
          <p:cNvPr id="4" name="Picture 3">
            <a:extLst>
              <a:ext uri="{FF2B5EF4-FFF2-40B4-BE49-F238E27FC236}">
                <a16:creationId xmlns:a16="http://schemas.microsoft.com/office/drawing/2014/main" id="{3E3F0901-41FE-E641-326C-09FCB04C0AEB}"/>
              </a:ext>
            </a:extLst>
          </p:cNvPr>
          <p:cNvPicPr>
            <a:picLocks noChangeAspect="1"/>
          </p:cNvPicPr>
          <p:nvPr/>
        </p:nvPicPr>
        <p:blipFill>
          <a:blip r:embed="rId3"/>
          <a:stretch>
            <a:fillRect/>
          </a:stretch>
        </p:blipFill>
        <p:spPr>
          <a:xfrm>
            <a:off x="6981093" y="2286000"/>
            <a:ext cx="5156230" cy="3675185"/>
          </a:xfrm>
          <a:prstGeom prst="rect">
            <a:avLst/>
          </a:prstGeom>
        </p:spPr>
      </p:pic>
      <p:sp>
        <p:nvSpPr>
          <p:cNvPr id="5" name="TextBox 4">
            <a:extLst>
              <a:ext uri="{FF2B5EF4-FFF2-40B4-BE49-F238E27FC236}">
                <a16:creationId xmlns:a16="http://schemas.microsoft.com/office/drawing/2014/main" id="{EB305623-1039-9CB6-95DF-BD9F995F1A30}"/>
              </a:ext>
            </a:extLst>
          </p:cNvPr>
          <p:cNvSpPr txBox="1"/>
          <p:nvPr/>
        </p:nvSpPr>
        <p:spPr>
          <a:xfrm>
            <a:off x="7280031" y="6119446"/>
            <a:ext cx="4484077" cy="646331"/>
          </a:xfrm>
          <a:prstGeom prst="rect">
            <a:avLst/>
          </a:prstGeom>
          <a:noFill/>
        </p:spPr>
        <p:txBody>
          <a:bodyPr wrap="square" rtlCol="0">
            <a:spAutoFit/>
          </a:bodyPr>
          <a:lstStyle/>
          <a:p>
            <a:pPr algn="ctr"/>
            <a:r>
              <a:rPr lang="en-GB" dirty="0"/>
              <a:t>Location of Chahd’s Residence (Google Map, 2025)</a:t>
            </a:r>
          </a:p>
        </p:txBody>
      </p:sp>
    </p:spTree>
    <p:extLst>
      <p:ext uri="{BB962C8B-B14F-4D97-AF65-F5344CB8AC3E}">
        <p14:creationId xmlns:p14="http://schemas.microsoft.com/office/powerpoint/2010/main" val="2167582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1F97E-E7C2-24B1-E65E-D752FF5AC855}"/>
              </a:ext>
            </a:extLst>
          </p:cNvPr>
          <p:cNvSpPr>
            <a:spLocks noGrp="1"/>
          </p:cNvSpPr>
          <p:nvPr>
            <p:ph type="title"/>
          </p:nvPr>
        </p:nvSpPr>
        <p:spPr/>
        <p:txBody>
          <a:bodyPr/>
          <a:lstStyle/>
          <a:p>
            <a:r>
              <a:rPr lang="en-GB" dirty="0"/>
              <a:t>Aim and objectives of the business</a:t>
            </a:r>
          </a:p>
        </p:txBody>
      </p:sp>
      <p:sp>
        <p:nvSpPr>
          <p:cNvPr id="3" name="Content Placeholder 2">
            <a:extLst>
              <a:ext uri="{FF2B5EF4-FFF2-40B4-BE49-F238E27FC236}">
                <a16:creationId xmlns:a16="http://schemas.microsoft.com/office/drawing/2014/main" id="{AA8D6F8C-E715-7BB9-FE86-D8D8B53E643E}"/>
              </a:ext>
            </a:extLst>
          </p:cNvPr>
          <p:cNvSpPr>
            <a:spLocks noGrp="1"/>
          </p:cNvSpPr>
          <p:nvPr>
            <p:ph idx="1"/>
          </p:nvPr>
        </p:nvSpPr>
        <p:spPr/>
        <p:txBody>
          <a:bodyPr/>
          <a:lstStyle/>
          <a:p>
            <a:r>
              <a:rPr lang="en-US" dirty="0"/>
              <a:t>The mission of Chahd's Residence is to provide the highest level of service to the customers. </a:t>
            </a:r>
          </a:p>
          <a:p>
            <a:r>
              <a:rPr lang="en-US" dirty="0"/>
              <a:t>This hotel aims to be the premier establishment that reimagines its legacy by providing guests with first-rate products and services. </a:t>
            </a:r>
          </a:p>
          <a:p>
            <a:r>
              <a:rPr lang="en-US" dirty="0"/>
              <a:t>The key objectives of Chahd's Residence are, </a:t>
            </a:r>
          </a:p>
          <a:p>
            <a:r>
              <a:rPr lang="en-US" dirty="0"/>
              <a:t>•	Providing the best quality products and services to the guests.</a:t>
            </a:r>
          </a:p>
          <a:p>
            <a:r>
              <a:rPr lang="en-US" dirty="0"/>
              <a:t>•	Contributing to long-term economic growth through strategic investments</a:t>
            </a:r>
          </a:p>
          <a:p>
            <a:r>
              <a:rPr lang="en-US" dirty="0"/>
              <a:t>•	Providing a secure work environment for the employees</a:t>
            </a:r>
          </a:p>
        </p:txBody>
      </p:sp>
    </p:spTree>
    <p:extLst>
      <p:ext uri="{BB962C8B-B14F-4D97-AF65-F5344CB8AC3E}">
        <p14:creationId xmlns:p14="http://schemas.microsoft.com/office/powerpoint/2010/main" val="4010261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C69E9-DA91-C2DD-89D9-324C4CB0C430}"/>
              </a:ext>
            </a:extLst>
          </p:cNvPr>
          <p:cNvSpPr>
            <a:spLocks noGrp="1"/>
          </p:cNvSpPr>
          <p:nvPr>
            <p:ph type="title"/>
          </p:nvPr>
        </p:nvSpPr>
        <p:spPr/>
        <p:txBody>
          <a:bodyPr/>
          <a:lstStyle/>
          <a:p>
            <a:r>
              <a:rPr lang="en-GB" dirty="0"/>
              <a:t>Justification of the business idea </a:t>
            </a:r>
          </a:p>
        </p:txBody>
      </p:sp>
      <p:sp>
        <p:nvSpPr>
          <p:cNvPr id="3" name="Content Placeholder 2">
            <a:extLst>
              <a:ext uri="{FF2B5EF4-FFF2-40B4-BE49-F238E27FC236}">
                <a16:creationId xmlns:a16="http://schemas.microsoft.com/office/drawing/2014/main" id="{39547506-8898-A651-148D-950E021B3B5A}"/>
              </a:ext>
            </a:extLst>
          </p:cNvPr>
          <p:cNvSpPr>
            <a:spLocks noGrp="1"/>
          </p:cNvSpPr>
          <p:nvPr>
            <p:ph idx="1"/>
          </p:nvPr>
        </p:nvSpPr>
        <p:spPr>
          <a:xfrm>
            <a:off x="1024129" y="2286000"/>
            <a:ext cx="6132810" cy="4023360"/>
          </a:xfrm>
        </p:spPr>
        <p:txBody>
          <a:bodyPr>
            <a:normAutofit fontScale="92500" lnSpcReduction="20000"/>
          </a:bodyPr>
          <a:lstStyle/>
          <a:p>
            <a:pPr algn="just"/>
            <a:r>
              <a:rPr lang="en-GB" dirty="0"/>
              <a:t>The tourism industry of Tunisia is expanding day by day. </a:t>
            </a:r>
          </a:p>
          <a:p>
            <a:pPr algn="just"/>
            <a:r>
              <a:rPr lang="en-US" dirty="0"/>
              <a:t>The monetary impact of tourism increased to 14 percent of the GDP in 2022, and it is anticipated that this percentage would reach 16.8 percent by the year 2029 </a:t>
            </a:r>
            <a:r>
              <a:rPr lang="en-GB" dirty="0"/>
              <a:t>(Statista.com, 2024)</a:t>
            </a:r>
            <a:r>
              <a:rPr lang="en-US" dirty="0"/>
              <a:t>.</a:t>
            </a:r>
            <a:endParaRPr lang="en-GB" dirty="0"/>
          </a:p>
          <a:p>
            <a:pPr algn="just"/>
            <a:r>
              <a:rPr lang="en-GB" dirty="0"/>
              <a:t>So any business idea which can serve the tourists in Tunisia can be highly profitable. </a:t>
            </a:r>
          </a:p>
          <a:p>
            <a:pPr algn="just"/>
            <a:r>
              <a:rPr lang="en-GB" dirty="0"/>
              <a:t>This business will be located in a prime place of Tunisia. </a:t>
            </a:r>
          </a:p>
          <a:p>
            <a:pPr algn="just"/>
            <a:r>
              <a:rPr lang="en-GB" dirty="0"/>
              <a:t>Because of its location, it will get lots of tourists who will visit Port El Kantaoui every year. </a:t>
            </a:r>
          </a:p>
          <a:p>
            <a:pPr algn="just"/>
            <a:r>
              <a:rPr lang="en-GB" dirty="0"/>
              <a:t>Moreover, it will provide budget friendly services along with lots of seasonal discounts to the customers to get more customers.</a:t>
            </a:r>
          </a:p>
        </p:txBody>
      </p:sp>
      <p:pic>
        <p:nvPicPr>
          <p:cNvPr id="5" name="Picture 4">
            <a:extLst>
              <a:ext uri="{FF2B5EF4-FFF2-40B4-BE49-F238E27FC236}">
                <a16:creationId xmlns:a16="http://schemas.microsoft.com/office/drawing/2014/main" id="{28AE8B43-0D94-7E10-E3CB-8712EC6DF081}"/>
              </a:ext>
            </a:extLst>
          </p:cNvPr>
          <p:cNvPicPr>
            <a:picLocks noChangeAspect="1"/>
          </p:cNvPicPr>
          <p:nvPr/>
        </p:nvPicPr>
        <p:blipFill>
          <a:blip r:embed="rId3"/>
          <a:stretch>
            <a:fillRect/>
          </a:stretch>
        </p:blipFill>
        <p:spPr>
          <a:xfrm>
            <a:off x="7180654" y="2633288"/>
            <a:ext cx="5011346" cy="2139881"/>
          </a:xfrm>
          <a:prstGeom prst="rect">
            <a:avLst/>
          </a:prstGeom>
        </p:spPr>
      </p:pic>
      <p:sp>
        <p:nvSpPr>
          <p:cNvPr id="6" name="TextBox 5">
            <a:extLst>
              <a:ext uri="{FF2B5EF4-FFF2-40B4-BE49-F238E27FC236}">
                <a16:creationId xmlns:a16="http://schemas.microsoft.com/office/drawing/2014/main" id="{21A45DD3-1643-596E-636C-2E99D9547BA1}"/>
              </a:ext>
            </a:extLst>
          </p:cNvPr>
          <p:cNvSpPr txBox="1"/>
          <p:nvPr/>
        </p:nvSpPr>
        <p:spPr>
          <a:xfrm>
            <a:off x="7684477" y="5064369"/>
            <a:ext cx="4079631" cy="646331"/>
          </a:xfrm>
          <a:prstGeom prst="rect">
            <a:avLst/>
          </a:prstGeom>
          <a:noFill/>
        </p:spPr>
        <p:txBody>
          <a:bodyPr wrap="square" rtlCol="0">
            <a:spAutoFit/>
          </a:bodyPr>
          <a:lstStyle/>
          <a:p>
            <a:pPr algn="ctr"/>
            <a:r>
              <a:rPr lang="en-GB" dirty="0"/>
              <a:t>Revenue growth in Tunisian tourism industry (Tunisia-E-Visa, 2023)</a:t>
            </a:r>
          </a:p>
        </p:txBody>
      </p:sp>
    </p:spTree>
    <p:extLst>
      <p:ext uri="{BB962C8B-B14F-4D97-AF65-F5344CB8AC3E}">
        <p14:creationId xmlns:p14="http://schemas.microsoft.com/office/powerpoint/2010/main" val="1466636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BD035-11BC-75A4-DAEA-32083CB96F9D}"/>
              </a:ext>
            </a:extLst>
          </p:cNvPr>
          <p:cNvSpPr>
            <a:spLocks noGrp="1"/>
          </p:cNvSpPr>
          <p:nvPr>
            <p:ph type="title"/>
          </p:nvPr>
        </p:nvSpPr>
        <p:spPr/>
        <p:txBody>
          <a:bodyPr/>
          <a:lstStyle/>
          <a:p>
            <a:r>
              <a:rPr lang="en-GB" dirty="0"/>
              <a:t>Marketing and PR strategy of the business</a:t>
            </a:r>
          </a:p>
        </p:txBody>
      </p:sp>
      <p:sp>
        <p:nvSpPr>
          <p:cNvPr id="3" name="Content Placeholder 2">
            <a:extLst>
              <a:ext uri="{FF2B5EF4-FFF2-40B4-BE49-F238E27FC236}">
                <a16:creationId xmlns:a16="http://schemas.microsoft.com/office/drawing/2014/main" id="{A9FE8C4D-9A3C-D2EC-DDD6-A6D9A97E7C72}"/>
              </a:ext>
            </a:extLst>
          </p:cNvPr>
          <p:cNvSpPr>
            <a:spLocks noGrp="1"/>
          </p:cNvSpPr>
          <p:nvPr>
            <p:ph idx="1"/>
          </p:nvPr>
        </p:nvSpPr>
        <p:spPr/>
        <p:txBody>
          <a:bodyPr/>
          <a:lstStyle/>
          <a:p>
            <a:pPr algn="just"/>
            <a:r>
              <a:rPr lang="en-US" dirty="0"/>
              <a:t>The main customers of Chahd's Residence will be those who visit Port El Kantaoui. </a:t>
            </a:r>
          </a:p>
          <a:p>
            <a:pPr algn="just"/>
            <a:r>
              <a:rPr lang="en-US" dirty="0"/>
              <a:t>Tourists from home and abroad, visitors with family members, people’s visit for business purpose will be the key customers. </a:t>
            </a:r>
          </a:p>
          <a:p>
            <a:pPr algn="just"/>
            <a:r>
              <a:rPr lang="en-US" dirty="0"/>
              <a:t>To reach this customer base, Chahd's Residence will use a multi-channel marketing plan. </a:t>
            </a:r>
          </a:p>
          <a:p>
            <a:pPr algn="just"/>
            <a:r>
              <a:rPr lang="en-US" dirty="0"/>
              <a:t>Booking.com, and Airbnb like online travel agencies will promote this hotel and customers can book the services from there </a:t>
            </a:r>
            <a:r>
              <a:rPr lang="pt-BR" dirty="0"/>
              <a:t>(Garcia, Dos Anjos and Doğan, 2022). </a:t>
            </a:r>
            <a:r>
              <a:rPr lang="en-US" dirty="0"/>
              <a:t> </a:t>
            </a:r>
          </a:p>
          <a:p>
            <a:pPr algn="just"/>
            <a:r>
              <a:rPr lang="en-US" dirty="0"/>
              <a:t>To increase exposure and consumer involvement, social media platforms will be used by the Chahd's Residence (Hensel and Deis, 2017). </a:t>
            </a:r>
          </a:p>
          <a:p>
            <a:endParaRPr lang="en-GB" dirty="0"/>
          </a:p>
        </p:txBody>
      </p:sp>
    </p:spTree>
    <p:extLst>
      <p:ext uri="{BB962C8B-B14F-4D97-AF65-F5344CB8AC3E}">
        <p14:creationId xmlns:p14="http://schemas.microsoft.com/office/powerpoint/2010/main" val="3254823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32B1C-4E0C-9108-87E3-B30D1E63B680}"/>
              </a:ext>
            </a:extLst>
          </p:cNvPr>
          <p:cNvSpPr>
            <a:spLocks noGrp="1"/>
          </p:cNvSpPr>
          <p:nvPr>
            <p:ph type="title"/>
          </p:nvPr>
        </p:nvSpPr>
        <p:spPr/>
        <p:txBody>
          <a:bodyPr/>
          <a:lstStyle/>
          <a:p>
            <a:r>
              <a:rPr lang="en-GB" dirty="0"/>
              <a:t>Pricing strategy </a:t>
            </a:r>
          </a:p>
        </p:txBody>
      </p:sp>
      <p:sp>
        <p:nvSpPr>
          <p:cNvPr id="3" name="Content Placeholder 2">
            <a:extLst>
              <a:ext uri="{FF2B5EF4-FFF2-40B4-BE49-F238E27FC236}">
                <a16:creationId xmlns:a16="http://schemas.microsoft.com/office/drawing/2014/main" id="{8EFEDDD7-F5D0-F4E5-1481-9B31A7B4CCC9}"/>
              </a:ext>
            </a:extLst>
          </p:cNvPr>
          <p:cNvSpPr>
            <a:spLocks noGrp="1"/>
          </p:cNvSpPr>
          <p:nvPr>
            <p:ph idx="1"/>
          </p:nvPr>
        </p:nvSpPr>
        <p:spPr/>
        <p:txBody>
          <a:bodyPr>
            <a:normAutofit/>
          </a:bodyPr>
          <a:lstStyle/>
          <a:p>
            <a:pPr algn="just"/>
            <a:r>
              <a:rPr lang="en-US" sz="2400" dirty="0"/>
              <a:t>Chahd’s Residence will use a combination of cost leadership and differentiation.</a:t>
            </a:r>
          </a:p>
          <a:p>
            <a:pPr algn="just"/>
            <a:r>
              <a:rPr lang="en-US" sz="2400" dirty="0"/>
              <a:t>It will achieve cost leadership by engaging in budget-friendly services delivery (Fiet, 2025). </a:t>
            </a:r>
          </a:p>
          <a:p>
            <a:pPr algn="just"/>
            <a:r>
              <a:rPr lang="en-US" sz="2400" dirty="0"/>
              <a:t>It will also provide an off-season discount. But in the Summer and New Year Festivals it will charge a higher amount. </a:t>
            </a:r>
          </a:p>
          <a:p>
            <a:pPr algn="just"/>
            <a:r>
              <a:rPr lang="en-US" sz="2400" dirty="0"/>
              <a:t>To achieve differentiation, Chahd’s Residence will deliver various types of add-on services and premium facilities. </a:t>
            </a:r>
            <a:endParaRPr lang="en-GB" sz="2400" dirty="0"/>
          </a:p>
        </p:txBody>
      </p:sp>
    </p:spTree>
    <p:extLst>
      <p:ext uri="{BB962C8B-B14F-4D97-AF65-F5344CB8AC3E}">
        <p14:creationId xmlns:p14="http://schemas.microsoft.com/office/powerpoint/2010/main" val="2810962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9EC20-7B27-E90A-FB47-8B5C98D947D2}"/>
              </a:ext>
            </a:extLst>
          </p:cNvPr>
          <p:cNvSpPr>
            <a:spLocks noGrp="1"/>
          </p:cNvSpPr>
          <p:nvPr>
            <p:ph type="title"/>
          </p:nvPr>
        </p:nvSpPr>
        <p:spPr/>
        <p:txBody>
          <a:bodyPr/>
          <a:lstStyle/>
          <a:p>
            <a:r>
              <a:rPr lang="en-GB" dirty="0"/>
              <a:t>Start-up cost of the business</a:t>
            </a:r>
          </a:p>
        </p:txBody>
      </p:sp>
      <p:graphicFrame>
        <p:nvGraphicFramePr>
          <p:cNvPr id="4" name="Content Placeholder 3">
            <a:extLst>
              <a:ext uri="{FF2B5EF4-FFF2-40B4-BE49-F238E27FC236}">
                <a16:creationId xmlns:a16="http://schemas.microsoft.com/office/drawing/2014/main" id="{4CA4C36D-5530-1F2F-C16B-574082EF9D8C}"/>
              </a:ext>
            </a:extLst>
          </p:cNvPr>
          <p:cNvGraphicFramePr>
            <a:graphicFrameLocks noGrp="1"/>
          </p:cNvGraphicFramePr>
          <p:nvPr>
            <p:ph idx="1"/>
            <p:extLst>
              <p:ext uri="{D42A27DB-BD31-4B8C-83A1-F6EECF244321}">
                <p14:modId xmlns:p14="http://schemas.microsoft.com/office/powerpoint/2010/main" val="4251055163"/>
              </p:ext>
            </p:extLst>
          </p:nvPr>
        </p:nvGraphicFramePr>
        <p:xfrm>
          <a:off x="1023938" y="2286000"/>
          <a:ext cx="10019200" cy="3986784"/>
        </p:xfrm>
        <a:graphic>
          <a:graphicData uri="http://schemas.openxmlformats.org/drawingml/2006/table">
            <a:tbl>
              <a:tblPr firstRow="1" bandRow="1">
                <a:tableStyleId>{5C22544A-7EE6-4342-B048-85BDC9FD1C3A}</a:tableStyleId>
              </a:tblPr>
              <a:tblGrid>
                <a:gridCol w="5009600">
                  <a:extLst>
                    <a:ext uri="{9D8B030D-6E8A-4147-A177-3AD203B41FA5}">
                      <a16:colId xmlns:a16="http://schemas.microsoft.com/office/drawing/2014/main" val="2823917741"/>
                    </a:ext>
                  </a:extLst>
                </a:gridCol>
                <a:gridCol w="5009600">
                  <a:extLst>
                    <a:ext uri="{9D8B030D-6E8A-4147-A177-3AD203B41FA5}">
                      <a16:colId xmlns:a16="http://schemas.microsoft.com/office/drawing/2014/main" val="1952823457"/>
                    </a:ext>
                  </a:extLst>
                </a:gridCol>
              </a:tblGrid>
              <a:tr h="664464">
                <a:tc>
                  <a:txBody>
                    <a:bodyPr/>
                    <a:lstStyle/>
                    <a:p>
                      <a:r>
                        <a:rPr lang="en-GB" dirty="0"/>
                        <a:t>Particulars </a:t>
                      </a:r>
                    </a:p>
                  </a:txBody>
                  <a:tcPr/>
                </a:tc>
                <a:tc>
                  <a:txBody>
                    <a:bodyPr/>
                    <a:lstStyle/>
                    <a:p>
                      <a:r>
                        <a:rPr lang="en-GB" dirty="0"/>
                        <a:t>Amount (</a:t>
                      </a:r>
                      <a:r>
                        <a:rPr lang="en-GB" sz="1800" b="0" i="0" kern="1200" dirty="0">
                          <a:solidFill>
                            <a:schemeClr val="lt1"/>
                          </a:solidFill>
                          <a:effectLst/>
                          <a:latin typeface="+mn-lt"/>
                          <a:ea typeface="+mn-ea"/>
                          <a:cs typeface="+mn-cs"/>
                        </a:rPr>
                        <a:t>£</a:t>
                      </a:r>
                      <a:r>
                        <a:rPr lang="en-GB" dirty="0"/>
                        <a:t>)</a:t>
                      </a:r>
                    </a:p>
                  </a:txBody>
                  <a:tcPr/>
                </a:tc>
                <a:extLst>
                  <a:ext uri="{0D108BD9-81ED-4DB2-BD59-A6C34878D82A}">
                    <a16:rowId xmlns:a16="http://schemas.microsoft.com/office/drawing/2014/main" val="2952682875"/>
                  </a:ext>
                </a:extLst>
              </a:tr>
              <a:tr h="66446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Construction of 8 apartments</a:t>
                      </a:r>
                    </a:p>
                  </a:txBody>
                  <a:tcPr/>
                </a:tc>
                <a:tc>
                  <a:txBody>
                    <a:bodyPr/>
                    <a:lstStyle/>
                    <a:p>
                      <a:r>
                        <a:rPr lang="en-GB" dirty="0"/>
                        <a:t>200,000</a:t>
                      </a:r>
                    </a:p>
                  </a:txBody>
                  <a:tcPr/>
                </a:tc>
                <a:extLst>
                  <a:ext uri="{0D108BD9-81ED-4DB2-BD59-A6C34878D82A}">
                    <a16:rowId xmlns:a16="http://schemas.microsoft.com/office/drawing/2014/main" val="2717126526"/>
                  </a:ext>
                </a:extLst>
              </a:tr>
              <a:tr h="664464">
                <a:tc>
                  <a:txBody>
                    <a:bodyPr/>
                    <a:lstStyle/>
                    <a:p>
                      <a:r>
                        <a:rPr lang="en-GB" dirty="0"/>
                        <a:t>Equipment and setup</a:t>
                      </a:r>
                    </a:p>
                  </a:txBody>
                  <a:tcPr/>
                </a:tc>
                <a:tc>
                  <a:txBody>
                    <a:bodyPr/>
                    <a:lstStyle/>
                    <a:p>
                      <a:r>
                        <a:rPr lang="en-GB" dirty="0"/>
                        <a:t>40,000</a:t>
                      </a:r>
                    </a:p>
                  </a:txBody>
                  <a:tcPr/>
                </a:tc>
                <a:extLst>
                  <a:ext uri="{0D108BD9-81ED-4DB2-BD59-A6C34878D82A}">
                    <a16:rowId xmlns:a16="http://schemas.microsoft.com/office/drawing/2014/main" val="2013587865"/>
                  </a:ext>
                </a:extLst>
              </a:tr>
              <a:tr h="664464">
                <a:tc>
                  <a:txBody>
                    <a:bodyPr/>
                    <a:lstStyle/>
                    <a:p>
                      <a:r>
                        <a:rPr lang="en-GB" dirty="0"/>
                        <a:t>Salaries for 1 year</a:t>
                      </a:r>
                    </a:p>
                  </a:txBody>
                  <a:tcPr/>
                </a:tc>
                <a:tc>
                  <a:txBody>
                    <a:bodyPr/>
                    <a:lstStyle/>
                    <a:p>
                      <a:r>
                        <a:rPr lang="en-GB" dirty="0"/>
                        <a:t>40,000</a:t>
                      </a:r>
                    </a:p>
                  </a:txBody>
                  <a:tcPr/>
                </a:tc>
                <a:extLst>
                  <a:ext uri="{0D108BD9-81ED-4DB2-BD59-A6C34878D82A}">
                    <a16:rowId xmlns:a16="http://schemas.microsoft.com/office/drawing/2014/main" val="3400943862"/>
                  </a:ext>
                </a:extLst>
              </a:tr>
              <a:tr h="664464">
                <a:tc>
                  <a:txBody>
                    <a:bodyPr/>
                    <a:lstStyle/>
                    <a:p>
                      <a:r>
                        <a:rPr lang="en-GB" dirty="0"/>
                        <a:t>Marketing and branding</a:t>
                      </a:r>
                    </a:p>
                  </a:txBody>
                  <a:tcPr/>
                </a:tc>
                <a:tc>
                  <a:txBody>
                    <a:bodyPr/>
                    <a:lstStyle/>
                    <a:p>
                      <a:r>
                        <a:rPr lang="en-GB" dirty="0"/>
                        <a:t>10,000</a:t>
                      </a:r>
                    </a:p>
                  </a:txBody>
                  <a:tcPr/>
                </a:tc>
                <a:extLst>
                  <a:ext uri="{0D108BD9-81ED-4DB2-BD59-A6C34878D82A}">
                    <a16:rowId xmlns:a16="http://schemas.microsoft.com/office/drawing/2014/main" val="2854214087"/>
                  </a:ext>
                </a:extLst>
              </a:tr>
              <a:tr h="664464">
                <a:tc>
                  <a:txBody>
                    <a:bodyPr/>
                    <a:lstStyle/>
                    <a:p>
                      <a:r>
                        <a:rPr lang="en-GB" dirty="0"/>
                        <a:t>Total initial cost </a:t>
                      </a:r>
                    </a:p>
                  </a:txBody>
                  <a:tcPr/>
                </a:tc>
                <a:tc>
                  <a:txBody>
                    <a:bodyPr/>
                    <a:lstStyle/>
                    <a:p>
                      <a:r>
                        <a:rPr lang="en-GB" dirty="0"/>
                        <a:t>290,000</a:t>
                      </a:r>
                    </a:p>
                  </a:txBody>
                  <a:tcPr/>
                </a:tc>
                <a:extLst>
                  <a:ext uri="{0D108BD9-81ED-4DB2-BD59-A6C34878D82A}">
                    <a16:rowId xmlns:a16="http://schemas.microsoft.com/office/drawing/2014/main" val="2979133601"/>
                  </a:ext>
                </a:extLst>
              </a:tr>
            </a:tbl>
          </a:graphicData>
        </a:graphic>
      </p:graphicFrame>
    </p:spTree>
    <p:extLst>
      <p:ext uri="{BB962C8B-B14F-4D97-AF65-F5344CB8AC3E}">
        <p14:creationId xmlns:p14="http://schemas.microsoft.com/office/powerpoint/2010/main" val="744119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55FC6-A6AD-C50C-78EB-F4EF2F265E1D}"/>
              </a:ext>
            </a:extLst>
          </p:cNvPr>
          <p:cNvSpPr>
            <a:spLocks noGrp="1"/>
          </p:cNvSpPr>
          <p:nvPr>
            <p:ph type="title"/>
          </p:nvPr>
        </p:nvSpPr>
        <p:spPr/>
        <p:txBody>
          <a:bodyPr/>
          <a:lstStyle/>
          <a:p>
            <a:r>
              <a:rPr lang="en-GB" dirty="0"/>
              <a:t>Swot analysis of the plan</a:t>
            </a:r>
          </a:p>
        </p:txBody>
      </p:sp>
      <p:graphicFrame>
        <p:nvGraphicFramePr>
          <p:cNvPr id="4" name="Content Placeholder 3">
            <a:extLst>
              <a:ext uri="{FF2B5EF4-FFF2-40B4-BE49-F238E27FC236}">
                <a16:creationId xmlns:a16="http://schemas.microsoft.com/office/drawing/2014/main" id="{0443B125-5A72-B574-11E7-D0DD8D148EED}"/>
              </a:ext>
            </a:extLst>
          </p:cNvPr>
          <p:cNvGraphicFramePr>
            <a:graphicFrameLocks noGrp="1"/>
          </p:cNvGraphicFramePr>
          <p:nvPr>
            <p:ph idx="1"/>
            <p:extLst>
              <p:ext uri="{D42A27DB-BD31-4B8C-83A1-F6EECF244321}">
                <p14:modId xmlns:p14="http://schemas.microsoft.com/office/powerpoint/2010/main" val="1907127781"/>
              </p:ext>
            </p:extLst>
          </p:nvPr>
        </p:nvGraphicFramePr>
        <p:xfrm>
          <a:off x="826476" y="2084832"/>
          <a:ext cx="10533186" cy="4151059"/>
        </p:xfrm>
        <a:graphic>
          <a:graphicData uri="http://schemas.openxmlformats.org/drawingml/2006/table">
            <a:tbl>
              <a:tblPr firstRow="1" firstCol="1" bandRow="1">
                <a:tableStyleId>{68D230F3-CF80-4859-8CE7-A43EE81993B5}</a:tableStyleId>
              </a:tblPr>
              <a:tblGrid>
                <a:gridCol w="5266593">
                  <a:extLst>
                    <a:ext uri="{9D8B030D-6E8A-4147-A177-3AD203B41FA5}">
                      <a16:colId xmlns:a16="http://schemas.microsoft.com/office/drawing/2014/main" val="3519365598"/>
                    </a:ext>
                  </a:extLst>
                </a:gridCol>
                <a:gridCol w="5266593">
                  <a:extLst>
                    <a:ext uri="{9D8B030D-6E8A-4147-A177-3AD203B41FA5}">
                      <a16:colId xmlns:a16="http://schemas.microsoft.com/office/drawing/2014/main" val="1627076042"/>
                    </a:ext>
                  </a:extLst>
                </a:gridCol>
              </a:tblGrid>
              <a:tr h="1874002">
                <a:tc>
                  <a:txBody>
                    <a:bodyPr/>
                    <a:lstStyle/>
                    <a:p>
                      <a:pPr algn="just">
                        <a:lnSpc>
                          <a:spcPct val="150000"/>
                        </a:lnSpc>
                        <a:spcAft>
                          <a:spcPts val="800"/>
                        </a:spcAft>
                      </a:pPr>
                      <a:r>
                        <a:rPr lang="en-GB" sz="1200" dirty="0">
                          <a:effectLst/>
                        </a:rPr>
                        <a:t>Strengths </a:t>
                      </a:r>
                    </a:p>
                    <a:p>
                      <a:pPr marL="171450" indent="-171450" algn="just">
                        <a:lnSpc>
                          <a:spcPct val="150000"/>
                        </a:lnSpc>
                        <a:spcAft>
                          <a:spcPts val="800"/>
                        </a:spcAft>
                        <a:buFont typeface="Arial" panose="020B0604020202020204" pitchFamily="34" charset="0"/>
                        <a:buChar char="•"/>
                      </a:pPr>
                      <a:r>
                        <a:rPr lang="en-GB" sz="1200" dirty="0">
                          <a:effectLst/>
                        </a:rPr>
                        <a:t>Prime location</a:t>
                      </a:r>
                    </a:p>
                    <a:p>
                      <a:pPr marL="171450" indent="-171450" algn="just">
                        <a:lnSpc>
                          <a:spcPct val="150000"/>
                        </a:lnSpc>
                        <a:spcAft>
                          <a:spcPts val="800"/>
                        </a:spcAft>
                        <a:buFont typeface="Arial" panose="020B0604020202020204" pitchFamily="34" charset="0"/>
                        <a:buChar char="•"/>
                      </a:pPr>
                      <a:r>
                        <a:rPr lang="en-GB" sz="1200" dirty="0">
                          <a:effectLst/>
                        </a:rPr>
                        <a:t>Fully equipped apartments</a:t>
                      </a:r>
                    </a:p>
                    <a:p>
                      <a:pPr marL="171450" indent="-171450" algn="just">
                        <a:lnSpc>
                          <a:spcPct val="150000"/>
                        </a:lnSpc>
                        <a:spcAft>
                          <a:spcPts val="800"/>
                        </a:spcAft>
                        <a:buFont typeface="Arial" panose="020B0604020202020204" pitchFamily="34" charset="0"/>
                        <a:buChar char="•"/>
                      </a:pPr>
                      <a:r>
                        <a:rPr lang="en-GB" sz="1200" dirty="0">
                          <a:effectLst/>
                        </a:rPr>
                        <a:t>Reasonable price of the rooms</a:t>
                      </a:r>
                    </a:p>
                    <a:p>
                      <a:pPr marL="171450" indent="-171450" algn="just">
                        <a:lnSpc>
                          <a:spcPct val="150000"/>
                        </a:lnSpc>
                        <a:spcAft>
                          <a:spcPts val="800"/>
                        </a:spcAft>
                        <a:buFont typeface="Arial" panose="020B0604020202020204" pitchFamily="34" charset="0"/>
                        <a:buChar char="•"/>
                      </a:pPr>
                      <a:r>
                        <a:rPr lang="en-GB" sz="1200" dirty="0">
                          <a:effectLst/>
                        </a:rPr>
                        <a:t>Multi-channel marketing strategy</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200" dirty="0">
                          <a:effectLst/>
                        </a:rPr>
                        <a:t>Weaknesses </a:t>
                      </a:r>
                    </a:p>
                    <a:p>
                      <a:pPr marL="171450" indent="-171450" algn="just">
                        <a:lnSpc>
                          <a:spcPct val="150000"/>
                        </a:lnSpc>
                        <a:spcAft>
                          <a:spcPts val="800"/>
                        </a:spcAft>
                        <a:buFont typeface="Arial" panose="020B0604020202020204" pitchFamily="34" charset="0"/>
                        <a:buChar char="•"/>
                      </a:pPr>
                      <a:r>
                        <a:rPr lang="en-GB" sz="1200" dirty="0">
                          <a:effectLst/>
                        </a:rPr>
                        <a:t>Limited brand recognition</a:t>
                      </a:r>
                    </a:p>
                    <a:p>
                      <a:pPr marL="171450" indent="-171450" algn="just">
                        <a:lnSpc>
                          <a:spcPct val="150000"/>
                        </a:lnSpc>
                        <a:spcAft>
                          <a:spcPts val="800"/>
                        </a:spcAft>
                        <a:buFont typeface="Arial" panose="020B0604020202020204" pitchFamily="34" charset="0"/>
                        <a:buChar char="•"/>
                      </a:pPr>
                      <a:r>
                        <a:rPr lang="en-GB" sz="1200" dirty="0">
                          <a:effectLst/>
                        </a:rPr>
                        <a:t>High operational cost </a:t>
                      </a:r>
                    </a:p>
                    <a:p>
                      <a:pPr marL="171450" indent="-171450" algn="just">
                        <a:lnSpc>
                          <a:spcPct val="150000"/>
                        </a:lnSpc>
                        <a:spcAft>
                          <a:spcPts val="800"/>
                        </a:spcAft>
                        <a:buFont typeface="Arial" panose="020B0604020202020204" pitchFamily="34" charset="0"/>
                        <a:buChar char="•"/>
                      </a:pPr>
                      <a:r>
                        <a:rPr lang="en-GB" sz="1200" dirty="0">
                          <a:effectLst/>
                        </a:rPr>
                        <a:t>Seasonal demand </a:t>
                      </a:r>
                    </a:p>
                    <a:p>
                      <a:pPr marL="171450" indent="-171450" algn="just">
                        <a:lnSpc>
                          <a:spcPct val="150000"/>
                        </a:lnSpc>
                        <a:spcAft>
                          <a:spcPts val="800"/>
                        </a:spcAft>
                        <a:buFont typeface="Arial" panose="020B0604020202020204" pitchFamily="34" charset="0"/>
                        <a:buChar char="•"/>
                      </a:pPr>
                      <a:r>
                        <a:rPr lang="en-GB" sz="1200" dirty="0">
                          <a:effectLst/>
                        </a:rPr>
                        <a:t>Shortage of skilled labour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83441002"/>
                  </a:ext>
                </a:extLst>
              </a:tr>
              <a:tr h="2277057">
                <a:tc>
                  <a:txBody>
                    <a:bodyPr/>
                    <a:lstStyle/>
                    <a:p>
                      <a:pPr algn="just">
                        <a:lnSpc>
                          <a:spcPct val="150000"/>
                        </a:lnSpc>
                        <a:spcAft>
                          <a:spcPts val="800"/>
                        </a:spcAft>
                      </a:pPr>
                      <a:r>
                        <a:rPr lang="en-GB" sz="1200" dirty="0">
                          <a:effectLst/>
                        </a:rPr>
                        <a:t>Opportunities </a:t>
                      </a:r>
                    </a:p>
                    <a:p>
                      <a:pPr marL="171450" indent="-171450" algn="just">
                        <a:lnSpc>
                          <a:spcPct val="150000"/>
                        </a:lnSpc>
                        <a:spcAft>
                          <a:spcPts val="800"/>
                        </a:spcAft>
                        <a:buFont typeface="Arial" panose="020B0604020202020204" pitchFamily="34" charset="0"/>
                        <a:buChar char="•"/>
                      </a:pPr>
                      <a:r>
                        <a:rPr lang="en-GB" sz="1200" dirty="0">
                          <a:effectLst/>
                        </a:rPr>
                        <a:t>Strong demand for tourism in Tunisia</a:t>
                      </a:r>
                    </a:p>
                    <a:p>
                      <a:pPr marL="171450" indent="-171450" algn="just">
                        <a:lnSpc>
                          <a:spcPct val="150000"/>
                        </a:lnSpc>
                        <a:spcAft>
                          <a:spcPts val="800"/>
                        </a:spcAft>
                        <a:buFont typeface="Arial" panose="020B0604020202020204" pitchFamily="34" charset="0"/>
                        <a:buChar char="•"/>
                      </a:pPr>
                      <a:r>
                        <a:rPr lang="en-GB" sz="1200" dirty="0">
                          <a:effectLst/>
                        </a:rPr>
                        <a:t>Social media &amp; influencer marketing</a:t>
                      </a:r>
                    </a:p>
                    <a:p>
                      <a:pPr marL="171450" indent="-171450" algn="just">
                        <a:lnSpc>
                          <a:spcPct val="150000"/>
                        </a:lnSpc>
                        <a:spcAft>
                          <a:spcPts val="800"/>
                        </a:spcAft>
                        <a:buFont typeface="Arial" panose="020B0604020202020204" pitchFamily="34" charset="0"/>
                        <a:buChar char="•"/>
                      </a:pPr>
                      <a:r>
                        <a:rPr lang="en-GB" sz="1200" dirty="0">
                          <a:effectLst/>
                        </a:rPr>
                        <a:t>Partnerships with travel agencies &amp; tour operators</a:t>
                      </a:r>
                    </a:p>
                    <a:p>
                      <a:pPr algn="just">
                        <a:lnSpc>
                          <a:spcPct val="150000"/>
                        </a:lnSpc>
                        <a:spcAft>
                          <a:spcPts val="800"/>
                        </a:spcAft>
                      </a:pPr>
                      <a:r>
                        <a:rPr lang="en-GB"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pPr>
                      <a:r>
                        <a:rPr lang="en-GB" sz="1200" dirty="0">
                          <a:solidFill>
                            <a:schemeClr val="tx1"/>
                          </a:solidFill>
                          <a:effectLst/>
                        </a:rPr>
                        <a:t>Threats </a:t>
                      </a:r>
                    </a:p>
                    <a:p>
                      <a:pPr marL="171450" indent="-171450" algn="just">
                        <a:lnSpc>
                          <a:spcPct val="150000"/>
                        </a:lnSpc>
                        <a:spcAft>
                          <a:spcPts val="800"/>
                        </a:spcAft>
                        <a:buFont typeface="Arial" panose="020B0604020202020204" pitchFamily="34" charset="0"/>
                        <a:buChar char="•"/>
                      </a:pPr>
                      <a:r>
                        <a:rPr lang="en-GB" sz="1200" dirty="0">
                          <a:solidFill>
                            <a:schemeClr val="tx1"/>
                          </a:solidFill>
                          <a:effectLst/>
                        </a:rPr>
                        <a:t>High competition</a:t>
                      </a:r>
                    </a:p>
                    <a:p>
                      <a:pPr marL="171450" indent="-171450" algn="just">
                        <a:lnSpc>
                          <a:spcPct val="150000"/>
                        </a:lnSpc>
                        <a:spcAft>
                          <a:spcPts val="800"/>
                        </a:spcAft>
                        <a:buFont typeface="Arial" panose="020B0604020202020204" pitchFamily="34" charset="0"/>
                        <a:buChar char="•"/>
                      </a:pPr>
                      <a:r>
                        <a:rPr lang="en-GB" sz="1200" dirty="0">
                          <a:solidFill>
                            <a:schemeClr val="tx1"/>
                          </a:solidFill>
                          <a:effectLst/>
                        </a:rPr>
                        <a:t>Rising operational costs</a:t>
                      </a:r>
                    </a:p>
                    <a:p>
                      <a:pPr marL="171450" indent="-171450" algn="just">
                        <a:lnSpc>
                          <a:spcPct val="150000"/>
                        </a:lnSpc>
                        <a:spcAft>
                          <a:spcPts val="800"/>
                        </a:spcAft>
                        <a:buFont typeface="Arial" panose="020B0604020202020204" pitchFamily="34" charset="0"/>
                        <a:buChar char="•"/>
                      </a:pPr>
                      <a:r>
                        <a:rPr lang="en-GB" sz="1200" dirty="0">
                          <a:solidFill>
                            <a:schemeClr val="tx1"/>
                          </a:solidFill>
                          <a:effectLst/>
                        </a:rPr>
                        <a:t>Changing customer preferences</a:t>
                      </a:r>
                    </a:p>
                    <a:p>
                      <a:pPr algn="just">
                        <a:lnSpc>
                          <a:spcPct val="150000"/>
                        </a:lnSpc>
                        <a:spcAft>
                          <a:spcPts val="800"/>
                        </a:spcAft>
                      </a:pPr>
                      <a:r>
                        <a:rPr lang="en-GB" sz="1200" dirty="0">
                          <a:effectLst/>
                        </a:rPr>
                        <a:t> </a:t>
                      </a:r>
                    </a:p>
                    <a:p>
                      <a:pPr algn="just">
                        <a:lnSpc>
                          <a:spcPct val="150000"/>
                        </a:lnSpc>
                        <a:spcAft>
                          <a:spcPts val="800"/>
                        </a:spcAft>
                      </a:pPr>
                      <a:r>
                        <a:rPr lang="en-GB"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30149280"/>
                  </a:ext>
                </a:extLst>
              </a:tr>
            </a:tbl>
          </a:graphicData>
        </a:graphic>
      </p:graphicFrame>
    </p:spTree>
    <p:extLst>
      <p:ext uri="{BB962C8B-B14F-4D97-AF65-F5344CB8AC3E}">
        <p14:creationId xmlns:p14="http://schemas.microsoft.com/office/powerpoint/2010/main" val="1318795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44831-78D1-B049-4161-5D0FBF0861DE}"/>
              </a:ext>
            </a:extLst>
          </p:cNvPr>
          <p:cNvSpPr>
            <a:spLocks noGrp="1"/>
          </p:cNvSpPr>
          <p:nvPr>
            <p:ph type="title"/>
          </p:nvPr>
        </p:nvSpPr>
        <p:spPr/>
        <p:txBody>
          <a:bodyPr/>
          <a:lstStyle/>
          <a:p>
            <a:r>
              <a:rPr lang="en-GB" dirty="0"/>
              <a:t>Justification for investment in this business</a:t>
            </a:r>
          </a:p>
        </p:txBody>
      </p:sp>
      <p:sp>
        <p:nvSpPr>
          <p:cNvPr id="3" name="Content Placeholder 2">
            <a:extLst>
              <a:ext uri="{FF2B5EF4-FFF2-40B4-BE49-F238E27FC236}">
                <a16:creationId xmlns:a16="http://schemas.microsoft.com/office/drawing/2014/main" id="{C0D2E706-6248-D771-4E9B-CBF445F26396}"/>
              </a:ext>
            </a:extLst>
          </p:cNvPr>
          <p:cNvSpPr>
            <a:spLocks noGrp="1"/>
          </p:cNvSpPr>
          <p:nvPr>
            <p:ph idx="1"/>
          </p:nvPr>
        </p:nvSpPr>
        <p:spPr/>
        <p:txBody>
          <a:bodyPr/>
          <a:lstStyle/>
          <a:p>
            <a:r>
              <a:rPr lang="en-US" sz="2400" dirty="0"/>
              <a:t>Prime location in a high-demand tourist destination.</a:t>
            </a:r>
          </a:p>
          <a:p>
            <a:r>
              <a:rPr lang="en-US" sz="2400" dirty="0"/>
              <a:t>Growing tourism industry in Tunisia (Ben Aissa and Goaied, 2017)</a:t>
            </a:r>
          </a:p>
          <a:p>
            <a:r>
              <a:rPr lang="en-US" sz="2400" dirty="0"/>
              <a:t>Unique business model – holiday apartments with food packages</a:t>
            </a:r>
          </a:p>
          <a:p>
            <a:r>
              <a:rPr lang="en-US" sz="2400" dirty="0"/>
              <a:t>High Return on Investment (ROI) potential (Sghaier et al., 2019)</a:t>
            </a:r>
          </a:p>
          <a:p>
            <a:r>
              <a:rPr lang="en-US" sz="2400" dirty="0"/>
              <a:t>Scalability &amp; expansion opportunities</a:t>
            </a:r>
          </a:p>
          <a:p>
            <a:r>
              <a:rPr lang="en-US" sz="2400" dirty="0"/>
              <a:t>Multi-channel revenue generation (Beritelli and Schegg, 2016)</a:t>
            </a:r>
          </a:p>
          <a:p>
            <a:endParaRPr lang="en-GB" dirty="0"/>
          </a:p>
        </p:txBody>
      </p:sp>
    </p:spTree>
    <p:extLst>
      <p:ext uri="{BB962C8B-B14F-4D97-AF65-F5344CB8AC3E}">
        <p14:creationId xmlns:p14="http://schemas.microsoft.com/office/powerpoint/2010/main" val="851996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827D0-03EC-B590-D273-3B2582F0A134}"/>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722FA385-5ADE-DFA1-6E32-3CB3F5F97426}"/>
              </a:ext>
            </a:extLst>
          </p:cNvPr>
          <p:cNvSpPr>
            <a:spLocks noGrp="1"/>
          </p:cNvSpPr>
          <p:nvPr>
            <p:ph idx="1"/>
          </p:nvPr>
        </p:nvSpPr>
        <p:spPr/>
        <p:txBody>
          <a:bodyPr/>
          <a:lstStyle/>
          <a:p>
            <a:pPr algn="just"/>
            <a:r>
              <a:rPr lang="en-GB" dirty="0"/>
              <a:t>In summary, the business idea that is described here has a good potential of becoming successful. </a:t>
            </a:r>
          </a:p>
          <a:p>
            <a:pPr algn="just"/>
            <a:r>
              <a:rPr lang="en-GB" dirty="0"/>
              <a:t>Chahd’s Residence will start its activities in a prime location of Tunisia, so it will get lots of guests. </a:t>
            </a:r>
          </a:p>
          <a:p>
            <a:pPr algn="just"/>
            <a:r>
              <a:rPr lang="en-GB" dirty="0"/>
              <a:t>It will deliver both types of budget-friendly and premium services. </a:t>
            </a:r>
          </a:p>
          <a:p>
            <a:pPr algn="just"/>
            <a:r>
              <a:rPr lang="en-GB" dirty="0"/>
              <a:t>So, this organisation should plan accordingly so it can fulfil the demand of the customers. </a:t>
            </a:r>
          </a:p>
          <a:p>
            <a:pPr algn="just"/>
            <a:r>
              <a:rPr lang="en-GB" dirty="0"/>
              <a:t>It should get some investment to reduce its dependency on the bank loan in future (</a:t>
            </a:r>
            <a:r>
              <a:rPr lang="en-US" dirty="0"/>
              <a:t>Robb and Robinson, 2014</a:t>
            </a:r>
            <a:r>
              <a:rPr lang="en-GB" dirty="0"/>
              <a:t>). </a:t>
            </a:r>
          </a:p>
        </p:txBody>
      </p:sp>
    </p:spTree>
    <p:extLst>
      <p:ext uri="{BB962C8B-B14F-4D97-AF65-F5344CB8AC3E}">
        <p14:creationId xmlns:p14="http://schemas.microsoft.com/office/powerpoint/2010/main" val="3363080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40170-6FFA-088F-1F11-23A8EE58C73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9CE4211-32D7-46CC-3BAE-16ED4E26FE90}"/>
              </a:ext>
            </a:extLst>
          </p:cNvPr>
          <p:cNvSpPr>
            <a:spLocks noGrp="1"/>
          </p:cNvSpPr>
          <p:nvPr>
            <p:ph idx="1"/>
          </p:nvPr>
        </p:nvSpPr>
        <p:spPr>
          <a:xfrm>
            <a:off x="1024128" y="1660849"/>
            <a:ext cx="10713782" cy="4851918"/>
          </a:xfrm>
        </p:spPr>
        <p:txBody>
          <a:bodyPr>
            <a:normAutofit fontScale="40000" lnSpcReduction="20000"/>
          </a:bodyPr>
          <a:lstStyle/>
          <a:p>
            <a:pPr algn="just"/>
            <a:r>
              <a:rPr lang="en-US" sz="2900" dirty="0">
                <a:effectLst/>
              </a:rPr>
              <a:t>Ben Aissa, S., and Goaied, M. (2017) Performance of tourism destinations: Evidence from Tunisia. </a:t>
            </a:r>
            <a:r>
              <a:rPr lang="en-US" sz="2900" i="1" dirty="0">
                <a:effectLst/>
              </a:rPr>
              <a:t>Journal of Hospitality &amp; Tourism Research</a:t>
            </a:r>
            <a:r>
              <a:rPr lang="en-US" sz="2900" dirty="0">
                <a:effectLst/>
              </a:rPr>
              <a:t>, 41(7), 797-822.</a:t>
            </a:r>
          </a:p>
          <a:p>
            <a:pPr algn="just"/>
            <a:r>
              <a:rPr lang="en-US" sz="2900" dirty="0">
                <a:effectLst/>
              </a:rPr>
              <a:t>Beritelli, P., and Schegg, R. (2016) Maximizing online bookings through a multi-channel-strategy: Effects of interdependencies and networks. </a:t>
            </a:r>
            <a:r>
              <a:rPr lang="en-US" sz="2900" i="1" dirty="0">
                <a:effectLst/>
              </a:rPr>
              <a:t>International Journal of Contemporary Hospitality Management</a:t>
            </a:r>
            <a:r>
              <a:rPr lang="en-US" sz="2900" dirty="0">
                <a:effectLst/>
              </a:rPr>
              <a:t>, 28(1), 68-88.</a:t>
            </a:r>
          </a:p>
          <a:p>
            <a:pPr algn="just"/>
            <a:r>
              <a:rPr lang="en-US" sz="2900" dirty="0">
                <a:effectLst/>
              </a:rPr>
              <a:t>Coslett, D. E. (2020) Preservation and tourism in Tunisia: on the colonial past in the neocolonial present. </a:t>
            </a:r>
            <a:r>
              <a:rPr lang="en-US" sz="2900" i="1" dirty="0">
                <a:effectLst/>
              </a:rPr>
              <a:t>The journal of North African studies</a:t>
            </a:r>
            <a:r>
              <a:rPr lang="en-US" sz="2900" dirty="0">
                <a:effectLst/>
              </a:rPr>
              <a:t>, 25(5), 727-752.</a:t>
            </a:r>
            <a:endParaRPr lang="en-GB" sz="2900" dirty="0">
              <a:effectLst/>
            </a:endParaRPr>
          </a:p>
          <a:p>
            <a:pPr algn="just"/>
            <a:r>
              <a:rPr lang="en-GB" sz="2900" dirty="0">
                <a:effectLst/>
              </a:rPr>
              <a:t>Fiet, J.O. (2025) ‘Cost leadership strategy’, </a:t>
            </a:r>
            <a:r>
              <a:rPr lang="en-GB" sz="2900" i="1" dirty="0">
                <a:effectLst/>
              </a:rPr>
              <a:t>The Theoretical Logic of Strategy</a:t>
            </a:r>
            <a:r>
              <a:rPr lang="en-GB" sz="2900" dirty="0">
                <a:effectLst/>
              </a:rPr>
              <a:t>, pp. 173–178. doi:10.1007/978-3-031-79014-0_36. </a:t>
            </a:r>
          </a:p>
          <a:p>
            <a:pPr algn="just"/>
            <a:r>
              <a:rPr lang="en-GB" sz="2900" dirty="0">
                <a:effectLst/>
                <a:ea typeface="Times New Roman" panose="02020603050405020304" pitchFamily="18" charset="0"/>
              </a:rPr>
              <a:t>Garcia, G., Dos Anjos, S. And Doğan, S. (2022) ‘Online travel agencies and their role in the tourism industry’, </a:t>
            </a:r>
            <a:r>
              <a:rPr lang="en-GB" sz="2900" i="1" dirty="0">
                <a:effectLst/>
                <a:ea typeface="Times New Roman" panose="02020603050405020304" pitchFamily="18" charset="0"/>
              </a:rPr>
              <a:t>Advances in Hospitality and Tourism Research (AHTR)</a:t>
            </a:r>
            <a:r>
              <a:rPr lang="en-GB" sz="2900" dirty="0">
                <a:effectLst/>
                <a:ea typeface="Times New Roman" panose="02020603050405020304" pitchFamily="18" charset="0"/>
              </a:rPr>
              <a:t>, 10(3), pp. 361–386. doi:10.30519/ahtr.865546. </a:t>
            </a:r>
            <a:endParaRPr lang="en-GB" sz="2900" dirty="0">
              <a:effectLst/>
            </a:endParaRPr>
          </a:p>
          <a:p>
            <a:pPr algn="just"/>
            <a:r>
              <a:rPr lang="en-GB" sz="2900" dirty="0">
                <a:effectLst/>
              </a:rPr>
              <a:t>Google Map (2025) </a:t>
            </a:r>
            <a:r>
              <a:rPr lang="en-GB" sz="2900" i="1" dirty="0">
                <a:effectLst/>
              </a:rPr>
              <a:t>Google search</a:t>
            </a:r>
            <a:r>
              <a:rPr lang="en-GB" sz="2900" dirty="0">
                <a:effectLst/>
              </a:rPr>
              <a:t>. Available at: https://g.co/kgs/qzb5wbT (Accessed: 04 March 2025). </a:t>
            </a:r>
          </a:p>
          <a:p>
            <a:pPr algn="just"/>
            <a:r>
              <a:rPr lang="en-US" sz="2900" dirty="0">
                <a:effectLst/>
              </a:rPr>
              <a:t>Hensel, K., and Deis, M. H. </a:t>
            </a:r>
            <a:r>
              <a:rPr lang="en-US" sz="2900">
                <a:effectLst/>
              </a:rPr>
              <a:t>(2017) </a:t>
            </a:r>
            <a:r>
              <a:rPr lang="en-US" sz="2900" dirty="0">
                <a:effectLst/>
              </a:rPr>
              <a:t>Using social media to increase advertising and improve marketing. </a:t>
            </a:r>
            <a:r>
              <a:rPr lang="en-US" sz="2900" i="1" dirty="0">
                <a:effectLst/>
              </a:rPr>
              <a:t>The Entrepreneurial Executive</a:t>
            </a:r>
            <a:r>
              <a:rPr lang="en-US" sz="2900" dirty="0">
                <a:effectLst/>
              </a:rPr>
              <a:t>, 15, 87.</a:t>
            </a:r>
          </a:p>
          <a:p>
            <a:pPr algn="just"/>
            <a:r>
              <a:rPr lang="en-GB" sz="2900" dirty="0">
                <a:effectLst/>
              </a:rPr>
              <a:t>Manai, A. (2018) The origins of Tunisian tourism</a:t>
            </a:r>
            <a:r>
              <a:rPr lang="en-GB" sz="2900" i="1" dirty="0">
                <a:effectLst/>
              </a:rPr>
              <a:t>. Journal of Mediterranean Studies</a:t>
            </a:r>
            <a:r>
              <a:rPr lang="en-GB" sz="2900" dirty="0">
                <a:effectLst/>
              </a:rPr>
              <a:t>, 27(1), 49-61.</a:t>
            </a:r>
          </a:p>
          <a:p>
            <a:pPr algn="just"/>
            <a:r>
              <a:rPr lang="en-GB" sz="2900" dirty="0">
                <a:effectLst/>
              </a:rPr>
              <a:t>Robb, A.M. and Robinson, D.T. (2014) The capital structure decisions of new firms. </a:t>
            </a:r>
            <a:r>
              <a:rPr lang="en-GB" sz="2900" i="1" dirty="0">
                <a:effectLst/>
              </a:rPr>
              <a:t>The Review of Financial Studies</a:t>
            </a:r>
            <a:r>
              <a:rPr lang="en-GB" sz="2900" dirty="0">
                <a:effectLst/>
              </a:rPr>
              <a:t>, 27(1), pp.153-179.</a:t>
            </a:r>
          </a:p>
          <a:p>
            <a:pPr algn="just"/>
            <a:r>
              <a:rPr lang="en-GB" sz="2900" dirty="0">
                <a:effectLst/>
              </a:rPr>
              <a:t>Sghaier, A., Guizani, A., Ben Jabeur, S., and Nurunnabi, M. (2019) Tourism development, energy consumption and environmental quality in Tunisia, Egypt and Morocco: A trivariate analysis. GeoJournal, 84, 593-609.</a:t>
            </a:r>
          </a:p>
          <a:p>
            <a:pPr algn="just"/>
            <a:r>
              <a:rPr lang="en-GB" sz="2900" dirty="0">
                <a:effectLst/>
              </a:rPr>
              <a:t>Statista.com (2024) </a:t>
            </a:r>
            <a:r>
              <a:rPr lang="en-GB" sz="2900" i="1" dirty="0">
                <a:effectLst/>
              </a:rPr>
              <a:t>Topic: Tourism in Tunisia</a:t>
            </a:r>
            <a:r>
              <a:rPr lang="en-GB" sz="2900" dirty="0">
                <a:effectLst/>
              </a:rPr>
              <a:t>, </a:t>
            </a:r>
            <a:r>
              <a:rPr lang="en-GB" sz="2900" i="1" dirty="0">
                <a:effectLst/>
              </a:rPr>
              <a:t>Statista.com</a:t>
            </a:r>
            <a:r>
              <a:rPr lang="en-GB" sz="2900" dirty="0">
                <a:effectLst/>
              </a:rPr>
              <a:t>. Available at: https://www.statista.com/topics/8270/tourism-in-tunisia/ (Accessed: 04 March 2025). </a:t>
            </a:r>
          </a:p>
          <a:p>
            <a:pPr algn="just"/>
            <a:r>
              <a:rPr lang="en-GB" sz="2900" dirty="0">
                <a:effectLst/>
              </a:rPr>
              <a:t>Tunisia-E-Visa (2023) </a:t>
            </a:r>
            <a:r>
              <a:rPr lang="en-GB" sz="2900" i="1" dirty="0">
                <a:effectLst/>
              </a:rPr>
              <a:t>Tunisia tourism revenue up 58% in 5 months</a:t>
            </a:r>
            <a:r>
              <a:rPr lang="en-GB" sz="2900" dirty="0">
                <a:effectLst/>
              </a:rPr>
              <a:t>, </a:t>
            </a:r>
            <a:r>
              <a:rPr lang="en-GB" sz="2900" i="1" dirty="0">
                <a:effectLst/>
              </a:rPr>
              <a:t>Tunisia Tourism Revenue Up 58% in 5 Months</a:t>
            </a:r>
            <a:r>
              <a:rPr lang="en-GB" sz="2900" dirty="0">
                <a:effectLst/>
              </a:rPr>
              <a:t>. Available at: https://tunisia-e-visa.com/tunisia-tourism-revenue-up-58-per-cent-in-5-months/ (Accessed: 04 March 2025). </a:t>
            </a:r>
          </a:p>
        </p:txBody>
      </p:sp>
    </p:spTree>
    <p:extLst>
      <p:ext uri="{BB962C8B-B14F-4D97-AF65-F5344CB8AC3E}">
        <p14:creationId xmlns:p14="http://schemas.microsoft.com/office/powerpoint/2010/main" val="37062124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2605</Words>
  <Application>Microsoft Office PowerPoint</Application>
  <PresentationFormat>Widescreen</PresentationFormat>
  <Paragraphs>142</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Integral</vt:lpstr>
      <vt:lpstr>Managing Enterprise in 21st Century</vt:lpstr>
      <vt:lpstr>Table of contents</vt:lpstr>
      <vt:lpstr>Introduction </vt:lpstr>
      <vt:lpstr>Overview of the business idea</vt:lpstr>
      <vt:lpstr>Aim and objectives of the business</vt:lpstr>
      <vt:lpstr>Justification of the business idea </vt:lpstr>
      <vt:lpstr>Marketing and PR strategy of the business</vt:lpstr>
      <vt:lpstr>Pricing strategy </vt:lpstr>
      <vt:lpstr>Start-up cost of the business</vt:lpstr>
      <vt:lpstr>Swot analysis of the plan</vt:lpstr>
      <vt:lpstr>Justification for investment in this business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21st Century</dc:title>
  <dc:creator/>
  <cp:lastModifiedBy>Chahir Bentrad (2223851)</cp:lastModifiedBy>
  <cp:revision>2</cp:revision>
  <dcterms:created xsi:type="dcterms:W3CDTF">2025-03-04T06:12:01Z</dcterms:created>
  <dcterms:modified xsi:type="dcterms:W3CDTF">2025-03-14T16:52:44Z</dcterms:modified>
</cp:coreProperties>
</file>