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2" d="100"/>
          <a:sy n="102" d="100"/>
        </p:scale>
        <p:origin x="84" y="5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2/22/2021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Digital Marketing</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73156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Digital Marketing?</a:t>
            </a:r>
          </a:p>
        </p:txBody>
      </p:sp>
      <p:sp>
        <p:nvSpPr>
          <p:cNvPr id="3" name="Content Placeholder 2"/>
          <p:cNvSpPr>
            <a:spLocks noGrp="1"/>
          </p:cNvSpPr>
          <p:nvPr>
            <p:ph idx="1"/>
          </p:nvPr>
        </p:nvSpPr>
        <p:spPr/>
        <p:txBody>
          <a:bodyPr/>
          <a:lstStyle/>
          <a:p>
            <a:pPr marL="0" indent="0">
              <a:buNone/>
            </a:pPr>
            <a:r>
              <a:rPr lang="en-GB" dirty="0"/>
              <a:t>Digital Marketing is a sub branch of traditional marketing and uses modern digital channels for the placement of products. </a:t>
            </a:r>
            <a:r>
              <a:rPr lang="en-GB" dirty="0" err="1"/>
              <a:t>Eg</a:t>
            </a:r>
            <a:r>
              <a:rPr lang="en-GB" dirty="0"/>
              <a:t>. Downloadable music and primarily for communicating with stakeholders.</a:t>
            </a:r>
          </a:p>
          <a:p>
            <a:endParaRPr lang="en-GB" dirty="0"/>
          </a:p>
          <a:p>
            <a:endParaRPr lang="en-GB" dirty="0"/>
          </a:p>
          <a:p>
            <a:pPr marL="0" indent="0">
              <a:buNone/>
            </a:pPr>
            <a:r>
              <a:rPr lang="en-GB" dirty="0"/>
              <a:t>(Royal &amp;  </a:t>
            </a:r>
            <a:r>
              <a:rPr lang="en-GB" dirty="0" err="1"/>
              <a:t>laing</a:t>
            </a:r>
            <a:r>
              <a:rPr lang="en-GB" dirty="0"/>
              <a:t>, 2014)</a:t>
            </a:r>
          </a:p>
        </p:txBody>
      </p:sp>
    </p:spTree>
    <p:extLst>
      <p:ext uri="{BB962C8B-B14F-4D97-AF65-F5344CB8AC3E}">
        <p14:creationId xmlns:p14="http://schemas.microsoft.com/office/powerpoint/2010/main" val="2713996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a:t>
            </a:r>
            <a:r>
              <a:rPr lang="en-GB" dirty="0" err="1"/>
              <a:t>lEVERS</a:t>
            </a:r>
            <a:endParaRPr lang="en-GB" dirty="0"/>
          </a:p>
        </p:txBody>
      </p:sp>
      <p:sp>
        <p:nvSpPr>
          <p:cNvPr id="3" name="Content Placeholder 2"/>
          <p:cNvSpPr>
            <a:spLocks noGrp="1"/>
          </p:cNvSpPr>
          <p:nvPr>
            <p:ph idx="1"/>
          </p:nvPr>
        </p:nvSpPr>
        <p:spPr>
          <a:xfrm>
            <a:off x="1141413" y="2011681"/>
            <a:ext cx="9905998" cy="3779520"/>
          </a:xfrm>
        </p:spPr>
        <p:txBody>
          <a:bodyPr>
            <a:normAutofit lnSpcReduction="10000"/>
          </a:bodyPr>
          <a:lstStyle/>
          <a:p>
            <a:pPr marL="0" indent="0">
              <a:buNone/>
            </a:pPr>
            <a:r>
              <a:rPr lang="en-GB" dirty="0"/>
              <a:t>There are 5 levers to Digital Marketing, these are:</a:t>
            </a:r>
          </a:p>
          <a:p>
            <a:pPr marL="457200" indent="-457200">
              <a:buAutoNum type="arabicPeriod"/>
            </a:pPr>
            <a:r>
              <a:rPr lang="en-GB" dirty="0"/>
              <a:t>Attract – acquiring customer and directing them to the website or webpage where the selling is done</a:t>
            </a:r>
          </a:p>
          <a:p>
            <a:pPr marL="457200" indent="-457200">
              <a:buAutoNum type="arabicPeriod"/>
            </a:pPr>
            <a:r>
              <a:rPr lang="en-GB" dirty="0"/>
              <a:t>Engage – Relates to customers interest and participation engagement to achieve an interaction or transaction</a:t>
            </a:r>
          </a:p>
          <a:p>
            <a:pPr marL="457200" indent="-457200">
              <a:buAutoNum type="arabicPeriod"/>
            </a:pPr>
            <a:r>
              <a:rPr lang="en-GB" dirty="0"/>
              <a:t>Retain – Building brand loyalty with existing customers</a:t>
            </a:r>
          </a:p>
          <a:p>
            <a:pPr marL="457200" indent="-457200">
              <a:buAutoNum type="arabicPeriod"/>
            </a:pPr>
            <a:r>
              <a:rPr lang="en-GB" dirty="0"/>
              <a:t>Learn – Knowing and determining customers behaviours to reach targets</a:t>
            </a:r>
          </a:p>
          <a:p>
            <a:pPr marL="457200" indent="-457200">
              <a:buAutoNum type="arabicPeriod"/>
            </a:pPr>
            <a:r>
              <a:rPr lang="en-GB" dirty="0"/>
              <a:t>Relate – Applying the learnings from the previous phase to constitute value chain</a:t>
            </a:r>
          </a:p>
          <a:p>
            <a:pPr marL="0" indent="0">
              <a:buNone/>
            </a:pPr>
            <a:r>
              <a:rPr lang="en-GB" dirty="0"/>
              <a:t>What do you think of this?</a:t>
            </a:r>
          </a:p>
        </p:txBody>
      </p:sp>
    </p:spTree>
    <p:extLst>
      <p:ext uri="{BB962C8B-B14F-4D97-AF65-F5344CB8AC3E}">
        <p14:creationId xmlns:p14="http://schemas.microsoft.com/office/powerpoint/2010/main" val="4064703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Marketing tools guide</a:t>
            </a:r>
          </a:p>
        </p:txBody>
      </p:sp>
      <p:sp>
        <p:nvSpPr>
          <p:cNvPr id="3" name="Content Placeholder 2"/>
          <p:cNvSpPr>
            <a:spLocks noGrp="1"/>
          </p:cNvSpPr>
          <p:nvPr>
            <p:ph idx="1"/>
          </p:nvPr>
        </p:nvSpPr>
        <p:spPr/>
        <p:txBody>
          <a:bodyPr/>
          <a:lstStyle/>
          <a:p>
            <a:pPr marL="0" indent="0">
              <a:buNone/>
            </a:pPr>
            <a:r>
              <a:rPr lang="en-GB" dirty="0"/>
              <a:t>This is the defined essential marketing tool guide for 2018.</a:t>
            </a:r>
          </a:p>
          <a:p>
            <a:pPr marL="0" indent="0">
              <a:buNone/>
            </a:pPr>
            <a:r>
              <a:rPr lang="en-GB" dirty="0"/>
              <a:t>Although slightly out of date know, what do you think?</a:t>
            </a:r>
          </a:p>
          <a:p>
            <a:pPr marL="0" indent="0">
              <a:buNone/>
            </a:pPr>
            <a:r>
              <a:rPr lang="en-GB" dirty="0"/>
              <a:t>In your table groups, have a look at the guide.  Do you recognise many?  Have you had dealing with them?</a:t>
            </a:r>
          </a:p>
          <a:p>
            <a:pPr marL="0" indent="0">
              <a:buNone/>
            </a:pPr>
            <a:r>
              <a:rPr lang="en-GB" dirty="0"/>
              <a:t>Create a list of some advantages and disadvantages to these digital marketing platforms.</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9697" b="22545"/>
          <a:stretch/>
        </p:blipFill>
        <p:spPr>
          <a:xfrm>
            <a:off x="8620298" y="207818"/>
            <a:ext cx="3282142" cy="3147028"/>
          </a:xfrm>
          <a:prstGeom prst="rect">
            <a:avLst/>
          </a:prstGeom>
        </p:spPr>
      </p:pic>
    </p:spTree>
    <p:extLst>
      <p:ext uri="{BB962C8B-B14F-4D97-AF65-F5344CB8AC3E}">
        <p14:creationId xmlns:p14="http://schemas.microsoft.com/office/powerpoint/2010/main" val="1697628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Is managing this number of Digital Marketing Tool feasible?</a:t>
            </a:r>
          </a:p>
          <a:p>
            <a:pPr marL="0" indent="0">
              <a:buNone/>
            </a:pPr>
            <a:endParaRPr lang="en-GB" dirty="0"/>
          </a:p>
          <a:p>
            <a:pPr marL="0" indent="0">
              <a:buNone/>
            </a:pPr>
            <a:r>
              <a:rPr lang="en-GB" dirty="0"/>
              <a:t>Have a read of the journal I have placed on Moodle.</a:t>
            </a:r>
          </a:p>
        </p:txBody>
      </p:sp>
    </p:spTree>
    <p:extLst>
      <p:ext uri="{BB962C8B-B14F-4D97-AF65-F5344CB8AC3E}">
        <p14:creationId xmlns:p14="http://schemas.microsoft.com/office/powerpoint/2010/main" val="1561880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focus on……</a:t>
            </a:r>
          </a:p>
        </p:txBody>
      </p:sp>
      <p:sp>
        <p:nvSpPr>
          <p:cNvPr id="3" name="Content Placeholder 2"/>
          <p:cNvSpPr>
            <a:spLocks noGrp="1"/>
          </p:cNvSpPr>
          <p:nvPr>
            <p:ph idx="1"/>
          </p:nvPr>
        </p:nvSpPr>
        <p:spPr/>
        <p:txBody>
          <a:bodyPr/>
          <a:lstStyle/>
          <a:p>
            <a:pPr marL="457200" indent="-457200">
              <a:buAutoNum type="arabicPeriod"/>
            </a:pPr>
            <a:r>
              <a:rPr lang="en-GB" dirty="0"/>
              <a:t>Content Marketing</a:t>
            </a:r>
          </a:p>
          <a:p>
            <a:pPr marL="0" indent="0">
              <a:buNone/>
            </a:pPr>
            <a:r>
              <a:rPr lang="en-GB" dirty="0"/>
              <a:t>Content marketing is a type of digital marketing that focuses on creating and distributing content for a target audience. The content aims at being valuable, relevant, and (ideally) consistent. Its ultimate goal is to drive a profitable customer action.</a:t>
            </a:r>
          </a:p>
          <a:p>
            <a:pPr marL="0" indent="0">
              <a:buNone/>
            </a:pPr>
            <a:r>
              <a:rPr lang="en-GB" dirty="0"/>
              <a:t>The crucial part here is “valuable” and “relevant”. This is what tells content marketing apart from traditional </a:t>
            </a:r>
            <a:r>
              <a:rPr lang="en-GB" dirty="0" err="1"/>
              <a:t>spammy</a:t>
            </a:r>
            <a:r>
              <a:rPr lang="en-GB" dirty="0"/>
              <a:t> advertising. The target audience should want to seek the content out and consume it.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393" y="203531"/>
            <a:ext cx="6780415" cy="3127325"/>
          </a:xfrm>
          <a:prstGeom prst="rect">
            <a:avLst/>
          </a:prstGeom>
        </p:spPr>
      </p:pic>
    </p:spTree>
    <p:extLst>
      <p:ext uri="{BB962C8B-B14F-4D97-AF65-F5344CB8AC3E}">
        <p14:creationId xmlns:p14="http://schemas.microsoft.com/office/powerpoint/2010/main" val="2370925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7818" y="224445"/>
            <a:ext cx="4222866" cy="6298276"/>
          </a:xfrm>
        </p:spPr>
        <p:txBody>
          <a:bodyPr>
            <a:normAutofit/>
          </a:bodyPr>
          <a:lstStyle/>
          <a:p>
            <a:pPr marL="0" indent="0">
              <a:buNone/>
            </a:pPr>
            <a:r>
              <a:rPr lang="en-GB" dirty="0"/>
              <a:t>2. Search Engine Optimization</a:t>
            </a:r>
          </a:p>
          <a:p>
            <a:pPr marL="0" indent="0">
              <a:buNone/>
            </a:pPr>
            <a:r>
              <a:rPr lang="en-GB" dirty="0"/>
              <a:t>SEO, or Search Engine Optimization, is the process of getting quality traffic from free, or organic, search results on the search engines (like Google and Bing).</a:t>
            </a:r>
          </a:p>
          <a:p>
            <a:pPr marL="0" indent="0">
              <a:buNone/>
            </a:pPr>
            <a:r>
              <a:rPr lang="en-GB" dirty="0"/>
              <a:t>It’s important that the traffic you drive to your website is relevant to your industry. If you manage to attract a high volume of visitors searching for Macintosh computers while what you actually do is selling raincoats, the traffic will do you no good.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3307" y="76200"/>
            <a:ext cx="7620000" cy="6781800"/>
          </a:xfrm>
          <a:prstGeom prst="rect">
            <a:avLst/>
          </a:prstGeom>
        </p:spPr>
      </p:pic>
    </p:spTree>
    <p:extLst>
      <p:ext uri="{BB962C8B-B14F-4D97-AF65-F5344CB8AC3E}">
        <p14:creationId xmlns:p14="http://schemas.microsoft.com/office/powerpoint/2010/main" val="1578173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079" y="1253836"/>
            <a:ext cx="5475517" cy="4706390"/>
          </a:xfrm>
        </p:spPr>
        <p:txBody>
          <a:bodyPr>
            <a:normAutofit fontScale="92500" lnSpcReduction="10000"/>
          </a:bodyPr>
          <a:lstStyle/>
          <a:p>
            <a:pPr marL="0" indent="0">
              <a:buNone/>
            </a:pPr>
            <a:r>
              <a:rPr lang="en-GB" dirty="0"/>
              <a:t>Search Engine Marketing</a:t>
            </a:r>
          </a:p>
          <a:p>
            <a:pPr marL="0" indent="0">
              <a:buNone/>
            </a:pPr>
            <a:r>
              <a:rPr lang="en-GB" dirty="0"/>
              <a:t>Initially, the term “search engine marketing” was used as an umbrella term for the process of gaining both paid and free search traffic. Over time, the industry switched to using the term “SEM”, or Search Engine Marketing, solely for paid activities.</a:t>
            </a:r>
          </a:p>
          <a:p>
            <a:pPr marL="0" indent="0">
              <a:buNone/>
            </a:pPr>
            <a:r>
              <a:rPr lang="en-GB" dirty="0"/>
              <a:t>So, what does this type of digital marketing mean?</a:t>
            </a:r>
          </a:p>
          <a:p>
            <a:pPr marL="0" indent="0">
              <a:buNone/>
            </a:pPr>
            <a:r>
              <a:rPr lang="en-GB" dirty="0"/>
              <a:t>Search engine marketing refers to a form of digital marketing that aims at increasing the visibility of a website in search engines by using paid methods. In other words, it’s the ads you put out there on Google AdWords and Bing Ads.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5164" y="362989"/>
            <a:ext cx="5694218" cy="5854931"/>
          </a:xfrm>
          <a:prstGeom prst="rect">
            <a:avLst/>
          </a:prstGeom>
        </p:spPr>
      </p:pic>
    </p:spTree>
    <p:extLst>
      <p:ext uri="{BB962C8B-B14F-4D97-AF65-F5344CB8AC3E}">
        <p14:creationId xmlns:p14="http://schemas.microsoft.com/office/powerpoint/2010/main" val="1357194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4955" y="297872"/>
            <a:ext cx="4768936" cy="6302433"/>
          </a:xfrm>
        </p:spPr>
        <p:txBody>
          <a:bodyPr>
            <a:normAutofit fontScale="77500" lnSpcReduction="20000"/>
          </a:bodyPr>
          <a:lstStyle/>
          <a:p>
            <a:pPr marL="0" indent="0">
              <a:buNone/>
            </a:pPr>
            <a:r>
              <a:rPr lang="en-GB" dirty="0"/>
              <a:t>Social Media Marketing</a:t>
            </a:r>
          </a:p>
          <a:p>
            <a:pPr marL="0" indent="0">
              <a:buNone/>
            </a:pPr>
            <a:r>
              <a:rPr lang="en-GB" dirty="0"/>
              <a:t>Simply put, social media marketing refers to the process of using social media platforms to attract traffic and attention. By using social media, you can increase exposure and build meaningful relationships with your customers.</a:t>
            </a:r>
          </a:p>
          <a:p>
            <a:pPr marL="0" indent="0">
              <a:buNone/>
            </a:pPr>
            <a:r>
              <a:rPr lang="en-GB" dirty="0"/>
              <a:t>While everybody can benefit from SMM as a type of digital marketing, B2C and SaaS companies tend to get the most out of it. Social media marketing is all about listening to what your customers have to say, engaging in the conversation, and sharing valuable content.</a:t>
            </a:r>
          </a:p>
          <a:p>
            <a:pPr marL="0" indent="0">
              <a:buNone/>
            </a:pPr>
            <a:r>
              <a:rPr lang="en-GB" dirty="0"/>
              <a:t>An example of a tweet from Andy </a:t>
            </a:r>
            <a:r>
              <a:rPr lang="en-GB" dirty="0" err="1"/>
              <a:t>Crestodina</a:t>
            </a:r>
            <a:r>
              <a:rPr lang="en-GB" dirty="0"/>
              <a:t> of </a:t>
            </a:r>
            <a:r>
              <a:rPr lang="en-GB" dirty="0" err="1"/>
              <a:t>Orbitmedia</a:t>
            </a:r>
            <a:r>
              <a:rPr lang="en-GB" dirty="0"/>
              <a:t>. Notice how he attracts attention by sharing valuable information (infographic), drives traffic to his website by posting the link and evokes discussion (53 comments!)</a:t>
            </a:r>
          </a:p>
          <a:p>
            <a:pPr marL="0" indent="0">
              <a:buNone/>
            </a:pPr>
            <a:r>
              <a:rPr lang="en-GB" dirty="0"/>
              <a:t>Together, content marketing, SEO, and social media marketing constitute what is called “inbound marketing”. It is a marketing methodology that aims at attracting, engaging, and delighting leads. Some goals of inbound marketing include attracting users’ attention, driving relevant traffic to the website, and converting it into happy customers.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585" y="182880"/>
            <a:ext cx="6488185" cy="6417425"/>
          </a:xfrm>
          <a:prstGeom prst="rect">
            <a:avLst/>
          </a:prstGeom>
        </p:spPr>
      </p:pic>
    </p:spTree>
    <p:extLst>
      <p:ext uri="{BB962C8B-B14F-4D97-AF65-F5344CB8AC3E}">
        <p14:creationId xmlns:p14="http://schemas.microsoft.com/office/powerpoint/2010/main" val="2811575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Pay per click Advertising</a:t>
            </a:r>
          </a:p>
        </p:txBody>
      </p:sp>
      <p:sp>
        <p:nvSpPr>
          <p:cNvPr id="3" name="Content Placeholder 2"/>
          <p:cNvSpPr>
            <a:spLocks noGrp="1"/>
          </p:cNvSpPr>
          <p:nvPr>
            <p:ph idx="1"/>
          </p:nvPr>
        </p:nvSpPr>
        <p:spPr/>
        <p:txBody>
          <a:bodyPr/>
          <a:lstStyle/>
          <a:p>
            <a:pPr marL="0" indent="0">
              <a:buNone/>
            </a:pPr>
            <a:r>
              <a:rPr lang="en-GB" dirty="0"/>
              <a:t>Pay-per-click is a model of advertising where marketers pay a fee every time people click on their ad. Basically, it’s the process of buying visits to your site, as opposed to getting them organically via SEO or other types of digital marketing.</a:t>
            </a:r>
          </a:p>
          <a:p>
            <a:pPr marL="0" indent="0">
              <a:buNone/>
            </a:pPr>
            <a:r>
              <a:rPr lang="en-GB" dirty="0"/>
              <a:t>PPC is one of the types of paid search. It’s similar to SEM (search engine marketing) but can also include display advertising (cost-per-click based), and affiliate advertising.</a:t>
            </a:r>
          </a:p>
        </p:txBody>
      </p:sp>
    </p:spTree>
    <p:extLst>
      <p:ext uri="{BB962C8B-B14F-4D97-AF65-F5344CB8AC3E}">
        <p14:creationId xmlns:p14="http://schemas.microsoft.com/office/powerpoint/2010/main" val="1507219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0387" y="156555"/>
            <a:ext cx="5425642" cy="6452063"/>
          </a:xfrm>
        </p:spPr>
        <p:txBody>
          <a:bodyPr>
            <a:normAutofit fontScale="92500" lnSpcReduction="10000"/>
          </a:bodyPr>
          <a:lstStyle/>
          <a:p>
            <a:pPr marL="0" indent="0">
              <a:buNone/>
            </a:pPr>
            <a:r>
              <a:rPr lang="en-GB" dirty="0"/>
              <a:t>Affiliate Marketing</a:t>
            </a:r>
          </a:p>
          <a:p>
            <a:pPr marL="0" indent="0">
              <a:buNone/>
            </a:pPr>
            <a:r>
              <a:rPr lang="en-GB" dirty="0"/>
              <a:t>Affiliate marketing is one of the popular ways people make money online these days. If your affiliate program is successful, you might earn quite a decent passive income.</a:t>
            </a:r>
          </a:p>
          <a:p>
            <a:pPr marL="0" indent="0">
              <a:buNone/>
            </a:pPr>
            <a:r>
              <a:rPr lang="en-GB" dirty="0"/>
              <a:t>Basically, affiliate marketing is a type of digital marketing where a person partners up with other businesses in order to receive a commission for the traffic s/he generates for this business. Imagine this: you put a link to an external website on your own blog or website. Every time a user proceeds to this external website and makes a purchase, you receive a commission.</a:t>
            </a:r>
          </a:p>
          <a:p>
            <a:pPr marL="0" indent="0">
              <a:buNone/>
            </a:pPr>
            <a:r>
              <a:rPr lang="en-GB" dirty="0"/>
              <a:t>Example of affiliate link placement from a blogger Donna Moritz of Socially Sorted, with a good explanation, too</a:t>
            </a:r>
          </a:p>
          <a:p>
            <a:pPr marL="0" indent="0">
              <a:buNone/>
            </a:pPr>
            <a:r>
              <a:rPr lang="en-GB" dirty="0"/>
              <a:t>This marketing strategy might work especially well for bloggers, since they can write different types of articles on the given topic and naturally include affiliate links.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0444" y="156555"/>
            <a:ext cx="6288676" cy="6518565"/>
          </a:xfrm>
          <a:prstGeom prst="rect">
            <a:avLst/>
          </a:prstGeom>
        </p:spPr>
      </p:pic>
    </p:spTree>
    <p:extLst>
      <p:ext uri="{BB962C8B-B14F-4D97-AF65-F5344CB8AC3E}">
        <p14:creationId xmlns:p14="http://schemas.microsoft.com/office/powerpoint/2010/main" val="3873005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7136" y="174568"/>
            <a:ext cx="4918566" cy="6475614"/>
          </a:xfrm>
        </p:spPr>
        <p:txBody>
          <a:bodyPr>
            <a:normAutofit fontScale="92500" lnSpcReduction="10000"/>
          </a:bodyPr>
          <a:lstStyle/>
          <a:p>
            <a:pPr marL="0" indent="0">
              <a:buNone/>
            </a:pPr>
            <a:r>
              <a:rPr lang="en-GB" dirty="0"/>
              <a:t>Email</a:t>
            </a:r>
          </a:p>
          <a:p>
            <a:pPr marL="0" indent="0">
              <a:buNone/>
            </a:pPr>
            <a:r>
              <a:rPr lang="en-GB" dirty="0"/>
              <a:t>Email marketing is one of the most popular types of digital marketing. To put it shortly, it’s the use of email for promoting one’s products or services.</a:t>
            </a:r>
          </a:p>
          <a:p>
            <a:pPr marL="0" indent="0">
              <a:buNone/>
            </a:pPr>
            <a:r>
              <a:rPr lang="en-GB" dirty="0"/>
              <a:t>If you go a little deeper, email marketing might also refer to building relationships with your customers. Ideally, emails you send out to your clients should not only speak at them but also encourage meaningful interaction with your brand.</a:t>
            </a:r>
          </a:p>
          <a:p>
            <a:pPr marL="0" indent="0">
              <a:buNone/>
            </a:pPr>
            <a:r>
              <a:rPr lang="en-GB" dirty="0"/>
              <a:t>Notice how the guys from Buffer start a meaningful conversation by asking their readers’ opinion in their emails.</a:t>
            </a:r>
          </a:p>
          <a:p>
            <a:pPr marL="0" indent="0">
              <a:buNone/>
            </a:pPr>
            <a:r>
              <a:rPr lang="en-GB" dirty="0"/>
              <a:t>There are many things that contribute to the success of your email marketing strategy, from the content you create to the time you send your emails. One thing is certain, though: email marketing is far from being dead and should definitely be part of your overall digital marketing.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5952" y="0"/>
            <a:ext cx="6002626" cy="6858000"/>
          </a:xfrm>
          <a:prstGeom prst="rect">
            <a:avLst/>
          </a:prstGeom>
        </p:spPr>
      </p:pic>
    </p:spTree>
    <p:extLst>
      <p:ext uri="{BB962C8B-B14F-4D97-AF65-F5344CB8AC3E}">
        <p14:creationId xmlns:p14="http://schemas.microsoft.com/office/powerpoint/2010/main" val="862627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194" y="191194"/>
            <a:ext cx="5178830" cy="6666806"/>
          </a:xfrm>
        </p:spPr>
        <p:txBody>
          <a:bodyPr>
            <a:normAutofit fontScale="85000" lnSpcReduction="10000"/>
          </a:bodyPr>
          <a:lstStyle/>
          <a:p>
            <a:pPr marL="0" indent="0">
              <a:buNone/>
            </a:pPr>
            <a:r>
              <a:rPr lang="en-GB" dirty="0"/>
              <a:t>Instant Messages</a:t>
            </a:r>
          </a:p>
          <a:p>
            <a:pPr marL="0" indent="0">
              <a:buNone/>
            </a:pPr>
            <a:r>
              <a:rPr lang="en-GB" dirty="0"/>
              <a:t>Instant messengers are the latest communication trend. There are 1.5 billion people globally using WhatsApp on a monthly basis, followed by Facebook Messenger and WeChat. If you want to be where your audience is, enter instant messaging marketing.</a:t>
            </a:r>
          </a:p>
          <a:p>
            <a:pPr marL="0" indent="0">
              <a:buNone/>
            </a:pPr>
            <a:r>
              <a:rPr lang="en-GB" dirty="0"/>
              <a:t>Most popular global messenger apps, based on the number of monthly users. Source: Statista</a:t>
            </a:r>
          </a:p>
          <a:p>
            <a:pPr marL="0" indent="0">
              <a:buNone/>
            </a:pPr>
            <a:r>
              <a:rPr lang="en-GB" dirty="0"/>
              <a:t>This type of digital marketing exploded over the last couple of years. People are much more likely to trust the information sent via a messenger (as if it comes from a good friend) than email or SMS that are vulnerable to spam.</a:t>
            </a:r>
          </a:p>
          <a:p>
            <a:pPr marL="0" indent="0">
              <a:buNone/>
            </a:pPr>
            <a:r>
              <a:rPr lang="en-GB" dirty="0"/>
              <a:t>An example of messages from a marketing consultant Matthew </a:t>
            </a:r>
            <a:r>
              <a:rPr lang="en-GB" dirty="0" err="1"/>
              <a:t>Barby</a:t>
            </a:r>
            <a:r>
              <a:rPr lang="en-GB" dirty="0"/>
              <a:t>, sent via a Facebook bot</a:t>
            </a:r>
          </a:p>
          <a:p>
            <a:pPr marL="0" indent="0">
              <a:buNone/>
            </a:pPr>
            <a:r>
              <a:rPr lang="en-GB" dirty="0"/>
              <a:t>There are different ways how you can proceed with instant messaging marketing, from using them for customer support to updating your users about new posts on your blog. But just like with any other digital marketing type, before diving right in, I’d recommend that you develop a strategy first.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524" y="72478"/>
            <a:ext cx="6564284" cy="353862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9360" y="3744106"/>
            <a:ext cx="4977471" cy="2912612"/>
          </a:xfrm>
          <a:prstGeom prst="rect">
            <a:avLst/>
          </a:prstGeom>
        </p:spPr>
      </p:pic>
    </p:spTree>
    <p:extLst>
      <p:ext uri="{BB962C8B-B14F-4D97-AF65-F5344CB8AC3E}">
        <p14:creationId xmlns:p14="http://schemas.microsoft.com/office/powerpoint/2010/main" val="564570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49479" y="954577"/>
            <a:ext cx="9905998" cy="3124201"/>
          </a:xfrm>
        </p:spPr>
        <p:txBody>
          <a:bodyPr/>
          <a:lstStyle/>
          <a:p>
            <a:pPr marL="0" indent="0">
              <a:buNone/>
            </a:pPr>
            <a:r>
              <a:rPr lang="en-GB" dirty="0"/>
              <a:t>https://www.youtube.com/watch?v=TjE_7sm6htc</a:t>
            </a:r>
          </a:p>
        </p:txBody>
      </p:sp>
    </p:spTree>
    <p:extLst>
      <p:ext uri="{BB962C8B-B14F-4D97-AF65-F5344CB8AC3E}">
        <p14:creationId xmlns:p14="http://schemas.microsoft.com/office/powerpoint/2010/main" val="31295552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57</TotalTime>
  <Words>1266</Words>
  <Application>Microsoft Office PowerPoint</Application>
  <PresentationFormat>Widescreen</PresentationFormat>
  <Paragraphs>59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Mesh</vt:lpstr>
      <vt:lpstr>Digital Marketing</vt:lpstr>
      <vt:lpstr>What is Digital Marketing?</vt:lpstr>
      <vt:lpstr>5 lEVERS</vt:lpstr>
      <vt:lpstr>Essential Marketing tools guide</vt:lpstr>
      <vt:lpstr>Discussion</vt:lpstr>
      <vt:lpstr>Lets focus on……</vt:lpstr>
      <vt:lpstr>PowerPoint Presentation</vt:lpstr>
      <vt:lpstr>PowerPoint Presentation</vt:lpstr>
      <vt:lpstr>PowerPoint Presentation</vt:lpstr>
      <vt:lpstr>Pay per click Advertising</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Jessica Shore</dc:creator>
  <cp:lastModifiedBy>Jessica Shore</cp:lastModifiedBy>
  <cp:revision>5</cp:revision>
  <dcterms:created xsi:type="dcterms:W3CDTF">2020-01-07T10:44:16Z</dcterms:created>
  <dcterms:modified xsi:type="dcterms:W3CDTF">2021-02-22T18:40:20Z</dcterms:modified>
</cp:coreProperties>
</file>