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70" r:id="rId10"/>
    <p:sldId id="269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4" autoAdjust="0"/>
    <p:restoredTop sz="96024" autoAdjust="0"/>
  </p:normalViewPr>
  <p:slideViewPr>
    <p:cSldViewPr snapToGrid="0">
      <p:cViewPr varScale="1">
        <p:scale>
          <a:sx n="113" d="100"/>
          <a:sy n="113" d="100"/>
        </p:scale>
        <p:origin x="58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2673" y="1917823"/>
            <a:ext cx="8427720" cy="3586798"/>
          </a:xfrm>
        </p:spPr>
        <p:txBody>
          <a:bodyPr>
            <a:noAutofit/>
          </a:bodyPr>
          <a:lstStyle/>
          <a:p>
            <a:r>
              <a:rPr lang="en-GB" sz="3600" dirty="0"/>
              <a:t>MODULE NAME</a:t>
            </a:r>
            <a:r>
              <a:rPr lang="uk-UA" sz="3600" dirty="0"/>
              <a:t>-</a:t>
            </a:r>
            <a:r>
              <a:rPr lang="en-US" sz="3600" dirty="0"/>
              <a:t>Problem Solving and Decision Making</a:t>
            </a:r>
            <a:br>
              <a:rPr lang="en-GB" sz="3600" dirty="0"/>
            </a:br>
            <a:r>
              <a:rPr lang="en-GB" sz="3600" dirty="0"/>
              <a:t>MODULE CODE</a:t>
            </a:r>
            <a:r>
              <a:rPr lang="uk-UA" sz="3600" dirty="0"/>
              <a:t>-</a:t>
            </a:r>
            <a:r>
              <a:rPr lang="en-US" sz="3600" dirty="0"/>
              <a:t>LCLM4004_LON</a:t>
            </a:r>
            <a:br>
              <a:rPr lang="en-GB" sz="3600" dirty="0"/>
            </a:br>
            <a:r>
              <a:rPr lang="en-GB" sz="3600" dirty="0"/>
              <a:t>STUDENT NAME</a:t>
            </a:r>
            <a:r>
              <a:rPr lang="uk-UA" sz="3600" dirty="0"/>
              <a:t>-</a:t>
            </a:r>
            <a:r>
              <a:rPr lang="en-US" sz="3600" dirty="0"/>
              <a:t>Mariia Yantsevych</a:t>
            </a:r>
            <a:br>
              <a:rPr lang="en-GB" sz="3600" dirty="0"/>
            </a:br>
            <a:r>
              <a:rPr lang="en-GB" sz="3600" dirty="0"/>
              <a:t>STUDENT ID</a:t>
            </a:r>
            <a:r>
              <a:rPr lang="uk-UA" sz="3600" dirty="0"/>
              <a:t>-</a:t>
            </a:r>
            <a:r>
              <a:rPr lang="en-US" sz="3600" dirty="0"/>
              <a:t>2531436</a:t>
            </a:r>
            <a:br>
              <a:rPr lang="en-GB" sz="3600" dirty="0"/>
            </a:br>
            <a:r>
              <a:rPr lang="en-GB" sz="3600" dirty="0"/>
              <a:t>LECTURER</a:t>
            </a:r>
            <a:r>
              <a:rPr lang="uk-UA" sz="3600" dirty="0"/>
              <a:t>-</a:t>
            </a:r>
            <a:r>
              <a:rPr lang="en-US" sz="3600" dirty="0"/>
              <a:t>Nerys </a:t>
            </a:r>
            <a:r>
              <a:rPr lang="en-US" sz="3600" dirty="0" err="1"/>
              <a:t>Dosseh</a:t>
            </a:r>
            <a:br>
              <a:rPr lang="en-GB" sz="3600" dirty="0">
                <a:latin typeface="A"/>
              </a:rPr>
            </a:br>
            <a:r>
              <a:rPr lang="en-GB" sz="36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6867" y="42926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uk-UA" sz="2400" b="1" dirty="0"/>
              <a:t> </a:t>
            </a:r>
            <a:endParaRPr lang="en-GB" sz="2400" b="1" dirty="0"/>
          </a:p>
          <a:p>
            <a:endParaRPr lang="en-GB" sz="24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02E41C5-30D5-052B-A0C3-678A7F24316F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3806559" y="1901952"/>
            <a:ext cx="4578882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Company overview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Main business challenge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5W2H analysis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PESTEL analysis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Fishbone diagram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Key findings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Recommendations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Conclusion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451783"/>
            <a:ext cx="8915399" cy="557784"/>
          </a:xfrm>
        </p:spPr>
        <p:txBody>
          <a:bodyPr>
            <a:noAutofit/>
          </a:bodyPr>
          <a:lstStyle/>
          <a:p>
            <a:pPr algn="ctr"/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uk-UA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093BFE4-DAB4-1B2C-2F26-E1E759D262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7661" y="1905506"/>
            <a:ext cx="68166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Basil's Bakery opened in 2015 and quickly became known for its fresh organic bakery products.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After the COVID-19 pandemic, sales stayed around 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25% lower than in 2019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This presentation explains the main reasons for the decline in sales and suggests practical solutions to help the business recover.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r>
              <a:rPr lang="uk-UA" sz="2400" dirty="0">
                <a:solidFill>
                  <a:schemeClr val="tx1"/>
                </a:solidFill>
                <a:ea typeface="+mn-lt"/>
                <a:cs typeface="+mn-lt"/>
              </a:rPr>
              <a:t>-</a:t>
            </a:r>
            <a:r>
              <a:rPr lang="en-US" sz="2400" dirty="0"/>
              <a:t>Founded in 2015 in Coventry</a:t>
            </a:r>
          </a:p>
          <a:p>
            <a:r>
              <a:rPr lang="uk-UA" sz="2400" dirty="0"/>
              <a:t>-</a:t>
            </a:r>
            <a:r>
              <a:rPr lang="en-US" sz="2400" dirty="0"/>
              <a:t>Independent artisan bakery</a:t>
            </a:r>
          </a:p>
          <a:p>
            <a:r>
              <a:rPr lang="uk-UA" sz="2400" dirty="0"/>
              <a:t>-</a:t>
            </a:r>
            <a:r>
              <a:rPr lang="en-US" sz="2400" dirty="0"/>
              <a:t>Sells fresh bread, pastries and cakes</a:t>
            </a:r>
          </a:p>
          <a:p>
            <a:r>
              <a:rPr lang="uk-UA" sz="2400" dirty="0"/>
              <a:t>-</a:t>
            </a:r>
            <a:r>
              <a:rPr lang="en-US" sz="2400" dirty="0"/>
              <a:t>Uses high-quality organic ingredients</a:t>
            </a:r>
          </a:p>
          <a:p>
            <a:r>
              <a:rPr lang="uk-UA" sz="2400" dirty="0"/>
              <a:t>-</a:t>
            </a:r>
            <a:r>
              <a:rPr lang="en-US" sz="2400" dirty="0"/>
              <a:t>Main customers: shoppers, retail workers and office staff</a:t>
            </a:r>
          </a:p>
          <a:p>
            <a:r>
              <a:rPr lang="uk-UA" sz="2400" dirty="0"/>
              <a:t>-</a:t>
            </a:r>
            <a:r>
              <a:rPr lang="en-US" sz="2400" dirty="0"/>
              <a:t>Current challenges: fewer customers and rising operating costs</a:t>
            </a:r>
          </a:p>
          <a:p>
            <a:r>
              <a:rPr lang="uk-UA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uk-UA" sz="2800" b="1" dirty="0">
                <a:solidFill>
                  <a:srgbClr val="FF0000"/>
                </a:solidFill>
              </a:rPr>
              <a:t> 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DAF7915-8D51-6E3C-9D68-9BDFB22331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48304" y="1657739"/>
            <a:ext cx="7849368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What?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Sales and profits have fallen.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Who?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Business owner, employees and customers.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Where?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Coventry Retail Park.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When?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Since 2020.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Why?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Customer habits changed after COVID-19 and inflation increased costs.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How?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Lower footfall and no online ordering or delivery.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How much?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Sales remain approximately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25% below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the 2019 level.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82671" y="1557867"/>
            <a:ext cx="9409329" cy="4623816"/>
          </a:xfrm>
        </p:spPr>
        <p:txBody>
          <a:bodyPr>
            <a:normAutofit lnSpcReduction="10000"/>
          </a:bodyPr>
          <a:lstStyle/>
          <a:p>
            <a:r>
              <a:rPr lang="en-US" sz="2400" b="1" dirty="0"/>
              <a:t>Political</a:t>
            </a:r>
          </a:p>
          <a:p>
            <a:r>
              <a:rPr lang="en-US" sz="2400" dirty="0"/>
              <a:t>Business taxes and regulations</a:t>
            </a:r>
          </a:p>
          <a:p>
            <a:r>
              <a:rPr lang="en-US" sz="2400" dirty="0"/>
              <a:t>Food safety requirements</a:t>
            </a:r>
          </a:p>
          <a:p>
            <a:r>
              <a:rPr lang="en-US" sz="2400" b="1" dirty="0"/>
              <a:t>Economic</a:t>
            </a:r>
          </a:p>
          <a:p>
            <a:r>
              <a:rPr lang="en-US" sz="2400" dirty="0"/>
              <a:t>Inflation</a:t>
            </a:r>
          </a:p>
          <a:p>
            <a:r>
              <a:rPr lang="en-US" sz="2400" dirty="0"/>
              <a:t>Rising ingredient prices</a:t>
            </a:r>
          </a:p>
          <a:p>
            <a:r>
              <a:rPr lang="en-US" sz="2400" dirty="0"/>
              <a:t>Higher rent and utility bills</a:t>
            </a:r>
          </a:p>
          <a:p>
            <a:r>
              <a:rPr lang="en-US" sz="2400" b="1" dirty="0"/>
              <a:t>Social</a:t>
            </a:r>
          </a:p>
          <a:p>
            <a:r>
              <a:rPr lang="en-US" sz="2400" dirty="0"/>
              <a:t>More people work from home</a:t>
            </a:r>
          </a:p>
          <a:p>
            <a:r>
              <a:rPr lang="en-US" sz="2400" dirty="0"/>
              <a:t>Fewer visitors to the retail park</a:t>
            </a:r>
          </a:p>
          <a:p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7989" y="1772872"/>
            <a:ext cx="9634011" cy="3777622"/>
          </a:xfrm>
        </p:spPr>
        <p:txBody>
          <a:bodyPr>
            <a:normAutofit fontScale="25000" lnSpcReduction="20000"/>
          </a:bodyPr>
          <a:lstStyle/>
          <a:p>
            <a:r>
              <a:rPr lang="en-GB" sz="9600" b="1" dirty="0"/>
              <a:t>TECHNOLOGICAL</a:t>
            </a:r>
            <a:endParaRPr lang="en-US" sz="9600" b="1" dirty="0"/>
          </a:p>
          <a:p>
            <a:pPr marL="0" indent="0">
              <a:buNone/>
            </a:pPr>
            <a:r>
              <a:rPr lang="uk-UA" sz="9600" dirty="0"/>
              <a:t>-</a:t>
            </a:r>
            <a:r>
              <a:rPr lang="en-US" sz="9600" dirty="0"/>
              <a:t>Online ordering</a:t>
            </a:r>
          </a:p>
          <a:p>
            <a:pPr marL="0" indent="0">
              <a:buNone/>
            </a:pPr>
            <a:r>
              <a:rPr lang="uk-UA" sz="9600" dirty="0"/>
              <a:t>-</a:t>
            </a:r>
            <a:r>
              <a:rPr lang="en-US" sz="9600" dirty="0"/>
              <a:t>Social media marketing</a:t>
            </a:r>
          </a:p>
          <a:p>
            <a:r>
              <a:rPr lang="en-US" sz="9600" b="1" dirty="0"/>
              <a:t>Legal</a:t>
            </a:r>
          </a:p>
          <a:p>
            <a:pPr marL="0" indent="0">
              <a:buNone/>
            </a:pPr>
            <a:r>
              <a:rPr lang="uk-UA" sz="9600" dirty="0"/>
              <a:t>-</a:t>
            </a:r>
            <a:r>
              <a:rPr lang="en-US" sz="9600" dirty="0"/>
              <a:t>Food hygiene regulations</a:t>
            </a:r>
          </a:p>
          <a:p>
            <a:pPr marL="0" indent="0">
              <a:buNone/>
            </a:pPr>
            <a:r>
              <a:rPr lang="uk-UA" sz="9600" dirty="0"/>
              <a:t>-</a:t>
            </a:r>
            <a:r>
              <a:rPr lang="en-US" sz="9600" dirty="0"/>
              <a:t>Employment legislation</a:t>
            </a:r>
          </a:p>
          <a:p>
            <a:r>
              <a:rPr lang="en-US" sz="9600" b="1" dirty="0"/>
              <a:t>Environmental</a:t>
            </a:r>
          </a:p>
          <a:p>
            <a:pPr marL="0" indent="0">
              <a:buNone/>
            </a:pPr>
            <a:r>
              <a:rPr lang="uk-UA" sz="9600" dirty="0"/>
              <a:t>-</a:t>
            </a:r>
            <a:r>
              <a:rPr lang="en-US" sz="9600" dirty="0"/>
              <a:t>Organic ingredients</a:t>
            </a:r>
          </a:p>
          <a:p>
            <a:pPr marL="0" indent="0">
              <a:buNone/>
            </a:pPr>
            <a:r>
              <a:rPr lang="uk-UA" sz="9600" dirty="0"/>
              <a:t>-</a:t>
            </a:r>
            <a:r>
              <a:rPr lang="en-US" sz="9600" dirty="0"/>
              <a:t>Eco-friendly packaging</a:t>
            </a:r>
          </a:p>
          <a:p>
            <a:pPr marL="0" indent="0">
              <a:buNone/>
            </a:pPr>
            <a:r>
              <a:rPr lang="uk-UA" sz="9600" dirty="0"/>
              <a:t>-</a:t>
            </a:r>
            <a:r>
              <a:rPr lang="en-US" sz="9600" dirty="0"/>
              <a:t>Crop failures affecting supply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uk-UA" dirty="0"/>
              <a:t>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35438" y="1070355"/>
            <a:ext cx="5121123" cy="4717290"/>
          </a:xfrm>
        </p:spPr>
        <p:txBody>
          <a:bodyPr>
            <a:normAutofit fontScale="25000" lnSpcReduction="20000"/>
          </a:bodyPr>
          <a:lstStyle/>
          <a:p>
            <a:r>
              <a:rPr lang="en-US" sz="7200" b="1" dirty="0"/>
              <a:t>Head (Problem):</a:t>
            </a:r>
            <a:br>
              <a:rPr lang="en-US" sz="7200" dirty="0"/>
            </a:br>
            <a:r>
              <a:rPr lang="en-US" sz="7200" b="1" dirty="0"/>
              <a:t>LOW SALES</a:t>
            </a:r>
            <a:endParaRPr lang="en-US" sz="7200" dirty="0"/>
          </a:p>
          <a:p>
            <a:r>
              <a:rPr lang="en-US" sz="7200" b="1" dirty="0"/>
              <a:t>People</a:t>
            </a:r>
            <a:endParaRPr lang="en-US" sz="7200" dirty="0"/>
          </a:p>
          <a:p>
            <a:r>
              <a:rPr lang="en-US" sz="7200" dirty="0"/>
              <a:t>Fewer regular customers</a:t>
            </a:r>
          </a:p>
          <a:p>
            <a:r>
              <a:rPr lang="en-US" sz="7200" dirty="0"/>
              <a:t>Staff availability</a:t>
            </a:r>
          </a:p>
          <a:p>
            <a:r>
              <a:rPr lang="en-US" sz="7200" b="1" dirty="0"/>
              <a:t>Process</a:t>
            </a:r>
            <a:endParaRPr lang="en-US" sz="7200" dirty="0"/>
          </a:p>
          <a:p>
            <a:r>
              <a:rPr lang="en-US" sz="7200" dirty="0"/>
              <a:t>Long queues</a:t>
            </a:r>
          </a:p>
          <a:p>
            <a:r>
              <a:rPr lang="en-US" sz="7200" dirty="0"/>
              <a:t>No pre-order system</a:t>
            </a:r>
          </a:p>
          <a:p>
            <a:r>
              <a:rPr lang="en-US" sz="7200" b="1" dirty="0"/>
              <a:t>Technology</a:t>
            </a:r>
            <a:endParaRPr lang="en-US" sz="7200" dirty="0"/>
          </a:p>
          <a:p>
            <a:r>
              <a:rPr lang="en-US" sz="7200" dirty="0"/>
              <a:t>No online ordering</a:t>
            </a:r>
          </a:p>
          <a:p>
            <a:r>
              <a:rPr lang="en-US" sz="7200" dirty="0"/>
              <a:t>No delivery service</a:t>
            </a:r>
          </a:p>
          <a:p>
            <a:r>
              <a:rPr lang="en-US" sz="7200" b="1" dirty="0"/>
              <a:t>Place</a:t>
            </a:r>
            <a:endParaRPr lang="en-US" sz="7200" dirty="0"/>
          </a:p>
          <a:p>
            <a:r>
              <a:rPr lang="en-US" sz="7200" dirty="0"/>
              <a:t>Lower retail park footfall</a:t>
            </a:r>
          </a:p>
          <a:p>
            <a:r>
              <a:rPr lang="en-US" sz="7200" b="1" dirty="0"/>
              <a:t>Finance</a:t>
            </a:r>
            <a:endParaRPr lang="en-US" sz="7200" dirty="0"/>
          </a:p>
          <a:p>
            <a:r>
              <a:rPr lang="en-US" sz="7200" dirty="0"/>
              <a:t>Rising operating costs</a:t>
            </a:r>
          </a:p>
          <a:p>
            <a:r>
              <a:rPr lang="en-US" sz="7200" dirty="0"/>
              <a:t>Higher ingredient prices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83B9C-CE36-73F3-C412-D7BC21D7C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7390" y="-221606"/>
            <a:ext cx="8915399" cy="1468800"/>
          </a:xfrm>
        </p:spPr>
        <p:txBody>
          <a:bodyPr/>
          <a:lstStyle/>
          <a:p>
            <a:r>
              <a:rPr lang="en-US" b="1" dirty="0"/>
              <a:t>Key Findings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8C4D3E4-8FC3-F4DA-4E0B-8BE6498A15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168561" y="1881771"/>
            <a:ext cx="5854877" cy="3908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Customer </a:t>
            </a: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solidFill>
                  <a:schemeClr val="accent1"/>
                </a:solidFill>
                <a:effectLst/>
              </a:rPr>
              <a:t>behaviour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 has changed since the pandemic.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Operating costs have increased significantly.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Products are high quality but convenience is limited.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Limited digital services reduce customer access.</a:t>
            </a:r>
          </a:p>
        </p:txBody>
      </p:sp>
    </p:spTree>
    <p:extLst>
      <p:ext uri="{BB962C8B-B14F-4D97-AF65-F5344CB8AC3E}">
        <p14:creationId xmlns:p14="http://schemas.microsoft.com/office/powerpoint/2010/main" val="26104892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2B717-E04D-9A41-76C6-169B958FB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-221606"/>
            <a:ext cx="8915399" cy="1468800"/>
          </a:xfrm>
        </p:spPr>
        <p:txBody>
          <a:bodyPr/>
          <a:lstStyle/>
          <a:p>
            <a:pPr algn="ctr"/>
            <a:r>
              <a:rPr lang="en-US" dirty="0"/>
              <a:t>Recommendations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13C37E5-1174-BC1F-B992-A756C0F7B4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3456428" y="1767006"/>
            <a:ext cx="5279144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accent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Introduce online ordering and click &amp; collect.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Develop a local delivery service.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Increase social media marketing.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Offer promotions for home workers.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</a:rPr>
              <a:t>Reduce operating costs while maintaining quality.</a:t>
            </a:r>
          </a:p>
        </p:txBody>
      </p:sp>
    </p:spTree>
    <p:extLst>
      <p:ext uri="{BB962C8B-B14F-4D97-AF65-F5344CB8AC3E}">
        <p14:creationId xmlns:p14="http://schemas.microsoft.com/office/powerpoint/2010/main" val="24762694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US" dirty="0"/>
              <a:t>Basil's Bakery has a strong reputation and produces high-quality products.</a:t>
            </a:r>
          </a:p>
          <a:p>
            <a:r>
              <a:rPr lang="en-US" dirty="0"/>
              <a:t>However, changing customer </a:t>
            </a:r>
            <a:r>
              <a:rPr lang="en-US" dirty="0" err="1"/>
              <a:t>behaviour</a:t>
            </a:r>
            <a:r>
              <a:rPr lang="en-US" dirty="0"/>
              <a:t> and rising operating costs have reduced sales.</a:t>
            </a:r>
          </a:p>
          <a:p>
            <a:r>
              <a:rPr lang="en-US" dirty="0"/>
              <a:t>Introducing digital services and improving customer convenience can help the bakery recover and achieve sustainable growth.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310464"/>
            <a:ext cx="8915399" cy="860400"/>
          </a:xfrm>
        </p:spPr>
        <p:txBody>
          <a:bodyPr/>
          <a:lstStyle/>
          <a:p>
            <a:pPr algn="ctr"/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uk-UA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 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04CBB15-7561-A939-B27B-2162511296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98043" y="1720840"/>
            <a:ext cx="6795911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Kotler, P., Armstrong, G. and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Opresnik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, M.O. (2021). 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Principles of Marketing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. Pearson.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Johnson, G., Scholes, K. and Whittington, R. (2020). 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Exploring Strategy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. Pearson.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Office for National Statistics (2024). 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Retail Sales Index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British Retail Consortium (2024). 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Retail Trends Report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Ishikawa, K. (1986). 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Guide to Quality Control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accent1"/>
                </a:solidFill>
                <a:effectLst/>
                <a:latin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855</TotalTime>
  <Words>544</Words>
  <Application>Microsoft Macintosh PowerPoint</Application>
  <PresentationFormat>Widescreen</PresentationFormat>
  <Paragraphs>101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NAME-Problem Solving and Decision Making MODULE CODE-LCLM4004_LON STUDENT NAME-Mariia Yantsevych STUDENT ID-2531436 LECTURER-Nerys Dosseh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Key Findings</vt:lpstr>
      <vt:lpstr>Recommendations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Mariia Yantsevych (2531436)</cp:lastModifiedBy>
  <cp:revision>93</cp:revision>
  <dcterms:created xsi:type="dcterms:W3CDTF">2024-10-08T15:58:04Z</dcterms:created>
  <dcterms:modified xsi:type="dcterms:W3CDTF">2026-07-13T09:45:29Z</dcterms:modified>
</cp:coreProperties>
</file>