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embeddedFontLst>
    <p:embeddedFont>
      <p:font typeface="Canva Sans" panose="020B0604020202020204" charset="0"/>
      <p:regular r:id="rId13"/>
    </p:embeddedFont>
    <p:embeddedFont>
      <p:font typeface="Canva Sans Bold" panose="020B0604020202020204" charset="0"/>
      <p:regular r:id="rId14"/>
    </p:embeddedFont>
    <p:embeddedFont>
      <p:font typeface="League Spartan" panose="020B0604020202020204" charset="0"/>
      <p:regular r:id="rId1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9" d="100"/>
          <a:sy n="39" d="100"/>
        </p:scale>
        <p:origin x="940"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11/5/2025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333" b="-9333"/>
            </a:stretch>
          </a:blipFill>
        </p:spPr>
        <p:txBody>
          <a:bodyPr/>
          <a:lstStyle/>
          <a:p>
            <a:endParaRPr lang="en-GB"/>
          </a:p>
        </p:txBody>
      </p:sp>
      <p:sp>
        <p:nvSpPr>
          <p:cNvPr id="3" name="TextBox 3"/>
          <p:cNvSpPr txBox="1"/>
          <p:nvPr/>
        </p:nvSpPr>
        <p:spPr>
          <a:xfrm>
            <a:off x="1028700" y="2152808"/>
            <a:ext cx="12826633" cy="648259"/>
          </a:xfrm>
          <a:prstGeom prst="rect">
            <a:avLst/>
          </a:prstGeom>
        </p:spPr>
        <p:txBody>
          <a:bodyPr lIns="0" tIns="0" rIns="0" bIns="0" rtlCol="0" anchor="t">
            <a:spAutoFit/>
          </a:bodyPr>
          <a:lstStyle/>
          <a:p>
            <a:pPr algn="l">
              <a:lnSpc>
                <a:spcPts val="5219"/>
              </a:lnSpc>
              <a:spcBef>
                <a:spcPct val="0"/>
              </a:spcBef>
            </a:pPr>
            <a:r>
              <a:rPr lang="en-US" sz="3728">
                <a:solidFill>
                  <a:srgbClr val="FFFFFF"/>
                </a:solidFill>
                <a:latin typeface="Canva Sans"/>
                <a:ea typeface="Canva Sans"/>
                <a:cs typeface="Canva Sans"/>
                <a:sym typeface="Canva Sans"/>
              </a:rPr>
              <a:t>Sustainability in Terms of Food Waste and Its Efficacy</a:t>
            </a:r>
          </a:p>
        </p:txBody>
      </p:sp>
      <p:sp>
        <p:nvSpPr>
          <p:cNvPr id="4" name="TextBox 4"/>
          <p:cNvSpPr txBox="1"/>
          <p:nvPr/>
        </p:nvSpPr>
        <p:spPr>
          <a:xfrm>
            <a:off x="1028700" y="2818415"/>
            <a:ext cx="12826633" cy="977767"/>
          </a:xfrm>
          <a:prstGeom prst="rect">
            <a:avLst/>
          </a:prstGeom>
        </p:spPr>
        <p:txBody>
          <a:bodyPr lIns="0" tIns="0" rIns="0" bIns="0" rtlCol="0" anchor="t">
            <a:spAutoFit/>
          </a:bodyPr>
          <a:lstStyle/>
          <a:p>
            <a:pPr algn="l">
              <a:lnSpc>
                <a:spcPts val="8088"/>
              </a:lnSpc>
              <a:spcBef>
                <a:spcPct val="0"/>
              </a:spcBef>
            </a:pPr>
            <a:r>
              <a:rPr lang="en-US" sz="5777" dirty="0">
                <a:solidFill>
                  <a:srgbClr val="FFFFFF"/>
                </a:solidFill>
                <a:latin typeface="League Spartan"/>
                <a:ea typeface="League Spartan"/>
                <a:cs typeface="League Spartan"/>
                <a:sym typeface="League Spartan"/>
              </a:rPr>
              <a:t>A STUDY ON MERCURE NEWPORT</a:t>
            </a:r>
          </a:p>
        </p:txBody>
      </p:sp>
      <p:sp>
        <p:nvSpPr>
          <p:cNvPr id="5" name="TextBox 4">
            <a:extLst>
              <a:ext uri="{FF2B5EF4-FFF2-40B4-BE49-F238E27FC236}">
                <a16:creationId xmlns:a16="http://schemas.microsoft.com/office/drawing/2014/main" id="{79907604-5C42-57B9-4B5C-0CDF2F01F92E}"/>
              </a:ext>
            </a:extLst>
          </p:cNvPr>
          <p:cNvSpPr txBox="1"/>
          <p:nvPr/>
        </p:nvSpPr>
        <p:spPr>
          <a:xfrm>
            <a:off x="1524000" y="9118349"/>
            <a:ext cx="4191000" cy="646331"/>
          </a:xfrm>
          <a:prstGeom prst="rect">
            <a:avLst/>
          </a:prstGeom>
          <a:noFill/>
        </p:spPr>
        <p:txBody>
          <a:bodyPr wrap="square" rtlCol="0">
            <a:spAutoFit/>
          </a:bodyPr>
          <a:lstStyle/>
          <a:p>
            <a:r>
              <a:rPr lang="en-GB" dirty="0">
                <a:solidFill>
                  <a:schemeClr val="bg1"/>
                </a:solidFill>
              </a:rPr>
              <a:t>Student Name: Rekha Begum </a:t>
            </a:r>
          </a:p>
          <a:p>
            <a:r>
              <a:rPr lang="en-GB" dirty="0">
                <a:solidFill>
                  <a:schemeClr val="bg1"/>
                </a:solidFill>
              </a:rPr>
              <a:t>Student ID: 2125644 </a:t>
            </a:r>
            <a:r>
              <a:rPr lang="en-GB" dirty="0"/>
              <a:t>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3555" b="-13555"/>
            </a:stretch>
          </a:blipFill>
        </p:spPr>
        <p:txBody>
          <a:bodyPr/>
          <a:lstStyle/>
          <a:p>
            <a:endParaRPr lang="en-GB"/>
          </a:p>
        </p:txBody>
      </p:sp>
      <p:grpSp>
        <p:nvGrpSpPr>
          <p:cNvPr id="3" name="Group 3"/>
          <p:cNvGrpSpPr/>
          <p:nvPr/>
        </p:nvGrpSpPr>
        <p:grpSpPr>
          <a:xfrm>
            <a:off x="1028700" y="3461604"/>
            <a:ext cx="7531613" cy="3249493"/>
            <a:chOff x="0" y="-152400"/>
            <a:chExt cx="10042150" cy="4332657"/>
          </a:xfrm>
        </p:grpSpPr>
        <p:sp>
          <p:nvSpPr>
            <p:cNvPr id="4" name="TextBox 4"/>
            <p:cNvSpPr txBox="1"/>
            <p:nvPr/>
          </p:nvSpPr>
          <p:spPr>
            <a:xfrm>
              <a:off x="0" y="1380856"/>
              <a:ext cx="10042150" cy="2799401"/>
            </a:xfrm>
            <a:prstGeom prst="rect">
              <a:avLst/>
            </a:prstGeom>
          </p:spPr>
          <p:txBody>
            <a:bodyPr lIns="0" tIns="0" rIns="0" bIns="0" rtlCol="0" anchor="t">
              <a:spAutoFit/>
            </a:bodyPr>
            <a:lstStyle/>
            <a:p>
              <a:pPr algn="ctr">
                <a:lnSpc>
                  <a:spcPts val="4239"/>
                </a:lnSpc>
                <a:spcBef>
                  <a:spcPct val="0"/>
                </a:spcBef>
              </a:pPr>
              <a:r>
                <a:rPr lang="en-US" sz="3028">
                  <a:solidFill>
                    <a:srgbClr val="FFFFFF"/>
                  </a:solidFill>
                  <a:latin typeface="Canva Sans"/>
                  <a:ea typeface="Canva Sans"/>
                  <a:cs typeface="Canva Sans"/>
                  <a:sym typeface="Canva Sans"/>
                </a:rPr>
                <a:t>of food waste are produced per year in the UK hotel sector alone, which represents approximation 10 percent of total hotel waste </a:t>
              </a:r>
            </a:p>
          </p:txBody>
        </p:sp>
        <p:sp>
          <p:nvSpPr>
            <p:cNvPr id="5" name="TextBox 5"/>
            <p:cNvSpPr txBox="1"/>
            <p:nvPr/>
          </p:nvSpPr>
          <p:spPr>
            <a:xfrm>
              <a:off x="6403330" y="388264"/>
              <a:ext cx="2775346" cy="1072088"/>
            </a:xfrm>
            <a:prstGeom prst="rect">
              <a:avLst/>
            </a:prstGeom>
          </p:spPr>
          <p:txBody>
            <a:bodyPr lIns="0" tIns="0" rIns="0" bIns="0" rtlCol="0" anchor="t">
              <a:spAutoFit/>
            </a:bodyPr>
            <a:lstStyle/>
            <a:p>
              <a:pPr algn="ctr">
                <a:lnSpc>
                  <a:spcPts val="6619"/>
                </a:lnSpc>
                <a:spcBef>
                  <a:spcPct val="0"/>
                </a:spcBef>
              </a:pPr>
              <a:r>
                <a:rPr lang="en-US" sz="4400" dirty="0" err="1">
                  <a:solidFill>
                    <a:srgbClr val="FFFFFF"/>
                  </a:solidFill>
                  <a:latin typeface="League Spartan"/>
                  <a:ea typeface="League Spartan"/>
                  <a:cs typeface="League Spartan"/>
                  <a:sym typeface="League Spartan"/>
                </a:rPr>
                <a:t>tonnes</a:t>
              </a:r>
              <a:endParaRPr lang="en-US" sz="4727" dirty="0">
                <a:solidFill>
                  <a:srgbClr val="FFFFFF"/>
                </a:solidFill>
                <a:latin typeface="League Spartan"/>
                <a:ea typeface="League Spartan"/>
                <a:cs typeface="League Spartan"/>
                <a:sym typeface="League Spartan"/>
              </a:endParaRPr>
            </a:p>
          </p:txBody>
        </p:sp>
        <p:sp>
          <p:nvSpPr>
            <p:cNvPr id="6" name="TextBox 6"/>
            <p:cNvSpPr txBox="1"/>
            <p:nvPr/>
          </p:nvSpPr>
          <p:spPr>
            <a:xfrm>
              <a:off x="863473" y="-152400"/>
              <a:ext cx="5324872" cy="1859484"/>
            </a:xfrm>
            <a:prstGeom prst="rect">
              <a:avLst/>
            </a:prstGeom>
          </p:spPr>
          <p:txBody>
            <a:bodyPr lIns="0" tIns="0" rIns="0" bIns="0" rtlCol="0" anchor="t">
              <a:spAutoFit/>
            </a:bodyPr>
            <a:lstStyle/>
            <a:p>
              <a:pPr algn="ctr">
                <a:lnSpc>
                  <a:spcPts val="11268"/>
                </a:lnSpc>
                <a:spcBef>
                  <a:spcPct val="0"/>
                </a:spcBef>
              </a:pPr>
              <a:r>
                <a:rPr lang="en-US" sz="8000" dirty="0">
                  <a:solidFill>
                    <a:srgbClr val="FFFFFF"/>
                  </a:solidFill>
                  <a:latin typeface="League Spartan"/>
                  <a:ea typeface="League Spartan"/>
                  <a:cs typeface="League Spartan"/>
                  <a:sym typeface="League Spartan"/>
                </a:rPr>
                <a:t>79,000</a:t>
              </a:r>
              <a:endParaRPr lang="en-US" sz="8049" dirty="0">
                <a:solidFill>
                  <a:srgbClr val="FFFFFF"/>
                </a:solidFill>
                <a:latin typeface="League Spartan"/>
                <a:ea typeface="League Spartan"/>
                <a:cs typeface="League Spartan"/>
                <a:sym typeface="League Spartan"/>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666" b="-16666"/>
            </a:stretch>
          </a:blipFill>
        </p:spPr>
        <p:txBody>
          <a:bodyPr/>
          <a:lstStyle/>
          <a:p>
            <a:endParaRPr lang="en-GB"/>
          </a:p>
        </p:txBody>
      </p:sp>
      <p:sp>
        <p:nvSpPr>
          <p:cNvPr id="3" name="TextBox 3"/>
          <p:cNvSpPr txBox="1"/>
          <p:nvPr/>
        </p:nvSpPr>
        <p:spPr>
          <a:xfrm>
            <a:off x="1855631" y="2103044"/>
            <a:ext cx="14576738" cy="6033286"/>
          </a:xfrm>
          <a:prstGeom prst="rect">
            <a:avLst/>
          </a:prstGeom>
        </p:spPr>
        <p:txBody>
          <a:bodyPr lIns="0" tIns="0" rIns="0" bIns="0" rtlCol="0" anchor="t">
            <a:spAutoFit/>
          </a:bodyPr>
          <a:lstStyle/>
          <a:p>
            <a:pPr algn="ctr">
              <a:lnSpc>
                <a:spcPts val="3981"/>
              </a:lnSpc>
              <a:spcBef>
                <a:spcPct val="0"/>
              </a:spcBef>
            </a:pPr>
            <a:r>
              <a:rPr lang="en-US" sz="2844" b="1">
                <a:solidFill>
                  <a:srgbClr val="FFFFFF"/>
                </a:solidFill>
                <a:latin typeface="Canva Sans Bold"/>
                <a:ea typeface="Canva Sans Bold"/>
                <a:cs typeface="Canva Sans Bold"/>
                <a:sym typeface="Canva Sans Bold"/>
              </a:rPr>
              <a:t>Hotel sustainability, including Mercure Newport, demands transforming idealistic goals, like net-zero goals, the principles of the circular economy, into day-to-day operations. The effectiveness of food-waste minimization is used as a competitive strategy tool because consumers expect the hospitality firm to be more transparent and greener. However, hotels are constantly faced with tight profit margins, increasing food and labour sourcing operations and the same old dilemma of how to balance profitability and environmental responsibility. </a:t>
            </a:r>
          </a:p>
          <a:p>
            <a:pPr algn="ctr">
              <a:lnSpc>
                <a:spcPts val="3981"/>
              </a:lnSpc>
              <a:spcBef>
                <a:spcPct val="0"/>
              </a:spcBef>
            </a:pPr>
            <a:endParaRPr lang="en-US" sz="2844" b="1">
              <a:solidFill>
                <a:srgbClr val="FFFFFF"/>
              </a:solidFill>
              <a:latin typeface="Canva Sans Bold"/>
              <a:ea typeface="Canva Sans Bold"/>
              <a:cs typeface="Canva Sans Bold"/>
              <a:sym typeface="Canva Sans Bold"/>
            </a:endParaRPr>
          </a:p>
          <a:p>
            <a:pPr algn="ctr">
              <a:lnSpc>
                <a:spcPts val="3981"/>
              </a:lnSpc>
              <a:spcBef>
                <a:spcPct val="0"/>
              </a:spcBef>
            </a:pPr>
            <a:endParaRPr lang="en-US" sz="2844" b="1">
              <a:solidFill>
                <a:srgbClr val="FFFFFF"/>
              </a:solidFill>
              <a:latin typeface="Canva Sans Bold"/>
              <a:ea typeface="Canva Sans Bold"/>
              <a:cs typeface="Canva Sans Bold"/>
              <a:sym typeface="Canva Sans Bold"/>
            </a:endParaRPr>
          </a:p>
          <a:p>
            <a:pPr algn="ctr">
              <a:lnSpc>
                <a:spcPts val="3981"/>
              </a:lnSpc>
              <a:spcBef>
                <a:spcPct val="0"/>
              </a:spcBef>
            </a:pPr>
            <a:r>
              <a:rPr lang="en-US" sz="2844" b="1">
                <a:solidFill>
                  <a:srgbClr val="FFFFFF"/>
                </a:solidFill>
                <a:latin typeface="League Spartan"/>
                <a:ea typeface="League Spartan"/>
                <a:cs typeface="League Spartan"/>
                <a:sym typeface="League Spartan"/>
              </a:rPr>
              <a:t>Consequently, the current study evaluates the food-waste reduction schemes of Mercure Newport to find out whether there are any quantifiable gains regarding environmental and bottom-line improvements of the organisation.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898" r="-7997" b="-26018"/>
            </a:stretch>
          </a:blipFill>
        </p:spPr>
        <p:txBody>
          <a:bodyPr/>
          <a:lstStyle/>
          <a:p>
            <a:endParaRPr lang="en-GB"/>
          </a:p>
        </p:txBody>
      </p:sp>
      <p:sp>
        <p:nvSpPr>
          <p:cNvPr id="3" name="TextBox 3"/>
          <p:cNvSpPr txBox="1"/>
          <p:nvPr/>
        </p:nvSpPr>
        <p:spPr>
          <a:xfrm>
            <a:off x="1229934" y="2099708"/>
            <a:ext cx="6150122" cy="414249"/>
          </a:xfrm>
          <a:prstGeom prst="rect">
            <a:avLst/>
          </a:prstGeom>
        </p:spPr>
        <p:txBody>
          <a:bodyPr lIns="0" tIns="0" rIns="0" bIns="0" rtlCol="0" anchor="t">
            <a:spAutoFit/>
          </a:bodyPr>
          <a:lstStyle/>
          <a:p>
            <a:pPr algn="l">
              <a:lnSpc>
                <a:spcPts val="3404"/>
              </a:lnSpc>
              <a:spcBef>
                <a:spcPct val="0"/>
              </a:spcBef>
            </a:pPr>
            <a:r>
              <a:rPr lang="en-US" sz="2432">
                <a:solidFill>
                  <a:srgbClr val="FFFFFF"/>
                </a:solidFill>
                <a:latin typeface="Canva Sans"/>
                <a:ea typeface="Canva Sans"/>
                <a:cs typeface="Canva Sans"/>
                <a:sym typeface="Canva Sans"/>
              </a:rPr>
              <a:t>Food Waste in the Hospitality Industry</a:t>
            </a:r>
          </a:p>
        </p:txBody>
      </p:sp>
      <p:sp>
        <p:nvSpPr>
          <p:cNvPr id="4" name="TextBox 4"/>
          <p:cNvSpPr txBox="1"/>
          <p:nvPr/>
        </p:nvSpPr>
        <p:spPr>
          <a:xfrm>
            <a:off x="1229934" y="1429098"/>
            <a:ext cx="8561899" cy="718235"/>
          </a:xfrm>
          <a:prstGeom prst="rect">
            <a:avLst/>
          </a:prstGeom>
        </p:spPr>
        <p:txBody>
          <a:bodyPr lIns="0" tIns="0" rIns="0" bIns="0" rtlCol="0" anchor="t">
            <a:spAutoFit/>
          </a:bodyPr>
          <a:lstStyle/>
          <a:p>
            <a:pPr algn="l">
              <a:lnSpc>
                <a:spcPts val="5860"/>
              </a:lnSpc>
              <a:spcBef>
                <a:spcPct val="0"/>
              </a:spcBef>
            </a:pPr>
            <a:r>
              <a:rPr lang="en-US" sz="4185">
                <a:solidFill>
                  <a:srgbClr val="FFFFFF"/>
                </a:solidFill>
                <a:latin typeface="League Spartan"/>
                <a:ea typeface="League Spartan"/>
                <a:cs typeface="League Spartan"/>
                <a:sym typeface="League Spartan"/>
              </a:rPr>
              <a:t>LITERATURE REVIEW</a:t>
            </a:r>
          </a:p>
        </p:txBody>
      </p:sp>
      <p:sp>
        <p:nvSpPr>
          <p:cNvPr id="5" name="TextBox 5"/>
          <p:cNvSpPr txBox="1"/>
          <p:nvPr/>
        </p:nvSpPr>
        <p:spPr>
          <a:xfrm>
            <a:off x="1028700" y="2809845"/>
            <a:ext cx="8964368" cy="5962332"/>
          </a:xfrm>
          <a:prstGeom prst="rect">
            <a:avLst/>
          </a:prstGeom>
        </p:spPr>
        <p:txBody>
          <a:bodyPr lIns="0" tIns="0" rIns="0" bIns="0" rtlCol="0" anchor="t">
            <a:spAutoFit/>
          </a:bodyPr>
          <a:lstStyle/>
          <a:p>
            <a:pPr marL="457701" lvl="1" indent="-228851" algn="just">
              <a:lnSpc>
                <a:spcPts val="2967"/>
              </a:lnSpc>
              <a:buFont typeface="Arial"/>
              <a:buChar char="•"/>
            </a:pPr>
            <a:r>
              <a:rPr lang="en-US" sz="2119">
                <a:solidFill>
                  <a:srgbClr val="FFFFFF"/>
                </a:solidFill>
                <a:latin typeface="Canva Sans"/>
                <a:ea typeface="Canva Sans"/>
                <a:cs typeface="Canva Sans"/>
                <a:sym typeface="Canva Sans"/>
              </a:rPr>
              <a:t>The hotel and food-service industry in the UK wastes ~150,000 tonnes of food annually; about 18% of purchased food (Malik et al., 2024).</a:t>
            </a:r>
          </a:p>
          <a:p>
            <a:pPr algn="just">
              <a:lnSpc>
                <a:spcPts val="2967"/>
              </a:lnSpc>
            </a:pPr>
            <a:endParaRPr lang="en-US" sz="2119">
              <a:solidFill>
                <a:srgbClr val="FFFFFF"/>
              </a:solidFill>
              <a:latin typeface="Canva Sans"/>
              <a:ea typeface="Canva Sans"/>
              <a:cs typeface="Canva Sans"/>
              <a:sym typeface="Canva Sans"/>
            </a:endParaRPr>
          </a:p>
          <a:p>
            <a:pPr marL="457701" lvl="1" indent="-228851" algn="just">
              <a:lnSpc>
                <a:spcPts val="2967"/>
              </a:lnSpc>
              <a:buFont typeface="Arial"/>
              <a:buChar char="•"/>
            </a:pPr>
            <a:r>
              <a:rPr lang="en-US" sz="2119">
                <a:solidFill>
                  <a:srgbClr val="FFFFFF"/>
                </a:solidFill>
                <a:latin typeface="Canva Sans"/>
                <a:ea typeface="Canva Sans"/>
                <a:cs typeface="Canva Sans"/>
                <a:sym typeface="Canva Sans"/>
              </a:rPr>
              <a:t>Globally, one-third of all food is lost or wasted, causing significant environmental and financial burdens (Business Waste, 2025).</a:t>
            </a:r>
          </a:p>
          <a:p>
            <a:pPr algn="just">
              <a:lnSpc>
                <a:spcPts val="2967"/>
              </a:lnSpc>
            </a:pPr>
            <a:endParaRPr lang="en-US" sz="2119">
              <a:solidFill>
                <a:srgbClr val="FFFFFF"/>
              </a:solidFill>
              <a:latin typeface="Canva Sans"/>
              <a:ea typeface="Canva Sans"/>
              <a:cs typeface="Canva Sans"/>
              <a:sym typeface="Canva Sans"/>
            </a:endParaRPr>
          </a:p>
          <a:p>
            <a:pPr marL="457701" lvl="1" indent="-228851" algn="just">
              <a:lnSpc>
                <a:spcPts val="2967"/>
              </a:lnSpc>
              <a:buFont typeface="Arial"/>
              <a:buChar char="•"/>
            </a:pPr>
            <a:r>
              <a:rPr lang="en-US" sz="2119">
                <a:solidFill>
                  <a:srgbClr val="FFFFFF"/>
                </a:solidFill>
                <a:latin typeface="Canva Sans"/>
                <a:ea typeface="Canva Sans"/>
                <a:cs typeface="Canva Sans"/>
                <a:sym typeface="Canva Sans"/>
              </a:rPr>
              <a:t>Waste reduction leads to measurable financial savings and lower GHG emissions.</a:t>
            </a:r>
          </a:p>
          <a:p>
            <a:pPr algn="just">
              <a:lnSpc>
                <a:spcPts val="2967"/>
              </a:lnSpc>
            </a:pPr>
            <a:endParaRPr lang="en-US" sz="2119">
              <a:solidFill>
                <a:srgbClr val="FFFFFF"/>
              </a:solidFill>
              <a:latin typeface="Canva Sans"/>
              <a:ea typeface="Canva Sans"/>
              <a:cs typeface="Canva Sans"/>
              <a:sym typeface="Canva Sans"/>
            </a:endParaRPr>
          </a:p>
          <a:p>
            <a:pPr marL="457701" lvl="1" indent="-228851" algn="just">
              <a:lnSpc>
                <a:spcPts val="2967"/>
              </a:lnSpc>
              <a:buFont typeface="Arial"/>
              <a:buChar char="•"/>
            </a:pPr>
            <a:r>
              <a:rPr lang="en-US" sz="2119">
                <a:solidFill>
                  <a:srgbClr val="FFFFFF"/>
                </a:solidFill>
                <a:latin typeface="Canva Sans"/>
                <a:ea typeface="Canva Sans"/>
                <a:cs typeface="Canva Sans"/>
                <a:sym typeface="Canva Sans"/>
              </a:rPr>
              <a:t>AI-powered kitchen systems enable real-time monitoring, smarter procurement, and menu planning, yielding 50–76% reductions in kitchen and post-consumer waste (Dean, 2024).</a:t>
            </a:r>
          </a:p>
          <a:p>
            <a:pPr algn="just">
              <a:lnSpc>
                <a:spcPts val="2967"/>
              </a:lnSpc>
            </a:pPr>
            <a:endParaRPr lang="en-US" sz="2119">
              <a:solidFill>
                <a:srgbClr val="FFFFFF"/>
              </a:solidFill>
              <a:latin typeface="Canva Sans"/>
              <a:ea typeface="Canva Sans"/>
              <a:cs typeface="Canva Sans"/>
              <a:sym typeface="Canva Sans"/>
            </a:endParaRPr>
          </a:p>
          <a:p>
            <a:pPr marL="457701" lvl="1" indent="-228851" algn="just">
              <a:lnSpc>
                <a:spcPts val="2967"/>
              </a:lnSpc>
              <a:buFont typeface="Arial"/>
              <a:buChar char="•"/>
            </a:pPr>
            <a:r>
              <a:rPr lang="en-US" sz="2119">
                <a:solidFill>
                  <a:srgbClr val="FFFFFF"/>
                </a:solidFill>
                <a:latin typeface="Canva Sans"/>
                <a:ea typeface="Canva Sans"/>
                <a:cs typeface="Canva Sans"/>
                <a:sym typeface="Canva Sans"/>
              </a:rPr>
              <a:t>Digitalisation and data-driven waste monitoring are emerging as key sustainability enablers.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1229934" y="2342957"/>
            <a:ext cx="6988564" cy="414249"/>
          </a:xfrm>
          <a:prstGeom prst="rect">
            <a:avLst/>
          </a:prstGeom>
        </p:spPr>
        <p:txBody>
          <a:bodyPr lIns="0" tIns="0" rIns="0" bIns="0" rtlCol="0" anchor="t">
            <a:spAutoFit/>
          </a:bodyPr>
          <a:lstStyle/>
          <a:p>
            <a:pPr algn="l">
              <a:lnSpc>
                <a:spcPts val="3404"/>
              </a:lnSpc>
              <a:spcBef>
                <a:spcPct val="0"/>
              </a:spcBef>
            </a:pPr>
            <a:r>
              <a:rPr lang="en-US" sz="2432">
                <a:solidFill>
                  <a:srgbClr val="FFFFFF"/>
                </a:solidFill>
                <a:latin typeface="Canva Sans"/>
                <a:ea typeface="Canva Sans"/>
                <a:cs typeface="Canva Sans"/>
                <a:sym typeface="Canva Sans"/>
              </a:rPr>
              <a:t>Efficacy of Food Waste Management Practices</a:t>
            </a:r>
          </a:p>
        </p:txBody>
      </p:sp>
      <p:sp>
        <p:nvSpPr>
          <p:cNvPr id="4" name="TextBox 4"/>
          <p:cNvSpPr txBox="1"/>
          <p:nvPr/>
        </p:nvSpPr>
        <p:spPr>
          <a:xfrm>
            <a:off x="1229934" y="1672347"/>
            <a:ext cx="8561899" cy="718235"/>
          </a:xfrm>
          <a:prstGeom prst="rect">
            <a:avLst/>
          </a:prstGeom>
        </p:spPr>
        <p:txBody>
          <a:bodyPr lIns="0" tIns="0" rIns="0" bIns="0" rtlCol="0" anchor="t">
            <a:spAutoFit/>
          </a:bodyPr>
          <a:lstStyle/>
          <a:p>
            <a:pPr algn="l">
              <a:lnSpc>
                <a:spcPts val="5860"/>
              </a:lnSpc>
              <a:spcBef>
                <a:spcPct val="0"/>
              </a:spcBef>
            </a:pPr>
            <a:r>
              <a:rPr lang="en-US" sz="4185">
                <a:solidFill>
                  <a:srgbClr val="FFFFFF"/>
                </a:solidFill>
                <a:latin typeface="League Spartan"/>
                <a:ea typeface="League Spartan"/>
                <a:cs typeface="League Spartan"/>
                <a:sym typeface="League Spartan"/>
              </a:rPr>
              <a:t>LITERATURE REVIEW</a:t>
            </a:r>
          </a:p>
        </p:txBody>
      </p:sp>
      <p:sp>
        <p:nvSpPr>
          <p:cNvPr id="5" name="TextBox 5"/>
          <p:cNvSpPr txBox="1"/>
          <p:nvPr/>
        </p:nvSpPr>
        <p:spPr>
          <a:xfrm>
            <a:off x="1028700" y="2940226"/>
            <a:ext cx="11447444" cy="5588702"/>
          </a:xfrm>
          <a:prstGeom prst="rect">
            <a:avLst/>
          </a:prstGeom>
        </p:spPr>
        <p:txBody>
          <a:bodyPr lIns="0" tIns="0" rIns="0" bIns="0" rtlCol="0" anchor="t">
            <a:spAutoFit/>
          </a:bodyPr>
          <a:lstStyle/>
          <a:p>
            <a:pPr marL="457701" lvl="1" indent="-228851" algn="just">
              <a:lnSpc>
                <a:spcPts val="2967"/>
              </a:lnSpc>
              <a:buFont typeface="Arial"/>
              <a:buChar char="•"/>
            </a:pPr>
            <a:r>
              <a:rPr lang="en-US" sz="2119">
                <a:solidFill>
                  <a:srgbClr val="FFFFFF"/>
                </a:solidFill>
                <a:latin typeface="Canva Sans"/>
                <a:ea typeface="Canva Sans"/>
                <a:cs typeface="Canva Sans"/>
                <a:sym typeface="Canva Sans"/>
              </a:rPr>
              <a:t>Food waste arises from multiple causes including staff skills, communication gaps, inefficient kitchen management, and unpredictable customer behaviour (Eriksson et al., 2019; Heikkilä et al., 2016).</a:t>
            </a:r>
          </a:p>
          <a:p>
            <a:pPr algn="just">
              <a:lnSpc>
                <a:spcPts val="2967"/>
              </a:lnSpc>
            </a:pPr>
            <a:endParaRPr lang="en-US" sz="2119">
              <a:solidFill>
                <a:srgbClr val="FFFFFF"/>
              </a:solidFill>
              <a:latin typeface="Canva Sans"/>
              <a:ea typeface="Canva Sans"/>
              <a:cs typeface="Canva Sans"/>
              <a:sym typeface="Canva Sans"/>
            </a:endParaRPr>
          </a:p>
          <a:p>
            <a:pPr marL="457701" lvl="1" indent="-228851" algn="just">
              <a:lnSpc>
                <a:spcPts val="2967"/>
              </a:lnSpc>
              <a:buFont typeface="Arial"/>
              <a:buChar char="•"/>
            </a:pPr>
            <a:r>
              <a:rPr lang="en-US" sz="2119">
                <a:solidFill>
                  <a:srgbClr val="FFFFFF"/>
                </a:solidFill>
                <a:latin typeface="Canva Sans"/>
                <a:ea typeface="Canva Sans"/>
                <a:cs typeface="Canva Sans"/>
                <a:sym typeface="Canva Sans"/>
              </a:rPr>
              <a:t>Menu planning and accurate demand forecasting reduce overproduction (Silvennoinen et al., 2015; Hennchen, 2019).</a:t>
            </a:r>
          </a:p>
          <a:p>
            <a:pPr algn="just">
              <a:lnSpc>
                <a:spcPts val="2967"/>
              </a:lnSpc>
            </a:pPr>
            <a:endParaRPr lang="en-US" sz="2119">
              <a:solidFill>
                <a:srgbClr val="FFFFFF"/>
              </a:solidFill>
              <a:latin typeface="Canva Sans"/>
              <a:ea typeface="Canva Sans"/>
              <a:cs typeface="Canva Sans"/>
              <a:sym typeface="Canva Sans"/>
            </a:endParaRPr>
          </a:p>
          <a:p>
            <a:pPr marL="457701" lvl="1" indent="-228851" algn="just">
              <a:lnSpc>
                <a:spcPts val="2967"/>
              </a:lnSpc>
              <a:buFont typeface="Arial"/>
              <a:buChar char="•"/>
            </a:pPr>
            <a:r>
              <a:rPr lang="en-US" sz="2119">
                <a:solidFill>
                  <a:srgbClr val="FFFFFF"/>
                </a:solidFill>
                <a:latin typeface="Canva Sans"/>
                <a:ea typeface="Canva Sans"/>
                <a:cs typeface="Canva Sans"/>
                <a:sym typeface="Canva Sans"/>
              </a:rPr>
              <a:t>Systematic monitoring and re-measurement provide critical insights for continuous improvement (Eriksson et al., 2017; Leverenz et al., 2021).</a:t>
            </a:r>
          </a:p>
          <a:p>
            <a:pPr algn="just">
              <a:lnSpc>
                <a:spcPts val="2967"/>
              </a:lnSpc>
            </a:pPr>
            <a:endParaRPr lang="en-US" sz="2119">
              <a:solidFill>
                <a:srgbClr val="FFFFFF"/>
              </a:solidFill>
              <a:latin typeface="Canva Sans"/>
              <a:ea typeface="Canva Sans"/>
              <a:cs typeface="Canva Sans"/>
              <a:sym typeface="Canva Sans"/>
            </a:endParaRPr>
          </a:p>
          <a:p>
            <a:pPr marL="457701" lvl="1" indent="-228851" algn="just">
              <a:lnSpc>
                <a:spcPts val="2967"/>
              </a:lnSpc>
              <a:buFont typeface="Arial"/>
              <a:buChar char="•"/>
            </a:pPr>
            <a:r>
              <a:rPr lang="en-US" sz="2119">
                <a:solidFill>
                  <a:srgbClr val="FFFFFF"/>
                </a:solidFill>
                <a:latin typeface="Canva Sans"/>
                <a:ea typeface="Canva Sans"/>
                <a:cs typeface="Canva Sans"/>
                <a:sym typeface="Canva Sans"/>
              </a:rPr>
              <a:t>Behavioural interventions—such as smaller plate sizes and adaptive buffet design—reduce consumer waste (Kallbekken &amp; Saelen, 2013; Lorenz et al., 2017).</a:t>
            </a:r>
          </a:p>
          <a:p>
            <a:pPr algn="just">
              <a:lnSpc>
                <a:spcPts val="2967"/>
              </a:lnSpc>
            </a:pPr>
            <a:endParaRPr lang="en-US" sz="2119">
              <a:solidFill>
                <a:srgbClr val="FFFFFF"/>
              </a:solidFill>
              <a:latin typeface="Canva Sans"/>
              <a:ea typeface="Canva Sans"/>
              <a:cs typeface="Canva Sans"/>
              <a:sym typeface="Canva Sans"/>
            </a:endParaRPr>
          </a:p>
          <a:p>
            <a:pPr marL="457701" lvl="1" indent="-228851" algn="just">
              <a:lnSpc>
                <a:spcPts val="2967"/>
              </a:lnSpc>
              <a:buFont typeface="Arial"/>
              <a:buChar char="•"/>
            </a:pPr>
            <a:r>
              <a:rPr lang="en-US" sz="2119">
                <a:solidFill>
                  <a:srgbClr val="FFFFFF"/>
                </a:solidFill>
                <a:latin typeface="Canva Sans"/>
                <a:ea typeface="Canva Sans"/>
                <a:cs typeface="Canva Sans"/>
                <a:sym typeface="Canva Sans"/>
              </a:rPr>
              <a:t>Employee engagement is crucial for sustaining long-term waste reduction (Strotmann et al., 2017).</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30202"/>
        </a:solidFill>
        <a:effectLst/>
      </p:bgPr>
    </p:bg>
    <p:spTree>
      <p:nvGrpSpPr>
        <p:cNvPr id="1" name=""/>
        <p:cNvGrpSpPr/>
        <p:nvPr/>
      </p:nvGrpSpPr>
      <p:grpSpPr>
        <a:xfrm>
          <a:off x="0" y="0"/>
          <a:ext cx="0" cy="0"/>
          <a:chOff x="0" y="0"/>
          <a:chExt cx="0" cy="0"/>
        </a:xfrm>
      </p:grpSpPr>
      <p:sp>
        <p:nvSpPr>
          <p:cNvPr id="2" name="Freeform 2"/>
          <p:cNvSpPr/>
          <p:nvPr/>
        </p:nvSpPr>
        <p:spPr>
          <a:xfrm>
            <a:off x="10970370" y="6335480"/>
            <a:ext cx="7317630" cy="3951520"/>
          </a:xfrm>
          <a:custGeom>
            <a:avLst/>
            <a:gdLst/>
            <a:ahLst/>
            <a:cxnLst/>
            <a:rect l="l" t="t" r="r" b="b"/>
            <a:pathLst>
              <a:path w="7317630" h="3951520">
                <a:moveTo>
                  <a:pt x="0" y="0"/>
                </a:moveTo>
                <a:lnTo>
                  <a:pt x="7317630" y="0"/>
                </a:lnTo>
                <a:lnTo>
                  <a:pt x="7317630" y="3951520"/>
                </a:lnTo>
                <a:lnTo>
                  <a:pt x="0" y="3951520"/>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1229934" y="2342957"/>
            <a:ext cx="10100472" cy="414249"/>
          </a:xfrm>
          <a:prstGeom prst="rect">
            <a:avLst/>
          </a:prstGeom>
        </p:spPr>
        <p:txBody>
          <a:bodyPr lIns="0" tIns="0" rIns="0" bIns="0" rtlCol="0" anchor="t">
            <a:spAutoFit/>
          </a:bodyPr>
          <a:lstStyle/>
          <a:p>
            <a:pPr algn="l">
              <a:lnSpc>
                <a:spcPts val="3404"/>
              </a:lnSpc>
              <a:spcBef>
                <a:spcPct val="0"/>
              </a:spcBef>
            </a:pPr>
            <a:r>
              <a:rPr lang="en-US" sz="2432">
                <a:solidFill>
                  <a:srgbClr val="FFFFFF"/>
                </a:solidFill>
                <a:latin typeface="Canva Sans"/>
                <a:ea typeface="Canva Sans"/>
                <a:cs typeface="Canva Sans"/>
                <a:sym typeface="Canva Sans"/>
              </a:rPr>
              <a:t>Theoretical Framework - Socio-Technical Systems (STS) Approach</a:t>
            </a:r>
          </a:p>
        </p:txBody>
      </p:sp>
      <p:sp>
        <p:nvSpPr>
          <p:cNvPr id="4" name="TextBox 4"/>
          <p:cNvSpPr txBox="1"/>
          <p:nvPr/>
        </p:nvSpPr>
        <p:spPr>
          <a:xfrm>
            <a:off x="1229934" y="1672347"/>
            <a:ext cx="8561899" cy="718235"/>
          </a:xfrm>
          <a:prstGeom prst="rect">
            <a:avLst/>
          </a:prstGeom>
        </p:spPr>
        <p:txBody>
          <a:bodyPr lIns="0" tIns="0" rIns="0" bIns="0" rtlCol="0" anchor="t">
            <a:spAutoFit/>
          </a:bodyPr>
          <a:lstStyle/>
          <a:p>
            <a:pPr algn="l">
              <a:lnSpc>
                <a:spcPts val="5860"/>
              </a:lnSpc>
              <a:spcBef>
                <a:spcPct val="0"/>
              </a:spcBef>
            </a:pPr>
            <a:r>
              <a:rPr lang="en-US" sz="4185">
                <a:solidFill>
                  <a:srgbClr val="FFFFFF"/>
                </a:solidFill>
                <a:latin typeface="League Spartan"/>
                <a:ea typeface="League Spartan"/>
                <a:cs typeface="League Spartan"/>
                <a:sym typeface="League Spartan"/>
              </a:rPr>
              <a:t>LITERATURE REVIEW</a:t>
            </a:r>
          </a:p>
        </p:txBody>
      </p:sp>
      <p:sp>
        <p:nvSpPr>
          <p:cNvPr id="5" name="TextBox 5"/>
          <p:cNvSpPr txBox="1"/>
          <p:nvPr/>
        </p:nvSpPr>
        <p:spPr>
          <a:xfrm>
            <a:off x="1028700" y="2940226"/>
            <a:ext cx="11447444" cy="4467812"/>
          </a:xfrm>
          <a:prstGeom prst="rect">
            <a:avLst/>
          </a:prstGeom>
        </p:spPr>
        <p:txBody>
          <a:bodyPr lIns="0" tIns="0" rIns="0" bIns="0" rtlCol="0" anchor="t">
            <a:spAutoFit/>
          </a:bodyPr>
          <a:lstStyle/>
          <a:p>
            <a:pPr marL="457701" lvl="1" indent="-228851" algn="just">
              <a:lnSpc>
                <a:spcPts val="2967"/>
              </a:lnSpc>
              <a:buFont typeface="Arial"/>
              <a:buChar char="•"/>
            </a:pPr>
            <a:r>
              <a:rPr lang="en-US" sz="2119">
                <a:solidFill>
                  <a:srgbClr val="FFFFFF"/>
                </a:solidFill>
                <a:latin typeface="Canva Sans"/>
                <a:ea typeface="Canva Sans"/>
                <a:cs typeface="Canva Sans"/>
                <a:sym typeface="Canva Sans"/>
              </a:rPr>
              <a:t>STS theory (Trist &amp; Bamforth, 1951) emphasises the interdependence between social subsystems (people, culture, communication) and technical subsystems (tools, technology, processes).</a:t>
            </a:r>
          </a:p>
          <a:p>
            <a:pPr algn="just">
              <a:lnSpc>
                <a:spcPts val="2967"/>
              </a:lnSpc>
            </a:pPr>
            <a:endParaRPr lang="en-US" sz="2119">
              <a:solidFill>
                <a:srgbClr val="FFFFFF"/>
              </a:solidFill>
              <a:latin typeface="Canva Sans"/>
              <a:ea typeface="Canva Sans"/>
              <a:cs typeface="Canva Sans"/>
              <a:sym typeface="Canva Sans"/>
            </a:endParaRPr>
          </a:p>
          <a:p>
            <a:pPr marL="457701" lvl="1" indent="-228851" algn="just">
              <a:lnSpc>
                <a:spcPts val="2967"/>
              </a:lnSpc>
              <a:buFont typeface="Arial"/>
              <a:buChar char="•"/>
            </a:pPr>
            <a:r>
              <a:rPr lang="en-US" sz="2119">
                <a:solidFill>
                  <a:srgbClr val="FFFFFF"/>
                </a:solidFill>
                <a:latin typeface="Canva Sans"/>
                <a:ea typeface="Canva Sans"/>
                <a:cs typeface="Canva Sans"/>
                <a:sym typeface="Canva Sans"/>
              </a:rPr>
              <a:t>Effective waste management in hotels requires aligning technological tools with staff training and culture (Wang et al., 2022).</a:t>
            </a:r>
          </a:p>
          <a:p>
            <a:pPr algn="just">
              <a:lnSpc>
                <a:spcPts val="2967"/>
              </a:lnSpc>
            </a:pPr>
            <a:endParaRPr lang="en-US" sz="2119">
              <a:solidFill>
                <a:srgbClr val="FFFFFF"/>
              </a:solidFill>
              <a:latin typeface="Canva Sans"/>
              <a:ea typeface="Canva Sans"/>
              <a:cs typeface="Canva Sans"/>
              <a:sym typeface="Canva Sans"/>
            </a:endParaRPr>
          </a:p>
          <a:p>
            <a:pPr marL="457701" lvl="1" indent="-228851" algn="just">
              <a:lnSpc>
                <a:spcPts val="2967"/>
              </a:lnSpc>
              <a:buFont typeface="Arial"/>
              <a:buChar char="•"/>
            </a:pPr>
            <a:r>
              <a:rPr lang="en-US" sz="2119">
                <a:solidFill>
                  <a:srgbClr val="FFFFFF"/>
                </a:solidFill>
                <a:latin typeface="Canva Sans"/>
                <a:ea typeface="Canva Sans"/>
                <a:cs typeface="Canva Sans"/>
                <a:sym typeface="Canva Sans"/>
              </a:rPr>
              <a:t>Food waste is both a technological and behavioural challenge, demanding integrated strategies (Filimonau &amp; De Coteau, 2020).</a:t>
            </a:r>
          </a:p>
          <a:p>
            <a:pPr algn="just">
              <a:lnSpc>
                <a:spcPts val="2967"/>
              </a:lnSpc>
            </a:pPr>
            <a:endParaRPr lang="en-US" sz="2119">
              <a:solidFill>
                <a:srgbClr val="FFFFFF"/>
              </a:solidFill>
              <a:latin typeface="Canva Sans"/>
              <a:ea typeface="Canva Sans"/>
              <a:cs typeface="Canva Sans"/>
              <a:sym typeface="Canva Sans"/>
            </a:endParaRPr>
          </a:p>
          <a:p>
            <a:pPr marL="457701" lvl="1" indent="-228851" algn="just">
              <a:lnSpc>
                <a:spcPts val="2967"/>
              </a:lnSpc>
              <a:buFont typeface="Arial"/>
              <a:buChar char="•"/>
            </a:pPr>
            <a:r>
              <a:rPr lang="en-US" sz="2119">
                <a:solidFill>
                  <a:srgbClr val="FFFFFF"/>
                </a:solidFill>
                <a:latin typeface="Canva Sans"/>
                <a:ea typeface="Canva Sans"/>
                <a:cs typeface="Canva Sans"/>
                <a:sym typeface="Canva Sans"/>
              </a:rPr>
              <a:t>The STS model provides a framework for evaluating how technology adoption, leadership, and team dynamics collectively drive sustainability outcomes.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1028700" y="3088301"/>
            <a:ext cx="1828642" cy="1751067"/>
          </a:xfrm>
          <a:custGeom>
            <a:avLst/>
            <a:gdLst/>
            <a:ahLst/>
            <a:cxnLst/>
            <a:rect l="l" t="t" r="r" b="b"/>
            <a:pathLst>
              <a:path w="1828642" h="1751067">
                <a:moveTo>
                  <a:pt x="0" y="0"/>
                </a:moveTo>
                <a:lnTo>
                  <a:pt x="1828642" y="0"/>
                </a:lnTo>
                <a:lnTo>
                  <a:pt x="1828642" y="1751067"/>
                </a:lnTo>
                <a:lnTo>
                  <a:pt x="0" y="1751067"/>
                </a:lnTo>
                <a:lnTo>
                  <a:pt x="0" y="0"/>
                </a:lnTo>
                <a:close/>
              </a:path>
            </a:pathLst>
          </a:custGeom>
          <a:blipFill>
            <a:blip r:embed="rId3"/>
            <a:stretch>
              <a:fillRect l="-16968" t="-17720" r="-16968" b="-22150"/>
            </a:stretch>
          </a:blipFill>
        </p:spPr>
        <p:txBody>
          <a:bodyPr/>
          <a:lstStyle/>
          <a:p>
            <a:endParaRPr lang="en-GB"/>
          </a:p>
        </p:txBody>
      </p:sp>
      <p:sp>
        <p:nvSpPr>
          <p:cNvPr id="4" name="TextBox 4"/>
          <p:cNvSpPr txBox="1"/>
          <p:nvPr/>
        </p:nvSpPr>
        <p:spPr>
          <a:xfrm>
            <a:off x="2857342" y="3349643"/>
            <a:ext cx="8430369" cy="1399987"/>
          </a:xfrm>
          <a:prstGeom prst="rect">
            <a:avLst/>
          </a:prstGeom>
        </p:spPr>
        <p:txBody>
          <a:bodyPr lIns="0" tIns="0" rIns="0" bIns="0" rtlCol="0" anchor="t">
            <a:spAutoFit/>
          </a:bodyPr>
          <a:lstStyle/>
          <a:p>
            <a:pPr algn="just">
              <a:lnSpc>
                <a:spcPts val="3735"/>
              </a:lnSpc>
              <a:spcBef>
                <a:spcPct val="0"/>
              </a:spcBef>
            </a:pPr>
            <a:r>
              <a:rPr lang="en-US" sz="2667">
                <a:solidFill>
                  <a:srgbClr val="FFFFFF"/>
                </a:solidFill>
                <a:latin typeface="Canva Sans"/>
                <a:ea typeface="Canva Sans"/>
                <a:cs typeface="Canva Sans"/>
                <a:sym typeface="Canva Sans"/>
              </a:rPr>
              <a:t>The major source of secondary data that is used in this research is the ESG and sustainability reports of the Accor Group which is the parent company of </a:t>
            </a:r>
          </a:p>
        </p:txBody>
      </p:sp>
      <p:sp>
        <p:nvSpPr>
          <p:cNvPr id="5" name="TextBox 5"/>
          <p:cNvSpPr txBox="1"/>
          <p:nvPr/>
        </p:nvSpPr>
        <p:spPr>
          <a:xfrm>
            <a:off x="1028700" y="2096110"/>
            <a:ext cx="8561899" cy="718235"/>
          </a:xfrm>
          <a:prstGeom prst="rect">
            <a:avLst/>
          </a:prstGeom>
        </p:spPr>
        <p:txBody>
          <a:bodyPr lIns="0" tIns="0" rIns="0" bIns="0" rtlCol="0" anchor="t">
            <a:spAutoFit/>
          </a:bodyPr>
          <a:lstStyle/>
          <a:p>
            <a:pPr algn="l">
              <a:lnSpc>
                <a:spcPts val="5860"/>
              </a:lnSpc>
              <a:spcBef>
                <a:spcPct val="0"/>
              </a:spcBef>
            </a:pPr>
            <a:r>
              <a:rPr lang="en-US" sz="4185">
                <a:solidFill>
                  <a:srgbClr val="FFFFFF"/>
                </a:solidFill>
                <a:latin typeface="League Spartan"/>
                <a:ea typeface="League Spartan"/>
                <a:cs typeface="League Spartan"/>
                <a:sym typeface="League Spartan"/>
              </a:rPr>
              <a:t>METHODS</a:t>
            </a:r>
          </a:p>
        </p:txBody>
      </p:sp>
      <p:sp>
        <p:nvSpPr>
          <p:cNvPr id="6" name="TextBox 6"/>
          <p:cNvSpPr txBox="1"/>
          <p:nvPr/>
        </p:nvSpPr>
        <p:spPr>
          <a:xfrm>
            <a:off x="1028700" y="6725130"/>
            <a:ext cx="10259011" cy="1380035"/>
          </a:xfrm>
          <a:prstGeom prst="rect">
            <a:avLst/>
          </a:prstGeom>
        </p:spPr>
        <p:txBody>
          <a:bodyPr lIns="0" tIns="0" rIns="0" bIns="0" rtlCol="0" anchor="t">
            <a:spAutoFit/>
          </a:bodyPr>
          <a:lstStyle/>
          <a:p>
            <a:pPr algn="just">
              <a:lnSpc>
                <a:spcPts val="3735"/>
              </a:lnSpc>
              <a:spcBef>
                <a:spcPct val="0"/>
              </a:spcBef>
            </a:pPr>
            <a:r>
              <a:rPr lang="en-US" sz="2667">
                <a:solidFill>
                  <a:srgbClr val="FFFFFF"/>
                </a:solidFill>
                <a:latin typeface="League Spartan"/>
                <a:ea typeface="League Spartan"/>
                <a:cs typeface="League Spartan"/>
                <a:sym typeface="League Spartan"/>
              </a:rPr>
              <a:t>To determine common themes in regard to food-waste measurement, preventive measures, and performance findings, the study uses thematic analysis method.</a:t>
            </a:r>
          </a:p>
        </p:txBody>
      </p:sp>
      <p:sp>
        <p:nvSpPr>
          <p:cNvPr id="7" name="TextBox 7"/>
          <p:cNvSpPr txBox="1"/>
          <p:nvPr/>
        </p:nvSpPr>
        <p:spPr>
          <a:xfrm>
            <a:off x="1028700" y="4782218"/>
            <a:ext cx="10259011" cy="1399987"/>
          </a:xfrm>
          <a:prstGeom prst="rect">
            <a:avLst/>
          </a:prstGeom>
        </p:spPr>
        <p:txBody>
          <a:bodyPr lIns="0" tIns="0" rIns="0" bIns="0" rtlCol="0" anchor="t">
            <a:spAutoFit/>
          </a:bodyPr>
          <a:lstStyle/>
          <a:p>
            <a:pPr algn="just">
              <a:lnSpc>
                <a:spcPts val="3735"/>
              </a:lnSpc>
              <a:spcBef>
                <a:spcPct val="0"/>
              </a:spcBef>
            </a:pPr>
            <a:r>
              <a:rPr lang="en-US" sz="2667">
                <a:solidFill>
                  <a:srgbClr val="FFFFFF"/>
                </a:solidFill>
                <a:latin typeface="Canva Sans"/>
                <a:ea typeface="Canva Sans"/>
                <a:cs typeface="Canva Sans"/>
                <a:sym typeface="Canva Sans"/>
              </a:rPr>
              <a:t>Mercure Newport, as it presents a full account of the food-waste management system, metrics of operational performance, and corporate sustainability goals.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GB"/>
          </a:p>
        </p:txBody>
      </p:sp>
      <p:graphicFrame>
        <p:nvGraphicFramePr>
          <p:cNvPr id="3" name="Table 3"/>
          <p:cNvGraphicFramePr>
            <a:graphicFrameLocks noGrp="1"/>
          </p:cNvGraphicFramePr>
          <p:nvPr/>
        </p:nvGraphicFramePr>
        <p:xfrm>
          <a:off x="1028700" y="2732608"/>
          <a:ext cx="16230600" cy="6500318"/>
        </p:xfrm>
        <a:graphic>
          <a:graphicData uri="http://schemas.openxmlformats.org/drawingml/2006/table">
            <a:tbl>
              <a:tblPr/>
              <a:tblGrid>
                <a:gridCol w="3114087">
                  <a:extLst>
                    <a:ext uri="{9D8B030D-6E8A-4147-A177-3AD203B41FA5}">
                      <a16:colId xmlns:a16="http://schemas.microsoft.com/office/drawing/2014/main" val="20000"/>
                    </a:ext>
                  </a:extLst>
                </a:gridCol>
                <a:gridCol w="6568831">
                  <a:extLst>
                    <a:ext uri="{9D8B030D-6E8A-4147-A177-3AD203B41FA5}">
                      <a16:colId xmlns:a16="http://schemas.microsoft.com/office/drawing/2014/main" val="20001"/>
                    </a:ext>
                  </a:extLst>
                </a:gridCol>
                <a:gridCol w="6547682">
                  <a:extLst>
                    <a:ext uri="{9D8B030D-6E8A-4147-A177-3AD203B41FA5}">
                      <a16:colId xmlns:a16="http://schemas.microsoft.com/office/drawing/2014/main" val="20002"/>
                    </a:ext>
                  </a:extLst>
                </a:gridCol>
              </a:tblGrid>
              <a:tr h="1025184">
                <a:tc>
                  <a:txBody>
                    <a:bodyPr/>
                    <a:lstStyle/>
                    <a:p>
                      <a:pPr algn="just">
                        <a:lnSpc>
                          <a:spcPts val="2799"/>
                        </a:lnSpc>
                        <a:defRPr/>
                      </a:pPr>
                      <a:r>
                        <a:rPr lang="en-US" sz="1999">
                          <a:solidFill>
                            <a:srgbClr val="FFFFFF"/>
                          </a:solidFill>
                          <a:latin typeface="League Spartan"/>
                          <a:ea typeface="League Spartan"/>
                          <a:cs typeface="League Spartan"/>
                          <a:sym typeface="League Spartan"/>
                        </a:rPr>
                        <a:t>Theme</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just">
                        <a:lnSpc>
                          <a:spcPts val="2799"/>
                        </a:lnSpc>
                        <a:defRPr/>
                      </a:pPr>
                      <a:r>
                        <a:rPr lang="en-US" sz="1999">
                          <a:solidFill>
                            <a:srgbClr val="FFFFFF"/>
                          </a:solidFill>
                          <a:latin typeface="League Spartan"/>
                          <a:ea typeface="League Spartan"/>
                          <a:cs typeface="League Spartan"/>
                          <a:sym typeface="League Spartan"/>
                        </a:rPr>
                        <a:t>Initiative</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just">
                        <a:lnSpc>
                          <a:spcPts val="2799"/>
                        </a:lnSpc>
                        <a:defRPr/>
                      </a:pPr>
                      <a:r>
                        <a:rPr lang="en-US" sz="1999">
                          <a:solidFill>
                            <a:srgbClr val="FFFFFF"/>
                          </a:solidFill>
                          <a:latin typeface="League Spartan"/>
                          <a:ea typeface="League Spartan"/>
                          <a:cs typeface="League Spartan"/>
                          <a:sym typeface="League Spartan"/>
                        </a:rPr>
                        <a:t>Measurement &amp; Monitoring Methods</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10000"/>
                  </a:ext>
                </a:extLst>
              </a:tr>
              <a:tr h="1131650">
                <a:tc>
                  <a:txBody>
                    <a:bodyPr/>
                    <a:lstStyle/>
                    <a:p>
                      <a:pPr algn="just">
                        <a:lnSpc>
                          <a:spcPts val="2520"/>
                        </a:lnSpc>
                        <a:defRPr/>
                      </a:pPr>
                      <a:r>
                        <a:rPr lang="en-US" sz="1800" b="1">
                          <a:solidFill>
                            <a:srgbClr val="FFFFFF"/>
                          </a:solidFill>
                          <a:latin typeface="Canva Sans Bold"/>
                          <a:ea typeface="Canva Sans Bold"/>
                          <a:cs typeface="Canva Sans Bold"/>
                          <a:sym typeface="Canva Sans Bold"/>
                        </a:rPr>
                        <a:t>Menu Design &amp; Food Offerings</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just">
                        <a:lnSpc>
                          <a:spcPts val="2520"/>
                        </a:lnSpc>
                        <a:defRPr/>
                      </a:pPr>
                      <a:r>
                        <a:rPr lang="en-US" sz="1800" b="1">
                          <a:solidFill>
                            <a:srgbClr val="FFFFFF"/>
                          </a:solidFill>
                          <a:latin typeface="Canva Sans Bold"/>
                          <a:ea typeface="Canva Sans Bold"/>
                          <a:cs typeface="Canva Sans Bold"/>
                          <a:sym typeface="Canva Sans Bold"/>
                        </a:rPr>
                        <a:t>50% of dishes to be vegetarian or plant-based; low-carbon recipes integrated into menus</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just">
                        <a:lnSpc>
                          <a:spcPts val="2520"/>
                        </a:lnSpc>
                        <a:defRPr/>
                      </a:pPr>
                      <a:r>
                        <a:rPr lang="en-US" sz="1800" b="1">
                          <a:solidFill>
                            <a:srgbClr val="FFFFFF"/>
                          </a:solidFill>
                          <a:latin typeface="Canva Sans Bold"/>
                          <a:ea typeface="Canva Sans Bold"/>
                          <a:cs typeface="Canva Sans Bold"/>
                          <a:sym typeface="Canva Sans Bold"/>
                        </a:rPr>
                        <a:t>Tracking percentage of plant-based items across hotels</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10001"/>
                  </a:ext>
                </a:extLst>
              </a:tr>
              <a:tr h="1447828">
                <a:tc>
                  <a:txBody>
                    <a:bodyPr/>
                    <a:lstStyle/>
                    <a:p>
                      <a:pPr algn="just">
                        <a:lnSpc>
                          <a:spcPts val="2520"/>
                        </a:lnSpc>
                        <a:defRPr/>
                      </a:pPr>
                      <a:r>
                        <a:rPr lang="en-US" sz="1800" b="1">
                          <a:solidFill>
                            <a:srgbClr val="FFFFFF"/>
                          </a:solidFill>
                          <a:latin typeface="Canva Sans Bold"/>
                          <a:ea typeface="Canva Sans Bold"/>
                          <a:cs typeface="Canva Sans Bold"/>
                          <a:sym typeface="Canva Sans Bold"/>
                        </a:rPr>
                        <a:t>Responsible Sourcing</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just">
                        <a:lnSpc>
                          <a:spcPts val="2520"/>
                        </a:lnSpc>
                        <a:defRPr/>
                      </a:pPr>
                      <a:r>
                        <a:rPr lang="en-US" sz="1800" b="1">
                          <a:solidFill>
                            <a:srgbClr val="FFFFFF"/>
                          </a:solidFill>
                          <a:latin typeface="Canva Sans Bold"/>
                          <a:ea typeface="Canva Sans Bold"/>
                          <a:cs typeface="Canva Sans Bold"/>
                          <a:sym typeface="Canva Sans Bold"/>
                        </a:rPr>
                        <a:t>Use of certified coffee, tea, cocoa (Rainforest Alliance, FairTrade); ban on endangered seafood</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just">
                        <a:lnSpc>
                          <a:spcPts val="2520"/>
                        </a:lnSpc>
                        <a:defRPr/>
                      </a:pPr>
                      <a:r>
                        <a:rPr lang="en-US" sz="1800" b="1">
                          <a:solidFill>
                            <a:srgbClr val="FFFFFF"/>
                          </a:solidFill>
                          <a:latin typeface="Canva Sans Bold"/>
                          <a:ea typeface="Canva Sans Bold"/>
                          <a:cs typeface="Canva Sans Bold"/>
                          <a:sym typeface="Canva Sans Bold"/>
                        </a:rPr>
                        <a:t>Supplier audits, WWF seafood guidelines</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10002"/>
                  </a:ext>
                </a:extLst>
              </a:tr>
              <a:tr h="1447828">
                <a:tc>
                  <a:txBody>
                    <a:bodyPr/>
                    <a:lstStyle/>
                    <a:p>
                      <a:pPr algn="just">
                        <a:lnSpc>
                          <a:spcPts val="2520"/>
                        </a:lnSpc>
                        <a:defRPr/>
                      </a:pPr>
                      <a:r>
                        <a:rPr lang="en-US" sz="1800" b="1">
                          <a:solidFill>
                            <a:srgbClr val="FFFFFF"/>
                          </a:solidFill>
                          <a:latin typeface="Canva Sans Bold"/>
                          <a:ea typeface="Canva Sans Bold"/>
                          <a:cs typeface="Canva Sans Bold"/>
                          <a:sym typeface="Canva Sans Bold"/>
                        </a:rPr>
                        <a:t>Local &amp; Seasonal Procurement</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just">
                        <a:lnSpc>
                          <a:spcPts val="2520"/>
                        </a:lnSpc>
                        <a:defRPr/>
                      </a:pPr>
                      <a:r>
                        <a:rPr lang="en-US" sz="1800" b="1">
                          <a:solidFill>
                            <a:srgbClr val="FFFFFF"/>
                          </a:solidFill>
                          <a:latin typeface="Canva Sans Bold"/>
                          <a:ea typeface="Canva Sans Bold"/>
                          <a:cs typeface="Canva Sans Bold"/>
                          <a:sym typeface="Canva Sans Bold"/>
                        </a:rPr>
                        <a:t>Use of at least 20 local products and 100% seasonal fruits and vegetables</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just">
                        <a:lnSpc>
                          <a:spcPts val="2520"/>
                        </a:lnSpc>
                        <a:defRPr/>
                      </a:pPr>
                      <a:r>
                        <a:rPr lang="en-US" sz="1800" b="1">
                          <a:solidFill>
                            <a:srgbClr val="FFFFFF"/>
                          </a:solidFill>
                          <a:latin typeface="Canva Sans Bold"/>
                          <a:ea typeface="Canva Sans Bold"/>
                          <a:cs typeface="Canva Sans Bold"/>
                          <a:sym typeface="Canva Sans Bold"/>
                        </a:rPr>
                        <a:t>Procurement records and sustainability reporting via Planet 21</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10003"/>
                  </a:ext>
                </a:extLst>
              </a:tr>
              <a:tr h="1447828">
                <a:tc>
                  <a:txBody>
                    <a:bodyPr/>
                    <a:lstStyle/>
                    <a:p>
                      <a:pPr algn="just">
                        <a:lnSpc>
                          <a:spcPts val="2520"/>
                        </a:lnSpc>
                        <a:defRPr/>
                      </a:pPr>
                      <a:r>
                        <a:rPr lang="en-US" sz="1800" b="1">
                          <a:solidFill>
                            <a:srgbClr val="FFFFFF"/>
                          </a:solidFill>
                          <a:latin typeface="Canva Sans Bold"/>
                          <a:ea typeface="Canva Sans Bold"/>
                          <a:cs typeface="Canva Sans Bold"/>
                          <a:sym typeface="Canva Sans Bold"/>
                        </a:rPr>
                        <a:t>Chef &amp; Staff Training</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just">
                        <a:lnSpc>
                          <a:spcPts val="2520"/>
                        </a:lnSpc>
                        <a:defRPr/>
                      </a:pPr>
                      <a:r>
                        <a:rPr lang="en-US" sz="1800" b="1">
                          <a:solidFill>
                            <a:srgbClr val="FFFFFF"/>
                          </a:solidFill>
                          <a:latin typeface="Canva Sans Bold"/>
                          <a:ea typeface="Canva Sans Bold"/>
                          <a:cs typeface="Canva Sans Bold"/>
                          <a:sym typeface="Canva Sans Bold"/>
                        </a:rPr>
                        <a:t>Training 50% of cooks in plant-based cooking and waste reduction; buyers trained on responsible sourcing</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just">
                        <a:lnSpc>
                          <a:spcPts val="2520"/>
                        </a:lnSpc>
                        <a:defRPr/>
                      </a:pPr>
                      <a:r>
                        <a:rPr lang="en-US" sz="1800" b="1">
                          <a:solidFill>
                            <a:srgbClr val="FFFFFF"/>
                          </a:solidFill>
                          <a:latin typeface="Canva Sans Bold"/>
                          <a:ea typeface="Canva Sans Bold"/>
                          <a:cs typeface="Canva Sans Bold"/>
                          <a:sym typeface="Canva Sans Bold"/>
                        </a:rPr>
                        <a:t>HR and training KPIs</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4" name="TextBox 4"/>
          <p:cNvSpPr txBox="1"/>
          <p:nvPr/>
        </p:nvSpPr>
        <p:spPr>
          <a:xfrm>
            <a:off x="1229934" y="2099708"/>
            <a:ext cx="7110750" cy="414249"/>
          </a:xfrm>
          <a:prstGeom prst="rect">
            <a:avLst/>
          </a:prstGeom>
        </p:spPr>
        <p:txBody>
          <a:bodyPr lIns="0" tIns="0" rIns="0" bIns="0" rtlCol="0" anchor="t">
            <a:spAutoFit/>
          </a:bodyPr>
          <a:lstStyle/>
          <a:p>
            <a:pPr algn="l">
              <a:lnSpc>
                <a:spcPts val="3404"/>
              </a:lnSpc>
              <a:spcBef>
                <a:spcPct val="0"/>
              </a:spcBef>
            </a:pPr>
            <a:r>
              <a:rPr lang="en-US" sz="2432">
                <a:solidFill>
                  <a:srgbClr val="FFFFFF"/>
                </a:solidFill>
                <a:latin typeface="Canva Sans"/>
                <a:ea typeface="Canva Sans"/>
                <a:cs typeface="Canva Sans"/>
                <a:sym typeface="Canva Sans"/>
              </a:rPr>
              <a:t>Implementation Initiatives by Mercure Newport</a:t>
            </a:r>
          </a:p>
        </p:txBody>
      </p:sp>
      <p:sp>
        <p:nvSpPr>
          <p:cNvPr id="5" name="TextBox 5"/>
          <p:cNvSpPr txBox="1"/>
          <p:nvPr/>
        </p:nvSpPr>
        <p:spPr>
          <a:xfrm>
            <a:off x="1229934" y="1429098"/>
            <a:ext cx="7304466" cy="718235"/>
          </a:xfrm>
          <a:prstGeom prst="rect">
            <a:avLst/>
          </a:prstGeom>
        </p:spPr>
        <p:txBody>
          <a:bodyPr wrap="square" lIns="0" tIns="0" rIns="0" bIns="0" rtlCol="0" anchor="t">
            <a:spAutoFit/>
          </a:bodyPr>
          <a:lstStyle/>
          <a:p>
            <a:pPr algn="l">
              <a:lnSpc>
                <a:spcPts val="5860"/>
              </a:lnSpc>
              <a:spcBef>
                <a:spcPct val="0"/>
              </a:spcBef>
            </a:pPr>
            <a:r>
              <a:rPr lang="en-US" sz="4000" dirty="0">
                <a:solidFill>
                  <a:srgbClr val="FFFFFF"/>
                </a:solidFill>
                <a:latin typeface="League Spartan"/>
                <a:ea typeface="League Spartan"/>
                <a:cs typeface="League Spartan"/>
                <a:sym typeface="League Spartan"/>
              </a:rPr>
              <a:t>THEME IMPACT ANALYSIS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444" b="-444"/>
            </a:stretch>
          </a:blipFill>
        </p:spPr>
        <p:txBody>
          <a:bodyPr/>
          <a:lstStyle/>
          <a:p>
            <a:endParaRPr lang="en-GB"/>
          </a:p>
        </p:txBody>
      </p:sp>
      <p:graphicFrame>
        <p:nvGraphicFramePr>
          <p:cNvPr id="3" name="Table 3"/>
          <p:cNvGraphicFramePr>
            <a:graphicFrameLocks noGrp="1"/>
          </p:cNvGraphicFramePr>
          <p:nvPr/>
        </p:nvGraphicFramePr>
        <p:xfrm>
          <a:off x="1028700" y="2732608"/>
          <a:ext cx="16230601" cy="6461152"/>
        </p:xfrm>
        <a:graphic>
          <a:graphicData uri="http://schemas.openxmlformats.org/drawingml/2006/table">
            <a:tbl>
              <a:tblPr/>
              <a:tblGrid>
                <a:gridCol w="3114087">
                  <a:extLst>
                    <a:ext uri="{9D8B030D-6E8A-4147-A177-3AD203B41FA5}">
                      <a16:colId xmlns:a16="http://schemas.microsoft.com/office/drawing/2014/main" val="20000"/>
                    </a:ext>
                  </a:extLst>
                </a:gridCol>
                <a:gridCol w="4742547">
                  <a:extLst>
                    <a:ext uri="{9D8B030D-6E8A-4147-A177-3AD203B41FA5}">
                      <a16:colId xmlns:a16="http://schemas.microsoft.com/office/drawing/2014/main" val="20001"/>
                    </a:ext>
                  </a:extLst>
                </a:gridCol>
                <a:gridCol w="8373967">
                  <a:extLst>
                    <a:ext uri="{9D8B030D-6E8A-4147-A177-3AD203B41FA5}">
                      <a16:colId xmlns:a16="http://schemas.microsoft.com/office/drawing/2014/main" val="20002"/>
                    </a:ext>
                  </a:extLst>
                </a:gridCol>
              </a:tblGrid>
              <a:tr h="1025221">
                <a:tc>
                  <a:txBody>
                    <a:bodyPr/>
                    <a:lstStyle/>
                    <a:p>
                      <a:pPr algn="just">
                        <a:lnSpc>
                          <a:spcPts val="2799"/>
                        </a:lnSpc>
                        <a:defRPr/>
                      </a:pPr>
                      <a:r>
                        <a:rPr lang="en-US" sz="1999">
                          <a:solidFill>
                            <a:srgbClr val="FFFFFF"/>
                          </a:solidFill>
                          <a:latin typeface="League Spartan"/>
                          <a:ea typeface="League Spartan"/>
                          <a:cs typeface="League Spartan"/>
                          <a:sym typeface="League Spartan"/>
                        </a:rPr>
                        <a:t>Theme</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just">
                        <a:lnSpc>
                          <a:spcPts val="2799"/>
                        </a:lnSpc>
                        <a:defRPr/>
                      </a:pPr>
                      <a:r>
                        <a:rPr lang="en-US" sz="1999">
                          <a:solidFill>
                            <a:srgbClr val="FFFFFF"/>
                          </a:solidFill>
                          <a:latin typeface="League Spartan"/>
                          <a:ea typeface="League Spartan"/>
                          <a:cs typeface="League Spartan"/>
                          <a:sym typeface="League Spartan"/>
                        </a:rPr>
                        <a:t>Supporting Literature</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just">
                        <a:lnSpc>
                          <a:spcPts val="2799"/>
                        </a:lnSpc>
                        <a:defRPr/>
                      </a:pPr>
                      <a:r>
                        <a:rPr lang="en-US" sz="1999">
                          <a:solidFill>
                            <a:srgbClr val="FFFFFF"/>
                          </a:solidFill>
                          <a:latin typeface="League Spartan"/>
                          <a:ea typeface="League Spartan"/>
                          <a:cs typeface="League Spartan"/>
                          <a:sym typeface="League Spartan"/>
                        </a:rPr>
                        <a:t>Main Findings</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10000"/>
                  </a:ext>
                </a:extLst>
              </a:tr>
              <a:tr h="1092291">
                <a:tc>
                  <a:txBody>
                    <a:bodyPr/>
                    <a:lstStyle/>
                    <a:p>
                      <a:pPr algn="just">
                        <a:lnSpc>
                          <a:spcPts val="2520"/>
                        </a:lnSpc>
                        <a:defRPr/>
                      </a:pPr>
                      <a:r>
                        <a:rPr lang="en-US" sz="1800" b="1">
                          <a:solidFill>
                            <a:srgbClr val="FFFFFF"/>
                          </a:solidFill>
                          <a:latin typeface="Canva Sans Bold"/>
                          <a:ea typeface="Canva Sans Bold"/>
                          <a:cs typeface="Canva Sans Bold"/>
                          <a:sym typeface="Canva Sans Bold"/>
                        </a:rPr>
                        <a:t>Menu Design &amp; Food Offerings</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just">
                        <a:lnSpc>
                          <a:spcPts val="2520"/>
                        </a:lnSpc>
                        <a:defRPr/>
                      </a:pPr>
                      <a:r>
                        <a:rPr lang="en-US" sz="1800" b="1">
                          <a:solidFill>
                            <a:srgbClr val="FFFFFF"/>
                          </a:solidFill>
                          <a:latin typeface="Canva Sans Bold"/>
                          <a:ea typeface="Canva Sans Bold"/>
                          <a:cs typeface="Canva Sans Bold"/>
                          <a:sym typeface="Canva Sans Bold"/>
                        </a:rPr>
                        <a:t>Principato et al. (2021)</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just">
                        <a:lnSpc>
                          <a:spcPts val="2520"/>
                        </a:lnSpc>
                        <a:defRPr/>
                      </a:pPr>
                      <a:r>
                        <a:rPr lang="en-US" sz="1800" b="1">
                          <a:solidFill>
                            <a:srgbClr val="FFFFFF"/>
                          </a:solidFill>
                          <a:latin typeface="Canva Sans Bold"/>
                          <a:ea typeface="Canva Sans Bold"/>
                          <a:cs typeface="Canva Sans Bold"/>
                          <a:sym typeface="Canva Sans Bold"/>
                        </a:rPr>
                        <a:t>Seasonal, lower-impact foods reduce spoilage, procurement costs, and align production with demand.</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10001"/>
                  </a:ext>
                </a:extLst>
              </a:tr>
              <a:tr h="1447880">
                <a:tc>
                  <a:txBody>
                    <a:bodyPr/>
                    <a:lstStyle/>
                    <a:p>
                      <a:pPr algn="just">
                        <a:lnSpc>
                          <a:spcPts val="2520"/>
                        </a:lnSpc>
                        <a:defRPr/>
                      </a:pPr>
                      <a:r>
                        <a:rPr lang="en-US" sz="1800" b="1">
                          <a:solidFill>
                            <a:srgbClr val="FFFFFF"/>
                          </a:solidFill>
                          <a:latin typeface="Canva Sans Bold"/>
                          <a:ea typeface="Canva Sans Bold"/>
                          <a:cs typeface="Canva Sans Bold"/>
                          <a:sym typeface="Canva Sans Bold"/>
                        </a:rPr>
                        <a:t>Responsible Sourcing</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just">
                        <a:lnSpc>
                          <a:spcPts val="2520"/>
                        </a:lnSpc>
                        <a:defRPr/>
                      </a:pPr>
                      <a:r>
                        <a:rPr lang="en-US" sz="1800" b="1">
                          <a:solidFill>
                            <a:srgbClr val="FFFFFF"/>
                          </a:solidFill>
                          <a:latin typeface="Canva Sans Bold"/>
                          <a:ea typeface="Canva Sans Bold"/>
                          <a:cs typeface="Canva Sans Bold"/>
                          <a:sym typeface="Canva Sans Bold"/>
                        </a:rPr>
                        <a:t>Dhir et al. (2020) </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just">
                        <a:lnSpc>
                          <a:spcPts val="2520"/>
                        </a:lnSpc>
                        <a:defRPr/>
                      </a:pPr>
                      <a:r>
                        <a:rPr lang="en-US" sz="1800" b="1">
                          <a:solidFill>
                            <a:srgbClr val="FFFFFF"/>
                          </a:solidFill>
                          <a:latin typeface="Canva Sans Bold"/>
                          <a:ea typeface="Canva Sans Bold"/>
                          <a:cs typeface="Canva Sans Bold"/>
                          <a:sym typeface="Canva Sans Bold"/>
                        </a:rPr>
                        <a:t>Supplier traceability and audits support more efficient procurement and reduce over-ordering or spoilage.</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10002"/>
                  </a:ext>
                </a:extLst>
              </a:tr>
              <a:tr h="1447880">
                <a:tc>
                  <a:txBody>
                    <a:bodyPr/>
                    <a:lstStyle/>
                    <a:p>
                      <a:pPr algn="just">
                        <a:lnSpc>
                          <a:spcPts val="2520"/>
                        </a:lnSpc>
                        <a:defRPr/>
                      </a:pPr>
                      <a:r>
                        <a:rPr lang="en-US" sz="1800" b="1">
                          <a:solidFill>
                            <a:srgbClr val="FFFFFF"/>
                          </a:solidFill>
                          <a:latin typeface="Canva Sans Bold"/>
                          <a:ea typeface="Canva Sans Bold"/>
                          <a:cs typeface="Canva Sans Bold"/>
                          <a:sym typeface="Canva Sans Bold"/>
                        </a:rPr>
                        <a:t>Local &amp; Seasonal Procurement</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just">
                        <a:lnSpc>
                          <a:spcPts val="2520"/>
                        </a:lnSpc>
                        <a:defRPr/>
                      </a:pPr>
                      <a:r>
                        <a:rPr lang="en-US" sz="1800" b="1">
                          <a:solidFill>
                            <a:srgbClr val="FFFFFF"/>
                          </a:solidFill>
                          <a:latin typeface="Canva Sans Bold"/>
                          <a:ea typeface="Canva Sans Bold"/>
                          <a:cs typeface="Canva Sans Bold"/>
                          <a:sym typeface="Canva Sans Bold"/>
                        </a:rPr>
                        <a:t>Misik &amp; Nagy (2025); UNWTO (2022)</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just">
                        <a:lnSpc>
                          <a:spcPts val="2520"/>
                        </a:lnSpc>
                        <a:defRPr/>
                      </a:pPr>
                      <a:r>
                        <a:rPr lang="en-US" sz="1800" b="1">
                          <a:solidFill>
                            <a:srgbClr val="FFFFFF"/>
                          </a:solidFill>
                          <a:latin typeface="Canva Sans Bold"/>
                          <a:ea typeface="Canva Sans Bold"/>
                          <a:cs typeface="Canva Sans Bold"/>
                          <a:sym typeface="Canva Sans Bold"/>
                        </a:rPr>
                        <a:t>Local sourcing and seasonal menus directly correlate with lower spoilage, simpler logistics, and fresher ingredients.</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10003"/>
                  </a:ext>
                </a:extLst>
              </a:tr>
              <a:tr h="1447880">
                <a:tc>
                  <a:txBody>
                    <a:bodyPr/>
                    <a:lstStyle/>
                    <a:p>
                      <a:pPr algn="just">
                        <a:lnSpc>
                          <a:spcPts val="2520"/>
                        </a:lnSpc>
                        <a:defRPr/>
                      </a:pPr>
                      <a:r>
                        <a:rPr lang="en-US" sz="1800" b="1">
                          <a:solidFill>
                            <a:srgbClr val="FFFFFF"/>
                          </a:solidFill>
                          <a:latin typeface="Canva Sans Bold"/>
                          <a:ea typeface="Canva Sans Bold"/>
                          <a:cs typeface="Canva Sans Bold"/>
                          <a:sym typeface="Canva Sans Bold"/>
                        </a:rPr>
                        <a:t>Chef &amp; Staff Training</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just">
                        <a:lnSpc>
                          <a:spcPts val="2520"/>
                        </a:lnSpc>
                        <a:defRPr/>
                      </a:pPr>
                      <a:r>
                        <a:rPr lang="en-US" sz="1800" b="1">
                          <a:solidFill>
                            <a:srgbClr val="FFFFFF"/>
                          </a:solidFill>
                          <a:latin typeface="Canva Sans Bold"/>
                          <a:ea typeface="Canva Sans Bold"/>
                          <a:cs typeface="Canva Sans Bold"/>
                          <a:sym typeface="Canva Sans Bold"/>
                        </a:rPr>
                        <a:t>Gannon et al. (2022); Dhir et al. (2020)</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just">
                        <a:lnSpc>
                          <a:spcPts val="2520"/>
                        </a:lnSpc>
                        <a:defRPr/>
                      </a:pPr>
                      <a:r>
                        <a:rPr lang="en-US" sz="1800" b="1">
                          <a:solidFill>
                            <a:srgbClr val="FFFFFF"/>
                          </a:solidFill>
                          <a:latin typeface="Canva Sans Bold"/>
                          <a:ea typeface="Canva Sans Bold"/>
                          <a:cs typeface="Canva Sans Bold"/>
                          <a:sym typeface="Canva Sans Bold"/>
                        </a:rPr>
                        <a:t>Employee education, guest engagement, and structured monitoring systems lead to behavioural and operational waste reduction.</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4" name="TextBox 4"/>
          <p:cNvSpPr txBox="1"/>
          <p:nvPr/>
        </p:nvSpPr>
        <p:spPr>
          <a:xfrm>
            <a:off x="1229934" y="2099708"/>
            <a:ext cx="7110750" cy="414249"/>
          </a:xfrm>
          <a:prstGeom prst="rect">
            <a:avLst/>
          </a:prstGeom>
        </p:spPr>
        <p:txBody>
          <a:bodyPr lIns="0" tIns="0" rIns="0" bIns="0" rtlCol="0" anchor="t">
            <a:spAutoFit/>
          </a:bodyPr>
          <a:lstStyle/>
          <a:p>
            <a:pPr algn="l">
              <a:lnSpc>
                <a:spcPts val="3404"/>
              </a:lnSpc>
              <a:spcBef>
                <a:spcPct val="0"/>
              </a:spcBef>
            </a:pPr>
            <a:r>
              <a:rPr lang="en-US" sz="2432">
                <a:solidFill>
                  <a:srgbClr val="FFFFFF"/>
                </a:solidFill>
                <a:latin typeface="Canva Sans"/>
                <a:ea typeface="Canva Sans"/>
                <a:cs typeface="Canva Sans"/>
                <a:sym typeface="Canva Sans"/>
              </a:rPr>
              <a:t>Effectiveness of Initiatives</a:t>
            </a:r>
          </a:p>
        </p:txBody>
      </p:sp>
      <p:sp>
        <p:nvSpPr>
          <p:cNvPr id="5" name="TextBox 5"/>
          <p:cNvSpPr txBox="1"/>
          <p:nvPr/>
        </p:nvSpPr>
        <p:spPr>
          <a:xfrm>
            <a:off x="1229934" y="1429098"/>
            <a:ext cx="7380666" cy="718235"/>
          </a:xfrm>
          <a:prstGeom prst="rect">
            <a:avLst/>
          </a:prstGeom>
        </p:spPr>
        <p:txBody>
          <a:bodyPr wrap="square" lIns="0" tIns="0" rIns="0" bIns="0" rtlCol="0" anchor="t">
            <a:spAutoFit/>
          </a:bodyPr>
          <a:lstStyle/>
          <a:p>
            <a:pPr algn="l">
              <a:lnSpc>
                <a:spcPts val="5860"/>
              </a:lnSpc>
              <a:spcBef>
                <a:spcPct val="0"/>
              </a:spcBef>
            </a:pPr>
            <a:r>
              <a:rPr lang="en-US" sz="4000" dirty="0">
                <a:solidFill>
                  <a:srgbClr val="FFFFFF"/>
                </a:solidFill>
                <a:latin typeface="League Spartan"/>
                <a:ea typeface="League Spartan"/>
                <a:cs typeface="League Spartan"/>
                <a:sym typeface="League Spartan"/>
              </a:rPr>
              <a:t>THEME IMPACT ANALYSIS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8296" b="-8296"/>
            </a:stretch>
          </a:blipFill>
        </p:spPr>
        <p:txBody>
          <a:bodyPr/>
          <a:lstStyle/>
          <a:p>
            <a:endParaRPr lang="en-GB"/>
          </a:p>
        </p:txBody>
      </p:sp>
      <p:grpSp>
        <p:nvGrpSpPr>
          <p:cNvPr id="3" name="Group 3"/>
          <p:cNvGrpSpPr/>
          <p:nvPr/>
        </p:nvGrpSpPr>
        <p:grpSpPr>
          <a:xfrm>
            <a:off x="883585" y="1154498"/>
            <a:ext cx="16520830" cy="7978004"/>
            <a:chOff x="0" y="0"/>
            <a:chExt cx="22027773" cy="10637339"/>
          </a:xfrm>
        </p:grpSpPr>
        <p:sp>
          <p:nvSpPr>
            <p:cNvPr id="4" name="TextBox 4"/>
            <p:cNvSpPr txBox="1"/>
            <p:nvPr/>
          </p:nvSpPr>
          <p:spPr>
            <a:xfrm>
              <a:off x="386973" y="-85725"/>
              <a:ext cx="12125316" cy="929072"/>
            </a:xfrm>
            <a:prstGeom prst="rect">
              <a:avLst/>
            </a:prstGeom>
          </p:spPr>
          <p:txBody>
            <a:bodyPr lIns="0" tIns="0" rIns="0" bIns="0" rtlCol="0" anchor="t">
              <a:spAutoFit/>
            </a:bodyPr>
            <a:lstStyle/>
            <a:p>
              <a:pPr algn="l">
                <a:lnSpc>
                  <a:spcPts val="5860"/>
                </a:lnSpc>
                <a:spcBef>
                  <a:spcPct val="0"/>
                </a:spcBef>
              </a:pPr>
              <a:r>
                <a:rPr lang="en-US" sz="4185">
                  <a:solidFill>
                    <a:srgbClr val="FFFFFF"/>
                  </a:solidFill>
                  <a:latin typeface="League Spartan"/>
                  <a:ea typeface="League Spartan"/>
                  <a:cs typeface="League Spartan"/>
                  <a:sym typeface="League Spartan"/>
                </a:rPr>
                <a:t>Conclusion &amp; Recommendations</a:t>
              </a:r>
            </a:p>
          </p:txBody>
        </p:sp>
        <p:sp>
          <p:nvSpPr>
            <p:cNvPr id="5" name="TextBox 5"/>
            <p:cNvSpPr txBox="1"/>
            <p:nvPr/>
          </p:nvSpPr>
          <p:spPr>
            <a:xfrm>
              <a:off x="386973" y="1197926"/>
              <a:ext cx="21640800" cy="1329077"/>
            </a:xfrm>
            <a:prstGeom prst="rect">
              <a:avLst/>
            </a:prstGeom>
          </p:spPr>
          <p:txBody>
            <a:bodyPr lIns="0" tIns="0" rIns="0" bIns="0" rtlCol="0" anchor="t">
              <a:spAutoFit/>
            </a:bodyPr>
            <a:lstStyle/>
            <a:p>
              <a:pPr algn="just">
                <a:lnSpc>
                  <a:spcPts val="4120"/>
                </a:lnSpc>
                <a:spcBef>
                  <a:spcPct val="0"/>
                </a:spcBef>
              </a:pPr>
              <a:r>
                <a:rPr lang="en-US" sz="2943">
                  <a:solidFill>
                    <a:srgbClr val="FFFFFF"/>
                  </a:solidFill>
                  <a:latin typeface="Canva Sans"/>
                  <a:ea typeface="Canva Sans"/>
                  <a:cs typeface="Canva Sans"/>
                  <a:sym typeface="Canva Sans"/>
                </a:rPr>
                <a:t>Mercure Newport’s food-waste reduction aligns with Accor Group’s “Good Food Feels Great” policy showcasing a complete sustainability model.</a:t>
              </a:r>
            </a:p>
          </p:txBody>
        </p:sp>
        <p:sp>
          <p:nvSpPr>
            <p:cNvPr id="6" name="TextBox 6"/>
            <p:cNvSpPr txBox="1"/>
            <p:nvPr/>
          </p:nvSpPr>
          <p:spPr>
            <a:xfrm>
              <a:off x="386973" y="3078009"/>
              <a:ext cx="21640800" cy="643277"/>
            </a:xfrm>
            <a:prstGeom prst="rect">
              <a:avLst/>
            </a:prstGeom>
          </p:spPr>
          <p:txBody>
            <a:bodyPr lIns="0" tIns="0" rIns="0" bIns="0" rtlCol="0" anchor="t">
              <a:spAutoFit/>
            </a:bodyPr>
            <a:lstStyle/>
            <a:p>
              <a:pPr algn="just">
                <a:lnSpc>
                  <a:spcPts val="4120"/>
                </a:lnSpc>
                <a:spcBef>
                  <a:spcPct val="0"/>
                </a:spcBef>
              </a:pPr>
              <a:r>
                <a:rPr lang="en-US" sz="2943">
                  <a:solidFill>
                    <a:srgbClr val="FFFFFF"/>
                  </a:solidFill>
                  <a:latin typeface="League Spartan"/>
                  <a:ea typeface="League Spartan"/>
                  <a:cs typeface="League Spartan"/>
                  <a:sym typeface="League Spartan"/>
                </a:rPr>
                <a:t>R</a:t>
              </a:r>
              <a:r>
                <a:rPr lang="en-US" sz="2943" b="1">
                  <a:solidFill>
                    <a:srgbClr val="FFFFFF"/>
                  </a:solidFill>
                  <a:latin typeface="League Spartan"/>
                  <a:ea typeface="League Spartan"/>
                  <a:cs typeface="League Spartan"/>
                  <a:sym typeface="League Spartan"/>
                </a:rPr>
                <a:t>ecommendations include-</a:t>
              </a:r>
            </a:p>
          </p:txBody>
        </p:sp>
        <p:sp>
          <p:nvSpPr>
            <p:cNvPr id="7" name="TextBox 7"/>
            <p:cNvSpPr txBox="1"/>
            <p:nvPr/>
          </p:nvSpPr>
          <p:spPr>
            <a:xfrm>
              <a:off x="0" y="4070536"/>
              <a:ext cx="22027773" cy="6566803"/>
            </a:xfrm>
            <a:prstGeom prst="rect">
              <a:avLst/>
            </a:prstGeom>
          </p:spPr>
          <p:txBody>
            <a:bodyPr lIns="0" tIns="0" rIns="0" bIns="0" rtlCol="0" anchor="t">
              <a:spAutoFit/>
            </a:bodyPr>
            <a:lstStyle/>
            <a:p>
              <a:pPr marL="601464" lvl="1" indent="-300732" algn="l">
                <a:lnSpc>
                  <a:spcPts val="3900"/>
                </a:lnSpc>
                <a:buFont typeface="Arial"/>
                <a:buChar char="•"/>
              </a:pPr>
              <a:r>
                <a:rPr lang="en-US" sz="2785">
                  <a:solidFill>
                    <a:srgbClr val="FFFFFF"/>
                  </a:solidFill>
                  <a:latin typeface="Canva Sans"/>
                  <a:ea typeface="Canva Sans"/>
                  <a:cs typeface="Canva Sans"/>
                  <a:sym typeface="Canva Sans"/>
                </a:rPr>
                <a:t>Integrate AI-driven inventory and waste analytics within Accor’s Planet 21 framework for real-time diagnostics.</a:t>
              </a:r>
            </a:p>
            <a:p>
              <a:pPr algn="l">
                <a:lnSpc>
                  <a:spcPts val="3900"/>
                </a:lnSpc>
              </a:pPr>
              <a:endParaRPr lang="en-US" sz="2785">
                <a:solidFill>
                  <a:srgbClr val="FFFFFF"/>
                </a:solidFill>
                <a:latin typeface="Canva Sans"/>
                <a:ea typeface="Canva Sans"/>
                <a:cs typeface="Canva Sans"/>
                <a:sym typeface="Canva Sans"/>
              </a:endParaRPr>
            </a:p>
            <a:p>
              <a:pPr marL="601464" lvl="1" indent="-300732" algn="l">
                <a:lnSpc>
                  <a:spcPts val="3900"/>
                </a:lnSpc>
                <a:buFont typeface="Arial"/>
                <a:buChar char="•"/>
              </a:pPr>
              <a:r>
                <a:rPr lang="en-US" sz="2785">
                  <a:solidFill>
                    <a:srgbClr val="FFFFFF"/>
                  </a:solidFill>
                  <a:latin typeface="Canva Sans"/>
                  <a:ea typeface="Canva Sans"/>
                  <a:cs typeface="Canva Sans"/>
                  <a:sym typeface="Canva Sans"/>
                </a:rPr>
                <a:t>Promote low-carbon, zero-waste, and customizable dishes, and reuse surplus ingredients creatively.</a:t>
              </a:r>
            </a:p>
            <a:p>
              <a:pPr algn="l">
                <a:lnSpc>
                  <a:spcPts val="3900"/>
                </a:lnSpc>
              </a:pPr>
              <a:endParaRPr lang="en-US" sz="2785">
                <a:solidFill>
                  <a:srgbClr val="FFFFFF"/>
                </a:solidFill>
                <a:latin typeface="Canva Sans"/>
                <a:ea typeface="Canva Sans"/>
                <a:cs typeface="Canva Sans"/>
                <a:sym typeface="Canva Sans"/>
              </a:endParaRPr>
            </a:p>
            <a:p>
              <a:pPr marL="601464" lvl="1" indent="-300732" algn="l">
                <a:lnSpc>
                  <a:spcPts val="3900"/>
                </a:lnSpc>
                <a:buFont typeface="Arial"/>
                <a:buChar char="•"/>
              </a:pPr>
              <a:r>
                <a:rPr lang="en-US" sz="2785">
                  <a:solidFill>
                    <a:srgbClr val="FFFFFF"/>
                  </a:solidFill>
                  <a:latin typeface="Canva Sans"/>
                  <a:ea typeface="Canva Sans"/>
                  <a:cs typeface="Canva Sans"/>
                  <a:sym typeface="Canva Sans"/>
                </a:rPr>
                <a:t>Institutionalize cross-department sustainability training for all employees.</a:t>
              </a:r>
            </a:p>
            <a:p>
              <a:pPr algn="l">
                <a:lnSpc>
                  <a:spcPts val="3900"/>
                </a:lnSpc>
              </a:pPr>
              <a:endParaRPr lang="en-US" sz="2785">
                <a:solidFill>
                  <a:srgbClr val="FFFFFF"/>
                </a:solidFill>
                <a:latin typeface="Canva Sans"/>
                <a:ea typeface="Canva Sans"/>
                <a:cs typeface="Canva Sans"/>
                <a:sym typeface="Canva Sans"/>
              </a:endParaRPr>
            </a:p>
            <a:p>
              <a:pPr marL="601464" lvl="1" indent="-300732" algn="l">
                <a:lnSpc>
                  <a:spcPts val="3900"/>
                </a:lnSpc>
                <a:buFont typeface="Arial"/>
                <a:buChar char="•"/>
              </a:pPr>
              <a:r>
                <a:rPr lang="en-US" sz="2785">
                  <a:solidFill>
                    <a:srgbClr val="FFFFFF"/>
                  </a:solidFill>
                  <a:latin typeface="Canva Sans"/>
                  <a:ea typeface="Canva Sans"/>
                  <a:cs typeface="Canva Sans"/>
                  <a:sym typeface="Canva Sans"/>
                </a:rPr>
                <a:t>Strengthen waste reporting, food donation programs, and NGO collaborations for ethical redistribution.</a:t>
              </a: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333" b="-9333"/>
            </a:stretch>
          </a:blipFill>
        </p:spPr>
        <p:txBody>
          <a:bodyPr/>
          <a:lstStyle/>
          <a:p>
            <a:endParaRPr lang="en-GB"/>
          </a:p>
        </p:txBody>
      </p:sp>
      <p:sp>
        <p:nvSpPr>
          <p:cNvPr id="3" name="TextBox 3"/>
          <p:cNvSpPr txBox="1"/>
          <p:nvPr/>
        </p:nvSpPr>
        <p:spPr>
          <a:xfrm>
            <a:off x="4089366" y="2987772"/>
            <a:ext cx="5054634" cy="1750526"/>
          </a:xfrm>
          <a:prstGeom prst="rect">
            <a:avLst/>
          </a:prstGeom>
        </p:spPr>
        <p:txBody>
          <a:bodyPr lIns="0" tIns="0" rIns="0" bIns="0" rtlCol="0" anchor="t">
            <a:spAutoFit/>
          </a:bodyPr>
          <a:lstStyle/>
          <a:p>
            <a:pPr algn="l">
              <a:lnSpc>
                <a:spcPts val="14365"/>
              </a:lnSpc>
              <a:spcBef>
                <a:spcPct val="0"/>
              </a:spcBef>
            </a:pPr>
            <a:r>
              <a:rPr lang="en-US" sz="10260">
                <a:solidFill>
                  <a:srgbClr val="FFFFFF"/>
                </a:solidFill>
                <a:latin typeface="League Spartan"/>
                <a:ea typeface="League Spartan"/>
                <a:cs typeface="League Spartan"/>
                <a:sym typeface="League Spartan"/>
              </a:rPr>
              <a:t>THANK</a:t>
            </a:r>
          </a:p>
        </p:txBody>
      </p:sp>
      <p:sp>
        <p:nvSpPr>
          <p:cNvPr id="4" name="TextBox 4"/>
          <p:cNvSpPr txBox="1"/>
          <p:nvPr/>
        </p:nvSpPr>
        <p:spPr>
          <a:xfrm>
            <a:off x="4089366" y="4227389"/>
            <a:ext cx="5054634" cy="2871814"/>
          </a:xfrm>
          <a:prstGeom prst="rect">
            <a:avLst/>
          </a:prstGeom>
        </p:spPr>
        <p:txBody>
          <a:bodyPr lIns="0" tIns="0" rIns="0" bIns="0" rtlCol="0" anchor="t">
            <a:spAutoFit/>
          </a:bodyPr>
          <a:lstStyle/>
          <a:p>
            <a:pPr algn="l">
              <a:lnSpc>
                <a:spcPts val="23606"/>
              </a:lnSpc>
              <a:spcBef>
                <a:spcPct val="0"/>
              </a:spcBef>
            </a:pPr>
            <a:r>
              <a:rPr lang="en-US" sz="16861">
                <a:solidFill>
                  <a:srgbClr val="FFFFFF"/>
                </a:solidFill>
                <a:latin typeface="League Spartan"/>
                <a:ea typeface="League Spartan"/>
                <a:cs typeface="League Spartan"/>
                <a:sym typeface="League Spartan"/>
              </a:rPr>
              <a:t>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TotalTime>
  <Words>918</Words>
  <Application>Microsoft Office PowerPoint</Application>
  <PresentationFormat>Custom</PresentationFormat>
  <Paragraphs>92</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Calibri</vt:lpstr>
      <vt:lpstr>Arial</vt:lpstr>
      <vt:lpstr>Canva Sans</vt:lpstr>
      <vt:lpstr>League Spartan</vt:lpstr>
      <vt:lpstr>Canva Sans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in Terms of Food Waste and Its Efficacy</dc:title>
  <dc:creator>Rekha</dc:creator>
  <cp:lastModifiedBy>Rekha Begum</cp:lastModifiedBy>
  <cp:revision>3</cp:revision>
  <dcterms:created xsi:type="dcterms:W3CDTF">2006-08-16T00:00:00Z</dcterms:created>
  <dcterms:modified xsi:type="dcterms:W3CDTF">2025-11-05T18:59:11Z</dcterms:modified>
  <dc:identifier>DAG3bbKl6Kw</dc:identifier>
</cp:coreProperties>
</file>