
<file path=[Content_Types].xml><?xml version="1.0" encoding="utf-8"?>
<Types xmlns="http://schemas.openxmlformats.org/package/2006/content-types">
  <Default Extension="jpe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ppt/notesSlides/notesSlide8.xml" ContentType="application/vnd.openxmlformats-officedocument.presentationml.notesSlide+xml"/>
  <Override PartName="/ppt/notesSlides/notesSlide9.xml" ContentType="application/vnd.openxmlformats-officedocument.presentationml.notesSlide+xml"/>
  <Override PartName="/ppt/notesSlides/notesSlide10.xml" ContentType="application/vnd.openxmlformats-officedocument.presentationml.notesSlide+xml"/>
  <Override PartName="/docProps/core.xml" ContentType="application/vnd.openxmlformats-package.core-properties+xml"/>
  <Override PartName="/docProps/app.xml" ContentType="application/vnd.openxmlformats-officedocument.extended-properties+xml"/>
  <Override PartName="/docProps/custom.xml" ContentType="application/vnd.openxmlformats-officedocument.custom-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5" Type="http://schemas.openxmlformats.org/officeDocument/2006/relationships/custom-properties" Target="docProps/custom.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48" r:id="rId1"/>
  </p:sldMasterIdLst>
  <p:notesMasterIdLst>
    <p:notesMasterId r:id="rId14"/>
  </p:notesMasterIdLst>
  <p:sldIdLst>
    <p:sldId id="256" r:id="rId2"/>
    <p:sldId id="257" r:id="rId3"/>
    <p:sldId id="258" r:id="rId4"/>
    <p:sldId id="259" r:id="rId5"/>
    <p:sldId id="260" r:id="rId6"/>
    <p:sldId id="261" r:id="rId7"/>
    <p:sldId id="262" r:id="rId8"/>
    <p:sldId id="265" r:id="rId9"/>
    <p:sldId id="266" r:id="rId10"/>
    <p:sldId id="263" r:id="rId11"/>
    <p:sldId id="264" r:id="rId12"/>
    <p:sldId id="267" r:id="rId13"/>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a:tblStyle styleId="{8EC20E35-A176-4012-BC5E-935CFFF8708E}" styleName="Medium Style 3">
    <a:wholeTbl>
      <a:tcTxStyle>
        <a:fontRef idx="minor"/>
        <a:schemeClr val="dk1"/>
      </a:tcTxStyle>
      <a:tcStyle>
        <a:tcBdr>
          <a:left>
            <a:ln>
              <a:noFill/>
            </a:ln>
          </a:left>
          <a:right>
            <a:ln>
              <a:noFill/>
            </a:ln>
          </a:right>
          <a:top>
            <a:ln w="25400" cmpd="sng">
              <a:solidFill>
                <a:schemeClr val="dk1"/>
              </a:solidFill>
            </a:ln>
          </a:top>
          <a:bottom>
            <a:ln w="25400" cmpd="sng">
              <a:solidFill>
                <a:schemeClr val="dk1"/>
              </a:solidFill>
            </a:ln>
          </a:bottom>
          <a:insideH>
            <a:ln>
              <a:noFill/>
            </a:ln>
          </a:insideH>
          <a:insideV>
            <a:ln>
              <a:noFill/>
            </a:ln>
          </a:insideV>
        </a:tcBdr>
        <a:fill>
          <a:solidFill>
            <a:schemeClr val="lt1"/>
          </a:solidFill>
        </a:fill>
      </a:tcStyle>
    </a:wholeTbl>
    <a:band1H>
      <a:tcStyle>
        <a:tcBdr/>
        <a:fill>
          <a:solidFill>
            <a:schemeClr val="dk1">
              <a:tint val="20000"/>
            </a:schemeClr>
          </a:solidFill>
        </a:fill>
      </a:tcStyle>
    </a:band1H>
    <a:band1V>
      <a:tcStyle>
        <a:tcBdr/>
        <a:fill>
          <a:solidFill>
            <a:schemeClr val="dk1">
              <a:tint val="20000"/>
            </a:schemeClr>
          </a:solidFill>
        </a:fill>
      </a:tcStyle>
    </a:band1V>
    <a:lastCol>
      <a:tcTxStyle b="on">
        <a:fontRef idx="minor">
          <a:scrgbClr r="0" g="0" b="0"/>
        </a:fontRef>
        <a:schemeClr val="lt1"/>
      </a:tcTxStyle>
      <a:tcStyle>
        <a:tcBdr/>
        <a:fill>
          <a:solidFill>
            <a:schemeClr val="dk1"/>
          </a:solidFill>
        </a:fill>
      </a:tcStyle>
    </a:lastCol>
    <a:firstCol>
      <a:tcTxStyle b="on">
        <a:fontRef idx="minor">
          <a:scrgbClr r="0" g="0" b="0"/>
        </a:fontRef>
        <a:schemeClr val="lt1"/>
      </a:tcTxStyle>
      <a:tcStyle>
        <a:tcBdr/>
        <a:fill>
          <a:solidFill>
            <a:schemeClr val="dk1"/>
          </a:solidFill>
        </a:fill>
      </a:tcStyle>
    </a:firstCol>
    <a:lastRow>
      <a:tcTxStyle b="on"/>
      <a:tcStyle>
        <a:tcBdr>
          <a:top>
            <a:ln w="50800" cmpd="dbl">
              <a:solidFill>
                <a:schemeClr val="dk1"/>
              </a:solidFill>
            </a:ln>
          </a:top>
        </a:tcBdr>
        <a:fill>
          <a:solidFill>
            <a:schemeClr val="lt1"/>
          </a:solidFill>
        </a:fill>
      </a:tcStyle>
    </a:lastRow>
    <a:seCell>
      <a:tcTxStyle b="on">
        <a:fontRef idx="minor">
          <a:scrgbClr r="0" g="0" b="0"/>
        </a:fontRef>
        <a:schemeClr val="dk1"/>
      </a:tcTxStyle>
      <a:tcStyle>
        <a:tcBdr/>
      </a:tcStyle>
    </a:seCell>
    <a:swCell>
      <a:tcTxStyle b="on">
        <a:fontRef idx="minor">
          <a:scrgbClr r="0" g="0" b="0"/>
        </a:fontRef>
        <a:schemeClr val="dk1"/>
      </a:tcTxStyle>
      <a:tcStyle>
        <a:tcBdr/>
      </a:tcStyle>
    </a:swCell>
    <a:firstRow>
      <a:tcTxStyle b="on">
        <a:fontRef idx="minor">
          <a:scrgbClr r="0" g="0" b="0"/>
        </a:fontRef>
        <a:schemeClr val="lt1"/>
      </a:tcTxStyle>
      <a:tcStyle>
        <a:tcBdr>
          <a:bottom>
            <a:ln w="25400" cmpd="sng">
              <a:solidFill>
                <a:schemeClr val="dk1"/>
              </a:solidFill>
            </a:ln>
          </a:bottom>
        </a:tcBdr>
        <a:fill>
          <a:solidFill>
            <a:schemeClr val="dk1"/>
          </a:solidFill>
        </a:fill>
      </a:tcStyle>
    </a:firstRow>
  </a:tblStyle>
  <a:tblStyle styleId="{5C22544A-7EE6-4342-B048-85BDC9FD1C3A}" styleName="Medium Style 2 - Accent 1">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1">
              <a:tint val="20000"/>
            </a:schemeClr>
          </a:solidFill>
        </a:fill>
      </a:tcStyle>
    </a:wholeTbl>
    <a:band1H>
      <a:tcStyle>
        <a:tcBdr/>
        <a:fill>
          <a:solidFill>
            <a:schemeClr val="accent1">
              <a:tint val="40000"/>
            </a:schemeClr>
          </a:solidFill>
        </a:fill>
      </a:tcStyle>
    </a:band1H>
    <a:band2H>
      <a:tcStyle>
        <a:tcBdr/>
      </a:tcStyle>
    </a:band2H>
    <a:band1V>
      <a:tcStyle>
        <a:tcBdr/>
        <a:fill>
          <a:solidFill>
            <a:schemeClr val="accent1">
              <a:tint val="40000"/>
            </a:schemeClr>
          </a:solidFill>
        </a:fill>
      </a:tcStyle>
    </a:band1V>
    <a:band2V>
      <a:tcStyle>
        <a:tcBdr/>
      </a:tcStyle>
    </a:band2V>
    <a:lastCol>
      <a:tcTxStyle b="on">
        <a:fontRef idx="minor">
          <a:prstClr val="black"/>
        </a:fontRef>
        <a:schemeClr val="lt1"/>
      </a:tcTxStyle>
      <a:tcStyle>
        <a:tcBdr/>
        <a:fill>
          <a:solidFill>
            <a:schemeClr val="accent1"/>
          </a:solidFill>
        </a:fill>
      </a:tcStyle>
    </a:lastCol>
    <a:firstCol>
      <a:tcTxStyle b="on">
        <a:fontRef idx="minor">
          <a:prstClr val="black"/>
        </a:fontRef>
        <a:schemeClr val="lt1"/>
      </a:tcTxStyle>
      <a:tcStyle>
        <a:tcBdr/>
        <a:fill>
          <a:solidFill>
            <a:schemeClr val="accent1"/>
          </a:solidFill>
        </a:fill>
      </a:tcStyle>
    </a:firstCol>
    <a:lastRow>
      <a:tcTxStyle b="on">
        <a:fontRef idx="minor">
          <a:prstClr val="black"/>
        </a:fontRef>
        <a:schemeClr val="lt1"/>
      </a:tcTxStyle>
      <a:tcStyle>
        <a:tcBdr>
          <a:top>
            <a:ln w="38100" cmpd="sng">
              <a:solidFill>
                <a:schemeClr val="lt1"/>
              </a:solidFill>
            </a:ln>
          </a:top>
        </a:tcBdr>
        <a:fill>
          <a:solidFill>
            <a:schemeClr val="accent1"/>
          </a:solidFill>
        </a:fill>
      </a:tcStyle>
    </a:lastRow>
    <a:firstRow>
      <a:tcTxStyle b="on">
        <a:fontRef idx="minor">
          <a:prstClr val="black"/>
        </a:fontRef>
        <a:schemeClr val="lt1"/>
      </a:tcTxStyle>
      <a:tcStyle>
        <a:tcBdr>
          <a:bottom>
            <a:ln w="38100" cmpd="sng">
              <a:solidFill>
                <a:schemeClr val="lt1"/>
              </a:solidFill>
            </a:ln>
          </a:bottom>
        </a:tcBdr>
        <a:fill>
          <a:solidFill>
            <a:schemeClr val="accent1"/>
          </a:solidFill>
        </a:fill>
      </a:tcStyle>
    </a:firstRow>
  </a:tblStyle>
  <a:tblStyle styleId="{BDBED569-4797-4DF1-A0F4-6AAB3CD982D8}" styleName="Light Style 3 - Accent 5">
    <a:wholeTbl>
      <a:tcTxStyle>
        <a:fontRef idx="minor">
          <a:scrgbClr r="0" g="0" b="0"/>
        </a:fontRef>
        <a:schemeClr val="tx1"/>
      </a:tcTxStyle>
      <a:tcStyle>
        <a:tcBdr>
          <a:left>
            <a:ln w="12700" cmpd="sng">
              <a:solidFill>
                <a:schemeClr val="accent5"/>
              </a:solidFill>
            </a:ln>
          </a:left>
          <a:right>
            <a:ln w="12700" cmpd="sng">
              <a:solidFill>
                <a:schemeClr val="accent5"/>
              </a:solidFill>
            </a:ln>
          </a:right>
          <a:top>
            <a:ln w="12700" cmpd="sng">
              <a:solidFill>
                <a:schemeClr val="accent5"/>
              </a:solidFill>
            </a:ln>
          </a:top>
          <a:bottom>
            <a:ln w="12700" cmpd="sng">
              <a:solidFill>
                <a:schemeClr val="accent5"/>
              </a:solidFill>
            </a:ln>
          </a:bottom>
          <a:insideH>
            <a:ln w="12700" cmpd="sng">
              <a:solidFill>
                <a:schemeClr val="accent5"/>
              </a:solidFill>
            </a:ln>
          </a:insideH>
          <a:insideV>
            <a:ln w="12700" cmpd="sng">
              <a:solidFill>
                <a:schemeClr val="accent5"/>
              </a:solidFill>
            </a:ln>
          </a:insideV>
        </a:tcBdr>
        <a:fill>
          <a:noFill/>
        </a:fill>
      </a:tcStyle>
    </a:wholeTbl>
    <a:band1H>
      <a:tcStyle>
        <a:tcBdr/>
        <a:fill>
          <a:solidFill>
            <a:schemeClr val="accent5">
              <a:alpha val="20000"/>
            </a:schemeClr>
          </a:solidFill>
        </a:fill>
      </a:tcStyle>
    </a:band1H>
    <a:band1V>
      <a:tcStyle>
        <a:tcBdr/>
        <a:fill>
          <a:solidFill>
            <a:schemeClr val="accent5">
              <a:alpha val="20000"/>
            </a:schemeClr>
          </a:solidFill>
        </a:fill>
      </a:tcStyle>
    </a:band1V>
    <a:lastCol>
      <a:tcTxStyle b="on"/>
      <a:tcStyle>
        <a:tcBdr/>
      </a:tcStyle>
    </a:lastCol>
    <a:firstCol>
      <a:tcTxStyle b="on"/>
      <a:tcStyle>
        <a:tcBdr/>
      </a:tcStyle>
    </a:firstCol>
    <a:lastRow>
      <a:tcTxStyle b="on"/>
      <a:tcStyle>
        <a:tcBdr>
          <a:top>
            <a:ln w="50800" cmpd="dbl">
              <a:solidFill>
                <a:schemeClr val="accent5"/>
              </a:solidFill>
            </a:ln>
          </a:top>
        </a:tcBdr>
        <a:fill>
          <a:noFill/>
        </a:fill>
      </a:tcStyle>
    </a:lastRow>
    <a:firstRow>
      <a:tcTxStyle b="on"/>
      <a:tcStyle>
        <a:tcBdr>
          <a:bottom>
            <a:ln w="25400" cmpd="sng">
              <a:solidFill>
                <a:schemeClr val="accent5"/>
              </a:solidFill>
            </a:ln>
          </a:bottom>
        </a:tcBdr>
        <a:fill>
          <a:noFill/>
        </a:fill>
      </a:tcStyle>
    </a:firstRow>
  </a:tblStyle>
  <a:tblStyle styleId="{E8B1032C-EA38-4F05-BA0D-38AFFFC7BED3}" styleName="Light Style 3 - Accent 6">
    <a:wholeTbl>
      <a:tcTxStyle>
        <a:fontRef idx="minor">
          <a:scrgbClr r="0" g="0" b="0"/>
        </a:fontRef>
        <a:schemeClr val="tx1"/>
      </a:tcTxStyle>
      <a:tcStyle>
        <a:tcBdr>
          <a:left>
            <a:ln w="12700" cmpd="sng">
              <a:solidFill>
                <a:schemeClr val="accent6"/>
              </a:solidFill>
            </a:ln>
          </a:left>
          <a:right>
            <a:ln w="12700" cmpd="sng">
              <a:solidFill>
                <a:schemeClr val="accent6"/>
              </a:solidFill>
            </a:ln>
          </a:right>
          <a:top>
            <a:ln w="12700" cmpd="sng">
              <a:solidFill>
                <a:schemeClr val="accent6"/>
              </a:solidFill>
            </a:ln>
          </a:top>
          <a:bottom>
            <a:ln w="12700" cmpd="sng">
              <a:solidFill>
                <a:schemeClr val="accent6"/>
              </a:solidFill>
            </a:ln>
          </a:bottom>
          <a:insideH>
            <a:ln w="12700" cmpd="sng">
              <a:solidFill>
                <a:schemeClr val="accent6"/>
              </a:solidFill>
            </a:ln>
          </a:insideH>
          <a:insideV>
            <a:ln w="12700" cmpd="sng">
              <a:solidFill>
                <a:schemeClr val="accent6"/>
              </a:solidFill>
            </a:ln>
          </a:insideV>
        </a:tcBdr>
        <a:fill>
          <a:noFill/>
        </a:fill>
      </a:tcStyle>
    </a:wholeTbl>
    <a:band1H>
      <a:tcStyle>
        <a:tcBdr/>
        <a:fill>
          <a:solidFill>
            <a:schemeClr val="accent6">
              <a:alpha val="20000"/>
            </a:schemeClr>
          </a:solidFill>
        </a:fill>
      </a:tcStyle>
    </a:band1H>
    <a:band1V>
      <a:tcStyle>
        <a:tcBdr/>
        <a:fill>
          <a:solidFill>
            <a:schemeClr val="accent6">
              <a:alpha val="20000"/>
            </a:schemeClr>
          </a:solidFill>
        </a:fill>
      </a:tcStyle>
    </a:band1V>
    <a:lastCol>
      <a:tcTxStyle b="on"/>
      <a:tcStyle>
        <a:tcBdr/>
      </a:tcStyle>
    </a:lastCol>
    <a:firstCol>
      <a:tcTxStyle b="on"/>
      <a:tcStyle>
        <a:tcBdr/>
      </a:tcStyle>
    </a:firstCol>
    <a:lastRow>
      <a:tcTxStyle b="on"/>
      <a:tcStyle>
        <a:tcBdr>
          <a:top>
            <a:ln w="50800" cmpd="dbl">
              <a:solidFill>
                <a:schemeClr val="accent6"/>
              </a:solidFill>
            </a:ln>
          </a:top>
        </a:tcBdr>
        <a:fill>
          <a:noFill/>
        </a:fill>
      </a:tcStyle>
    </a:lastRow>
    <a:firstRow>
      <a:tcTxStyle b="on"/>
      <a:tcStyle>
        <a:tcBdr>
          <a:bottom>
            <a:ln w="25400" cmpd="sng">
              <a:solidFill>
                <a:schemeClr val="accent6"/>
              </a:solidFill>
            </a:ln>
          </a:bottom>
        </a:tcBdr>
        <a:fill>
          <a:noFill/>
        </a:fill>
      </a:tcStyle>
    </a:firstRow>
  </a:tblStyle>
</a:tblStyleLst>
</file>

<file path=ppt/viewProps.xml><?xml version="1.0" encoding="utf-8"?>
<p:viewPr xmlns:a="http://schemas.openxmlformats.org/drawingml/2006/main" xmlns:r="http://schemas.openxmlformats.org/officeDocument/2006/relationships" xmlns:p="http://schemas.openxmlformats.org/presentationml/2006/main" lastView="sldThumbnailView">
  <p:normalViewPr>
    <p:restoredLeft sz="18760" autoAdjust="0"/>
    <p:restoredTop sz="91111" autoAdjust="0"/>
  </p:normalViewPr>
  <p:slideViewPr>
    <p:cSldViewPr snapToGrid="0">
      <p:cViewPr>
        <p:scale>
          <a:sx n="75" d="100"/>
          <a:sy n="75" d="100"/>
        </p:scale>
        <p:origin x="802" y="53"/>
      </p:cViewPr>
      <p:guideLst/>
    </p:cSldViewPr>
  </p:slideViewPr>
  <p:notesTextViewPr>
    <p:cViewPr>
      <p:scale>
        <a:sx n="1" d="1"/>
        <a:sy n="1" d="1"/>
      </p:scale>
      <p:origin x="0" y="0"/>
    </p:cViewPr>
  </p:notesTextViewPr>
  <p:gridSpacing cx="76200" cy="76200"/>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slide" Target="slides/slide12.xml"/><Relationship Id="rId18" Type="http://schemas.openxmlformats.org/officeDocument/2006/relationships/tableStyles" Target="tableStyles.xml"/><Relationship Id="rId3" Type="http://schemas.openxmlformats.org/officeDocument/2006/relationships/slide" Target="slides/slide2.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theme" Target="theme/theme1.xml"/><Relationship Id="rId2" Type="http://schemas.openxmlformats.org/officeDocument/2006/relationships/slide" Target="slides/slide1.xml"/><Relationship Id="rId16" Type="http://schemas.openxmlformats.org/officeDocument/2006/relationships/viewProps" Target="viewProps.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5" Type="http://schemas.openxmlformats.org/officeDocument/2006/relationships/slide" Target="slides/slide4.xml"/><Relationship Id="rId15" Type="http://schemas.openxmlformats.org/officeDocument/2006/relationships/presProps" Target="presProps.xml"/><Relationship Id="rId10" Type="http://schemas.openxmlformats.org/officeDocument/2006/relationships/slide" Target="slides/slide9.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notesMaster" Target="notesMasters/notesMaster1.xml"/></Relationships>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US"/>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5374ECC2-5401-4051-AFF0-2787F0257F2E}" type="datetimeFigureOut">
              <a:rPr lang="en-US" smtClean="0"/>
              <a:t>2/10/2026</a:t>
            </a:fld>
            <a:endParaRPr lang="en-US"/>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US"/>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US"/>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E48A1AB7-A2F7-4245-85E1-F8253F5BC01B}" type="slidenum">
              <a:rPr lang="en-US" smtClean="0"/>
              <a:t>‹#›</a:t>
            </a:fld>
            <a:endParaRPr lang="en-US"/>
          </a:p>
        </p:txBody>
      </p:sp>
    </p:spTree>
    <p:extLst>
      <p:ext uri="{BB962C8B-B14F-4D97-AF65-F5344CB8AC3E}">
        <p14:creationId xmlns:p14="http://schemas.microsoft.com/office/powerpoint/2010/main" val="1008332442"/>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2.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7.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8.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9.xml"/><Relationship Id="rId1"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2" Type="http://schemas.openxmlformats.org/officeDocument/2006/relationships/slide" Target="../slides/slide10.xml"/><Relationship Id="rId1" Type="http://schemas.openxmlformats.org/officeDocument/2006/relationships/notesMaster" Target="../notesMasters/notesMaster1.xml"/></Relationships>
</file>

<file path=ppt/notesSlides/_rels/notesSlide10.xml.rels><?xml version="1.0" encoding="UTF-8" standalone="yes"?>
<Relationships xmlns="http://schemas.openxmlformats.org/package/2006/relationships"><Relationship Id="rId2" Type="http://schemas.openxmlformats.org/officeDocument/2006/relationships/slide" Target="../slides/slide11.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GB" sz="1800" dirty="0">
                <a:effectLst/>
                <a:latin typeface="Times New Roman" panose="02020603050405020304" pitchFamily="18" charset="0"/>
                <a:ea typeface="Aptos" panose="020B0004020202020204" pitchFamily="34" charset="0"/>
                <a:cs typeface="Times New Roman" panose="02020603050405020304" pitchFamily="18" charset="0"/>
              </a:rPr>
              <a:t>Good morning/afternoon, my name is [Your Name], and this time I am going to present the analysis of a small independent florist's shop, Green Haven Florists, in Norwich, in the United Kingdom. This presentation is intended to analyse the business issues that are impacting the organisation, such as the drastic decrease in in-store sales over the past year. I will start with a description of the background and context of Green Haven Florists and then proceed to make a discussion on the nature and the extent of issues that have affected the business. To this end, I will use the 5W2H model to create and summarise the major issues in a clear format. I will subsequently elaborate on and critically analyse the PESTEL framework and use the same for the case study to realise the impact of external factors. Moreover, I will apply a Fishbone Diagram that will help me find the sources of falling sales. Lastly, I will describe the results of the analysis and a summary of the principal findings and insights that I have obtained based on the problem-solving methodology proposed by Byrne (2025).</a:t>
            </a:r>
            <a:endParaRPr lang="en-US" sz="1800" dirty="0">
              <a:effectLst/>
              <a:latin typeface="Times New Roman" panose="02020603050405020304" pitchFamily="18" charset="0"/>
              <a:ea typeface="Aptos" panose="020B0004020202020204" pitchFamily="34" charset="0"/>
              <a:cs typeface="Times New Roman" panose="02020603050405020304" pitchFamily="18" charset="0"/>
            </a:endParaRPr>
          </a:p>
          <a:p>
            <a:endParaRPr lang="en-US" dirty="0"/>
          </a:p>
        </p:txBody>
      </p:sp>
      <p:sp>
        <p:nvSpPr>
          <p:cNvPr id="4" name="Slide Number Placeholder 3"/>
          <p:cNvSpPr>
            <a:spLocks noGrp="1"/>
          </p:cNvSpPr>
          <p:nvPr>
            <p:ph type="sldNum" sz="quarter" idx="5"/>
          </p:nvPr>
        </p:nvSpPr>
        <p:spPr/>
        <p:txBody>
          <a:bodyPr/>
          <a:lstStyle/>
          <a:p>
            <a:fld id="{E48A1AB7-A2F7-4245-85E1-F8253F5BC01B}" type="slidenum">
              <a:rPr lang="en-US" smtClean="0"/>
              <a:t>2</a:t>
            </a:fld>
            <a:endParaRPr lang="en-US"/>
          </a:p>
        </p:txBody>
      </p:sp>
    </p:spTree>
    <p:extLst>
      <p:ext uri="{BB962C8B-B14F-4D97-AF65-F5344CB8AC3E}">
        <p14:creationId xmlns:p14="http://schemas.microsoft.com/office/powerpoint/2010/main" val="2054390653"/>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GB" sz="1800" dirty="0">
                <a:effectLst/>
                <a:latin typeface="Times New Roman" panose="02020603050405020304" pitchFamily="18" charset="0"/>
                <a:ea typeface="Aptos" panose="020B0004020202020204" pitchFamily="34" charset="0"/>
                <a:cs typeface="Times New Roman" panose="02020603050405020304" pitchFamily="18" charset="0"/>
              </a:rPr>
              <a:t>Green Haven Florists is a flower shop, both a small and independent shop that was started by Liam and Priya Patel in Norwich, UK in 2016. The company gained a very good reputation on providing customised floral designs and concentrating on ecological activities like environmentally packaged and locally produced flowers. By this strategy, environmentally-conscious customers were drawn, and good relationships could be established with the community. The business targeted a big diversity of customers, such as walk-in clients, corporate customers, as well as wedding events, and this also helped to maintain a stable income over a number of years. Nevertheless, recently, the business environment has transformed to a great extent. The owners have observed a decrease in foot traffic, as well as declining sales revenues and rising costs of operation. As much as Green Haven Florists still produces high-quality products and personalised services, it has failed to move with the digital trends and technological advances in the retail industry. </a:t>
            </a:r>
            <a:r>
              <a:rPr lang="en-GB" sz="1800" dirty="0" err="1">
                <a:effectLst/>
                <a:latin typeface="Times New Roman" panose="02020603050405020304" pitchFamily="18" charset="0"/>
                <a:ea typeface="Aptos" panose="020B0004020202020204" pitchFamily="34" charset="0"/>
                <a:cs typeface="Times New Roman" panose="02020603050405020304" pitchFamily="18" charset="0"/>
              </a:rPr>
              <a:t>Methyas</a:t>
            </a:r>
            <a:r>
              <a:rPr lang="en-GB" sz="1800" dirty="0">
                <a:effectLst/>
                <a:latin typeface="Times New Roman" panose="02020603050405020304" pitchFamily="18" charset="0"/>
                <a:ea typeface="Aptos" panose="020B0004020202020204" pitchFamily="34" charset="0"/>
                <a:cs typeface="Times New Roman" panose="02020603050405020304" pitchFamily="18" charset="0"/>
              </a:rPr>
              <a:t> (2025) reported that the business operations and marketing strategies have not been updated, which has also placed the company in an unfavourable position relative to newer entrants.</a:t>
            </a:r>
            <a:endParaRPr lang="en-US" sz="1800" dirty="0">
              <a:effectLst/>
              <a:latin typeface="Times New Roman" panose="02020603050405020304" pitchFamily="18" charset="0"/>
              <a:ea typeface="Aptos" panose="020B0004020202020204" pitchFamily="34" charset="0"/>
              <a:cs typeface="Times New Roman" panose="02020603050405020304" pitchFamily="18" charset="0"/>
            </a:endParaRPr>
          </a:p>
          <a:p>
            <a:endParaRPr lang="en-US" dirty="0"/>
          </a:p>
        </p:txBody>
      </p:sp>
      <p:sp>
        <p:nvSpPr>
          <p:cNvPr id="4" name="Slide Number Placeholder 3"/>
          <p:cNvSpPr>
            <a:spLocks noGrp="1"/>
          </p:cNvSpPr>
          <p:nvPr>
            <p:ph type="sldNum" sz="quarter" idx="5"/>
          </p:nvPr>
        </p:nvSpPr>
        <p:spPr/>
        <p:txBody>
          <a:bodyPr/>
          <a:lstStyle/>
          <a:p>
            <a:fld id="{E48A1AB7-A2F7-4245-85E1-F8253F5BC01B}" type="slidenum">
              <a:rPr lang="en-US" smtClean="0"/>
              <a:t>3</a:t>
            </a:fld>
            <a:endParaRPr lang="en-US"/>
          </a:p>
        </p:txBody>
      </p:sp>
    </p:spTree>
    <p:extLst>
      <p:ext uri="{BB962C8B-B14F-4D97-AF65-F5344CB8AC3E}">
        <p14:creationId xmlns:p14="http://schemas.microsoft.com/office/powerpoint/2010/main" val="1081778491"/>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GB" sz="1800" dirty="0">
                <a:effectLst/>
                <a:latin typeface="Times New Roman" panose="02020603050405020304" pitchFamily="18" charset="0"/>
                <a:ea typeface="Aptos" panose="020B0004020202020204" pitchFamily="34" charset="0"/>
                <a:cs typeface="Times New Roman" panose="02020603050405020304" pitchFamily="18" charset="0"/>
              </a:rPr>
              <a:t>The most severe threat to Green Haven Florists is that the in-store sales have been down by about 30% in the last twelve months. A primary cause of this fall is the high rate of the rise in the number of online flower retailers who provide convenient delivery to the home, low prices, and constant guarantees of discounts. Most people are opting to shop online instead of going to the physical outlets, and this has greatly affected the conventional retail business. It is demonstrated that the online flower trading business within the UK market has grown at a rapid rate, putting a strain on the small independent store (IBISWorld, 2025). Moreover, there is reduced foot traffic in the high street in the country because more consumers are drifting towards e-commerce sites. Increasing prices of fresh flower sourcing because of inflation and international supply chain disruptions have only made profitability even smaller. Customers also identify frustrations over the old-fashioned website and the inability to deliver products to their door. All these internal and external factors have increased the financial burden on Green Haven Florists.</a:t>
            </a:r>
            <a:endParaRPr lang="en-US" sz="1800" dirty="0">
              <a:effectLst/>
              <a:latin typeface="Times New Roman" panose="02020603050405020304" pitchFamily="18" charset="0"/>
              <a:ea typeface="Aptos" panose="020B0004020202020204" pitchFamily="34" charset="0"/>
              <a:cs typeface="Times New Roman" panose="02020603050405020304" pitchFamily="18" charset="0"/>
            </a:endParaRPr>
          </a:p>
          <a:p>
            <a:endParaRPr lang="en-US" dirty="0"/>
          </a:p>
        </p:txBody>
      </p:sp>
      <p:sp>
        <p:nvSpPr>
          <p:cNvPr id="4" name="Slide Number Placeholder 3"/>
          <p:cNvSpPr>
            <a:spLocks noGrp="1"/>
          </p:cNvSpPr>
          <p:nvPr>
            <p:ph type="sldNum" sz="quarter" idx="5"/>
          </p:nvPr>
        </p:nvSpPr>
        <p:spPr/>
        <p:txBody>
          <a:bodyPr/>
          <a:lstStyle/>
          <a:p>
            <a:fld id="{E48A1AB7-A2F7-4245-85E1-F8253F5BC01B}" type="slidenum">
              <a:rPr lang="en-US" smtClean="0"/>
              <a:t>4</a:t>
            </a:fld>
            <a:endParaRPr lang="en-US"/>
          </a:p>
        </p:txBody>
      </p:sp>
    </p:spTree>
    <p:extLst>
      <p:ext uri="{BB962C8B-B14F-4D97-AF65-F5344CB8AC3E}">
        <p14:creationId xmlns:p14="http://schemas.microsoft.com/office/powerpoint/2010/main" val="3679259280"/>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GB" sz="1800" dirty="0">
                <a:effectLst/>
                <a:latin typeface="Times New Roman" panose="02020603050405020304" pitchFamily="18" charset="0"/>
                <a:ea typeface="Aptos" panose="020B0004020202020204" pitchFamily="34" charset="0"/>
                <a:cs typeface="Times New Roman" panose="02020603050405020304" pitchFamily="18" charset="0"/>
              </a:rPr>
              <a:t>The 5W2H model assists in making the business problem structured in a systematic manner. The key problem is a drastic decrease in in-store selling, and it has resulted in a direct influence on the revenue and profitability. The issue lies mostly because of the competitive pressure online, the escalating price of running a business, and the poor online presence. It is taking place at the brick-and-mortar shop in Norwich, and it has been growing throughout the previous 12 months. The top stakeholders are the owners of the business, customers who have shifted towards different shopping styles and online competitors who provide more convenient services. The downturn has come about through decreased foot traffic and the preference of customers for online shopping platforms. On the financial side, the business has lost about 30% of its sales, and this is a risk to the sustainability of the business in the long-run. Byrne (2025) suggests that when structured problem-solving models are employed, such as the 5W2H enables firms to have a clear picture of the factors leading to operational problems and the effects that operational issues have on the firm.</a:t>
            </a:r>
            <a:endParaRPr lang="en-US" sz="1800" dirty="0">
              <a:effectLst/>
              <a:latin typeface="Times New Roman" panose="02020603050405020304" pitchFamily="18" charset="0"/>
              <a:ea typeface="Aptos" panose="020B0004020202020204" pitchFamily="34" charset="0"/>
              <a:cs typeface="Times New Roman" panose="02020603050405020304" pitchFamily="18" charset="0"/>
            </a:endParaRPr>
          </a:p>
          <a:p>
            <a:endParaRPr lang="en-US" dirty="0"/>
          </a:p>
        </p:txBody>
      </p:sp>
      <p:sp>
        <p:nvSpPr>
          <p:cNvPr id="4" name="Slide Number Placeholder 3"/>
          <p:cNvSpPr>
            <a:spLocks noGrp="1"/>
          </p:cNvSpPr>
          <p:nvPr>
            <p:ph type="sldNum" sz="quarter" idx="5"/>
          </p:nvPr>
        </p:nvSpPr>
        <p:spPr/>
        <p:txBody>
          <a:bodyPr/>
          <a:lstStyle/>
          <a:p>
            <a:fld id="{E48A1AB7-A2F7-4245-85E1-F8253F5BC01B}" type="slidenum">
              <a:rPr lang="en-US" smtClean="0"/>
              <a:t>5</a:t>
            </a:fld>
            <a:endParaRPr lang="en-US"/>
          </a:p>
        </p:txBody>
      </p:sp>
    </p:spTree>
    <p:extLst>
      <p:ext uri="{BB962C8B-B14F-4D97-AF65-F5344CB8AC3E}">
        <p14:creationId xmlns:p14="http://schemas.microsoft.com/office/powerpoint/2010/main" val="1385310314"/>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GB" sz="1800" dirty="0">
                <a:effectLst/>
                <a:latin typeface="Times New Roman" panose="02020603050405020304" pitchFamily="18" charset="0"/>
                <a:ea typeface="Aptos" panose="020B0004020202020204" pitchFamily="34" charset="0"/>
                <a:cs typeface="Times New Roman" panose="02020603050405020304" pitchFamily="18" charset="0"/>
              </a:rPr>
              <a:t>PESTEL framework is a strategic analytical model applied to investigate the external business environment with references to the political, economic, social, technological, environmental and legal aspects. Organisations usually utilise it to establish the opportunities and threats that can affect the performance of the business and strategic planning. The framework is also useful in that it offers a structured and holistically oriented view of the external forces that influence the company, enabling the managers to be ready for the changes in the market and the uncertainty of the market. It also helps in long term planning by making businesses mind outside factors, not only outside companies' operations, but also in the formulation of the long term planning. There are, however, some shortcomings of the PESTEL framework. The priorities are not always on the most important external factors, so businesses are not very able to concentrate their resources. Also, it may be too wide and general, and it is not always able to call certain challenges in the industry. According to Crimmins (2025), PESTEL is useful in terms of environmental scanning but needs to be used alongside other analysis tools to enhance the process of strategic decision-making.</a:t>
            </a:r>
            <a:endParaRPr lang="en-US" sz="1800" dirty="0">
              <a:effectLst/>
              <a:latin typeface="Times New Roman" panose="02020603050405020304" pitchFamily="18" charset="0"/>
              <a:ea typeface="Aptos" panose="020B0004020202020204" pitchFamily="34" charset="0"/>
              <a:cs typeface="Times New Roman" panose="02020603050405020304" pitchFamily="18" charset="0"/>
            </a:endParaRPr>
          </a:p>
          <a:p>
            <a:endParaRPr lang="en-US" dirty="0"/>
          </a:p>
        </p:txBody>
      </p:sp>
      <p:sp>
        <p:nvSpPr>
          <p:cNvPr id="4" name="Slide Number Placeholder 3"/>
          <p:cNvSpPr>
            <a:spLocks noGrp="1"/>
          </p:cNvSpPr>
          <p:nvPr>
            <p:ph type="sldNum" sz="quarter" idx="5"/>
          </p:nvPr>
        </p:nvSpPr>
        <p:spPr/>
        <p:txBody>
          <a:bodyPr/>
          <a:lstStyle/>
          <a:p>
            <a:fld id="{E48A1AB7-A2F7-4245-85E1-F8253F5BC01B}" type="slidenum">
              <a:rPr lang="en-US" smtClean="0"/>
              <a:t>6</a:t>
            </a:fld>
            <a:endParaRPr lang="en-US"/>
          </a:p>
        </p:txBody>
      </p:sp>
    </p:spTree>
    <p:extLst>
      <p:ext uri="{BB962C8B-B14F-4D97-AF65-F5344CB8AC3E}">
        <p14:creationId xmlns:p14="http://schemas.microsoft.com/office/powerpoint/2010/main" val="57328015"/>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GB" sz="1800" dirty="0">
                <a:effectLst/>
                <a:latin typeface="Times New Roman" panose="02020603050405020304" pitchFamily="18" charset="0"/>
                <a:ea typeface="Aptos" panose="020B0004020202020204" pitchFamily="34" charset="0"/>
                <a:cs typeface="Times New Roman" panose="02020603050405020304" pitchFamily="18" charset="0"/>
              </a:rPr>
              <a:t>In implementing the PESTEL framework for Green Haven Florists, business performance is affected by a number of external factors. On the political front, there is a rise in operational costs due to regulations and taxes on businesses and retail. Inflation has cost the economy in that it has increased the price of imported flowers and lowered the spending power of consumers. Customers have become more socially amenable to convenience, online order and home delivery services. On the technology front, competitors have embraced the trend of modern websites, mobile ordering systems, social media marketing, and Green Haven Florists has been left out in the digital development. The environmental aspect of the company has had an impact on making production costly due to its sustainable packaging and eco-friendly materials. Financially, adherence to the employment laws and the retail regulations imposes additional financial strain legally. The studies carried out on customer online shopping preferences in the UK reveal that the use of technology has altered customer behaviour drastically, posing a threat to traditional </a:t>
            </a:r>
            <a:r>
              <a:rPr lang="en-GB" sz="1800" dirty="0" err="1">
                <a:effectLst/>
                <a:latin typeface="Times New Roman" panose="02020603050405020304" pitchFamily="18" charset="0"/>
                <a:ea typeface="Aptos" panose="020B0004020202020204" pitchFamily="34" charset="0"/>
                <a:cs typeface="Times New Roman" panose="02020603050405020304" pitchFamily="18" charset="0"/>
              </a:rPr>
              <a:t>shopplaces</a:t>
            </a:r>
            <a:r>
              <a:rPr lang="en-GB" sz="1800" dirty="0">
                <a:effectLst/>
                <a:latin typeface="Times New Roman" panose="02020603050405020304" pitchFamily="18" charset="0"/>
                <a:ea typeface="Aptos" panose="020B0004020202020204" pitchFamily="34" charset="0"/>
                <a:cs typeface="Times New Roman" panose="02020603050405020304" pitchFamily="18" charset="0"/>
              </a:rPr>
              <a:t> (Male, 2024). Such a combination of these external pressures has led to a drop in in-store sales.</a:t>
            </a:r>
            <a:endParaRPr lang="en-US" sz="1800" dirty="0">
              <a:effectLst/>
              <a:latin typeface="Times New Roman" panose="02020603050405020304" pitchFamily="18" charset="0"/>
              <a:ea typeface="Aptos" panose="020B0004020202020204" pitchFamily="34" charset="0"/>
              <a:cs typeface="Times New Roman" panose="02020603050405020304" pitchFamily="18" charset="0"/>
            </a:endParaRPr>
          </a:p>
          <a:p>
            <a:endParaRPr lang="en-US" dirty="0"/>
          </a:p>
        </p:txBody>
      </p:sp>
      <p:sp>
        <p:nvSpPr>
          <p:cNvPr id="4" name="Slide Number Placeholder 3"/>
          <p:cNvSpPr>
            <a:spLocks noGrp="1"/>
          </p:cNvSpPr>
          <p:nvPr>
            <p:ph type="sldNum" sz="quarter" idx="5"/>
          </p:nvPr>
        </p:nvSpPr>
        <p:spPr/>
        <p:txBody>
          <a:bodyPr/>
          <a:lstStyle/>
          <a:p>
            <a:fld id="{E48A1AB7-A2F7-4245-85E1-F8253F5BC01B}" type="slidenum">
              <a:rPr lang="en-US" smtClean="0"/>
              <a:t>7</a:t>
            </a:fld>
            <a:endParaRPr lang="en-US"/>
          </a:p>
        </p:txBody>
      </p:sp>
    </p:spTree>
    <p:extLst>
      <p:ext uri="{BB962C8B-B14F-4D97-AF65-F5344CB8AC3E}">
        <p14:creationId xmlns:p14="http://schemas.microsoft.com/office/powerpoint/2010/main" val="2370700542"/>
      </p:ext>
    </p:extLst>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GB" sz="1800" dirty="0">
                <a:effectLst/>
                <a:latin typeface="Times New Roman" panose="02020603050405020304" pitchFamily="18" charset="0"/>
                <a:ea typeface="Aptos" panose="020B0004020202020204" pitchFamily="34" charset="0"/>
                <a:cs typeface="Times New Roman" panose="02020603050405020304" pitchFamily="18" charset="0"/>
              </a:rPr>
              <a:t>The cause-and-effect diagram, the Fishbone Diagram, assists in determining all the underlying causes of poor in-store sales at Green Haven Florists. Marketing is one of the primary reasons because the business lacks a strong online presence and does not do as much regarding promotions as its competitors. Another reason is technology, where an old-fashioned site and ineffective online ordering discourage clients. Profitability has been lowered by high operational expenses, such as the cost of importing flowers, which are eco-friendly and wrapping them in packaging materials. The physical stores have been losing their customers to the competing websites of powerful online retailers who offer discounts and quick delivery services. Customers are moving towards convenience and online shopping systems. Moreover, lower high street activity has decreased the foot traffic along the store location. Byrne (2025) suggests that to find root causes, diagnostic tools (e.g., the Fishbone Diagram) can be used for businesses to create focused solutions instead of treating the symptoms on the surface.</a:t>
            </a:r>
            <a:endParaRPr lang="en-US" sz="1800" dirty="0">
              <a:effectLst/>
              <a:latin typeface="Times New Roman" panose="02020603050405020304" pitchFamily="18" charset="0"/>
              <a:ea typeface="Aptos" panose="020B0004020202020204" pitchFamily="34" charset="0"/>
              <a:cs typeface="Times New Roman" panose="02020603050405020304" pitchFamily="18" charset="0"/>
            </a:endParaRPr>
          </a:p>
          <a:p>
            <a:endParaRPr lang="en-US" dirty="0"/>
          </a:p>
        </p:txBody>
      </p:sp>
      <p:sp>
        <p:nvSpPr>
          <p:cNvPr id="4" name="Slide Number Placeholder 3"/>
          <p:cNvSpPr>
            <a:spLocks noGrp="1"/>
          </p:cNvSpPr>
          <p:nvPr>
            <p:ph type="sldNum" sz="quarter" idx="5"/>
          </p:nvPr>
        </p:nvSpPr>
        <p:spPr/>
        <p:txBody>
          <a:bodyPr/>
          <a:lstStyle/>
          <a:p>
            <a:fld id="{E48A1AB7-A2F7-4245-85E1-F8253F5BC01B}" type="slidenum">
              <a:rPr lang="en-US" smtClean="0"/>
              <a:t>8</a:t>
            </a:fld>
            <a:endParaRPr lang="en-US"/>
          </a:p>
        </p:txBody>
      </p:sp>
    </p:spTree>
    <p:extLst>
      <p:ext uri="{BB962C8B-B14F-4D97-AF65-F5344CB8AC3E}">
        <p14:creationId xmlns:p14="http://schemas.microsoft.com/office/powerpoint/2010/main" val="1400545962"/>
      </p:ext>
    </p:extLst>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E48A1AB7-A2F7-4245-85E1-F8253F5BC01B}" type="slidenum">
              <a:rPr lang="en-US" smtClean="0"/>
              <a:t>9</a:t>
            </a:fld>
            <a:endParaRPr lang="en-US"/>
          </a:p>
        </p:txBody>
      </p:sp>
    </p:spTree>
    <p:extLst>
      <p:ext uri="{BB962C8B-B14F-4D97-AF65-F5344CB8AC3E}">
        <p14:creationId xmlns:p14="http://schemas.microsoft.com/office/powerpoint/2010/main" val="4180817859"/>
      </p:ext>
    </p:extLst>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GB" sz="1800" dirty="0">
                <a:effectLst/>
                <a:latin typeface="Times New Roman" panose="02020603050405020304" pitchFamily="18" charset="0"/>
                <a:ea typeface="Aptos" panose="020B0004020202020204" pitchFamily="34" charset="0"/>
                <a:cs typeface="Times New Roman" panose="02020603050405020304" pitchFamily="18" charset="0"/>
              </a:rPr>
              <a:t>To sum up, the review has pointed out that the fast development of Internet competition and the altering customer shopping behaviour became the key causes of the decrease in in-store sales of Green Haven Florists. Inflation and sustainable practises have increased the cost of operation, thus decreasing the profitability further. There is also a weakness in technological changes, especially regarding digital marketing and online services that the business has failed to adopt, thus putting it at a disadvantage in terms of competition. The low customer attendance has also been a result of low high street foot traffic. In spite of these factors, Green Haven Florists has a good quality of its products and a good brand image among the local community. Nevertheless, it needs strategic adjustments to modernise the processes, strengthen the digital presence, and react well to the external pressures of the market. These problems will be crucial in the long-term survival and development of the business.</a:t>
            </a:r>
            <a:endParaRPr lang="en-US" sz="1800" dirty="0">
              <a:effectLst/>
              <a:latin typeface="Times New Roman" panose="02020603050405020304" pitchFamily="18" charset="0"/>
              <a:ea typeface="Aptos" panose="020B0004020202020204" pitchFamily="34" charset="0"/>
              <a:cs typeface="Times New Roman" panose="02020603050405020304" pitchFamily="18" charset="0"/>
            </a:endParaRPr>
          </a:p>
          <a:p>
            <a:endParaRPr lang="en-US" dirty="0"/>
          </a:p>
        </p:txBody>
      </p:sp>
      <p:sp>
        <p:nvSpPr>
          <p:cNvPr id="4" name="Slide Number Placeholder 3"/>
          <p:cNvSpPr>
            <a:spLocks noGrp="1"/>
          </p:cNvSpPr>
          <p:nvPr>
            <p:ph type="sldNum" sz="quarter" idx="5"/>
          </p:nvPr>
        </p:nvSpPr>
        <p:spPr/>
        <p:txBody>
          <a:bodyPr/>
          <a:lstStyle/>
          <a:p>
            <a:fld id="{E48A1AB7-A2F7-4245-85E1-F8253F5BC01B}" type="slidenum">
              <a:rPr lang="en-US" smtClean="0"/>
              <a:t>10</a:t>
            </a:fld>
            <a:endParaRPr lang="en-US"/>
          </a:p>
        </p:txBody>
      </p:sp>
    </p:spTree>
    <p:extLst>
      <p:ext uri="{BB962C8B-B14F-4D97-AF65-F5344CB8AC3E}">
        <p14:creationId xmlns:p14="http://schemas.microsoft.com/office/powerpoint/2010/main" val="2118958242"/>
      </p:ext>
    </p:extLst>
  </p:cSld>
  <p:clrMapOvr>
    <a:masterClrMapping/>
  </p:clrMapOvr>
</p:notes>
</file>

<file path=ppt/notesSlides/notesSlide1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a:buNone/>
            </a:pPr>
            <a:r>
              <a:rPr lang="en-US" sz="800" b="0" i="0" dirty="0">
                <a:effectLst/>
                <a:latin typeface="Times New Roman" panose="02020603050405020304" pitchFamily="18" charset="0"/>
              </a:rPr>
              <a:t>Belsare, H.V. (2025). PESTLE ANALYSIS. </a:t>
            </a:r>
            <a:r>
              <a:rPr lang="en-US" sz="800" b="0" i="1" dirty="0">
                <a:effectLst/>
                <a:latin typeface="Times New Roman" panose="02020603050405020304" pitchFamily="18" charset="0"/>
              </a:rPr>
              <a:t>International journal of advanced research</a:t>
            </a:r>
            <a:r>
              <a:rPr lang="en-US" sz="800" b="0" i="0" dirty="0">
                <a:effectLst/>
                <a:latin typeface="Times New Roman" panose="02020603050405020304" pitchFamily="18" charset="0"/>
              </a:rPr>
              <a:t>, [online] 13(02), pp.2320–5407. </a:t>
            </a:r>
            <a:r>
              <a:rPr lang="en-US" sz="800" b="0" i="0" dirty="0" err="1">
                <a:effectLst/>
                <a:latin typeface="Times New Roman" panose="02020603050405020304" pitchFamily="18" charset="0"/>
              </a:rPr>
              <a:t>doi:https</a:t>
            </a:r>
            <a:r>
              <a:rPr lang="en-US" sz="800" b="0" i="0" dirty="0">
                <a:effectLst/>
                <a:latin typeface="Times New Roman" panose="02020603050405020304" pitchFamily="18" charset="0"/>
              </a:rPr>
              <a:t>://doi.org/10.21474/IJAR01/20411.</a:t>
            </a:r>
          </a:p>
          <a:p>
            <a:pPr>
              <a:buNone/>
            </a:pPr>
            <a:r>
              <a:rPr lang="en-US" sz="800" b="0" i="0" dirty="0">
                <a:effectLst/>
                <a:latin typeface="Times New Roman" panose="02020603050405020304" pitchFamily="18" charset="0"/>
              </a:rPr>
              <a:t>Briggs, F. (2025). </a:t>
            </a:r>
            <a:r>
              <a:rPr lang="en-US" sz="800" b="0" i="1" dirty="0">
                <a:effectLst/>
                <a:latin typeface="Times New Roman" panose="02020603050405020304" pitchFamily="18" charset="0"/>
              </a:rPr>
              <a:t>The impact of e-commerce on traditional retail: insights for A-Level business students</a:t>
            </a:r>
            <a:r>
              <a:rPr lang="en-US" sz="800" b="0" i="0" dirty="0">
                <a:effectLst/>
                <a:latin typeface="Times New Roman" panose="02020603050405020304" pitchFamily="18" charset="0"/>
              </a:rPr>
              <a:t>. [online] Retail Times. Available at: https://retailtimes.co.uk/the-impact-of-e-commerce-on-traditional-retail-insights-for-a-level-business-students [Accessed 31 Jan. 2026].</a:t>
            </a:r>
          </a:p>
          <a:p>
            <a:pPr>
              <a:buNone/>
            </a:pPr>
            <a:r>
              <a:rPr lang="en-US" sz="800" b="0" i="0" dirty="0">
                <a:effectLst/>
                <a:latin typeface="Times New Roman" panose="02020603050405020304" pitchFamily="18" charset="0"/>
              </a:rPr>
              <a:t>Byrne, I. (2025). </a:t>
            </a:r>
            <a:r>
              <a:rPr lang="en-US" sz="800" b="0" i="1" dirty="0">
                <a:effectLst/>
                <a:latin typeface="Times New Roman" panose="02020603050405020304" pitchFamily="18" charset="0"/>
              </a:rPr>
              <a:t>Revitalizing Green Haven Florists: A Strategic Approach to Problem Solving</a:t>
            </a:r>
            <a:r>
              <a:rPr lang="en-US" sz="800" b="0" i="0" dirty="0">
                <a:effectLst/>
                <a:latin typeface="Times New Roman" panose="02020603050405020304" pitchFamily="18" charset="0"/>
              </a:rPr>
              <a:t>. [online] prezi.com. Available at: https://prezi.com/p/pqkehpfpnyix/revitalizing-green-haven-florists-a-strategic-approach-to-problem-solving [Accessed 31 Jan. 2026].</a:t>
            </a:r>
          </a:p>
          <a:p>
            <a:pPr>
              <a:buNone/>
            </a:pPr>
            <a:r>
              <a:rPr lang="en-US" sz="800" b="0" i="0" dirty="0">
                <a:effectLst/>
                <a:latin typeface="Times New Roman" panose="02020603050405020304" pitchFamily="18" charset="0"/>
              </a:rPr>
              <a:t>Crimmins, C. (2025). </a:t>
            </a:r>
            <a:r>
              <a:rPr lang="en-US" sz="800" b="0" i="1" dirty="0">
                <a:effectLst/>
                <a:latin typeface="Times New Roman" panose="02020603050405020304" pitchFamily="18" charset="0"/>
              </a:rPr>
              <a:t>PESTEL Analysis: A Complete Guide to Strategic Planning</a:t>
            </a:r>
            <a:r>
              <a:rPr lang="en-US" sz="800" b="0" i="0" dirty="0">
                <a:effectLst/>
                <a:latin typeface="Times New Roman" panose="02020603050405020304" pitchFamily="18" charset="0"/>
              </a:rPr>
              <a:t>. [online] PESTEL Analysis: A Complete Guide to Strategic Planning. Available at: https://www.spiderstrategies.com/blog/pestel-analysis.</a:t>
            </a:r>
          </a:p>
          <a:p>
            <a:pPr>
              <a:buNone/>
            </a:pPr>
            <a:r>
              <a:rPr lang="en-US" sz="800" b="0" i="0" dirty="0">
                <a:effectLst/>
                <a:latin typeface="Times New Roman" panose="02020603050405020304" pitchFamily="18" charset="0"/>
              </a:rPr>
              <a:t>Goodier, M. and Halliday, J. (2026). </a:t>
            </a:r>
            <a:r>
              <a:rPr lang="en-US" sz="800" b="0" i="1" dirty="0" err="1">
                <a:effectLst/>
                <a:latin typeface="Times New Roman" panose="02020603050405020304" pitchFamily="18" charset="0"/>
              </a:rPr>
              <a:t>Labour</a:t>
            </a:r>
            <a:r>
              <a:rPr lang="en-US" sz="800" b="0" i="1" dirty="0">
                <a:effectLst/>
                <a:latin typeface="Times New Roman" panose="02020603050405020304" pitchFamily="18" charset="0"/>
              </a:rPr>
              <a:t> risks election wipeout unless it improves Britain’s high streets, study finds</a:t>
            </a:r>
            <a:r>
              <a:rPr lang="en-US" sz="800" b="0" i="0" dirty="0">
                <a:effectLst/>
                <a:latin typeface="Times New Roman" panose="02020603050405020304" pitchFamily="18" charset="0"/>
              </a:rPr>
              <a:t>. [online] the Guardian. Available at: https://www.theguardian.com/society/2026/jan/28/labour-risks-election-wipeout-unless-it-improves-britain-high-streets-study-finds.</a:t>
            </a:r>
          </a:p>
          <a:p>
            <a:pPr>
              <a:buNone/>
            </a:pPr>
            <a:r>
              <a:rPr lang="en-US" sz="800" b="0" i="0" dirty="0">
                <a:effectLst/>
                <a:latin typeface="Times New Roman" panose="02020603050405020304" pitchFamily="18" charset="0"/>
              </a:rPr>
              <a:t>IBISWorld (2025). </a:t>
            </a:r>
            <a:r>
              <a:rPr lang="en-US" sz="800" b="0" i="1" dirty="0">
                <a:effectLst/>
                <a:latin typeface="Times New Roman" panose="02020603050405020304" pitchFamily="18" charset="0"/>
              </a:rPr>
              <a:t>Online Flower Retailers in the UK - Market Research Report (2015-2030)</a:t>
            </a:r>
            <a:r>
              <a:rPr lang="en-US" sz="800" b="0" i="0" dirty="0">
                <a:effectLst/>
                <a:latin typeface="Times New Roman" panose="02020603050405020304" pitchFamily="18" charset="0"/>
              </a:rPr>
              <a:t>. [online] Ibisworld.com. Available at: https://www.ibisworld.com/united-kingdom/industry/online-flower-retailers/5149.</a:t>
            </a:r>
          </a:p>
          <a:p>
            <a:pPr>
              <a:buNone/>
            </a:pPr>
            <a:r>
              <a:rPr lang="en-US" sz="800" b="0" i="0" dirty="0">
                <a:effectLst/>
                <a:latin typeface="Times New Roman" panose="02020603050405020304" pitchFamily="18" charset="0"/>
              </a:rPr>
              <a:t>Male, S. (2024). </a:t>
            </a:r>
            <a:r>
              <a:rPr lang="en-US" sz="800" b="0" i="1" dirty="0">
                <a:effectLst/>
                <a:latin typeface="Times New Roman" panose="02020603050405020304" pitchFamily="18" charset="0"/>
              </a:rPr>
              <a:t>UK Online Shopping Trends | </a:t>
            </a:r>
            <a:r>
              <a:rPr lang="en-US" sz="800" b="0" i="1" dirty="0" err="1">
                <a:effectLst/>
                <a:latin typeface="Times New Roman" panose="02020603050405020304" pitchFamily="18" charset="0"/>
              </a:rPr>
              <a:t>Zamplia</a:t>
            </a:r>
            <a:r>
              <a:rPr lang="en-US" sz="800" b="0" i="0" dirty="0">
                <a:effectLst/>
                <a:latin typeface="Times New Roman" panose="02020603050405020304" pitchFamily="18" charset="0"/>
              </a:rPr>
              <a:t>. [online] </a:t>
            </a:r>
            <a:r>
              <a:rPr lang="en-US" sz="800" b="0" i="0" dirty="0" err="1">
                <a:effectLst/>
                <a:latin typeface="Times New Roman" panose="02020603050405020304" pitchFamily="18" charset="0"/>
              </a:rPr>
              <a:t>Zamplia</a:t>
            </a:r>
            <a:r>
              <a:rPr lang="en-US" sz="800" b="0" i="0" dirty="0">
                <a:effectLst/>
                <a:latin typeface="Times New Roman" panose="02020603050405020304" pitchFamily="18" charset="0"/>
              </a:rPr>
              <a:t>. Available at: https://zamplia.com/uk-online-shopping-trends [Accessed 31 Jan. 2026].</a:t>
            </a:r>
          </a:p>
          <a:p>
            <a:pPr>
              <a:buNone/>
            </a:pPr>
            <a:r>
              <a:rPr lang="en-US" sz="800" b="0" i="0" dirty="0">
                <a:effectLst/>
                <a:latin typeface="Times New Roman" panose="02020603050405020304" pitchFamily="18" charset="0"/>
              </a:rPr>
              <a:t>Marsh, S. (2025). </a:t>
            </a:r>
            <a:r>
              <a:rPr lang="en-US" sz="800" b="0" i="1" dirty="0">
                <a:effectLst/>
                <a:latin typeface="Times New Roman" panose="02020603050405020304" pitchFamily="18" charset="0"/>
              </a:rPr>
              <a:t>‘A gamechanger’: 200,000 UK small businesses sign up to TikTok Shop</a:t>
            </a:r>
            <a:r>
              <a:rPr lang="en-US" sz="800" b="0" i="0" dirty="0">
                <a:effectLst/>
                <a:latin typeface="Times New Roman" panose="02020603050405020304" pitchFamily="18" charset="0"/>
              </a:rPr>
              <a:t>. [online] the Guardian. Available at: https://www.theguardian.com/technology/2025/dec/24/uk-small-businesses-sign-up-to-tiktok-shop.</a:t>
            </a:r>
          </a:p>
          <a:p>
            <a:pPr>
              <a:buNone/>
            </a:pPr>
            <a:r>
              <a:rPr lang="en-US" sz="800" b="0" i="0" dirty="0">
                <a:effectLst/>
                <a:latin typeface="Times New Roman" panose="02020603050405020304" pitchFamily="18" charset="0"/>
              </a:rPr>
              <a:t>Mehta, T. (2025). </a:t>
            </a:r>
            <a:r>
              <a:rPr lang="en-US" sz="800" b="0" i="1" dirty="0">
                <a:effectLst/>
                <a:latin typeface="Times New Roman" panose="02020603050405020304" pitchFamily="18" charset="0"/>
              </a:rPr>
              <a:t>Revitalizing Green Haven Florists: Strategies for Survival and Growth</a:t>
            </a:r>
            <a:r>
              <a:rPr lang="en-US" sz="800" b="0" i="0" dirty="0">
                <a:effectLst/>
                <a:latin typeface="Times New Roman" panose="02020603050405020304" pitchFamily="18" charset="0"/>
              </a:rPr>
              <a:t>. [online] prezi.com. Available at: https://prezi.com/p/cid94g7ccp8b/revitalizing-green-haven-florists-strategies-for-survival-and-growth [Accessed 31 Jan. 2026].</a:t>
            </a:r>
          </a:p>
          <a:p>
            <a:pPr>
              <a:buNone/>
            </a:pPr>
            <a:r>
              <a:rPr lang="en-US" sz="800" b="0" i="0" dirty="0">
                <a:effectLst/>
                <a:latin typeface="Times New Roman" panose="02020603050405020304" pitchFamily="18" charset="0"/>
              </a:rPr>
              <a:t>OECD (2025). </a:t>
            </a:r>
            <a:r>
              <a:rPr lang="en-US" sz="800" b="0" i="1" dirty="0">
                <a:effectLst/>
                <a:latin typeface="Times New Roman" panose="02020603050405020304" pitchFamily="18" charset="0"/>
              </a:rPr>
              <a:t>Harnessing the twin transition to </a:t>
            </a:r>
            <a:r>
              <a:rPr lang="en-US" sz="800" b="0" i="1" dirty="0" err="1">
                <a:effectLst/>
                <a:latin typeface="Times New Roman" panose="02020603050405020304" pitchFamily="18" charset="0"/>
              </a:rPr>
              <a:t>revitalise</a:t>
            </a:r>
            <a:r>
              <a:rPr lang="en-US" sz="800" b="0" i="1" dirty="0">
                <a:effectLst/>
                <a:latin typeface="Times New Roman" panose="02020603050405020304" pitchFamily="18" charset="0"/>
              </a:rPr>
              <a:t> retail SMEs in town and city </a:t>
            </a:r>
            <a:r>
              <a:rPr lang="en-US" sz="800" b="0" i="1" dirty="0" err="1">
                <a:effectLst/>
                <a:latin typeface="Times New Roman" panose="02020603050405020304" pitchFamily="18" charset="0"/>
              </a:rPr>
              <a:t>centres</a:t>
            </a:r>
            <a:r>
              <a:rPr lang="en-US" sz="800" b="0" i="1" dirty="0">
                <a:effectLst/>
                <a:latin typeface="Times New Roman" panose="02020603050405020304" pitchFamily="18" charset="0"/>
              </a:rPr>
              <a:t>: Local Retail, Global Trends</a:t>
            </a:r>
            <a:r>
              <a:rPr lang="en-US" sz="800" b="0" i="0" dirty="0">
                <a:effectLst/>
                <a:latin typeface="Times New Roman" panose="02020603050405020304" pitchFamily="18" charset="0"/>
              </a:rPr>
              <a:t>. [online] OECD. Available at: https://www.oecd.org/en/publications/local-retail-global-trends_55e2edec-en/full-report/harnessing-the-twin-transition-to-revitalise-retail-smes-in-town-and-city-centres_216a0acf.html.</a:t>
            </a:r>
          </a:p>
          <a:p>
            <a:pPr>
              <a:buNone/>
            </a:pPr>
            <a:r>
              <a:rPr lang="en-US" sz="800" b="0" i="0" dirty="0">
                <a:effectLst/>
                <a:latin typeface="Times New Roman" panose="02020603050405020304" pitchFamily="18" charset="0"/>
              </a:rPr>
              <a:t>Olayiwola, K., Perera, S., </a:t>
            </a:r>
            <a:r>
              <a:rPr lang="en-US" sz="800" b="0" i="0" dirty="0" err="1">
                <a:effectLst/>
                <a:latin typeface="Times New Roman" panose="02020603050405020304" pitchFamily="18" charset="0"/>
              </a:rPr>
              <a:t>Kagioglou</a:t>
            </a:r>
            <a:r>
              <a:rPr lang="en-US" sz="800" b="0" i="0" dirty="0">
                <a:effectLst/>
                <a:latin typeface="Times New Roman" panose="02020603050405020304" pitchFamily="18" charset="0"/>
              </a:rPr>
              <a:t>, M., Jin, X. and Sharafi, P. (2025). A PESTEL Analysis of Problems Associated with the Adoption of Offsite Construction: A Systematic Literature Review. </a:t>
            </a:r>
            <a:r>
              <a:rPr lang="en-US" sz="800" b="0" i="1" dirty="0">
                <a:effectLst/>
                <a:latin typeface="Times New Roman" panose="02020603050405020304" pitchFamily="18" charset="0"/>
              </a:rPr>
              <a:t>Buildings</a:t>
            </a:r>
            <a:r>
              <a:rPr lang="en-US" sz="800" b="0" i="0" dirty="0">
                <a:effectLst/>
                <a:latin typeface="Times New Roman" panose="02020603050405020304" pitchFamily="18" charset="0"/>
              </a:rPr>
              <a:t>, [online] 15(13), pp.2146–2146. </a:t>
            </a:r>
            <a:r>
              <a:rPr lang="en-US" sz="800" b="0" i="0" dirty="0" err="1">
                <a:effectLst/>
                <a:latin typeface="Times New Roman" panose="02020603050405020304" pitchFamily="18" charset="0"/>
              </a:rPr>
              <a:t>doi:https</a:t>
            </a:r>
            <a:r>
              <a:rPr lang="en-US" sz="800" b="0" i="0" dirty="0">
                <a:effectLst/>
                <a:latin typeface="Times New Roman" panose="02020603050405020304" pitchFamily="18" charset="0"/>
              </a:rPr>
              <a:t>://doi.org/10.3390/buildings15132146.</a:t>
            </a:r>
          </a:p>
          <a:p>
            <a:pPr>
              <a:buNone/>
            </a:pPr>
            <a:r>
              <a:rPr lang="en-US" sz="800" b="0" i="0" dirty="0">
                <a:effectLst/>
                <a:latin typeface="Times New Roman" panose="02020603050405020304" pitchFamily="18" charset="0"/>
              </a:rPr>
              <a:t>Partington, R. (2026). </a:t>
            </a:r>
            <a:r>
              <a:rPr lang="en-US" sz="800" b="0" i="1" dirty="0">
                <a:effectLst/>
                <a:latin typeface="Times New Roman" panose="02020603050405020304" pitchFamily="18" charset="0"/>
              </a:rPr>
              <a:t>Doom loop of decline: how struggling high streets fuel far-right sympathies in UK</a:t>
            </a:r>
            <a:r>
              <a:rPr lang="en-US" sz="800" b="0" i="0" dirty="0">
                <a:effectLst/>
                <a:latin typeface="Times New Roman" panose="02020603050405020304" pitchFamily="18" charset="0"/>
              </a:rPr>
              <a:t>. [online] the Guardian. Available at: https://www.theguardian.com/business/2026/jan/29/doom-loop-of-decline-how-struggling-high-streets-fuel-far-right-sympathies-in-uk [Accessed 31 Jan. 2026].</a:t>
            </a:r>
          </a:p>
          <a:p>
            <a:pPr>
              <a:buNone/>
            </a:pPr>
            <a:r>
              <a:rPr lang="en-US" sz="800" b="0" i="0" dirty="0" err="1">
                <a:effectLst/>
                <a:latin typeface="Times New Roman" panose="02020603050405020304" pitchFamily="18" charset="0"/>
              </a:rPr>
              <a:t>Ramsudeen</a:t>
            </a:r>
            <a:r>
              <a:rPr lang="en-US" sz="800" b="0" i="0" dirty="0">
                <a:effectLst/>
                <a:latin typeface="Times New Roman" panose="02020603050405020304" pitchFamily="18" charset="0"/>
              </a:rPr>
              <a:t>, R. (2025). A Theoretical, Diagnostic Review of SWOT, PESTLE, Porter’s 5 Five Forces Models, as a Strategic Analytical Planning Tools for the Business Environment. </a:t>
            </a:r>
            <a:r>
              <a:rPr lang="en-US" sz="800" b="0" i="1" dirty="0" err="1">
                <a:effectLst/>
                <a:latin typeface="Times New Roman" panose="02020603050405020304" pitchFamily="18" charset="0"/>
              </a:rPr>
              <a:t>Texila</a:t>
            </a:r>
            <a:r>
              <a:rPr lang="en-US" sz="800" b="0" i="1" dirty="0">
                <a:effectLst/>
                <a:latin typeface="Times New Roman" panose="02020603050405020304" pitchFamily="18" charset="0"/>
              </a:rPr>
              <a:t> International Journal of Management</a:t>
            </a:r>
            <a:r>
              <a:rPr lang="en-US" sz="800" b="0" i="0" dirty="0">
                <a:effectLst/>
                <a:latin typeface="Times New Roman" panose="02020603050405020304" pitchFamily="18" charset="0"/>
              </a:rPr>
              <a:t>, [online] 11(02). </a:t>
            </a:r>
            <a:r>
              <a:rPr lang="en-US" sz="800" b="0" i="0" dirty="0" err="1">
                <a:effectLst/>
                <a:latin typeface="Times New Roman" panose="02020603050405020304" pitchFamily="18" charset="0"/>
              </a:rPr>
              <a:t>doi:https</a:t>
            </a:r>
            <a:r>
              <a:rPr lang="en-US" sz="800" b="0" i="0" dirty="0">
                <a:effectLst/>
                <a:latin typeface="Times New Roman" panose="02020603050405020304" pitchFamily="18" charset="0"/>
              </a:rPr>
              <a:t>://doi.org/10.21522/tijmg.2015.11.02.art047.</a:t>
            </a:r>
          </a:p>
          <a:p>
            <a:pPr>
              <a:buNone/>
            </a:pPr>
            <a:r>
              <a:rPr lang="en-US" sz="800" b="0" i="0" dirty="0">
                <a:effectLst/>
                <a:latin typeface="Times New Roman" panose="02020603050405020304" pitchFamily="18" charset="0"/>
              </a:rPr>
              <a:t>SONU (2023). The impact of e-commerce on traditional retail businesses. </a:t>
            </a:r>
            <a:r>
              <a:rPr lang="en-US" sz="800" b="0" i="1" dirty="0">
                <a:effectLst/>
                <a:latin typeface="Times New Roman" panose="02020603050405020304" pitchFamily="18" charset="0"/>
              </a:rPr>
              <a:t>International Journal for Research Publication and Seminars</a:t>
            </a:r>
            <a:r>
              <a:rPr lang="en-US" sz="800" b="0" i="0" dirty="0">
                <a:effectLst/>
                <a:latin typeface="Times New Roman" panose="02020603050405020304" pitchFamily="18" charset="0"/>
              </a:rPr>
              <a:t>, 14(1), pp.282–287. </a:t>
            </a:r>
            <a:r>
              <a:rPr lang="en-US" sz="800" b="0" i="0" dirty="0" err="1">
                <a:effectLst/>
                <a:latin typeface="Times New Roman" panose="02020603050405020304" pitchFamily="18" charset="0"/>
              </a:rPr>
              <a:t>doi:https</a:t>
            </a:r>
            <a:r>
              <a:rPr lang="en-US" sz="800" b="0" i="0" dirty="0">
                <a:effectLst/>
                <a:latin typeface="Times New Roman" panose="02020603050405020304" pitchFamily="18" charset="0"/>
              </a:rPr>
              <a:t>://doi.org/10.36676/jrps.2023-v14i1-035.</a:t>
            </a:r>
          </a:p>
          <a:p>
            <a:pPr>
              <a:buNone/>
            </a:pPr>
            <a:r>
              <a:rPr lang="en-US" sz="800" b="0" i="0" dirty="0">
                <a:effectLst/>
                <a:latin typeface="Times New Roman" panose="02020603050405020304" pitchFamily="18" charset="0"/>
              </a:rPr>
              <a:t>The Strategy Institute (2024). </a:t>
            </a:r>
            <a:r>
              <a:rPr lang="en-US" sz="800" b="0" i="1" dirty="0">
                <a:effectLst/>
                <a:latin typeface="Times New Roman" panose="02020603050405020304" pitchFamily="18" charset="0"/>
              </a:rPr>
              <a:t>Understanding External Business Environments with PEST and PESTLE Analysis</a:t>
            </a:r>
            <a:r>
              <a:rPr lang="en-US" sz="800" b="0" i="0" dirty="0">
                <a:effectLst/>
                <a:latin typeface="Times New Roman" panose="02020603050405020304" pitchFamily="18" charset="0"/>
              </a:rPr>
              <a:t>. [online] www.thestrategyinstitute.org. Available at: https://www.thestrategyinstitute.org/insights/understanding-external-business-environments-with-pest-and-pestle-analysis.</a:t>
            </a:r>
          </a:p>
          <a:p>
            <a:pPr>
              <a:buNone/>
            </a:pPr>
            <a:r>
              <a:rPr lang="en-US" sz="800" b="0" i="0" dirty="0">
                <a:effectLst/>
                <a:latin typeface="Times New Roman" panose="02020603050405020304" pitchFamily="18" charset="0"/>
              </a:rPr>
              <a:t>Tiwari, A. (2023). E-commerce Revolution: Exploring the Impact of Online Shopping on Traditional Retail. </a:t>
            </a:r>
            <a:r>
              <a:rPr lang="en-US" sz="800" b="0" i="1" dirty="0">
                <a:effectLst/>
                <a:latin typeface="Times New Roman" panose="02020603050405020304" pitchFamily="18" charset="0"/>
              </a:rPr>
              <a:t>International Journal for Research in Applied Science and Engineering Technology</a:t>
            </a:r>
            <a:r>
              <a:rPr lang="en-US" sz="800" b="0" i="0" dirty="0">
                <a:effectLst/>
                <a:latin typeface="Times New Roman" panose="02020603050405020304" pitchFamily="18" charset="0"/>
              </a:rPr>
              <a:t>, 11(11), pp.2221–2226. </a:t>
            </a:r>
            <a:r>
              <a:rPr lang="en-US" sz="800" b="0" i="0" dirty="0" err="1">
                <a:effectLst/>
                <a:latin typeface="Times New Roman" panose="02020603050405020304" pitchFamily="18" charset="0"/>
              </a:rPr>
              <a:t>doi:https</a:t>
            </a:r>
            <a:r>
              <a:rPr lang="en-US" sz="800" b="0" i="0" dirty="0">
                <a:effectLst/>
                <a:latin typeface="Times New Roman" panose="02020603050405020304" pitchFamily="18" charset="0"/>
              </a:rPr>
              <a:t>://doi.org/10.22214/ijraset.2023.56923.</a:t>
            </a:r>
          </a:p>
          <a:p>
            <a:pPr>
              <a:buNone/>
            </a:pPr>
            <a:r>
              <a:rPr lang="en-US" sz="800" b="0" i="0" dirty="0" err="1">
                <a:effectLst/>
                <a:latin typeface="Times New Roman" panose="02020603050405020304" pitchFamily="18" charset="0"/>
              </a:rPr>
              <a:t>Wardhana</a:t>
            </a:r>
            <a:r>
              <a:rPr lang="en-US" sz="800" b="0" i="0" dirty="0">
                <a:effectLst/>
                <a:latin typeface="Times New Roman" panose="02020603050405020304" pitchFamily="18" charset="0"/>
              </a:rPr>
              <a:t>, A. (2024). </a:t>
            </a:r>
            <a:r>
              <a:rPr lang="en-US" sz="800" b="0" i="1" dirty="0">
                <a:effectLst/>
                <a:latin typeface="Times New Roman" panose="02020603050405020304" pitchFamily="18" charset="0"/>
              </a:rPr>
              <a:t>External Business Environment Analysis</a:t>
            </a:r>
            <a:r>
              <a:rPr lang="en-US" sz="800" b="0" i="0" dirty="0">
                <a:effectLst/>
                <a:latin typeface="Times New Roman" panose="02020603050405020304" pitchFamily="18" charset="0"/>
              </a:rPr>
              <a:t>. [online] ResearchGate. Available at: https://www.researchgate.net/publication/385086659_External_Business_Environment_Analysis.</a:t>
            </a:r>
          </a:p>
          <a:p>
            <a:pPr marL="0" indent="0">
              <a:buNone/>
            </a:pPr>
            <a:r>
              <a:rPr lang="en-US" sz="800" b="0" i="0" dirty="0">
                <a:effectLst/>
                <a:latin typeface="Times New Roman" panose="02020603050405020304" pitchFamily="18" charset="0"/>
              </a:rPr>
              <a:t>Washington State University (2025). </a:t>
            </a:r>
            <a:r>
              <a:rPr lang="en-US" sz="800" b="0" i="1" dirty="0">
                <a:effectLst/>
                <a:latin typeface="Times New Roman" panose="02020603050405020304" pitchFamily="18" charset="0"/>
              </a:rPr>
              <a:t>Industry Research: PESTEL Analysis</a:t>
            </a:r>
            <a:r>
              <a:rPr lang="en-US" sz="800" b="0" i="0" dirty="0">
                <a:effectLst/>
                <a:latin typeface="Times New Roman" panose="02020603050405020304" pitchFamily="18" charset="0"/>
              </a:rPr>
              <a:t>. [online] Washington State University. </a:t>
            </a:r>
            <a:r>
              <a:rPr lang="en-US" sz="800" b="0" i="0">
                <a:effectLst/>
                <a:latin typeface="Times New Roman" panose="02020603050405020304" pitchFamily="18" charset="0"/>
              </a:rPr>
              <a:t>Available at: https://libguides.libraries.wsu.edu/c.php?g=294263&amp;p=4358409.</a:t>
            </a:r>
          </a:p>
          <a:p>
            <a:endParaRPr lang="en-US"/>
          </a:p>
        </p:txBody>
      </p:sp>
      <p:sp>
        <p:nvSpPr>
          <p:cNvPr id="4" name="Slide Number Placeholder 3"/>
          <p:cNvSpPr>
            <a:spLocks noGrp="1"/>
          </p:cNvSpPr>
          <p:nvPr>
            <p:ph type="sldNum" sz="quarter" idx="5"/>
          </p:nvPr>
        </p:nvSpPr>
        <p:spPr/>
        <p:txBody>
          <a:bodyPr/>
          <a:lstStyle/>
          <a:p>
            <a:fld id="{E48A1AB7-A2F7-4245-85E1-F8253F5BC01B}" type="slidenum">
              <a:rPr lang="en-US" smtClean="0"/>
              <a:t>11</a:t>
            </a:fld>
            <a:endParaRPr lang="en-US"/>
          </a:p>
        </p:txBody>
      </p:sp>
    </p:spTree>
    <p:extLst>
      <p:ext uri="{BB962C8B-B14F-4D97-AF65-F5344CB8AC3E}">
        <p14:creationId xmlns:p14="http://schemas.microsoft.com/office/powerpoint/2010/main" val="396843205"/>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5D81787-726A-96AB-EF65-EDF4D2136E24}"/>
              </a:ext>
            </a:extLst>
          </p:cNvPr>
          <p:cNvSpPr>
            <a:spLocks noGrp="1"/>
          </p:cNvSpPr>
          <p:nvPr>
            <p:ph type="ctrTitle"/>
          </p:nvPr>
        </p:nvSpPr>
        <p:spPr>
          <a:xfrm>
            <a:off x="1524000" y="1122363"/>
            <a:ext cx="9144000" cy="2387600"/>
          </a:xfrm>
        </p:spPr>
        <p:txBody>
          <a:bodyPr anchor="b"/>
          <a:lstStyle>
            <a:lvl1pPr algn="ctr">
              <a:defRPr sz="6000"/>
            </a:lvl1pPr>
          </a:lstStyle>
          <a:p>
            <a:r>
              <a:rPr lang="en-US"/>
              <a:t>Click to edit Master title style</a:t>
            </a:r>
          </a:p>
        </p:txBody>
      </p:sp>
      <p:sp>
        <p:nvSpPr>
          <p:cNvPr id="3" name="Subtitle 2">
            <a:extLst>
              <a:ext uri="{FF2B5EF4-FFF2-40B4-BE49-F238E27FC236}">
                <a16:creationId xmlns:a16="http://schemas.microsoft.com/office/drawing/2014/main" id="{7B27C3D0-FE11-EA42-7DA9-5745434251FE}"/>
              </a:ext>
            </a:extLst>
          </p:cNvPr>
          <p:cNvSpPr>
            <a:spLocks noGrp="1"/>
          </p:cNvSpPr>
          <p:nvPr>
            <p:ph type="subTitle" idx="1"/>
          </p:nvPr>
        </p:nvSpPr>
        <p:spPr>
          <a:xfrm>
            <a:off x="1524000" y="3602038"/>
            <a:ext cx="91440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p>
        </p:txBody>
      </p:sp>
      <p:sp>
        <p:nvSpPr>
          <p:cNvPr id="4" name="Date Placeholder 3">
            <a:extLst>
              <a:ext uri="{FF2B5EF4-FFF2-40B4-BE49-F238E27FC236}">
                <a16:creationId xmlns:a16="http://schemas.microsoft.com/office/drawing/2014/main" id="{02219D37-014A-2E0C-DD1C-2F23A9583B4C}"/>
              </a:ext>
            </a:extLst>
          </p:cNvPr>
          <p:cNvSpPr>
            <a:spLocks noGrp="1"/>
          </p:cNvSpPr>
          <p:nvPr>
            <p:ph type="dt" sz="half" idx="10"/>
          </p:nvPr>
        </p:nvSpPr>
        <p:spPr/>
        <p:txBody>
          <a:bodyPr/>
          <a:lstStyle/>
          <a:p>
            <a:fld id="{7A4A9E1F-BBD9-4D62-9821-140EC49033B9}" type="datetimeFigureOut">
              <a:rPr lang="en-US" smtClean="0"/>
              <a:t>2/10/2026</a:t>
            </a:fld>
            <a:endParaRPr lang="en-US"/>
          </a:p>
        </p:txBody>
      </p:sp>
      <p:sp>
        <p:nvSpPr>
          <p:cNvPr id="5" name="Footer Placeholder 4">
            <a:extLst>
              <a:ext uri="{FF2B5EF4-FFF2-40B4-BE49-F238E27FC236}">
                <a16:creationId xmlns:a16="http://schemas.microsoft.com/office/drawing/2014/main" id="{D135EE43-F167-C947-352E-809B232F34B4}"/>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C77ADD12-9DBC-898F-F06D-CB8B20F2ECC8}"/>
              </a:ext>
            </a:extLst>
          </p:cNvPr>
          <p:cNvSpPr>
            <a:spLocks noGrp="1"/>
          </p:cNvSpPr>
          <p:nvPr>
            <p:ph type="sldNum" sz="quarter" idx="12"/>
          </p:nvPr>
        </p:nvSpPr>
        <p:spPr/>
        <p:txBody>
          <a:bodyPr/>
          <a:lstStyle/>
          <a:p>
            <a:fld id="{F2FC17E5-C95A-401A-952A-4D3D18A19E3E}" type="slidenum">
              <a:rPr lang="en-US" smtClean="0"/>
              <a:t>‹#›</a:t>
            </a:fld>
            <a:endParaRPr lang="en-US"/>
          </a:p>
        </p:txBody>
      </p:sp>
    </p:spTree>
    <p:extLst>
      <p:ext uri="{BB962C8B-B14F-4D97-AF65-F5344CB8AC3E}">
        <p14:creationId xmlns:p14="http://schemas.microsoft.com/office/powerpoint/2010/main" val="1026084226"/>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94ED519-AC96-F2AA-7697-BD47E5E71972}"/>
              </a:ext>
            </a:extLst>
          </p:cNvPr>
          <p:cNvSpPr>
            <a:spLocks noGrp="1"/>
          </p:cNvSpPr>
          <p:nvPr>
            <p:ph type="title"/>
          </p:nvPr>
        </p:nvSpPr>
        <p:spPr/>
        <p:txBody>
          <a:bodyPr/>
          <a:lstStyle/>
          <a:p>
            <a:r>
              <a:rPr lang="en-US"/>
              <a:t>Click to edit Master title style</a:t>
            </a:r>
          </a:p>
        </p:txBody>
      </p:sp>
      <p:sp>
        <p:nvSpPr>
          <p:cNvPr id="3" name="Content Placeholder 2">
            <a:extLst>
              <a:ext uri="{FF2B5EF4-FFF2-40B4-BE49-F238E27FC236}">
                <a16:creationId xmlns:a16="http://schemas.microsoft.com/office/drawing/2014/main" id="{72575A8F-A313-E6A2-E2A4-9416B785EA71}"/>
              </a:ext>
            </a:extLst>
          </p:cNvPr>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a:extLst>
              <a:ext uri="{FF2B5EF4-FFF2-40B4-BE49-F238E27FC236}">
                <a16:creationId xmlns:a16="http://schemas.microsoft.com/office/drawing/2014/main" id="{A1AA75F9-2ACB-1395-27EE-27C4FED6A113}"/>
              </a:ext>
            </a:extLst>
          </p:cNvPr>
          <p:cNvSpPr>
            <a:spLocks noGrp="1"/>
          </p:cNvSpPr>
          <p:nvPr>
            <p:ph type="dt" sz="half" idx="10"/>
          </p:nvPr>
        </p:nvSpPr>
        <p:spPr/>
        <p:txBody>
          <a:bodyPr/>
          <a:lstStyle/>
          <a:p>
            <a:fld id="{7A4A9E1F-BBD9-4D62-9821-140EC49033B9}" type="datetimeFigureOut">
              <a:rPr lang="en-US" smtClean="0"/>
              <a:t>2/10/2026</a:t>
            </a:fld>
            <a:endParaRPr lang="en-US"/>
          </a:p>
        </p:txBody>
      </p:sp>
      <p:sp>
        <p:nvSpPr>
          <p:cNvPr id="5" name="Footer Placeholder 4">
            <a:extLst>
              <a:ext uri="{FF2B5EF4-FFF2-40B4-BE49-F238E27FC236}">
                <a16:creationId xmlns:a16="http://schemas.microsoft.com/office/drawing/2014/main" id="{51222E2D-B18E-8527-373E-76935E51B80D}"/>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0B20BC02-483B-6628-EF04-5B7AB3E41406}"/>
              </a:ext>
            </a:extLst>
          </p:cNvPr>
          <p:cNvSpPr>
            <a:spLocks noGrp="1"/>
          </p:cNvSpPr>
          <p:nvPr>
            <p:ph type="sldNum" sz="quarter" idx="12"/>
          </p:nvPr>
        </p:nvSpPr>
        <p:spPr/>
        <p:txBody>
          <a:bodyPr/>
          <a:lstStyle/>
          <a:p>
            <a:fld id="{F2FC17E5-C95A-401A-952A-4D3D18A19E3E}" type="slidenum">
              <a:rPr lang="en-US" smtClean="0"/>
              <a:t>‹#›</a:t>
            </a:fld>
            <a:endParaRPr lang="en-US"/>
          </a:p>
        </p:txBody>
      </p:sp>
    </p:spTree>
    <p:extLst>
      <p:ext uri="{BB962C8B-B14F-4D97-AF65-F5344CB8AC3E}">
        <p14:creationId xmlns:p14="http://schemas.microsoft.com/office/powerpoint/2010/main" val="1295834225"/>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23BDABB-D67E-C1DB-361F-47B526F84E19}"/>
              </a:ext>
            </a:extLst>
          </p:cNvPr>
          <p:cNvSpPr>
            <a:spLocks noGrp="1"/>
          </p:cNvSpPr>
          <p:nvPr>
            <p:ph type="title"/>
          </p:nvPr>
        </p:nvSpPr>
        <p:spPr>
          <a:xfrm>
            <a:off x="831850" y="1709738"/>
            <a:ext cx="10515600" cy="2852737"/>
          </a:xfrm>
        </p:spPr>
        <p:txBody>
          <a:bodyPr anchor="b"/>
          <a:lstStyle>
            <a:lvl1pPr>
              <a:defRPr sz="6000"/>
            </a:lvl1pPr>
          </a:lstStyle>
          <a:p>
            <a:r>
              <a:rPr lang="en-US"/>
              <a:t>Click to edit Master title style</a:t>
            </a:r>
          </a:p>
        </p:txBody>
      </p:sp>
      <p:sp>
        <p:nvSpPr>
          <p:cNvPr id="3" name="Text Placeholder 2">
            <a:extLst>
              <a:ext uri="{FF2B5EF4-FFF2-40B4-BE49-F238E27FC236}">
                <a16:creationId xmlns:a16="http://schemas.microsoft.com/office/drawing/2014/main" id="{BBA84F43-7C2B-0C2B-9C63-7563E629653D}"/>
              </a:ext>
            </a:extLst>
          </p:cNvPr>
          <p:cNvSpPr>
            <a:spLocks noGrp="1"/>
          </p:cNvSpPr>
          <p:nvPr>
            <p:ph type="body" idx="1"/>
          </p:nvPr>
        </p:nvSpPr>
        <p:spPr>
          <a:xfrm>
            <a:off x="831850" y="4589463"/>
            <a:ext cx="10515600" cy="1500187"/>
          </a:xfrm>
        </p:spPr>
        <p:txBody>
          <a:bodyPr/>
          <a:lstStyle>
            <a:lvl1pPr marL="0" indent="0">
              <a:buNone/>
              <a:defRPr sz="2400">
                <a:solidFill>
                  <a:schemeClr val="tx1">
                    <a:tint val="82000"/>
                  </a:schemeClr>
                </a:solidFill>
              </a:defRPr>
            </a:lvl1pPr>
            <a:lvl2pPr marL="457200" indent="0">
              <a:buNone/>
              <a:defRPr sz="2000">
                <a:solidFill>
                  <a:schemeClr val="tx1">
                    <a:tint val="82000"/>
                  </a:schemeClr>
                </a:solidFill>
              </a:defRPr>
            </a:lvl2pPr>
            <a:lvl3pPr marL="914400" indent="0">
              <a:buNone/>
              <a:defRPr sz="1800">
                <a:solidFill>
                  <a:schemeClr val="tx1">
                    <a:tint val="82000"/>
                  </a:schemeClr>
                </a:solidFill>
              </a:defRPr>
            </a:lvl3pPr>
            <a:lvl4pPr marL="1371600" indent="0">
              <a:buNone/>
              <a:defRPr sz="1600">
                <a:solidFill>
                  <a:schemeClr val="tx1">
                    <a:tint val="82000"/>
                  </a:schemeClr>
                </a:solidFill>
              </a:defRPr>
            </a:lvl4pPr>
            <a:lvl5pPr marL="1828800" indent="0">
              <a:buNone/>
              <a:defRPr sz="1600">
                <a:solidFill>
                  <a:schemeClr val="tx1">
                    <a:tint val="82000"/>
                  </a:schemeClr>
                </a:solidFill>
              </a:defRPr>
            </a:lvl5pPr>
            <a:lvl6pPr marL="2286000" indent="0">
              <a:buNone/>
              <a:defRPr sz="1600">
                <a:solidFill>
                  <a:schemeClr val="tx1">
                    <a:tint val="82000"/>
                  </a:schemeClr>
                </a:solidFill>
              </a:defRPr>
            </a:lvl6pPr>
            <a:lvl7pPr marL="2743200" indent="0">
              <a:buNone/>
              <a:defRPr sz="1600">
                <a:solidFill>
                  <a:schemeClr val="tx1">
                    <a:tint val="82000"/>
                  </a:schemeClr>
                </a:solidFill>
              </a:defRPr>
            </a:lvl7pPr>
            <a:lvl8pPr marL="3200400" indent="0">
              <a:buNone/>
              <a:defRPr sz="1600">
                <a:solidFill>
                  <a:schemeClr val="tx1">
                    <a:tint val="82000"/>
                  </a:schemeClr>
                </a:solidFill>
              </a:defRPr>
            </a:lvl8pPr>
            <a:lvl9pPr marL="3657600" indent="0">
              <a:buNone/>
              <a:defRPr sz="1600">
                <a:solidFill>
                  <a:schemeClr val="tx1">
                    <a:tint val="82000"/>
                  </a:schemeClr>
                </a:solidFill>
              </a:defRPr>
            </a:lvl9pPr>
          </a:lstStyle>
          <a:p>
            <a:pPr lvl="0"/>
            <a:r>
              <a:rPr lang="en-US"/>
              <a:t>Click to edit Master text styles</a:t>
            </a:r>
          </a:p>
        </p:txBody>
      </p:sp>
      <p:sp>
        <p:nvSpPr>
          <p:cNvPr id="4" name="Date Placeholder 3">
            <a:extLst>
              <a:ext uri="{FF2B5EF4-FFF2-40B4-BE49-F238E27FC236}">
                <a16:creationId xmlns:a16="http://schemas.microsoft.com/office/drawing/2014/main" id="{FCBABB01-AEC0-5C9B-A048-B2DC4EDEED7D}"/>
              </a:ext>
            </a:extLst>
          </p:cNvPr>
          <p:cNvSpPr>
            <a:spLocks noGrp="1"/>
          </p:cNvSpPr>
          <p:nvPr>
            <p:ph type="dt" sz="half" idx="10"/>
          </p:nvPr>
        </p:nvSpPr>
        <p:spPr/>
        <p:txBody>
          <a:bodyPr/>
          <a:lstStyle/>
          <a:p>
            <a:fld id="{7A4A9E1F-BBD9-4D62-9821-140EC49033B9}" type="datetimeFigureOut">
              <a:rPr lang="en-US" smtClean="0"/>
              <a:t>2/10/2026</a:t>
            </a:fld>
            <a:endParaRPr lang="en-US"/>
          </a:p>
        </p:txBody>
      </p:sp>
      <p:sp>
        <p:nvSpPr>
          <p:cNvPr id="5" name="Footer Placeholder 4">
            <a:extLst>
              <a:ext uri="{FF2B5EF4-FFF2-40B4-BE49-F238E27FC236}">
                <a16:creationId xmlns:a16="http://schemas.microsoft.com/office/drawing/2014/main" id="{D3ABD629-6738-6321-69C6-9CE48348EB30}"/>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25E0E051-C1E1-4228-7A57-8802408B589E}"/>
              </a:ext>
            </a:extLst>
          </p:cNvPr>
          <p:cNvSpPr>
            <a:spLocks noGrp="1"/>
          </p:cNvSpPr>
          <p:nvPr>
            <p:ph type="sldNum" sz="quarter" idx="12"/>
          </p:nvPr>
        </p:nvSpPr>
        <p:spPr/>
        <p:txBody>
          <a:bodyPr/>
          <a:lstStyle/>
          <a:p>
            <a:fld id="{F2FC17E5-C95A-401A-952A-4D3D18A19E3E}" type="slidenum">
              <a:rPr lang="en-US" smtClean="0"/>
              <a:t>‹#›</a:t>
            </a:fld>
            <a:endParaRPr lang="en-US"/>
          </a:p>
        </p:txBody>
      </p:sp>
    </p:spTree>
    <p:extLst>
      <p:ext uri="{BB962C8B-B14F-4D97-AF65-F5344CB8AC3E}">
        <p14:creationId xmlns:p14="http://schemas.microsoft.com/office/powerpoint/2010/main" val="3403029993"/>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4B1F4A2-79E9-F59B-0B00-ACD8B6922D83}"/>
              </a:ext>
            </a:extLst>
          </p:cNvPr>
          <p:cNvSpPr>
            <a:spLocks noGrp="1"/>
          </p:cNvSpPr>
          <p:nvPr>
            <p:ph type="title"/>
          </p:nvPr>
        </p:nvSpPr>
        <p:spPr/>
        <p:txBody>
          <a:bodyPr/>
          <a:lstStyle/>
          <a:p>
            <a:r>
              <a:rPr lang="en-US"/>
              <a:t>Click to edit Master title style</a:t>
            </a:r>
          </a:p>
        </p:txBody>
      </p:sp>
      <p:sp>
        <p:nvSpPr>
          <p:cNvPr id="3" name="Content Placeholder 2">
            <a:extLst>
              <a:ext uri="{FF2B5EF4-FFF2-40B4-BE49-F238E27FC236}">
                <a16:creationId xmlns:a16="http://schemas.microsoft.com/office/drawing/2014/main" id="{6F2B15A2-1EDF-8EA5-E09A-849572BC8632}"/>
              </a:ext>
            </a:extLst>
          </p:cNvPr>
          <p:cNvSpPr>
            <a:spLocks noGrp="1"/>
          </p:cNvSpPr>
          <p:nvPr>
            <p:ph sz="half" idx="1"/>
          </p:nvPr>
        </p:nvSpPr>
        <p:spPr>
          <a:xfrm>
            <a:off x="838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Content Placeholder 3">
            <a:extLst>
              <a:ext uri="{FF2B5EF4-FFF2-40B4-BE49-F238E27FC236}">
                <a16:creationId xmlns:a16="http://schemas.microsoft.com/office/drawing/2014/main" id="{5D8C032C-E696-E3AA-0217-CF973BB3E9F3}"/>
              </a:ext>
            </a:extLst>
          </p:cNvPr>
          <p:cNvSpPr>
            <a:spLocks noGrp="1"/>
          </p:cNvSpPr>
          <p:nvPr>
            <p:ph sz="half" idx="2"/>
          </p:nvPr>
        </p:nvSpPr>
        <p:spPr>
          <a:xfrm>
            <a:off x="6172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Date Placeholder 4">
            <a:extLst>
              <a:ext uri="{FF2B5EF4-FFF2-40B4-BE49-F238E27FC236}">
                <a16:creationId xmlns:a16="http://schemas.microsoft.com/office/drawing/2014/main" id="{E2B00C38-EEE1-F769-77A7-C33ED6D07080}"/>
              </a:ext>
            </a:extLst>
          </p:cNvPr>
          <p:cNvSpPr>
            <a:spLocks noGrp="1"/>
          </p:cNvSpPr>
          <p:nvPr>
            <p:ph type="dt" sz="half" idx="10"/>
          </p:nvPr>
        </p:nvSpPr>
        <p:spPr/>
        <p:txBody>
          <a:bodyPr/>
          <a:lstStyle/>
          <a:p>
            <a:fld id="{7A4A9E1F-BBD9-4D62-9821-140EC49033B9}" type="datetimeFigureOut">
              <a:rPr lang="en-US" smtClean="0"/>
              <a:t>2/10/2026</a:t>
            </a:fld>
            <a:endParaRPr lang="en-US"/>
          </a:p>
        </p:txBody>
      </p:sp>
      <p:sp>
        <p:nvSpPr>
          <p:cNvPr id="6" name="Footer Placeholder 5">
            <a:extLst>
              <a:ext uri="{FF2B5EF4-FFF2-40B4-BE49-F238E27FC236}">
                <a16:creationId xmlns:a16="http://schemas.microsoft.com/office/drawing/2014/main" id="{E78FA9A5-5C4F-4492-1E59-9283CE64CE6D}"/>
              </a:ext>
            </a:extLst>
          </p:cNvPr>
          <p:cNvSpPr>
            <a:spLocks noGrp="1"/>
          </p:cNvSpPr>
          <p:nvPr>
            <p:ph type="ftr" sz="quarter" idx="11"/>
          </p:nvPr>
        </p:nvSpPr>
        <p:spPr/>
        <p:txBody>
          <a:bodyPr/>
          <a:lstStyle/>
          <a:p>
            <a:endParaRPr lang="en-US"/>
          </a:p>
        </p:txBody>
      </p:sp>
      <p:sp>
        <p:nvSpPr>
          <p:cNvPr id="7" name="Slide Number Placeholder 6">
            <a:extLst>
              <a:ext uri="{FF2B5EF4-FFF2-40B4-BE49-F238E27FC236}">
                <a16:creationId xmlns:a16="http://schemas.microsoft.com/office/drawing/2014/main" id="{7A18A707-6FB3-1D5A-DCDB-6CB50EE1F31F}"/>
              </a:ext>
            </a:extLst>
          </p:cNvPr>
          <p:cNvSpPr>
            <a:spLocks noGrp="1"/>
          </p:cNvSpPr>
          <p:nvPr>
            <p:ph type="sldNum" sz="quarter" idx="12"/>
          </p:nvPr>
        </p:nvSpPr>
        <p:spPr/>
        <p:txBody>
          <a:bodyPr/>
          <a:lstStyle/>
          <a:p>
            <a:fld id="{F2FC17E5-C95A-401A-952A-4D3D18A19E3E}" type="slidenum">
              <a:rPr lang="en-US" smtClean="0"/>
              <a:t>‹#›</a:t>
            </a:fld>
            <a:endParaRPr lang="en-US"/>
          </a:p>
        </p:txBody>
      </p:sp>
    </p:spTree>
    <p:extLst>
      <p:ext uri="{BB962C8B-B14F-4D97-AF65-F5344CB8AC3E}">
        <p14:creationId xmlns:p14="http://schemas.microsoft.com/office/powerpoint/2010/main" val="563675988"/>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5E79B72-5B36-0CD9-53A3-D9ADA1BF642B}"/>
              </a:ext>
            </a:extLst>
          </p:cNvPr>
          <p:cNvSpPr>
            <a:spLocks noGrp="1"/>
          </p:cNvSpPr>
          <p:nvPr>
            <p:ph type="title"/>
          </p:nvPr>
        </p:nvSpPr>
        <p:spPr>
          <a:xfrm>
            <a:off x="839788" y="365125"/>
            <a:ext cx="10515600" cy="1325563"/>
          </a:xfrm>
        </p:spPr>
        <p:txBody>
          <a:bodyPr/>
          <a:lstStyle/>
          <a:p>
            <a:r>
              <a:rPr lang="en-US"/>
              <a:t>Click to edit Master title style</a:t>
            </a:r>
          </a:p>
        </p:txBody>
      </p:sp>
      <p:sp>
        <p:nvSpPr>
          <p:cNvPr id="3" name="Text Placeholder 2">
            <a:extLst>
              <a:ext uri="{FF2B5EF4-FFF2-40B4-BE49-F238E27FC236}">
                <a16:creationId xmlns:a16="http://schemas.microsoft.com/office/drawing/2014/main" id="{4CB65694-C288-71BE-C4C4-2A770A1D6E00}"/>
              </a:ext>
            </a:extLst>
          </p:cNvPr>
          <p:cNvSpPr>
            <a:spLocks noGrp="1"/>
          </p:cNvSpPr>
          <p:nvPr>
            <p:ph type="body" idx="1"/>
          </p:nvPr>
        </p:nvSpPr>
        <p:spPr>
          <a:xfrm>
            <a:off x="839788" y="1681163"/>
            <a:ext cx="5157787"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a:extLst>
              <a:ext uri="{FF2B5EF4-FFF2-40B4-BE49-F238E27FC236}">
                <a16:creationId xmlns:a16="http://schemas.microsoft.com/office/drawing/2014/main" id="{D1507394-3A60-E271-FC39-937B3B96FBB9}"/>
              </a:ext>
            </a:extLst>
          </p:cNvPr>
          <p:cNvSpPr>
            <a:spLocks noGrp="1"/>
          </p:cNvSpPr>
          <p:nvPr>
            <p:ph sz="half" idx="2"/>
          </p:nvPr>
        </p:nvSpPr>
        <p:spPr>
          <a:xfrm>
            <a:off x="839788" y="2505075"/>
            <a:ext cx="5157787"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Text Placeholder 4">
            <a:extLst>
              <a:ext uri="{FF2B5EF4-FFF2-40B4-BE49-F238E27FC236}">
                <a16:creationId xmlns:a16="http://schemas.microsoft.com/office/drawing/2014/main" id="{78AEFC16-FC00-8507-2F0F-FE9246448224}"/>
              </a:ext>
            </a:extLst>
          </p:cNvPr>
          <p:cNvSpPr>
            <a:spLocks noGrp="1"/>
          </p:cNvSpPr>
          <p:nvPr>
            <p:ph type="body" sz="quarter" idx="3"/>
          </p:nvPr>
        </p:nvSpPr>
        <p:spPr>
          <a:xfrm>
            <a:off x="6172200" y="1681163"/>
            <a:ext cx="5183188"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a:extLst>
              <a:ext uri="{FF2B5EF4-FFF2-40B4-BE49-F238E27FC236}">
                <a16:creationId xmlns:a16="http://schemas.microsoft.com/office/drawing/2014/main" id="{275C7F4F-C935-B172-139E-E64A4F7F9644}"/>
              </a:ext>
            </a:extLst>
          </p:cNvPr>
          <p:cNvSpPr>
            <a:spLocks noGrp="1"/>
          </p:cNvSpPr>
          <p:nvPr>
            <p:ph sz="quarter" idx="4"/>
          </p:nvPr>
        </p:nvSpPr>
        <p:spPr>
          <a:xfrm>
            <a:off x="6172200" y="2505075"/>
            <a:ext cx="5183188"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7" name="Date Placeholder 6">
            <a:extLst>
              <a:ext uri="{FF2B5EF4-FFF2-40B4-BE49-F238E27FC236}">
                <a16:creationId xmlns:a16="http://schemas.microsoft.com/office/drawing/2014/main" id="{2ABE6E85-A3CC-17DD-A304-A0A9DE39E16E}"/>
              </a:ext>
            </a:extLst>
          </p:cNvPr>
          <p:cNvSpPr>
            <a:spLocks noGrp="1"/>
          </p:cNvSpPr>
          <p:nvPr>
            <p:ph type="dt" sz="half" idx="10"/>
          </p:nvPr>
        </p:nvSpPr>
        <p:spPr/>
        <p:txBody>
          <a:bodyPr/>
          <a:lstStyle/>
          <a:p>
            <a:fld id="{7A4A9E1F-BBD9-4D62-9821-140EC49033B9}" type="datetimeFigureOut">
              <a:rPr lang="en-US" smtClean="0"/>
              <a:t>2/10/2026</a:t>
            </a:fld>
            <a:endParaRPr lang="en-US"/>
          </a:p>
        </p:txBody>
      </p:sp>
      <p:sp>
        <p:nvSpPr>
          <p:cNvPr id="8" name="Footer Placeholder 7">
            <a:extLst>
              <a:ext uri="{FF2B5EF4-FFF2-40B4-BE49-F238E27FC236}">
                <a16:creationId xmlns:a16="http://schemas.microsoft.com/office/drawing/2014/main" id="{2E357B86-F3D4-94FE-2B46-82788906CDDD}"/>
              </a:ext>
            </a:extLst>
          </p:cNvPr>
          <p:cNvSpPr>
            <a:spLocks noGrp="1"/>
          </p:cNvSpPr>
          <p:nvPr>
            <p:ph type="ftr" sz="quarter" idx="11"/>
          </p:nvPr>
        </p:nvSpPr>
        <p:spPr/>
        <p:txBody>
          <a:bodyPr/>
          <a:lstStyle/>
          <a:p>
            <a:endParaRPr lang="en-US"/>
          </a:p>
        </p:txBody>
      </p:sp>
      <p:sp>
        <p:nvSpPr>
          <p:cNvPr id="9" name="Slide Number Placeholder 8">
            <a:extLst>
              <a:ext uri="{FF2B5EF4-FFF2-40B4-BE49-F238E27FC236}">
                <a16:creationId xmlns:a16="http://schemas.microsoft.com/office/drawing/2014/main" id="{95B80DFB-68E9-F0A1-26B7-B7F031F40019}"/>
              </a:ext>
            </a:extLst>
          </p:cNvPr>
          <p:cNvSpPr>
            <a:spLocks noGrp="1"/>
          </p:cNvSpPr>
          <p:nvPr>
            <p:ph type="sldNum" sz="quarter" idx="12"/>
          </p:nvPr>
        </p:nvSpPr>
        <p:spPr/>
        <p:txBody>
          <a:bodyPr/>
          <a:lstStyle/>
          <a:p>
            <a:fld id="{F2FC17E5-C95A-401A-952A-4D3D18A19E3E}" type="slidenum">
              <a:rPr lang="en-US" smtClean="0"/>
              <a:t>‹#›</a:t>
            </a:fld>
            <a:endParaRPr lang="en-US"/>
          </a:p>
        </p:txBody>
      </p:sp>
    </p:spTree>
    <p:extLst>
      <p:ext uri="{BB962C8B-B14F-4D97-AF65-F5344CB8AC3E}">
        <p14:creationId xmlns:p14="http://schemas.microsoft.com/office/powerpoint/2010/main" val="3415251672"/>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BBABB64-A132-376E-7CEE-C3F706BCBB48}"/>
              </a:ext>
            </a:extLst>
          </p:cNvPr>
          <p:cNvSpPr>
            <a:spLocks noGrp="1"/>
          </p:cNvSpPr>
          <p:nvPr>
            <p:ph type="title"/>
          </p:nvPr>
        </p:nvSpPr>
        <p:spPr/>
        <p:txBody>
          <a:bodyPr/>
          <a:lstStyle/>
          <a:p>
            <a:r>
              <a:rPr lang="en-US"/>
              <a:t>Click to edit Master title style</a:t>
            </a:r>
          </a:p>
        </p:txBody>
      </p:sp>
      <p:sp>
        <p:nvSpPr>
          <p:cNvPr id="3" name="Date Placeholder 2">
            <a:extLst>
              <a:ext uri="{FF2B5EF4-FFF2-40B4-BE49-F238E27FC236}">
                <a16:creationId xmlns:a16="http://schemas.microsoft.com/office/drawing/2014/main" id="{64DFD949-16BD-04F4-2C28-57FFAFFE5B0E}"/>
              </a:ext>
            </a:extLst>
          </p:cNvPr>
          <p:cNvSpPr>
            <a:spLocks noGrp="1"/>
          </p:cNvSpPr>
          <p:nvPr>
            <p:ph type="dt" sz="half" idx="10"/>
          </p:nvPr>
        </p:nvSpPr>
        <p:spPr/>
        <p:txBody>
          <a:bodyPr/>
          <a:lstStyle/>
          <a:p>
            <a:fld id="{7A4A9E1F-BBD9-4D62-9821-140EC49033B9}" type="datetimeFigureOut">
              <a:rPr lang="en-US" smtClean="0"/>
              <a:t>2/10/2026</a:t>
            </a:fld>
            <a:endParaRPr lang="en-US"/>
          </a:p>
        </p:txBody>
      </p:sp>
      <p:sp>
        <p:nvSpPr>
          <p:cNvPr id="4" name="Footer Placeholder 3">
            <a:extLst>
              <a:ext uri="{FF2B5EF4-FFF2-40B4-BE49-F238E27FC236}">
                <a16:creationId xmlns:a16="http://schemas.microsoft.com/office/drawing/2014/main" id="{465D0A8E-C23D-F9E2-1D1E-BAEFCA9D0A79}"/>
              </a:ext>
            </a:extLst>
          </p:cNvPr>
          <p:cNvSpPr>
            <a:spLocks noGrp="1"/>
          </p:cNvSpPr>
          <p:nvPr>
            <p:ph type="ftr" sz="quarter" idx="11"/>
          </p:nvPr>
        </p:nvSpPr>
        <p:spPr/>
        <p:txBody>
          <a:bodyPr/>
          <a:lstStyle/>
          <a:p>
            <a:endParaRPr lang="en-US"/>
          </a:p>
        </p:txBody>
      </p:sp>
      <p:sp>
        <p:nvSpPr>
          <p:cNvPr id="5" name="Slide Number Placeholder 4">
            <a:extLst>
              <a:ext uri="{FF2B5EF4-FFF2-40B4-BE49-F238E27FC236}">
                <a16:creationId xmlns:a16="http://schemas.microsoft.com/office/drawing/2014/main" id="{DAB91789-FD83-7AA1-4B16-51A8C1733E3D}"/>
              </a:ext>
            </a:extLst>
          </p:cNvPr>
          <p:cNvSpPr>
            <a:spLocks noGrp="1"/>
          </p:cNvSpPr>
          <p:nvPr>
            <p:ph type="sldNum" sz="quarter" idx="12"/>
          </p:nvPr>
        </p:nvSpPr>
        <p:spPr/>
        <p:txBody>
          <a:bodyPr/>
          <a:lstStyle/>
          <a:p>
            <a:fld id="{F2FC17E5-C95A-401A-952A-4D3D18A19E3E}" type="slidenum">
              <a:rPr lang="en-US" smtClean="0"/>
              <a:t>‹#›</a:t>
            </a:fld>
            <a:endParaRPr lang="en-US"/>
          </a:p>
        </p:txBody>
      </p:sp>
    </p:spTree>
    <p:extLst>
      <p:ext uri="{BB962C8B-B14F-4D97-AF65-F5344CB8AC3E}">
        <p14:creationId xmlns:p14="http://schemas.microsoft.com/office/powerpoint/2010/main" val="1368636728"/>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a:extLst>
              <a:ext uri="{FF2B5EF4-FFF2-40B4-BE49-F238E27FC236}">
                <a16:creationId xmlns:a16="http://schemas.microsoft.com/office/drawing/2014/main" id="{8FADCB82-9CC9-9B55-FB2C-CF7318802463}"/>
              </a:ext>
            </a:extLst>
          </p:cNvPr>
          <p:cNvSpPr>
            <a:spLocks noGrp="1"/>
          </p:cNvSpPr>
          <p:nvPr>
            <p:ph type="dt" sz="half" idx="10"/>
          </p:nvPr>
        </p:nvSpPr>
        <p:spPr/>
        <p:txBody>
          <a:bodyPr/>
          <a:lstStyle/>
          <a:p>
            <a:fld id="{7A4A9E1F-BBD9-4D62-9821-140EC49033B9}" type="datetimeFigureOut">
              <a:rPr lang="en-US" smtClean="0"/>
              <a:t>2/10/2026</a:t>
            </a:fld>
            <a:endParaRPr lang="en-US"/>
          </a:p>
        </p:txBody>
      </p:sp>
      <p:sp>
        <p:nvSpPr>
          <p:cNvPr id="3" name="Footer Placeholder 2">
            <a:extLst>
              <a:ext uri="{FF2B5EF4-FFF2-40B4-BE49-F238E27FC236}">
                <a16:creationId xmlns:a16="http://schemas.microsoft.com/office/drawing/2014/main" id="{9E32BCAE-2EB7-E730-044F-FA630F51696B}"/>
              </a:ext>
            </a:extLst>
          </p:cNvPr>
          <p:cNvSpPr>
            <a:spLocks noGrp="1"/>
          </p:cNvSpPr>
          <p:nvPr>
            <p:ph type="ftr" sz="quarter" idx="11"/>
          </p:nvPr>
        </p:nvSpPr>
        <p:spPr/>
        <p:txBody>
          <a:bodyPr/>
          <a:lstStyle/>
          <a:p>
            <a:endParaRPr lang="en-US"/>
          </a:p>
        </p:txBody>
      </p:sp>
      <p:sp>
        <p:nvSpPr>
          <p:cNvPr id="4" name="Slide Number Placeholder 3">
            <a:extLst>
              <a:ext uri="{FF2B5EF4-FFF2-40B4-BE49-F238E27FC236}">
                <a16:creationId xmlns:a16="http://schemas.microsoft.com/office/drawing/2014/main" id="{B89A0500-DD76-41F9-E507-FE47CD0DFDDB}"/>
              </a:ext>
            </a:extLst>
          </p:cNvPr>
          <p:cNvSpPr>
            <a:spLocks noGrp="1"/>
          </p:cNvSpPr>
          <p:nvPr>
            <p:ph type="sldNum" sz="quarter" idx="12"/>
          </p:nvPr>
        </p:nvSpPr>
        <p:spPr/>
        <p:txBody>
          <a:bodyPr/>
          <a:lstStyle/>
          <a:p>
            <a:fld id="{F2FC17E5-C95A-401A-952A-4D3D18A19E3E}" type="slidenum">
              <a:rPr lang="en-US" smtClean="0"/>
              <a:t>‹#›</a:t>
            </a:fld>
            <a:endParaRPr lang="en-US"/>
          </a:p>
        </p:txBody>
      </p:sp>
    </p:spTree>
    <p:extLst>
      <p:ext uri="{BB962C8B-B14F-4D97-AF65-F5344CB8AC3E}">
        <p14:creationId xmlns:p14="http://schemas.microsoft.com/office/powerpoint/2010/main" val="4023566623"/>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C6552CB-5C6D-0021-C831-69D942106694}"/>
              </a:ext>
            </a:extLst>
          </p:cNvPr>
          <p:cNvSpPr>
            <a:spLocks noGrp="1"/>
          </p:cNvSpPr>
          <p:nvPr>
            <p:ph type="title"/>
          </p:nvPr>
        </p:nvSpPr>
        <p:spPr>
          <a:xfrm>
            <a:off x="839788" y="457200"/>
            <a:ext cx="3932237" cy="1600200"/>
          </a:xfrm>
        </p:spPr>
        <p:txBody>
          <a:bodyPr anchor="b"/>
          <a:lstStyle>
            <a:lvl1pPr>
              <a:defRPr sz="3200"/>
            </a:lvl1pPr>
          </a:lstStyle>
          <a:p>
            <a:r>
              <a:rPr lang="en-US"/>
              <a:t>Click to edit Master title style</a:t>
            </a:r>
          </a:p>
        </p:txBody>
      </p:sp>
      <p:sp>
        <p:nvSpPr>
          <p:cNvPr id="3" name="Content Placeholder 2">
            <a:extLst>
              <a:ext uri="{FF2B5EF4-FFF2-40B4-BE49-F238E27FC236}">
                <a16:creationId xmlns:a16="http://schemas.microsoft.com/office/drawing/2014/main" id="{78F03AA9-1DD6-1941-DE89-887C1EAB12B5}"/>
              </a:ext>
            </a:extLst>
          </p:cNvPr>
          <p:cNvSpPr>
            <a:spLocks noGrp="1"/>
          </p:cNvSpPr>
          <p:nvPr>
            <p:ph idx="1"/>
          </p:nvPr>
        </p:nvSpPr>
        <p:spPr>
          <a:xfrm>
            <a:off x="5183188" y="987425"/>
            <a:ext cx="6172200"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Text Placeholder 3">
            <a:extLst>
              <a:ext uri="{FF2B5EF4-FFF2-40B4-BE49-F238E27FC236}">
                <a16:creationId xmlns:a16="http://schemas.microsoft.com/office/drawing/2014/main" id="{C1C2A46E-405A-9168-4837-BD6943BD3472}"/>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CAE144EE-5E64-1A99-82CC-B2D7F6344D6A}"/>
              </a:ext>
            </a:extLst>
          </p:cNvPr>
          <p:cNvSpPr>
            <a:spLocks noGrp="1"/>
          </p:cNvSpPr>
          <p:nvPr>
            <p:ph type="dt" sz="half" idx="10"/>
          </p:nvPr>
        </p:nvSpPr>
        <p:spPr/>
        <p:txBody>
          <a:bodyPr/>
          <a:lstStyle/>
          <a:p>
            <a:fld id="{7A4A9E1F-BBD9-4D62-9821-140EC49033B9}" type="datetimeFigureOut">
              <a:rPr lang="en-US" smtClean="0"/>
              <a:t>2/10/2026</a:t>
            </a:fld>
            <a:endParaRPr lang="en-US"/>
          </a:p>
        </p:txBody>
      </p:sp>
      <p:sp>
        <p:nvSpPr>
          <p:cNvPr id="6" name="Footer Placeholder 5">
            <a:extLst>
              <a:ext uri="{FF2B5EF4-FFF2-40B4-BE49-F238E27FC236}">
                <a16:creationId xmlns:a16="http://schemas.microsoft.com/office/drawing/2014/main" id="{1FA7AD7A-3E5C-ED39-8A18-B29683B842EF}"/>
              </a:ext>
            </a:extLst>
          </p:cNvPr>
          <p:cNvSpPr>
            <a:spLocks noGrp="1"/>
          </p:cNvSpPr>
          <p:nvPr>
            <p:ph type="ftr" sz="quarter" idx="11"/>
          </p:nvPr>
        </p:nvSpPr>
        <p:spPr/>
        <p:txBody>
          <a:bodyPr/>
          <a:lstStyle/>
          <a:p>
            <a:endParaRPr lang="en-US"/>
          </a:p>
        </p:txBody>
      </p:sp>
      <p:sp>
        <p:nvSpPr>
          <p:cNvPr id="7" name="Slide Number Placeholder 6">
            <a:extLst>
              <a:ext uri="{FF2B5EF4-FFF2-40B4-BE49-F238E27FC236}">
                <a16:creationId xmlns:a16="http://schemas.microsoft.com/office/drawing/2014/main" id="{9EE0471A-3E79-05C8-1F86-ED2E40F8CD85}"/>
              </a:ext>
            </a:extLst>
          </p:cNvPr>
          <p:cNvSpPr>
            <a:spLocks noGrp="1"/>
          </p:cNvSpPr>
          <p:nvPr>
            <p:ph type="sldNum" sz="quarter" idx="12"/>
          </p:nvPr>
        </p:nvSpPr>
        <p:spPr/>
        <p:txBody>
          <a:bodyPr/>
          <a:lstStyle/>
          <a:p>
            <a:fld id="{F2FC17E5-C95A-401A-952A-4D3D18A19E3E}" type="slidenum">
              <a:rPr lang="en-US" smtClean="0"/>
              <a:t>‹#›</a:t>
            </a:fld>
            <a:endParaRPr lang="en-US"/>
          </a:p>
        </p:txBody>
      </p:sp>
    </p:spTree>
    <p:extLst>
      <p:ext uri="{BB962C8B-B14F-4D97-AF65-F5344CB8AC3E}">
        <p14:creationId xmlns:p14="http://schemas.microsoft.com/office/powerpoint/2010/main" val="95514024"/>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C1709A8-8F6D-639F-A31B-09F017B77AF0}"/>
              </a:ext>
            </a:extLst>
          </p:cNvPr>
          <p:cNvSpPr>
            <a:spLocks noGrp="1"/>
          </p:cNvSpPr>
          <p:nvPr>
            <p:ph type="title"/>
          </p:nvPr>
        </p:nvSpPr>
        <p:spPr>
          <a:xfrm>
            <a:off x="839788" y="457200"/>
            <a:ext cx="3932237" cy="1600200"/>
          </a:xfrm>
        </p:spPr>
        <p:txBody>
          <a:bodyPr anchor="b"/>
          <a:lstStyle>
            <a:lvl1pPr>
              <a:defRPr sz="3200"/>
            </a:lvl1pPr>
          </a:lstStyle>
          <a:p>
            <a:r>
              <a:rPr lang="en-US"/>
              <a:t>Click to edit Master title style</a:t>
            </a:r>
          </a:p>
        </p:txBody>
      </p:sp>
      <p:sp>
        <p:nvSpPr>
          <p:cNvPr id="3" name="Picture Placeholder 2">
            <a:extLst>
              <a:ext uri="{FF2B5EF4-FFF2-40B4-BE49-F238E27FC236}">
                <a16:creationId xmlns:a16="http://schemas.microsoft.com/office/drawing/2014/main" id="{83A72DED-CC15-19A4-E8E9-0F35114CD668}"/>
              </a:ext>
            </a:extLst>
          </p:cNvPr>
          <p:cNvSpPr>
            <a:spLocks noGrp="1"/>
          </p:cNvSpPr>
          <p:nvPr>
            <p:ph type="pic" idx="1"/>
          </p:nvPr>
        </p:nvSpPr>
        <p:spPr>
          <a:xfrm>
            <a:off x="5183188" y="987425"/>
            <a:ext cx="6172200" cy="4873625"/>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a:extLst>
              <a:ext uri="{FF2B5EF4-FFF2-40B4-BE49-F238E27FC236}">
                <a16:creationId xmlns:a16="http://schemas.microsoft.com/office/drawing/2014/main" id="{434CADAF-C34F-05CF-A3E1-ADB2A0BF3578}"/>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887FEBBC-F20B-B9C8-E06D-A3DD7FEED96A}"/>
              </a:ext>
            </a:extLst>
          </p:cNvPr>
          <p:cNvSpPr>
            <a:spLocks noGrp="1"/>
          </p:cNvSpPr>
          <p:nvPr>
            <p:ph type="dt" sz="half" idx="10"/>
          </p:nvPr>
        </p:nvSpPr>
        <p:spPr/>
        <p:txBody>
          <a:bodyPr/>
          <a:lstStyle/>
          <a:p>
            <a:fld id="{7A4A9E1F-BBD9-4D62-9821-140EC49033B9}" type="datetimeFigureOut">
              <a:rPr lang="en-US" smtClean="0"/>
              <a:t>2/10/2026</a:t>
            </a:fld>
            <a:endParaRPr lang="en-US"/>
          </a:p>
        </p:txBody>
      </p:sp>
      <p:sp>
        <p:nvSpPr>
          <p:cNvPr id="6" name="Footer Placeholder 5">
            <a:extLst>
              <a:ext uri="{FF2B5EF4-FFF2-40B4-BE49-F238E27FC236}">
                <a16:creationId xmlns:a16="http://schemas.microsoft.com/office/drawing/2014/main" id="{8767C9E4-B09E-5D44-B736-0F72F3C3078C}"/>
              </a:ext>
            </a:extLst>
          </p:cNvPr>
          <p:cNvSpPr>
            <a:spLocks noGrp="1"/>
          </p:cNvSpPr>
          <p:nvPr>
            <p:ph type="ftr" sz="quarter" idx="11"/>
          </p:nvPr>
        </p:nvSpPr>
        <p:spPr/>
        <p:txBody>
          <a:bodyPr/>
          <a:lstStyle/>
          <a:p>
            <a:endParaRPr lang="en-US"/>
          </a:p>
        </p:txBody>
      </p:sp>
      <p:sp>
        <p:nvSpPr>
          <p:cNvPr id="7" name="Slide Number Placeholder 6">
            <a:extLst>
              <a:ext uri="{FF2B5EF4-FFF2-40B4-BE49-F238E27FC236}">
                <a16:creationId xmlns:a16="http://schemas.microsoft.com/office/drawing/2014/main" id="{84DE2F39-F0FC-69CF-A9AB-0E970B95EA87}"/>
              </a:ext>
            </a:extLst>
          </p:cNvPr>
          <p:cNvSpPr>
            <a:spLocks noGrp="1"/>
          </p:cNvSpPr>
          <p:nvPr>
            <p:ph type="sldNum" sz="quarter" idx="12"/>
          </p:nvPr>
        </p:nvSpPr>
        <p:spPr/>
        <p:txBody>
          <a:bodyPr/>
          <a:lstStyle/>
          <a:p>
            <a:fld id="{F2FC17E5-C95A-401A-952A-4D3D18A19E3E}" type="slidenum">
              <a:rPr lang="en-US" smtClean="0"/>
              <a:t>‹#›</a:t>
            </a:fld>
            <a:endParaRPr lang="en-US"/>
          </a:p>
        </p:txBody>
      </p:sp>
    </p:spTree>
    <p:extLst>
      <p:ext uri="{BB962C8B-B14F-4D97-AF65-F5344CB8AC3E}">
        <p14:creationId xmlns:p14="http://schemas.microsoft.com/office/powerpoint/2010/main" val="58320194"/>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227B499-EEC6-C80E-7590-95A2C59F275E}"/>
              </a:ext>
            </a:extLst>
          </p:cNvPr>
          <p:cNvSpPr>
            <a:spLocks noGrp="1"/>
          </p:cNvSpPr>
          <p:nvPr>
            <p:ph type="title"/>
          </p:nvPr>
        </p:nvSpPr>
        <p:spPr/>
        <p:txBody>
          <a:bodyPr/>
          <a:lstStyle/>
          <a:p>
            <a:r>
              <a:rPr lang="en-US"/>
              <a:t>Click to edit Master title style</a:t>
            </a:r>
          </a:p>
        </p:txBody>
      </p:sp>
      <p:sp>
        <p:nvSpPr>
          <p:cNvPr id="3" name="Vertical Text Placeholder 2">
            <a:extLst>
              <a:ext uri="{FF2B5EF4-FFF2-40B4-BE49-F238E27FC236}">
                <a16:creationId xmlns:a16="http://schemas.microsoft.com/office/drawing/2014/main" id="{4EE31AE1-6482-858B-8A36-7A428C42855A}"/>
              </a:ext>
            </a:extLst>
          </p:cNvPr>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a:extLst>
              <a:ext uri="{FF2B5EF4-FFF2-40B4-BE49-F238E27FC236}">
                <a16:creationId xmlns:a16="http://schemas.microsoft.com/office/drawing/2014/main" id="{04B22ED3-8BCC-1EDF-220A-5EC62CBC072E}"/>
              </a:ext>
            </a:extLst>
          </p:cNvPr>
          <p:cNvSpPr>
            <a:spLocks noGrp="1"/>
          </p:cNvSpPr>
          <p:nvPr>
            <p:ph type="dt" sz="half" idx="10"/>
          </p:nvPr>
        </p:nvSpPr>
        <p:spPr/>
        <p:txBody>
          <a:bodyPr/>
          <a:lstStyle/>
          <a:p>
            <a:fld id="{7A4A9E1F-BBD9-4D62-9821-140EC49033B9}" type="datetimeFigureOut">
              <a:rPr lang="en-US" smtClean="0"/>
              <a:t>2/10/2026</a:t>
            </a:fld>
            <a:endParaRPr lang="en-US"/>
          </a:p>
        </p:txBody>
      </p:sp>
      <p:sp>
        <p:nvSpPr>
          <p:cNvPr id="5" name="Footer Placeholder 4">
            <a:extLst>
              <a:ext uri="{FF2B5EF4-FFF2-40B4-BE49-F238E27FC236}">
                <a16:creationId xmlns:a16="http://schemas.microsoft.com/office/drawing/2014/main" id="{18748CFF-C5EA-6A56-6F50-F1BD5DDD774E}"/>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686BE444-E96A-CAE1-E188-F8EFF17D7EEB}"/>
              </a:ext>
            </a:extLst>
          </p:cNvPr>
          <p:cNvSpPr>
            <a:spLocks noGrp="1"/>
          </p:cNvSpPr>
          <p:nvPr>
            <p:ph type="sldNum" sz="quarter" idx="12"/>
          </p:nvPr>
        </p:nvSpPr>
        <p:spPr/>
        <p:txBody>
          <a:bodyPr/>
          <a:lstStyle/>
          <a:p>
            <a:fld id="{F2FC17E5-C95A-401A-952A-4D3D18A19E3E}" type="slidenum">
              <a:rPr lang="en-US" smtClean="0"/>
              <a:t>‹#›</a:t>
            </a:fld>
            <a:endParaRPr lang="en-US"/>
          </a:p>
        </p:txBody>
      </p:sp>
    </p:spTree>
    <p:extLst>
      <p:ext uri="{BB962C8B-B14F-4D97-AF65-F5344CB8AC3E}">
        <p14:creationId xmlns:p14="http://schemas.microsoft.com/office/powerpoint/2010/main" val="3160212019"/>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a:extLst>
              <a:ext uri="{FF2B5EF4-FFF2-40B4-BE49-F238E27FC236}">
                <a16:creationId xmlns:a16="http://schemas.microsoft.com/office/drawing/2014/main" id="{D8FDD2E1-302C-89FE-AA05-02B3DD1C8C02}"/>
              </a:ext>
            </a:extLst>
          </p:cNvPr>
          <p:cNvSpPr>
            <a:spLocks noGrp="1"/>
          </p:cNvSpPr>
          <p:nvPr>
            <p:ph type="title" orient="vert"/>
          </p:nvPr>
        </p:nvSpPr>
        <p:spPr>
          <a:xfrm>
            <a:off x="8724900" y="365125"/>
            <a:ext cx="2628900" cy="5811838"/>
          </a:xfrm>
        </p:spPr>
        <p:txBody>
          <a:bodyPr vert="eaVert"/>
          <a:lstStyle/>
          <a:p>
            <a:r>
              <a:rPr lang="en-US"/>
              <a:t>Click to edit Master title style</a:t>
            </a:r>
          </a:p>
        </p:txBody>
      </p:sp>
      <p:sp>
        <p:nvSpPr>
          <p:cNvPr id="3" name="Vertical Text Placeholder 2">
            <a:extLst>
              <a:ext uri="{FF2B5EF4-FFF2-40B4-BE49-F238E27FC236}">
                <a16:creationId xmlns:a16="http://schemas.microsoft.com/office/drawing/2014/main" id="{47E23205-2FD3-B840-2A14-020F207BC901}"/>
              </a:ext>
            </a:extLst>
          </p:cNvPr>
          <p:cNvSpPr>
            <a:spLocks noGrp="1"/>
          </p:cNvSpPr>
          <p:nvPr>
            <p:ph type="body" orient="vert" idx="1"/>
          </p:nvPr>
        </p:nvSpPr>
        <p:spPr>
          <a:xfrm>
            <a:off x="838200" y="365125"/>
            <a:ext cx="7734300" cy="5811838"/>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a:extLst>
              <a:ext uri="{FF2B5EF4-FFF2-40B4-BE49-F238E27FC236}">
                <a16:creationId xmlns:a16="http://schemas.microsoft.com/office/drawing/2014/main" id="{1C48CD46-F671-E499-DCAE-A52025A2F22F}"/>
              </a:ext>
            </a:extLst>
          </p:cNvPr>
          <p:cNvSpPr>
            <a:spLocks noGrp="1"/>
          </p:cNvSpPr>
          <p:nvPr>
            <p:ph type="dt" sz="half" idx="10"/>
          </p:nvPr>
        </p:nvSpPr>
        <p:spPr/>
        <p:txBody>
          <a:bodyPr/>
          <a:lstStyle/>
          <a:p>
            <a:fld id="{7A4A9E1F-BBD9-4D62-9821-140EC49033B9}" type="datetimeFigureOut">
              <a:rPr lang="en-US" smtClean="0"/>
              <a:t>2/10/2026</a:t>
            </a:fld>
            <a:endParaRPr lang="en-US"/>
          </a:p>
        </p:txBody>
      </p:sp>
      <p:sp>
        <p:nvSpPr>
          <p:cNvPr id="5" name="Footer Placeholder 4">
            <a:extLst>
              <a:ext uri="{FF2B5EF4-FFF2-40B4-BE49-F238E27FC236}">
                <a16:creationId xmlns:a16="http://schemas.microsoft.com/office/drawing/2014/main" id="{C1A979DB-5E39-54F4-46BD-6E8215F44888}"/>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C60658FE-3DA5-F409-83F9-D600623D11B3}"/>
              </a:ext>
            </a:extLst>
          </p:cNvPr>
          <p:cNvSpPr>
            <a:spLocks noGrp="1"/>
          </p:cNvSpPr>
          <p:nvPr>
            <p:ph type="sldNum" sz="quarter" idx="12"/>
          </p:nvPr>
        </p:nvSpPr>
        <p:spPr/>
        <p:txBody>
          <a:bodyPr/>
          <a:lstStyle/>
          <a:p>
            <a:fld id="{F2FC17E5-C95A-401A-952A-4D3D18A19E3E}" type="slidenum">
              <a:rPr lang="en-US" smtClean="0"/>
              <a:t>‹#›</a:t>
            </a:fld>
            <a:endParaRPr lang="en-US"/>
          </a:p>
        </p:txBody>
      </p:sp>
    </p:spTree>
    <p:extLst>
      <p:ext uri="{BB962C8B-B14F-4D97-AF65-F5344CB8AC3E}">
        <p14:creationId xmlns:p14="http://schemas.microsoft.com/office/powerpoint/2010/main" val="2374687205"/>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a:extLst>
              <a:ext uri="{FF2B5EF4-FFF2-40B4-BE49-F238E27FC236}">
                <a16:creationId xmlns:a16="http://schemas.microsoft.com/office/drawing/2014/main" id="{2612DA17-F7BF-8ED0-565F-211AC3DD72C0}"/>
              </a:ext>
            </a:extLst>
          </p:cNvPr>
          <p:cNvSpPr>
            <a:spLocks noGrp="1"/>
          </p:cNvSpPr>
          <p:nvPr>
            <p:ph type="title"/>
          </p:nvPr>
        </p:nvSpPr>
        <p:spPr>
          <a:xfrm>
            <a:off x="838200" y="365125"/>
            <a:ext cx="10515600" cy="1325563"/>
          </a:xfrm>
          <a:prstGeom prst="rect">
            <a:avLst/>
          </a:prstGeom>
        </p:spPr>
        <p:txBody>
          <a:bodyPr vert="horz" lIns="91440" tIns="45720" rIns="91440" bIns="45720" rtlCol="0" anchor="ctr">
            <a:normAutofit/>
          </a:bodyPr>
          <a:lstStyle/>
          <a:p>
            <a:r>
              <a:rPr lang="en-US"/>
              <a:t>Click to edit Master title style</a:t>
            </a:r>
          </a:p>
        </p:txBody>
      </p:sp>
      <p:sp>
        <p:nvSpPr>
          <p:cNvPr id="3" name="Text Placeholder 2">
            <a:extLst>
              <a:ext uri="{FF2B5EF4-FFF2-40B4-BE49-F238E27FC236}">
                <a16:creationId xmlns:a16="http://schemas.microsoft.com/office/drawing/2014/main" id="{46681808-3D84-1C05-B9F1-A3529711C64E}"/>
              </a:ext>
            </a:extLst>
          </p:cNvPr>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a:extLst>
              <a:ext uri="{FF2B5EF4-FFF2-40B4-BE49-F238E27FC236}">
                <a16:creationId xmlns:a16="http://schemas.microsoft.com/office/drawing/2014/main" id="{6629CC2C-FC52-0C30-98F1-FC79B948870D}"/>
              </a:ext>
            </a:extLst>
          </p:cNvPr>
          <p:cNvSpPr>
            <a:spLocks noGrp="1"/>
          </p:cNvSpPr>
          <p:nvPr>
            <p:ph type="dt" sz="half" idx="2"/>
          </p:nvPr>
        </p:nvSpPr>
        <p:spPr>
          <a:xfrm>
            <a:off x="838200" y="6356350"/>
            <a:ext cx="2743200" cy="365125"/>
          </a:xfrm>
          <a:prstGeom prst="rect">
            <a:avLst/>
          </a:prstGeom>
        </p:spPr>
        <p:txBody>
          <a:bodyPr vert="horz" lIns="91440" tIns="45720" rIns="91440" bIns="45720" rtlCol="0" anchor="ctr"/>
          <a:lstStyle>
            <a:lvl1pPr algn="l">
              <a:defRPr sz="1200">
                <a:solidFill>
                  <a:schemeClr val="tx1">
                    <a:tint val="82000"/>
                  </a:schemeClr>
                </a:solidFill>
              </a:defRPr>
            </a:lvl1pPr>
          </a:lstStyle>
          <a:p>
            <a:fld id="{7A4A9E1F-BBD9-4D62-9821-140EC49033B9}" type="datetimeFigureOut">
              <a:rPr lang="en-US" smtClean="0"/>
              <a:t>2/10/2026</a:t>
            </a:fld>
            <a:endParaRPr lang="en-US"/>
          </a:p>
        </p:txBody>
      </p:sp>
      <p:sp>
        <p:nvSpPr>
          <p:cNvPr id="5" name="Footer Placeholder 4">
            <a:extLst>
              <a:ext uri="{FF2B5EF4-FFF2-40B4-BE49-F238E27FC236}">
                <a16:creationId xmlns:a16="http://schemas.microsoft.com/office/drawing/2014/main" id="{5F0BB3F5-92F0-1481-05E8-C24D5BA9FE00}"/>
              </a:ext>
            </a:extLst>
          </p:cNvPr>
          <p:cNvSpPr>
            <a:spLocks noGrp="1"/>
          </p:cNvSpPr>
          <p:nvPr>
            <p:ph type="ftr" sz="quarter" idx="3"/>
          </p:nvPr>
        </p:nvSpPr>
        <p:spPr>
          <a:xfrm>
            <a:off x="4038600" y="6356350"/>
            <a:ext cx="4114800" cy="365125"/>
          </a:xfrm>
          <a:prstGeom prst="rect">
            <a:avLst/>
          </a:prstGeom>
        </p:spPr>
        <p:txBody>
          <a:bodyPr vert="horz" lIns="91440" tIns="45720" rIns="91440" bIns="45720" rtlCol="0" anchor="ctr"/>
          <a:lstStyle>
            <a:lvl1pPr algn="ctr">
              <a:defRPr sz="1200">
                <a:solidFill>
                  <a:schemeClr val="tx1">
                    <a:tint val="82000"/>
                  </a:schemeClr>
                </a:solidFill>
              </a:defRPr>
            </a:lvl1pPr>
          </a:lstStyle>
          <a:p>
            <a:endParaRPr lang="en-US"/>
          </a:p>
        </p:txBody>
      </p:sp>
      <p:sp>
        <p:nvSpPr>
          <p:cNvPr id="6" name="Slide Number Placeholder 5">
            <a:extLst>
              <a:ext uri="{FF2B5EF4-FFF2-40B4-BE49-F238E27FC236}">
                <a16:creationId xmlns:a16="http://schemas.microsoft.com/office/drawing/2014/main" id="{E642A866-A774-7CDF-66A5-BC71B0EEAC86}"/>
              </a:ext>
            </a:extLst>
          </p:cNvPr>
          <p:cNvSpPr>
            <a:spLocks noGrp="1"/>
          </p:cNvSpPr>
          <p:nvPr>
            <p:ph type="sldNum" sz="quarter" idx="4"/>
          </p:nvPr>
        </p:nvSpPr>
        <p:spPr>
          <a:xfrm>
            <a:off x="8610600" y="6356350"/>
            <a:ext cx="2743200" cy="365125"/>
          </a:xfrm>
          <a:prstGeom prst="rect">
            <a:avLst/>
          </a:prstGeom>
        </p:spPr>
        <p:txBody>
          <a:bodyPr vert="horz" lIns="91440" tIns="45720" rIns="91440" bIns="45720" rtlCol="0" anchor="ctr"/>
          <a:lstStyle>
            <a:lvl1pPr algn="r">
              <a:defRPr sz="1200">
                <a:solidFill>
                  <a:schemeClr val="tx1">
                    <a:tint val="82000"/>
                  </a:schemeClr>
                </a:solidFill>
              </a:defRPr>
            </a:lvl1pPr>
          </a:lstStyle>
          <a:p>
            <a:fld id="{F2FC17E5-C95A-401A-952A-4D3D18A19E3E}" type="slidenum">
              <a:rPr lang="en-US" smtClean="0"/>
              <a:t>‹#›</a:t>
            </a:fld>
            <a:endParaRPr lang="en-US"/>
          </a:p>
        </p:txBody>
      </p:sp>
    </p:spTree>
    <p:extLst>
      <p:ext uri="{BB962C8B-B14F-4D97-AF65-F5344CB8AC3E}">
        <p14:creationId xmlns:p14="http://schemas.microsoft.com/office/powerpoint/2010/main" val="1420879"/>
      </p:ext>
    </p:extLst>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2" Type="http://schemas.openxmlformats.org/officeDocument/2006/relationships/image" Target="../media/image1.jpeg"/><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3" Type="http://schemas.openxmlformats.org/officeDocument/2006/relationships/image" Target="../media/image2.png"/><Relationship Id="rId2" Type="http://schemas.openxmlformats.org/officeDocument/2006/relationships/notesSlide" Target="../notesSlides/notesSlide1.xml"/><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3" Type="http://schemas.openxmlformats.org/officeDocument/2006/relationships/image" Target="../media/image3.jpeg"/><Relationship Id="rId2" Type="http://schemas.openxmlformats.org/officeDocument/2006/relationships/notesSlide" Target="../notesSlides/notesSlide2.xml"/><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3" Type="http://schemas.openxmlformats.org/officeDocument/2006/relationships/image" Target="../media/image4.png"/><Relationship Id="rId2" Type="http://schemas.openxmlformats.org/officeDocument/2006/relationships/notesSlide" Target="../notesSlides/notesSlide3.xml"/><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2" Type="http://schemas.openxmlformats.org/officeDocument/2006/relationships/notesSlide" Target="../notesSlides/notesSlide4.xml"/><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3" Type="http://schemas.openxmlformats.org/officeDocument/2006/relationships/image" Target="../media/image5.jpeg"/><Relationship Id="rId2" Type="http://schemas.openxmlformats.org/officeDocument/2006/relationships/notesSlide" Target="../notesSlides/notesSlide5.xml"/><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2" Type="http://schemas.openxmlformats.org/officeDocument/2006/relationships/notesSlide" Target="../notesSlides/notesSlide6.xml"/><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3" Type="http://schemas.openxmlformats.org/officeDocument/2006/relationships/image" Target="../media/image6.png"/><Relationship Id="rId2" Type="http://schemas.openxmlformats.org/officeDocument/2006/relationships/notesSlide" Target="../notesSlides/notesSlide7.xml"/><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3" Type="http://schemas.openxmlformats.org/officeDocument/2006/relationships/image" Target="../media/image7.png"/><Relationship Id="rId2" Type="http://schemas.openxmlformats.org/officeDocument/2006/relationships/notesSlide" Target="../notesSlides/notesSlide8.xml"/><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3" Type="http://schemas.openxmlformats.org/officeDocument/2006/relationships/image" Target="../media/image8.png"/><Relationship Id="rId2" Type="http://schemas.openxmlformats.org/officeDocument/2006/relationships/notesSlide" Target="../notesSlides/notesSlide9.xml"/><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2" Type="http://schemas.openxmlformats.org/officeDocument/2006/relationships/notesSlide" Target="../notesSlides/notesSlide10.xml"/><Relationship Id="rId1" Type="http://schemas.openxmlformats.org/officeDocument/2006/relationships/slideLayout" Target="../slideLayouts/slideLayout2.xml"/></Relationships>
</file>

<file path=ppt/slides/_rels/slide1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223" name="Rectangle 9222">
            <a:extLst>
              <a:ext uri="{FF2B5EF4-FFF2-40B4-BE49-F238E27FC236}">
                <a16:creationId xmlns:a16="http://schemas.microsoft.com/office/drawing/2014/main" id="{B1595A09-E336-4D1B-9B3A-06A2287A54E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5C1BDCE5-3F72-6922-09A9-0A78D48E26C8}"/>
              </a:ext>
            </a:extLst>
          </p:cNvPr>
          <p:cNvSpPr>
            <a:spLocks noGrp="1"/>
          </p:cNvSpPr>
          <p:nvPr>
            <p:ph type="ctrTitle"/>
          </p:nvPr>
        </p:nvSpPr>
        <p:spPr>
          <a:xfrm>
            <a:off x="49569" y="4256033"/>
            <a:ext cx="4121946" cy="628274"/>
          </a:xfrm>
        </p:spPr>
        <p:txBody>
          <a:bodyPr vert="horz" lIns="91440" tIns="45720" rIns="91440" bIns="45720" rtlCol="0" anchor="ctr">
            <a:noAutofit/>
          </a:bodyPr>
          <a:lstStyle/>
          <a:p>
            <a:r>
              <a:rPr lang="en-US" sz="3200" b="1" dirty="0"/>
              <a:t>Green Haven Florists</a:t>
            </a:r>
            <a:endParaRPr lang="en-US" sz="3200" dirty="0"/>
          </a:p>
        </p:txBody>
      </p:sp>
      <p:pic>
        <p:nvPicPr>
          <p:cNvPr id="9218" name="Picture 2" descr="Insider Secrets From Kate and Pippa's Wedding Florists - The Wedding Edition">
            <a:extLst>
              <a:ext uri="{FF2B5EF4-FFF2-40B4-BE49-F238E27FC236}">
                <a16:creationId xmlns:a16="http://schemas.microsoft.com/office/drawing/2014/main" id="{13A3EC75-570F-38D9-3918-1A0DB486B889}"/>
              </a:ext>
            </a:extLst>
          </p:cNvPr>
          <p:cNvPicPr>
            <a:picLocks noChangeAspect="1" noChangeArrowheads="1"/>
          </p:cNvPicPr>
          <p:nvPr/>
        </p:nvPicPr>
        <p:blipFill>
          <a:blip r:embed="rId2">
            <a:extLst>
              <a:ext uri="{28A0092B-C50C-407E-A947-70E740481C1C}">
                <a14:useLocalDpi xmlns:a14="http://schemas.microsoft.com/office/drawing/2010/main" val="0"/>
              </a:ext>
            </a:extLst>
          </a:blip>
          <a:srcRect t="8483" b="16740"/>
          <a:stretch>
            <a:fillRect/>
          </a:stretch>
        </p:blipFill>
        <p:spPr bwMode="auto">
          <a:xfrm>
            <a:off x="20" y="-69266"/>
            <a:ext cx="12191980" cy="4256033"/>
          </a:xfrm>
          <a:custGeom>
            <a:avLst/>
            <a:gdLst/>
            <a:ahLst/>
            <a:cxnLst/>
            <a:rect l="l" t="t" r="r" b="b"/>
            <a:pathLst>
              <a:path w="12188952" h="4558430">
                <a:moveTo>
                  <a:pt x="6789701" y="4490221"/>
                </a:moveTo>
                <a:lnTo>
                  <a:pt x="6788702" y="4490299"/>
                </a:lnTo>
                <a:lnTo>
                  <a:pt x="6788476" y="4490833"/>
                </a:lnTo>
                <a:close/>
                <a:moveTo>
                  <a:pt x="0" y="0"/>
                </a:moveTo>
                <a:lnTo>
                  <a:pt x="12188952" y="0"/>
                </a:lnTo>
                <a:lnTo>
                  <a:pt x="12188952" y="3596895"/>
                </a:lnTo>
                <a:lnTo>
                  <a:pt x="12061096" y="3635026"/>
                </a:lnTo>
                <a:cubicBezTo>
                  <a:pt x="11933500" y="3671240"/>
                  <a:pt x="11805390" y="3705769"/>
                  <a:pt x="11676800" y="3738601"/>
                </a:cubicBezTo>
                <a:cubicBezTo>
                  <a:pt x="11262789" y="3846108"/>
                  <a:pt x="10845343" y="3939710"/>
                  <a:pt x="10425355" y="4022140"/>
                </a:cubicBezTo>
                <a:cubicBezTo>
                  <a:pt x="10092810" y="4087351"/>
                  <a:pt x="9759033" y="4145748"/>
                  <a:pt x="9424022" y="4197302"/>
                </a:cubicBezTo>
                <a:cubicBezTo>
                  <a:pt x="9102997" y="4246959"/>
                  <a:pt x="8781133" y="4291526"/>
                  <a:pt x="8458419" y="4331003"/>
                </a:cubicBezTo>
                <a:cubicBezTo>
                  <a:pt x="8211360" y="4361169"/>
                  <a:pt x="7963792" y="4386742"/>
                  <a:pt x="7715970" y="4410950"/>
                </a:cubicBezTo>
                <a:lnTo>
                  <a:pt x="6951716" y="4476730"/>
                </a:lnTo>
                <a:lnTo>
                  <a:pt x="6936303" y="4478801"/>
                </a:lnTo>
                <a:lnTo>
                  <a:pt x="6790448" y="4490162"/>
                </a:lnTo>
                <a:lnTo>
                  <a:pt x="6799941" y="4491982"/>
                </a:lnTo>
                <a:cubicBezTo>
                  <a:pt x="6811623" y="4492448"/>
                  <a:pt x="6823734" y="4490275"/>
                  <a:pt x="6835432" y="4490275"/>
                </a:cubicBezTo>
                <a:cubicBezTo>
                  <a:pt x="6851580" y="4490275"/>
                  <a:pt x="6867729" y="4487668"/>
                  <a:pt x="6884003" y="4487297"/>
                </a:cubicBezTo>
                <a:cubicBezTo>
                  <a:pt x="7115805" y="4481835"/>
                  <a:pt x="7347351" y="4469668"/>
                  <a:pt x="7578771" y="4454770"/>
                </a:cubicBezTo>
                <a:cubicBezTo>
                  <a:pt x="7927552" y="4432302"/>
                  <a:pt x="8276080" y="4404123"/>
                  <a:pt x="8623845" y="4367873"/>
                </a:cubicBezTo>
                <a:cubicBezTo>
                  <a:pt x="8909939" y="4338575"/>
                  <a:pt x="9195310" y="4303940"/>
                  <a:pt x="9479970" y="4263967"/>
                </a:cubicBezTo>
                <a:cubicBezTo>
                  <a:pt x="9864901" y="4209593"/>
                  <a:pt x="10248014" y="4144879"/>
                  <a:pt x="10629308" y="4069810"/>
                </a:cubicBezTo>
                <a:cubicBezTo>
                  <a:pt x="11090114" y="3978690"/>
                  <a:pt x="11546975" y="3871184"/>
                  <a:pt x="11998498" y="3743816"/>
                </a:cubicBezTo>
                <a:lnTo>
                  <a:pt x="12188952" y="3687715"/>
                </a:lnTo>
                <a:lnTo>
                  <a:pt x="12188952" y="3742439"/>
                </a:lnTo>
                <a:lnTo>
                  <a:pt x="11829257" y="3846853"/>
                </a:lnTo>
                <a:cubicBezTo>
                  <a:pt x="11534769" y="3926550"/>
                  <a:pt x="11238120" y="3997436"/>
                  <a:pt x="10939183" y="4061368"/>
                </a:cubicBezTo>
                <a:cubicBezTo>
                  <a:pt x="10622824" y="4129150"/>
                  <a:pt x="10304941" y="4189147"/>
                  <a:pt x="9985530" y="4241373"/>
                </a:cubicBezTo>
                <a:cubicBezTo>
                  <a:pt x="9720036" y="4284822"/>
                  <a:pt x="9453814" y="4323467"/>
                  <a:pt x="9186882" y="4357320"/>
                </a:cubicBezTo>
                <a:cubicBezTo>
                  <a:pt x="8984197" y="4382894"/>
                  <a:pt x="8781514" y="4406977"/>
                  <a:pt x="8578198" y="4426839"/>
                </a:cubicBezTo>
                <a:cubicBezTo>
                  <a:pt x="8340547" y="4449559"/>
                  <a:pt x="8102644" y="4471034"/>
                  <a:pt x="7864358" y="4488290"/>
                </a:cubicBezTo>
                <a:cubicBezTo>
                  <a:pt x="7554994" y="4510634"/>
                  <a:pt x="7245502" y="4528512"/>
                  <a:pt x="6935502" y="4539684"/>
                </a:cubicBezTo>
                <a:cubicBezTo>
                  <a:pt x="6782917" y="4545147"/>
                  <a:pt x="6630334" y="4548995"/>
                  <a:pt x="6477750" y="4553587"/>
                </a:cubicBezTo>
                <a:cubicBezTo>
                  <a:pt x="6439195" y="4551503"/>
                  <a:pt x="6400529" y="4553128"/>
                  <a:pt x="6362294" y="4558430"/>
                </a:cubicBezTo>
                <a:lnTo>
                  <a:pt x="6057129" y="4558430"/>
                </a:lnTo>
                <a:lnTo>
                  <a:pt x="5977784" y="4553836"/>
                </a:lnTo>
                <a:cubicBezTo>
                  <a:pt x="5740261" y="4541423"/>
                  <a:pt x="5502739" y="4527644"/>
                  <a:pt x="5265087" y="4517587"/>
                </a:cubicBezTo>
                <a:cubicBezTo>
                  <a:pt x="4958267" y="4505171"/>
                  <a:pt x="4651826" y="4484691"/>
                  <a:pt x="4346277" y="4455517"/>
                </a:cubicBezTo>
                <a:cubicBezTo>
                  <a:pt x="4021654" y="4424605"/>
                  <a:pt x="3697795" y="4389970"/>
                  <a:pt x="3373045" y="4356948"/>
                </a:cubicBezTo>
                <a:cubicBezTo>
                  <a:pt x="3035412" y="4322686"/>
                  <a:pt x="2698456" y="4283047"/>
                  <a:pt x="2362173" y="4238021"/>
                </a:cubicBezTo>
                <a:cubicBezTo>
                  <a:pt x="1984692" y="4187868"/>
                  <a:pt x="1608364" y="4130142"/>
                  <a:pt x="1233177" y="4064845"/>
                </a:cubicBezTo>
                <a:cubicBezTo>
                  <a:pt x="842181" y="3996132"/>
                  <a:pt x="453758" y="3917644"/>
                  <a:pt x="68500" y="3825138"/>
                </a:cubicBezTo>
                <a:lnTo>
                  <a:pt x="0" y="3807783"/>
                </a:lnTo>
                <a:lnTo>
                  <a:pt x="0" y="3751294"/>
                </a:lnTo>
                <a:lnTo>
                  <a:pt x="72441" y="3770071"/>
                </a:lnTo>
                <a:cubicBezTo>
                  <a:pt x="247961" y="3812249"/>
                  <a:pt x="424164" y="3851509"/>
                  <a:pt x="600716" y="3888441"/>
                </a:cubicBezTo>
                <a:cubicBezTo>
                  <a:pt x="988279" y="3969255"/>
                  <a:pt x="1378133" y="4038153"/>
                  <a:pt x="1769512" y="4098609"/>
                </a:cubicBezTo>
                <a:cubicBezTo>
                  <a:pt x="2052426" y="4142185"/>
                  <a:pt x="2335725" y="4182282"/>
                  <a:pt x="2613554" y="4215551"/>
                </a:cubicBezTo>
                <a:cubicBezTo>
                  <a:pt x="2605544" y="4218158"/>
                  <a:pt x="2594611" y="4208102"/>
                  <a:pt x="2581134" y="4205620"/>
                </a:cubicBezTo>
                <a:cubicBezTo>
                  <a:pt x="2087178" y="4113668"/>
                  <a:pt x="1597684" y="4002775"/>
                  <a:pt x="1112635" y="3872923"/>
                </a:cubicBezTo>
                <a:cubicBezTo>
                  <a:pt x="880453" y="3810852"/>
                  <a:pt x="649713" y="3744374"/>
                  <a:pt x="420412" y="3673490"/>
                </a:cubicBezTo>
                <a:lnTo>
                  <a:pt x="0" y="3534573"/>
                </a:lnTo>
                <a:close/>
              </a:path>
            </a:pathLst>
          </a:custGeom>
          <a:noFill/>
          <a:extLst>
            <a:ext uri="{909E8E84-426E-40DD-AFC4-6F175D3DCCD1}">
              <a14:hiddenFill xmlns:a14="http://schemas.microsoft.com/office/drawing/2010/main">
                <a:solidFill>
                  <a:srgbClr val="FFFFFF"/>
                </a:solidFill>
              </a14:hiddenFill>
            </a:ext>
          </a:extLst>
        </p:spPr>
      </p:pic>
      <p:sp>
        <p:nvSpPr>
          <p:cNvPr id="9225" name="sketch line">
            <a:extLst>
              <a:ext uri="{FF2B5EF4-FFF2-40B4-BE49-F238E27FC236}">
                <a16:creationId xmlns:a16="http://schemas.microsoft.com/office/drawing/2014/main" id="{3540989C-C7B8-473B-BF87-6F2DA6A9000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a:off x="3661305" y="5468206"/>
            <a:ext cx="1371600" cy="18288"/>
          </a:xfrm>
          <a:custGeom>
            <a:avLst/>
            <a:gdLst>
              <a:gd name="csX0" fmla="*/ 0 w 1371600"/>
              <a:gd name="csY0" fmla="*/ 0 h 18288"/>
              <a:gd name="csX1" fmla="*/ 685800 w 1371600"/>
              <a:gd name="csY1" fmla="*/ 0 h 18288"/>
              <a:gd name="csX2" fmla="*/ 1371600 w 1371600"/>
              <a:gd name="csY2" fmla="*/ 0 h 18288"/>
              <a:gd name="csX3" fmla="*/ 1371600 w 1371600"/>
              <a:gd name="csY3" fmla="*/ 18288 h 18288"/>
              <a:gd name="csX4" fmla="*/ 713232 w 1371600"/>
              <a:gd name="csY4" fmla="*/ 18288 h 18288"/>
              <a:gd name="csX5" fmla="*/ 0 w 1371600"/>
              <a:gd name="csY5" fmla="*/ 18288 h 18288"/>
              <a:gd name="csX6" fmla="*/ 0 w 1371600"/>
              <a:gd name="csY6" fmla="*/ 0 h 18288"/>
            </a:gdLst>
            <a:ahLst/>
            <a:cxnLst>
              <a:cxn ang="0">
                <a:pos x="csX0" y="csY0"/>
              </a:cxn>
              <a:cxn ang="0">
                <a:pos x="csX1" y="csY1"/>
              </a:cxn>
              <a:cxn ang="0">
                <a:pos x="csX2" y="csY2"/>
              </a:cxn>
              <a:cxn ang="0">
                <a:pos x="csX3" y="csY3"/>
              </a:cxn>
              <a:cxn ang="0">
                <a:pos x="csX4" y="csY4"/>
              </a:cxn>
              <a:cxn ang="0">
                <a:pos x="csX5" y="csY5"/>
              </a:cxn>
              <a:cxn ang="0">
                <a:pos x="csX6" y="csY6"/>
              </a:cxn>
            </a:cxnLst>
            <a:rect l="l" t="t" r="r" b="b"/>
            <a:pathLst>
              <a:path w="1371600" h="18288" fill="none" extrusionOk="0">
                <a:moveTo>
                  <a:pt x="0" y="0"/>
                </a:moveTo>
                <a:cubicBezTo>
                  <a:pt x="247303" y="31625"/>
                  <a:pt x="422310" y="-25629"/>
                  <a:pt x="685800" y="0"/>
                </a:cubicBezTo>
                <a:cubicBezTo>
                  <a:pt x="949290" y="25629"/>
                  <a:pt x="1192357" y="6696"/>
                  <a:pt x="1371600" y="0"/>
                </a:cubicBezTo>
                <a:cubicBezTo>
                  <a:pt x="1371355" y="6649"/>
                  <a:pt x="1371915" y="11310"/>
                  <a:pt x="1371600" y="18288"/>
                </a:cubicBezTo>
                <a:cubicBezTo>
                  <a:pt x="1107995" y="26464"/>
                  <a:pt x="1033361" y="32942"/>
                  <a:pt x="713232" y="18288"/>
                </a:cubicBezTo>
                <a:cubicBezTo>
                  <a:pt x="393103" y="3634"/>
                  <a:pt x="289343" y="43221"/>
                  <a:pt x="0" y="18288"/>
                </a:cubicBezTo>
                <a:cubicBezTo>
                  <a:pt x="-459" y="11562"/>
                  <a:pt x="-31" y="5093"/>
                  <a:pt x="0" y="0"/>
                </a:cubicBezTo>
                <a:close/>
              </a:path>
              <a:path w="1371600" h="18288" stroke="0" extrusionOk="0">
                <a:moveTo>
                  <a:pt x="0" y="0"/>
                </a:moveTo>
                <a:cubicBezTo>
                  <a:pt x="170249" y="-24099"/>
                  <a:pt x="504634" y="14338"/>
                  <a:pt x="644652" y="0"/>
                </a:cubicBezTo>
                <a:cubicBezTo>
                  <a:pt x="784670" y="-14338"/>
                  <a:pt x="1087773" y="8679"/>
                  <a:pt x="1371600" y="0"/>
                </a:cubicBezTo>
                <a:cubicBezTo>
                  <a:pt x="1372456" y="3662"/>
                  <a:pt x="1371030" y="13946"/>
                  <a:pt x="1371600" y="18288"/>
                </a:cubicBezTo>
                <a:cubicBezTo>
                  <a:pt x="1176823" y="-1409"/>
                  <a:pt x="900830" y="9989"/>
                  <a:pt x="713232" y="18288"/>
                </a:cubicBezTo>
                <a:cubicBezTo>
                  <a:pt x="525634" y="26587"/>
                  <a:pt x="282837" y="5724"/>
                  <a:pt x="0" y="18288"/>
                </a:cubicBezTo>
                <a:cubicBezTo>
                  <a:pt x="367" y="13143"/>
                  <a:pt x="-823" y="5844"/>
                  <a:pt x="0" y="0"/>
                </a:cubicBezTo>
                <a:close/>
              </a:path>
            </a:pathLst>
          </a:custGeom>
          <a:solidFill>
            <a:schemeClr val="accent2"/>
          </a:solidFill>
          <a:ln w="44450" cap="rnd">
            <a:solidFill>
              <a:schemeClr val="accent2"/>
            </a:solidFill>
            <a:round/>
            <a:extLst>
              <a:ext uri="{C807C97D-BFC1-408E-A445-0C87EB9F89A2}">
                <ask:lineSketchStyleProps xmlns:ask="http://schemas.microsoft.com/office/drawing/2018/sketchyshapes" sd="615697673">
                  <a:prstGeom prst="rect">
                    <a:avLst/>
                  </a:prstGeom>
                  <ask:type>
                    <ask:lineSketchFreehand/>
                  </ask:type>
                </ask:lineSketchStyleProps>
              </a:ext>
            </a:extLst>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 name="Subtitle 2">
            <a:extLst>
              <a:ext uri="{FF2B5EF4-FFF2-40B4-BE49-F238E27FC236}">
                <a16:creationId xmlns:a16="http://schemas.microsoft.com/office/drawing/2014/main" id="{AC6B82E2-8E3F-5517-90B6-40A77FFFD792}"/>
              </a:ext>
            </a:extLst>
          </p:cNvPr>
          <p:cNvSpPr>
            <a:spLocks noGrp="1"/>
          </p:cNvSpPr>
          <p:nvPr>
            <p:ph type="subTitle" idx="1"/>
          </p:nvPr>
        </p:nvSpPr>
        <p:spPr>
          <a:xfrm>
            <a:off x="4689142" y="4256034"/>
            <a:ext cx="6862778" cy="2404258"/>
          </a:xfrm>
        </p:spPr>
        <p:txBody>
          <a:bodyPr vert="horz" lIns="91440" tIns="45720" rIns="91440" bIns="45720" rtlCol="0" anchor="ctr">
            <a:normAutofit/>
          </a:bodyPr>
          <a:lstStyle/>
          <a:p>
            <a:pPr>
              <a:lnSpc>
                <a:spcPct val="150000"/>
              </a:lnSpc>
            </a:pPr>
            <a:r>
              <a:rPr lang="en-US" sz="2000" b="1" dirty="0"/>
              <a:t>Business Problem Analysis &amp; Strategic Evaluation</a:t>
            </a:r>
          </a:p>
          <a:p>
            <a:pPr>
              <a:lnSpc>
                <a:spcPct val="150000"/>
              </a:lnSpc>
            </a:pPr>
            <a:r>
              <a:rPr lang="en-US" sz="2000" b="1" dirty="0"/>
              <a:t>Module Name:</a:t>
            </a:r>
            <a:r>
              <a:rPr lang="en-US" sz="2000" dirty="0"/>
              <a:t> Problem Solving and Decision Making</a:t>
            </a:r>
          </a:p>
          <a:p>
            <a:pPr>
              <a:lnSpc>
                <a:spcPct val="150000"/>
              </a:lnSpc>
            </a:pPr>
            <a:r>
              <a:rPr lang="en-US" sz="2000" b="1" dirty="0"/>
              <a:t>Module Code:</a:t>
            </a:r>
            <a:r>
              <a:rPr lang="en-US" sz="2000" dirty="0"/>
              <a:t> LCLM4004 </a:t>
            </a:r>
            <a:br>
              <a:rPr lang="en-US" sz="2000" dirty="0"/>
            </a:br>
            <a:r>
              <a:rPr lang="en-GB" sz="2000" b="1" dirty="0"/>
              <a:t>Lecturer:</a:t>
            </a:r>
            <a:r>
              <a:rPr lang="en-GB" sz="2000" dirty="0"/>
              <a:t> Mucahit Ozden</a:t>
            </a:r>
            <a:endParaRPr lang="en-US" sz="2000" dirty="0"/>
          </a:p>
        </p:txBody>
      </p:sp>
      <p:sp>
        <p:nvSpPr>
          <p:cNvPr id="4" name="TextBox 3">
            <a:extLst>
              <a:ext uri="{FF2B5EF4-FFF2-40B4-BE49-F238E27FC236}">
                <a16:creationId xmlns:a16="http://schemas.microsoft.com/office/drawing/2014/main" id="{922FB8A8-A027-12D5-D78C-1315909F9B7C}"/>
              </a:ext>
            </a:extLst>
          </p:cNvPr>
          <p:cNvSpPr txBox="1"/>
          <p:nvPr/>
        </p:nvSpPr>
        <p:spPr>
          <a:xfrm>
            <a:off x="180234" y="5581648"/>
            <a:ext cx="3977494" cy="1446550"/>
          </a:xfrm>
          <a:prstGeom prst="rect">
            <a:avLst/>
          </a:prstGeom>
          <a:noFill/>
        </p:spPr>
        <p:txBody>
          <a:bodyPr wrap="square" rtlCol="0">
            <a:spAutoFit/>
          </a:bodyPr>
          <a:lstStyle/>
          <a:p>
            <a:pPr>
              <a:lnSpc>
                <a:spcPct val="150000"/>
              </a:lnSpc>
            </a:pPr>
            <a:r>
              <a:rPr lang="en-US" sz="1600" b="1" dirty="0"/>
              <a:t>Presented By: </a:t>
            </a:r>
            <a:br>
              <a:rPr lang="en-US" sz="1600" b="1" dirty="0"/>
            </a:br>
            <a:r>
              <a:rPr lang="en-US" sz="1600" b="1" dirty="0"/>
              <a:t>Student Name: </a:t>
            </a:r>
            <a:r>
              <a:rPr lang="en-US" sz="1600" dirty="0" err="1"/>
              <a:t>Okhtar</a:t>
            </a:r>
            <a:r>
              <a:rPr lang="en-US" sz="1600" dirty="0"/>
              <a:t> Mohammed Khaliq</a:t>
            </a:r>
          </a:p>
          <a:p>
            <a:pPr>
              <a:lnSpc>
                <a:spcPct val="150000"/>
              </a:lnSpc>
            </a:pPr>
            <a:r>
              <a:rPr lang="en-US" sz="1600" b="1" dirty="0"/>
              <a:t>Student ID: </a:t>
            </a:r>
            <a:r>
              <a:rPr lang="en-US" sz="1600" dirty="0"/>
              <a:t>2505121</a:t>
            </a:r>
          </a:p>
          <a:p>
            <a:endParaRPr lang="en-US" sz="1600" dirty="0"/>
          </a:p>
        </p:txBody>
      </p:sp>
    </p:spTree>
    <p:extLst>
      <p:ext uri="{BB962C8B-B14F-4D97-AF65-F5344CB8AC3E}">
        <p14:creationId xmlns:p14="http://schemas.microsoft.com/office/powerpoint/2010/main" val="1354919324"/>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4103" name="Rectangle 4102">
            <a:extLst>
              <a:ext uri="{FF2B5EF4-FFF2-40B4-BE49-F238E27FC236}">
                <a16:creationId xmlns:a16="http://schemas.microsoft.com/office/drawing/2014/main" id="{1CD81A2A-6ED4-4EF4-A14C-912D31E1480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white">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en-US"/>
            </a:defPPr>
            <a:lvl1pPr marL="0" algn="l" defTabSz="914400" rtl="0" eaLnBrk="1" latinLnBrk="0" hangingPunct="1">
              <a:defRPr sz="1800" kern="1200">
                <a:solidFill>
                  <a:schemeClr val="lt1"/>
                </a:solidFill>
                <a:latin typeface="+mn-lt"/>
                <a:ea typeface="+mn-ea"/>
                <a:cs typeface="+mn-cs"/>
              </a:defRPr>
            </a:lvl1pPr>
            <a:lvl2pPr marL="457200" algn="l" defTabSz="914400" rtl="0" eaLnBrk="1" latinLnBrk="0" hangingPunct="1">
              <a:defRPr sz="1800" kern="1200">
                <a:solidFill>
                  <a:schemeClr val="lt1"/>
                </a:solidFill>
                <a:latin typeface="+mn-lt"/>
                <a:ea typeface="+mn-ea"/>
                <a:cs typeface="+mn-cs"/>
              </a:defRPr>
            </a:lvl2pPr>
            <a:lvl3pPr marL="914400" algn="l" defTabSz="914400" rtl="0" eaLnBrk="1" latinLnBrk="0" hangingPunct="1">
              <a:defRPr sz="1800" kern="1200">
                <a:solidFill>
                  <a:schemeClr val="lt1"/>
                </a:solidFill>
                <a:latin typeface="+mn-lt"/>
                <a:ea typeface="+mn-ea"/>
                <a:cs typeface="+mn-cs"/>
              </a:defRPr>
            </a:lvl3pPr>
            <a:lvl4pPr marL="1371600" algn="l" defTabSz="914400" rtl="0" eaLnBrk="1" latinLnBrk="0" hangingPunct="1">
              <a:defRPr sz="1800" kern="1200">
                <a:solidFill>
                  <a:schemeClr val="lt1"/>
                </a:solidFill>
                <a:latin typeface="+mn-lt"/>
                <a:ea typeface="+mn-ea"/>
                <a:cs typeface="+mn-cs"/>
              </a:defRPr>
            </a:lvl4pPr>
            <a:lvl5pPr marL="1828800" algn="l" defTabSz="914400" rtl="0" eaLnBrk="1" latinLnBrk="0" hangingPunct="1">
              <a:defRPr sz="1800" kern="1200">
                <a:solidFill>
                  <a:schemeClr val="lt1"/>
                </a:solidFill>
                <a:latin typeface="+mn-lt"/>
                <a:ea typeface="+mn-ea"/>
                <a:cs typeface="+mn-cs"/>
              </a:defRPr>
            </a:lvl5pPr>
            <a:lvl6pPr marL="2286000" algn="l" defTabSz="914400" rtl="0" eaLnBrk="1" latinLnBrk="0" hangingPunct="1">
              <a:defRPr sz="1800" kern="1200">
                <a:solidFill>
                  <a:schemeClr val="lt1"/>
                </a:solidFill>
                <a:latin typeface="+mn-lt"/>
                <a:ea typeface="+mn-ea"/>
                <a:cs typeface="+mn-cs"/>
              </a:defRPr>
            </a:lvl6pPr>
            <a:lvl7pPr marL="2743200" algn="l" defTabSz="914400" rtl="0" eaLnBrk="1" latinLnBrk="0" hangingPunct="1">
              <a:defRPr sz="1800" kern="1200">
                <a:solidFill>
                  <a:schemeClr val="lt1"/>
                </a:solidFill>
                <a:latin typeface="+mn-lt"/>
                <a:ea typeface="+mn-ea"/>
                <a:cs typeface="+mn-cs"/>
              </a:defRPr>
            </a:lvl7pPr>
            <a:lvl8pPr marL="3200400" algn="l" defTabSz="914400" rtl="0" eaLnBrk="1" latinLnBrk="0" hangingPunct="1">
              <a:defRPr sz="1800" kern="1200">
                <a:solidFill>
                  <a:schemeClr val="lt1"/>
                </a:solidFill>
                <a:latin typeface="+mn-lt"/>
                <a:ea typeface="+mn-ea"/>
                <a:cs typeface="+mn-cs"/>
              </a:defRPr>
            </a:lvl8pPr>
            <a:lvl9pPr marL="3657600" algn="l" defTabSz="914400" rtl="0" eaLnBrk="1" latinLnBrk="0" hangingPunct="1">
              <a:defRPr sz="1800" kern="1200">
                <a:solidFill>
                  <a:schemeClr val="lt1"/>
                </a:solidFill>
                <a:latin typeface="+mn-lt"/>
                <a:ea typeface="+mn-ea"/>
                <a:cs typeface="+mn-cs"/>
              </a:defRPr>
            </a:lvl9pPr>
          </a:lstStyle>
          <a:p>
            <a:pPr algn="ctr"/>
            <a:endParaRPr lang="en-US"/>
          </a:p>
        </p:txBody>
      </p:sp>
      <p:sp>
        <p:nvSpPr>
          <p:cNvPr id="2" name="Title 1">
            <a:extLst>
              <a:ext uri="{FF2B5EF4-FFF2-40B4-BE49-F238E27FC236}">
                <a16:creationId xmlns:a16="http://schemas.microsoft.com/office/drawing/2014/main" id="{9FA37B11-ACA4-4CF4-FEE4-DAC5D7EA3601}"/>
              </a:ext>
            </a:extLst>
          </p:cNvPr>
          <p:cNvSpPr>
            <a:spLocks noGrp="1"/>
          </p:cNvSpPr>
          <p:nvPr>
            <p:ph type="title"/>
          </p:nvPr>
        </p:nvSpPr>
        <p:spPr>
          <a:xfrm>
            <a:off x="838200" y="365125"/>
            <a:ext cx="5393361" cy="1325563"/>
          </a:xfrm>
        </p:spPr>
        <p:txBody>
          <a:bodyPr>
            <a:normAutofit/>
          </a:bodyPr>
          <a:lstStyle/>
          <a:p>
            <a:r>
              <a:rPr lang="en-US" dirty="0"/>
              <a:t>Introduction</a:t>
            </a:r>
          </a:p>
        </p:txBody>
      </p:sp>
      <p:sp>
        <p:nvSpPr>
          <p:cNvPr id="4105" name="Freeform: Shape 4104">
            <a:extLst>
              <a:ext uri="{FF2B5EF4-FFF2-40B4-BE49-F238E27FC236}">
                <a16:creationId xmlns:a16="http://schemas.microsoft.com/office/drawing/2014/main" id="{1661932C-CA15-4E17-B115-FAE7CBEE478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0198657" y="1"/>
            <a:ext cx="1155142" cy="625027"/>
          </a:xfrm>
          <a:custGeom>
            <a:avLst/>
            <a:gdLst>
              <a:gd name="connsiteX0" fmla="*/ 4784 w 1155142"/>
              <a:gd name="connsiteY0" fmla="*/ 0 h 625027"/>
              <a:gd name="connsiteX1" fmla="*/ 1150358 w 1155142"/>
              <a:gd name="connsiteY1" fmla="*/ 0 h 625027"/>
              <a:gd name="connsiteX2" fmla="*/ 1155142 w 1155142"/>
              <a:gd name="connsiteY2" fmla="*/ 47456 h 625027"/>
              <a:gd name="connsiteX3" fmla="*/ 577571 w 1155142"/>
              <a:gd name="connsiteY3" fmla="*/ 625027 h 625027"/>
              <a:gd name="connsiteX4" fmla="*/ 0 w 1155142"/>
              <a:gd name="connsiteY4" fmla="*/ 47456 h 625027"/>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155142" h="625027">
                <a:moveTo>
                  <a:pt x="4784" y="0"/>
                </a:moveTo>
                <a:lnTo>
                  <a:pt x="1150358" y="0"/>
                </a:lnTo>
                <a:lnTo>
                  <a:pt x="1155142" y="47456"/>
                </a:lnTo>
                <a:cubicBezTo>
                  <a:pt x="1155142" y="366440"/>
                  <a:pt x="896555" y="625027"/>
                  <a:pt x="577571" y="625027"/>
                </a:cubicBezTo>
                <a:cubicBezTo>
                  <a:pt x="258587" y="625027"/>
                  <a:pt x="0" y="366440"/>
                  <a:pt x="0" y="47456"/>
                </a:cubicBezTo>
                <a:close/>
              </a:path>
            </a:pathLst>
          </a:custGeom>
          <a:solidFill>
            <a:schemeClr val="accent5">
              <a:alpha val="9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3" name="Content Placeholder 2">
            <a:extLst>
              <a:ext uri="{FF2B5EF4-FFF2-40B4-BE49-F238E27FC236}">
                <a16:creationId xmlns:a16="http://schemas.microsoft.com/office/drawing/2014/main" id="{A9E7019E-29A9-D62E-0352-315AD58A9734}"/>
              </a:ext>
            </a:extLst>
          </p:cNvPr>
          <p:cNvSpPr>
            <a:spLocks noGrp="1"/>
          </p:cNvSpPr>
          <p:nvPr>
            <p:ph idx="1"/>
          </p:nvPr>
        </p:nvSpPr>
        <p:spPr>
          <a:xfrm>
            <a:off x="838200" y="1825625"/>
            <a:ext cx="5393361" cy="4351338"/>
          </a:xfrm>
        </p:spPr>
        <p:txBody>
          <a:bodyPr>
            <a:normAutofit/>
          </a:bodyPr>
          <a:lstStyle/>
          <a:p>
            <a:pPr>
              <a:buNone/>
            </a:pPr>
            <a:r>
              <a:rPr lang="en-US" sz="1800" dirty="0"/>
              <a:t>• Introduction to Green Haven Florists and its current business situation</a:t>
            </a:r>
          </a:p>
          <a:p>
            <a:pPr>
              <a:buNone/>
            </a:pPr>
            <a:r>
              <a:rPr lang="en-US" sz="1800" dirty="0"/>
              <a:t>• Explanation of declining in-store sales and changing retail environment</a:t>
            </a:r>
          </a:p>
          <a:p>
            <a:pPr>
              <a:buNone/>
            </a:pPr>
            <a:r>
              <a:rPr lang="en-US" sz="1800" dirty="0"/>
              <a:t>• Application of the 5W2H model to </a:t>
            </a:r>
            <a:r>
              <a:rPr lang="en-US" sz="1800" dirty="0" err="1"/>
              <a:t>organise</a:t>
            </a:r>
            <a:r>
              <a:rPr lang="en-US" sz="1800" dirty="0"/>
              <a:t> business problems clearly</a:t>
            </a:r>
          </a:p>
          <a:p>
            <a:pPr>
              <a:buNone/>
            </a:pPr>
            <a:r>
              <a:rPr lang="en-US" sz="1800" dirty="0"/>
              <a:t>• Critical discussion of the PESTEL framework and its usefulness</a:t>
            </a:r>
          </a:p>
          <a:p>
            <a:pPr>
              <a:buNone/>
            </a:pPr>
            <a:r>
              <a:rPr lang="en-US" sz="1800" dirty="0"/>
              <a:t>• Analysis of external factors affecting business performance</a:t>
            </a:r>
          </a:p>
          <a:p>
            <a:pPr>
              <a:buNone/>
            </a:pPr>
            <a:r>
              <a:rPr lang="en-US" sz="1800" dirty="0"/>
              <a:t>• Identification of root causes using a Fishbone Diagram</a:t>
            </a:r>
          </a:p>
          <a:p>
            <a:pPr marL="0" indent="0">
              <a:buNone/>
            </a:pPr>
            <a:r>
              <a:rPr lang="en-US" sz="1800" dirty="0"/>
              <a:t>• Structured strategic analysis improves business decision-making (Byrne, 2025)</a:t>
            </a:r>
          </a:p>
          <a:p>
            <a:endParaRPr lang="en-US" sz="1800" dirty="0"/>
          </a:p>
        </p:txBody>
      </p:sp>
      <p:sp>
        <p:nvSpPr>
          <p:cNvPr id="4107" name="Oval 4106">
            <a:extLst>
              <a:ext uri="{FF2B5EF4-FFF2-40B4-BE49-F238E27FC236}">
                <a16:creationId xmlns:a16="http://schemas.microsoft.com/office/drawing/2014/main" id="{8590ADD5-9383-4D3D-9047-3DA2593CCB5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808185" y="3423959"/>
            <a:ext cx="540822" cy="540822"/>
          </a:xfrm>
          <a:prstGeom prst="ellipse">
            <a:avLst/>
          </a:prstGeom>
          <a:noFill/>
          <a:ln w="127000">
            <a:solidFill>
              <a:schemeClr val="accent5"/>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4098" name="Picture 2" descr="Green Haven Floristry (@greenhavenfloristry) • Facebook">
            <a:extLst>
              <a:ext uri="{FF2B5EF4-FFF2-40B4-BE49-F238E27FC236}">
                <a16:creationId xmlns:a16="http://schemas.microsoft.com/office/drawing/2014/main" id="{6FDFE6FE-D84F-C766-5100-5B63EB178A5F}"/>
              </a:ext>
            </a:extLst>
          </p:cNvPr>
          <p:cNvPicPr>
            <a:picLocks noChangeAspect="1" noChangeArrowheads="1"/>
          </p:cNvPicPr>
          <p:nvPr/>
        </p:nvPicPr>
        <p:blipFill>
          <a:blip r:embed="rId3">
            <a:clrChange>
              <a:clrFrom>
                <a:srgbClr val="FFFFFF"/>
              </a:clrFrom>
              <a:clrTo>
                <a:srgbClr val="FFFFFF">
                  <a:alpha val="0"/>
                </a:srgbClr>
              </a:clrTo>
            </a:clrChange>
            <a:extLst>
              <a:ext uri="{28A0092B-C50C-407E-A947-70E740481C1C}">
                <a14:useLocalDpi xmlns:a14="http://schemas.microsoft.com/office/drawing/2010/main" val="0"/>
              </a:ext>
            </a:extLst>
          </a:blip>
          <a:stretch>
            <a:fillRect/>
          </a:stretch>
        </p:blipFill>
        <p:spPr bwMode="auto">
          <a:xfrm>
            <a:off x="7177642" y="1321427"/>
            <a:ext cx="4712367" cy="4712367"/>
          </a:xfrm>
          <a:custGeom>
            <a:avLst/>
            <a:gdLst/>
            <a:ahLst/>
            <a:cxnLst/>
            <a:rect l="l" t="t" r="r" b="b"/>
            <a:pathLst>
              <a:path w="4114800" h="5712488">
                <a:moveTo>
                  <a:pt x="133155" y="0"/>
                </a:moveTo>
                <a:lnTo>
                  <a:pt x="3981645" y="0"/>
                </a:lnTo>
                <a:cubicBezTo>
                  <a:pt x="4055184" y="0"/>
                  <a:pt x="4114800" y="59616"/>
                  <a:pt x="4114800" y="133155"/>
                </a:cubicBezTo>
                <a:lnTo>
                  <a:pt x="4114800" y="5579333"/>
                </a:lnTo>
                <a:cubicBezTo>
                  <a:pt x="4114800" y="5652872"/>
                  <a:pt x="4055184" y="5712488"/>
                  <a:pt x="3981645" y="5712488"/>
                </a:cubicBezTo>
                <a:lnTo>
                  <a:pt x="133155" y="5712488"/>
                </a:lnTo>
                <a:cubicBezTo>
                  <a:pt x="59616" y="5712488"/>
                  <a:pt x="0" y="5652872"/>
                  <a:pt x="0" y="5579333"/>
                </a:cubicBezTo>
                <a:lnTo>
                  <a:pt x="0" y="133155"/>
                </a:lnTo>
                <a:cubicBezTo>
                  <a:pt x="0" y="59616"/>
                  <a:pt x="59616" y="0"/>
                  <a:pt x="133155" y="0"/>
                </a:cubicBezTo>
                <a:close/>
              </a:path>
            </a:pathLst>
          </a:custGeom>
          <a:noFill/>
          <a:extLst>
            <a:ext uri="{909E8E84-426E-40DD-AFC4-6F175D3DCCD1}">
              <a14:hiddenFill xmlns:a14="http://schemas.microsoft.com/office/drawing/2010/main">
                <a:solidFill>
                  <a:srgbClr val="FFFFFF"/>
                </a:solidFill>
              </a14:hiddenFill>
            </a:ext>
          </a:extLst>
        </p:spPr>
      </p:pic>
      <p:sp>
        <p:nvSpPr>
          <p:cNvPr id="4109" name="Freeform: Shape 4108">
            <a:extLst>
              <a:ext uri="{FF2B5EF4-FFF2-40B4-BE49-F238E27FC236}">
                <a16:creationId xmlns:a16="http://schemas.microsoft.com/office/drawing/2014/main" id="{DABE3E45-88CF-45D8-8D40-C773324D93F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749602" y="1"/>
            <a:ext cx="2066948" cy="1621879"/>
          </a:xfrm>
          <a:custGeom>
            <a:avLst/>
            <a:gdLst>
              <a:gd name="connsiteX0" fmla="*/ 0 w 2066948"/>
              <a:gd name="connsiteY0" fmla="*/ 0 h 1621879"/>
              <a:gd name="connsiteX1" fmla="*/ 123825 w 2066948"/>
              <a:gd name="connsiteY1" fmla="*/ 0 h 1621879"/>
              <a:gd name="connsiteX2" fmla="*/ 123825 w 2066948"/>
              <a:gd name="connsiteY2" fmla="*/ 1452620 h 1621879"/>
              <a:gd name="connsiteX3" fmla="*/ 1881378 w 2066948"/>
              <a:gd name="connsiteY3" fmla="*/ 436017 h 1621879"/>
              <a:gd name="connsiteX4" fmla="*/ 1127572 w 2066948"/>
              <a:gd name="connsiteY4" fmla="*/ 0 h 1621879"/>
              <a:gd name="connsiteX5" fmla="*/ 1374887 w 2066948"/>
              <a:gd name="connsiteY5" fmla="*/ 0 h 1621879"/>
              <a:gd name="connsiteX6" fmla="*/ 2035969 w 2066948"/>
              <a:gd name="connsiteY6" fmla="*/ 382391 h 1621879"/>
              <a:gd name="connsiteX7" fmla="*/ 2058648 w 2066948"/>
              <a:gd name="connsiteY7" fmla="*/ 466963 h 1621879"/>
              <a:gd name="connsiteX8" fmla="*/ 2035969 w 2066948"/>
              <a:gd name="connsiteY8" fmla="*/ 489642 h 1621879"/>
              <a:gd name="connsiteX9" fmla="*/ 92869 w 2066948"/>
              <a:gd name="connsiteY9" fmla="*/ 1613592 h 1621879"/>
              <a:gd name="connsiteX10" fmla="*/ 61913 w 2066948"/>
              <a:gd name="connsiteY10" fmla="*/ 1621879 h 1621879"/>
              <a:gd name="connsiteX11" fmla="*/ 0 w 2066948"/>
              <a:gd name="connsiteY11" fmla="*/ 1559967 h 162187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2066948" h="1621879">
                <a:moveTo>
                  <a:pt x="0" y="0"/>
                </a:moveTo>
                <a:lnTo>
                  <a:pt x="123825" y="0"/>
                </a:lnTo>
                <a:lnTo>
                  <a:pt x="123825" y="1452620"/>
                </a:lnTo>
                <a:lnTo>
                  <a:pt x="1881378" y="436017"/>
                </a:lnTo>
                <a:lnTo>
                  <a:pt x="1127572" y="0"/>
                </a:lnTo>
                <a:lnTo>
                  <a:pt x="1374887" y="0"/>
                </a:lnTo>
                <a:lnTo>
                  <a:pt x="2035969" y="382391"/>
                </a:lnTo>
                <a:cubicBezTo>
                  <a:pt x="2065582" y="399479"/>
                  <a:pt x="2075745" y="437340"/>
                  <a:pt x="2058648" y="466963"/>
                </a:cubicBezTo>
                <a:cubicBezTo>
                  <a:pt x="2053219" y="476384"/>
                  <a:pt x="2045389" y="484204"/>
                  <a:pt x="2035969" y="489642"/>
                </a:cubicBezTo>
                <a:lnTo>
                  <a:pt x="92869" y="1613592"/>
                </a:lnTo>
                <a:cubicBezTo>
                  <a:pt x="83458" y="1619031"/>
                  <a:pt x="72780" y="1621889"/>
                  <a:pt x="61913" y="1621879"/>
                </a:cubicBezTo>
                <a:cubicBezTo>
                  <a:pt x="27719" y="1621879"/>
                  <a:pt x="0" y="1594161"/>
                  <a:pt x="0" y="1559967"/>
                </a:cubicBezTo>
                <a:close/>
              </a:path>
            </a:pathLst>
          </a:custGeom>
          <a:solidFill>
            <a:schemeClr val="accent6"/>
          </a:solidFill>
          <a:ln w="9525" cap="flat">
            <a:noFill/>
            <a:prstDash val="solid"/>
            <a:miter/>
          </a:ln>
        </p:spPr>
        <p:txBody>
          <a:bodyPr rtlCol="0" anchor="ctr"/>
          <a:lstStyle/>
          <a:p>
            <a:endParaRPr lang="en-US"/>
          </a:p>
        </p:txBody>
      </p:sp>
      <p:cxnSp>
        <p:nvCxnSpPr>
          <p:cNvPr id="4111" name="Straight Connector 4110">
            <a:extLst>
              <a:ext uri="{FF2B5EF4-FFF2-40B4-BE49-F238E27FC236}">
                <a16:creationId xmlns:a16="http://schemas.microsoft.com/office/drawing/2014/main" id="{49CD1692-827B-4C8D-B4A1-134FD04CF45C}"/>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12138745" y="1027906"/>
            <a:ext cx="0" cy="1597708"/>
          </a:xfrm>
          <a:prstGeom prst="line">
            <a:avLst/>
          </a:prstGeom>
          <a:ln w="127000" cap="rnd">
            <a:solidFill>
              <a:schemeClr val="accent4"/>
            </a:solidFill>
            <a:prstDash val="dash"/>
          </a:ln>
        </p:spPr>
        <p:style>
          <a:lnRef idx="1">
            <a:schemeClr val="accent1"/>
          </a:lnRef>
          <a:fillRef idx="0">
            <a:schemeClr val="accent1"/>
          </a:fillRef>
          <a:effectRef idx="0">
            <a:schemeClr val="accent1"/>
          </a:effectRef>
          <a:fontRef idx="minor">
            <a:schemeClr val="tx1"/>
          </a:fontRef>
        </p:style>
      </p:cxnSp>
      <p:sp>
        <p:nvSpPr>
          <p:cNvPr id="4113" name="Freeform: Shape 4112">
            <a:extLst>
              <a:ext uri="{FF2B5EF4-FFF2-40B4-BE49-F238E27FC236}">
                <a16:creationId xmlns:a16="http://schemas.microsoft.com/office/drawing/2014/main" id="{B91ECDA9-56DC-4270-8F33-01C5637B8CE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20463438">
            <a:off x="7456580" y="5166682"/>
            <a:ext cx="1835725" cy="2024785"/>
          </a:xfrm>
          <a:custGeom>
            <a:avLst/>
            <a:gdLst>
              <a:gd name="connsiteX0" fmla="*/ 1801138 w 1835725"/>
              <a:gd name="connsiteY0" fmla="*/ 1622662 h 2024785"/>
              <a:gd name="connsiteX1" fmla="*/ 1835717 w 1835725"/>
              <a:gd name="connsiteY1" fmla="*/ 1680254 h 2024785"/>
              <a:gd name="connsiteX2" fmla="*/ 1812568 w 1835725"/>
              <a:gd name="connsiteY2" fmla="*/ 1877193 h 2024785"/>
              <a:gd name="connsiteX3" fmla="*/ 1776210 w 1835725"/>
              <a:gd name="connsiteY3" fmla="*/ 2024785 h 2024785"/>
              <a:gd name="connsiteX4" fmla="*/ 1655772 w 1835725"/>
              <a:gd name="connsiteY4" fmla="*/ 1983449 h 2024785"/>
              <a:gd name="connsiteX5" fmla="*/ 1687591 w 1835725"/>
              <a:gd name="connsiteY5" fmla="*/ 1854495 h 2024785"/>
              <a:gd name="connsiteX6" fmla="*/ 1708939 w 1835725"/>
              <a:gd name="connsiteY6" fmla="*/ 1673301 h 2024785"/>
              <a:gd name="connsiteX7" fmla="*/ 1778129 w 1835725"/>
              <a:gd name="connsiteY7" fmla="*/ 1615979 h 2024785"/>
              <a:gd name="connsiteX8" fmla="*/ 1801138 w 1835725"/>
              <a:gd name="connsiteY8" fmla="*/ 1622662 h 2024785"/>
              <a:gd name="connsiteX9" fmla="*/ 1585229 w 1835725"/>
              <a:gd name="connsiteY9" fmla="*/ 764759 h 2024785"/>
              <a:gd name="connsiteX10" fmla="*/ 1623024 w 1835725"/>
              <a:gd name="connsiteY10" fmla="*/ 792810 h 2024785"/>
              <a:gd name="connsiteX11" fmla="*/ 1777614 w 1835725"/>
              <a:gd name="connsiteY11" fmla="*/ 1157141 h 2024785"/>
              <a:gd name="connsiteX12" fmla="*/ 1733799 w 1835725"/>
              <a:gd name="connsiteY12" fmla="*/ 1235532 h 2024785"/>
              <a:gd name="connsiteX13" fmla="*/ 1716464 w 1835725"/>
              <a:gd name="connsiteY13" fmla="*/ 1237722 h 2024785"/>
              <a:gd name="connsiteX14" fmla="*/ 1716464 w 1835725"/>
              <a:gd name="connsiteY14" fmla="*/ 1237913 h 2024785"/>
              <a:gd name="connsiteX15" fmla="*/ 1655409 w 1835725"/>
              <a:gd name="connsiteY15" fmla="*/ 1191717 h 2024785"/>
              <a:gd name="connsiteX16" fmla="*/ 1513200 w 1835725"/>
              <a:gd name="connsiteY16" fmla="*/ 856627 h 2024785"/>
              <a:gd name="connsiteX17" fmla="*/ 1538499 w 1835725"/>
              <a:gd name="connsiteY17" fmla="*/ 770415 h 2024785"/>
              <a:gd name="connsiteX18" fmla="*/ 1585229 w 1835725"/>
              <a:gd name="connsiteY18" fmla="*/ 764759 h 2024785"/>
              <a:gd name="connsiteX19" fmla="*/ 477919 w 1835725"/>
              <a:gd name="connsiteY19" fmla="*/ 21437 h 2024785"/>
              <a:gd name="connsiteX20" fmla="*/ 509236 w 1835725"/>
              <a:gd name="connsiteY20" fmla="*/ 84182 h 2024785"/>
              <a:gd name="connsiteX21" fmla="*/ 445829 w 1835725"/>
              <a:gd name="connsiteY21" fmla="*/ 139871 h 2024785"/>
              <a:gd name="connsiteX22" fmla="*/ 437447 w 1835725"/>
              <a:gd name="connsiteY22" fmla="*/ 139395 h 2024785"/>
              <a:gd name="connsiteX23" fmla="*/ 73211 w 1835725"/>
              <a:gd name="connsiteY23" fmla="*/ 137204 h 2024785"/>
              <a:gd name="connsiteX24" fmla="*/ 749 w 1835725"/>
              <a:gd name="connsiteY24" fmla="*/ 84082 h 2024785"/>
              <a:gd name="connsiteX25" fmla="*/ 53871 w 1835725"/>
              <a:gd name="connsiteY25" fmla="*/ 11621 h 2024785"/>
              <a:gd name="connsiteX26" fmla="*/ 58352 w 1835725"/>
              <a:gd name="connsiteY26" fmla="*/ 11093 h 2024785"/>
              <a:gd name="connsiteX27" fmla="*/ 454020 w 1835725"/>
              <a:gd name="connsiteY27" fmla="*/ 13474 h 2024785"/>
              <a:gd name="connsiteX28" fmla="*/ 477919 w 1835725"/>
              <a:gd name="connsiteY28" fmla="*/ 21437 h 2024785"/>
              <a:gd name="connsiteX29" fmla="*/ 957797 w 1835725"/>
              <a:gd name="connsiteY29" fmla="*/ 167970 h 2024785"/>
              <a:gd name="connsiteX30" fmla="*/ 1286982 w 1835725"/>
              <a:gd name="connsiteY30" fmla="*/ 387616 h 2024785"/>
              <a:gd name="connsiteX31" fmla="*/ 1293725 w 1835725"/>
              <a:gd name="connsiteY31" fmla="*/ 477075 h 2024785"/>
              <a:gd name="connsiteX32" fmla="*/ 1245453 w 1835725"/>
              <a:gd name="connsiteY32" fmla="*/ 499154 h 2024785"/>
              <a:gd name="connsiteX33" fmla="*/ 1245167 w 1835725"/>
              <a:gd name="connsiteY33" fmla="*/ 499154 h 2024785"/>
              <a:gd name="connsiteX34" fmla="*/ 1203638 w 1835725"/>
              <a:gd name="connsiteY34" fmla="*/ 484104 h 2024785"/>
              <a:gd name="connsiteX35" fmla="*/ 900647 w 1835725"/>
              <a:gd name="connsiteY35" fmla="*/ 281508 h 2024785"/>
              <a:gd name="connsiteX36" fmla="*/ 872454 w 1835725"/>
              <a:gd name="connsiteY36" fmla="*/ 196164 h 2024785"/>
              <a:gd name="connsiteX37" fmla="*/ 957797 w 1835725"/>
              <a:gd name="connsiteY37" fmla="*/ 167970 h 202478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Lst>
            <a:rect l="l" t="t" r="r" b="b"/>
            <a:pathLst>
              <a:path w="1835725" h="2024785">
                <a:moveTo>
                  <a:pt x="1801138" y="1622662"/>
                </a:moveTo>
                <a:cubicBezTo>
                  <a:pt x="1822105" y="1633400"/>
                  <a:pt x="1836117" y="1655372"/>
                  <a:pt x="1835717" y="1680254"/>
                </a:cubicBezTo>
                <a:cubicBezTo>
                  <a:pt x="1832093" y="1746382"/>
                  <a:pt x="1824354" y="1812154"/>
                  <a:pt x="1812568" y="1877193"/>
                </a:cubicBezTo>
                <a:lnTo>
                  <a:pt x="1776210" y="2024785"/>
                </a:lnTo>
                <a:lnTo>
                  <a:pt x="1655772" y="1983449"/>
                </a:lnTo>
                <a:lnTo>
                  <a:pt x="1687591" y="1854495"/>
                </a:lnTo>
                <a:cubicBezTo>
                  <a:pt x="1698455" y="1794657"/>
                  <a:pt x="1705590" y="1734142"/>
                  <a:pt x="1708939" y="1673301"/>
                </a:cubicBezTo>
                <a:cubicBezTo>
                  <a:pt x="1712216" y="1638363"/>
                  <a:pt x="1743190" y="1612703"/>
                  <a:pt x="1778129" y="1615979"/>
                </a:cubicBezTo>
                <a:cubicBezTo>
                  <a:pt x="1786387" y="1616753"/>
                  <a:pt x="1794149" y="1619084"/>
                  <a:pt x="1801138" y="1622662"/>
                </a:cubicBezTo>
                <a:close/>
                <a:moveTo>
                  <a:pt x="1585229" y="764759"/>
                </a:moveTo>
                <a:cubicBezTo>
                  <a:pt x="1600438" y="768789"/>
                  <a:pt x="1614156" y="778436"/>
                  <a:pt x="1623024" y="792810"/>
                </a:cubicBezTo>
                <a:cubicBezTo>
                  <a:pt x="1689575" y="907319"/>
                  <a:pt x="1741505" y="1029715"/>
                  <a:pt x="1777614" y="1157141"/>
                </a:cubicBezTo>
                <a:cubicBezTo>
                  <a:pt x="1787149" y="1190888"/>
                  <a:pt x="1767537" y="1225969"/>
                  <a:pt x="1733799" y="1235532"/>
                </a:cubicBezTo>
                <a:cubicBezTo>
                  <a:pt x="1728151" y="1237046"/>
                  <a:pt x="1722312" y="1237780"/>
                  <a:pt x="1716464" y="1237722"/>
                </a:cubicBezTo>
                <a:lnTo>
                  <a:pt x="1716464" y="1237913"/>
                </a:lnTo>
                <a:cubicBezTo>
                  <a:pt x="1688070" y="1237913"/>
                  <a:pt x="1663124" y="1219044"/>
                  <a:pt x="1655409" y="1191717"/>
                </a:cubicBezTo>
                <a:cubicBezTo>
                  <a:pt x="1622214" y="1074512"/>
                  <a:pt x="1574437" y="961936"/>
                  <a:pt x="1513200" y="856627"/>
                </a:cubicBezTo>
                <a:cubicBezTo>
                  <a:pt x="1496379" y="825834"/>
                  <a:pt x="1507704" y="787236"/>
                  <a:pt x="1538499" y="770415"/>
                </a:cubicBezTo>
                <a:cubicBezTo>
                  <a:pt x="1553325" y="762319"/>
                  <a:pt x="1570022" y="760730"/>
                  <a:pt x="1585229" y="764759"/>
                </a:cubicBezTo>
                <a:close/>
                <a:moveTo>
                  <a:pt x="477919" y="21437"/>
                </a:moveTo>
                <a:cubicBezTo>
                  <a:pt x="499341" y="33775"/>
                  <a:pt x="512445" y="58102"/>
                  <a:pt x="509236" y="84182"/>
                </a:cubicBezTo>
                <a:cubicBezTo>
                  <a:pt x="505303" y="116151"/>
                  <a:pt x="478038" y="140098"/>
                  <a:pt x="445829" y="139871"/>
                </a:cubicBezTo>
                <a:cubicBezTo>
                  <a:pt x="443027" y="139899"/>
                  <a:pt x="440227" y="139740"/>
                  <a:pt x="437447" y="139395"/>
                </a:cubicBezTo>
                <a:cubicBezTo>
                  <a:pt x="316592" y="123615"/>
                  <a:pt x="194247" y="122878"/>
                  <a:pt x="73211" y="137204"/>
                </a:cubicBezTo>
                <a:cubicBezTo>
                  <a:pt x="38532" y="142545"/>
                  <a:pt x="6090" y="118762"/>
                  <a:pt x="749" y="84082"/>
                </a:cubicBezTo>
                <a:cubicBezTo>
                  <a:pt x="-4591" y="49403"/>
                  <a:pt x="19192" y="16961"/>
                  <a:pt x="53871" y="11621"/>
                </a:cubicBezTo>
                <a:cubicBezTo>
                  <a:pt x="55358" y="11392"/>
                  <a:pt x="56852" y="11216"/>
                  <a:pt x="58352" y="11093"/>
                </a:cubicBezTo>
                <a:cubicBezTo>
                  <a:pt x="189834" y="-4456"/>
                  <a:pt x="322735" y="-3656"/>
                  <a:pt x="454020" y="13474"/>
                </a:cubicBezTo>
                <a:cubicBezTo>
                  <a:pt x="462713" y="14543"/>
                  <a:pt x="470778" y="17324"/>
                  <a:pt x="477919" y="21437"/>
                </a:cubicBezTo>
                <a:close/>
                <a:moveTo>
                  <a:pt x="957797" y="167970"/>
                </a:moveTo>
                <a:cubicBezTo>
                  <a:pt x="1076184" y="227289"/>
                  <a:pt x="1186759" y="301068"/>
                  <a:pt x="1286982" y="387616"/>
                </a:cubicBezTo>
                <a:cubicBezTo>
                  <a:pt x="1313547" y="410457"/>
                  <a:pt x="1316566" y="450510"/>
                  <a:pt x="1293725" y="477075"/>
                </a:cubicBezTo>
                <a:cubicBezTo>
                  <a:pt x="1281638" y="491137"/>
                  <a:pt x="1263998" y="499204"/>
                  <a:pt x="1245453" y="499154"/>
                </a:cubicBezTo>
                <a:lnTo>
                  <a:pt x="1245167" y="499154"/>
                </a:lnTo>
                <a:cubicBezTo>
                  <a:pt x="1229965" y="499301"/>
                  <a:pt x="1215220" y="493956"/>
                  <a:pt x="1203638" y="484104"/>
                </a:cubicBezTo>
                <a:cubicBezTo>
                  <a:pt x="1111407" y="404300"/>
                  <a:pt x="1009633" y="336248"/>
                  <a:pt x="900647" y="281508"/>
                </a:cubicBezTo>
                <a:cubicBezTo>
                  <a:pt x="869295" y="265726"/>
                  <a:pt x="856672" y="227516"/>
                  <a:pt x="872454" y="196164"/>
                </a:cubicBezTo>
                <a:cubicBezTo>
                  <a:pt x="888235" y="164811"/>
                  <a:pt x="926445" y="152188"/>
                  <a:pt x="957797" y="167970"/>
                </a:cubicBezTo>
                <a:close/>
              </a:path>
            </a:pathLst>
          </a:custGeom>
          <a:solidFill>
            <a:schemeClr val="accent4"/>
          </a:solidFill>
          <a:ln w="9525" cap="flat">
            <a:noFill/>
            <a:prstDash val="solid"/>
            <a:miter/>
          </a:ln>
        </p:spPr>
        <p:txBody>
          <a:bodyPr rtlCol="0" anchor="ctr"/>
          <a:lstStyle/>
          <a:p>
            <a:endParaRPr lang="en-US"/>
          </a:p>
        </p:txBody>
      </p:sp>
      <p:sp>
        <p:nvSpPr>
          <p:cNvPr id="4115" name="Freeform: Shape 4114">
            <a:extLst>
              <a:ext uri="{FF2B5EF4-FFF2-40B4-BE49-F238E27FC236}">
                <a16:creationId xmlns:a16="http://schemas.microsoft.com/office/drawing/2014/main" id="{75F47824-961D-465D-84F9-EAE11BC6173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809527" y="6033795"/>
            <a:ext cx="1991064" cy="824205"/>
          </a:xfrm>
          <a:custGeom>
            <a:avLst/>
            <a:gdLst>
              <a:gd name="connsiteX0" fmla="*/ 995532 w 1991064"/>
              <a:gd name="connsiteY0" fmla="*/ 0 h 824205"/>
              <a:gd name="connsiteX1" fmla="*/ 1984823 w 1991064"/>
              <a:gd name="connsiteY1" fmla="*/ 784423 h 824205"/>
              <a:gd name="connsiteX2" fmla="*/ 1991064 w 1991064"/>
              <a:gd name="connsiteY2" fmla="*/ 824205 h 824205"/>
              <a:gd name="connsiteX3" fmla="*/ 0 w 1991064"/>
              <a:gd name="connsiteY3" fmla="*/ 824205 h 824205"/>
              <a:gd name="connsiteX4" fmla="*/ 6241 w 1991064"/>
              <a:gd name="connsiteY4" fmla="*/ 784423 h 824205"/>
              <a:gd name="connsiteX5" fmla="*/ 995532 w 1991064"/>
              <a:gd name="connsiteY5" fmla="*/ 0 h 82420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1991064" h="824205">
                <a:moveTo>
                  <a:pt x="995532" y="0"/>
                </a:moveTo>
                <a:cubicBezTo>
                  <a:pt x="1483521" y="0"/>
                  <a:pt x="1890663" y="336754"/>
                  <a:pt x="1984823" y="784423"/>
                </a:cubicBezTo>
                <a:lnTo>
                  <a:pt x="1991064" y="824205"/>
                </a:lnTo>
                <a:lnTo>
                  <a:pt x="0" y="824205"/>
                </a:lnTo>
                <a:lnTo>
                  <a:pt x="6241" y="784423"/>
                </a:lnTo>
                <a:cubicBezTo>
                  <a:pt x="100402" y="336754"/>
                  <a:pt x="507544" y="0"/>
                  <a:pt x="995532" y="0"/>
                </a:cubicBezTo>
                <a:close/>
              </a:path>
            </a:pathLst>
          </a:cu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dirty="0"/>
          </a:p>
        </p:txBody>
      </p:sp>
      <p:sp>
        <p:nvSpPr>
          <p:cNvPr id="4117" name="Freeform: Shape 4116">
            <a:extLst>
              <a:ext uri="{FF2B5EF4-FFF2-40B4-BE49-F238E27FC236}">
                <a16:creationId xmlns:a16="http://schemas.microsoft.com/office/drawing/2014/main" id="{FEC9DA3E-C1D7-472D-B7C0-F71AE41FBA2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0851696" y="5519196"/>
            <a:ext cx="1340305" cy="1338805"/>
          </a:xfrm>
          <a:custGeom>
            <a:avLst/>
            <a:gdLst>
              <a:gd name="connsiteX0" fmla="*/ 61913 w 1340305"/>
              <a:gd name="connsiteY0" fmla="*/ 0 h 1338805"/>
              <a:gd name="connsiteX1" fmla="*/ 1340305 w 1340305"/>
              <a:gd name="connsiteY1" fmla="*/ 0 h 1338805"/>
              <a:gd name="connsiteX2" fmla="*/ 1340305 w 1340305"/>
              <a:gd name="connsiteY2" fmla="*/ 123825 h 1338805"/>
              <a:gd name="connsiteX3" fmla="*/ 123825 w 1340305"/>
              <a:gd name="connsiteY3" fmla="*/ 123825 h 1338805"/>
              <a:gd name="connsiteX4" fmla="*/ 123825 w 1340305"/>
              <a:gd name="connsiteY4" fmla="*/ 1338805 h 1338805"/>
              <a:gd name="connsiteX5" fmla="*/ 0 w 1340305"/>
              <a:gd name="connsiteY5" fmla="*/ 1338805 h 1338805"/>
              <a:gd name="connsiteX6" fmla="*/ 0 w 1340305"/>
              <a:gd name="connsiteY6" fmla="*/ 61913 h 1338805"/>
              <a:gd name="connsiteX7" fmla="*/ 61913 w 1340305"/>
              <a:gd name="connsiteY7" fmla="*/ 0 h 133880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1340305" h="1338805">
                <a:moveTo>
                  <a:pt x="61913" y="0"/>
                </a:moveTo>
                <a:lnTo>
                  <a:pt x="1340305" y="0"/>
                </a:lnTo>
                <a:lnTo>
                  <a:pt x="1340305" y="123825"/>
                </a:lnTo>
                <a:lnTo>
                  <a:pt x="123825" y="123825"/>
                </a:lnTo>
                <a:lnTo>
                  <a:pt x="123825" y="1338805"/>
                </a:lnTo>
                <a:lnTo>
                  <a:pt x="0" y="1338805"/>
                </a:lnTo>
                <a:lnTo>
                  <a:pt x="0" y="61913"/>
                </a:lnTo>
                <a:cubicBezTo>
                  <a:pt x="0" y="27719"/>
                  <a:pt x="27719" y="0"/>
                  <a:pt x="61913" y="0"/>
                </a:cubicBezTo>
                <a:close/>
              </a:path>
            </a:pathLst>
          </a:custGeom>
          <a:solidFill>
            <a:schemeClr val="accent6"/>
          </a:solidFill>
          <a:ln w="9525" cap="flat">
            <a:noFill/>
            <a:prstDash val="solid"/>
            <a:miter/>
          </a:ln>
        </p:spPr>
        <p:txBody>
          <a:bodyPr rtlCol="0" anchor="ctr"/>
          <a:lstStyle/>
          <a:p>
            <a:endParaRPr lang="en-US"/>
          </a:p>
        </p:txBody>
      </p:sp>
    </p:spTree>
    <p:extLst>
      <p:ext uri="{BB962C8B-B14F-4D97-AF65-F5344CB8AC3E}">
        <p14:creationId xmlns:p14="http://schemas.microsoft.com/office/powerpoint/2010/main" val="4124250537"/>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5127" name="Slide Background">
            <a:extLst>
              <a:ext uri="{FF2B5EF4-FFF2-40B4-BE49-F238E27FC236}">
                <a16:creationId xmlns:a16="http://schemas.microsoft.com/office/drawing/2014/main" id="{C0763A76-9F1C-4FC5-82B7-DD475DA461B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white">
          <a:xfrm>
            <a:off x="-1" y="0"/>
            <a:ext cx="12191999"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en-US"/>
            </a:defPPr>
            <a:lvl1pPr marL="0" algn="l" defTabSz="914400" rtl="0" eaLnBrk="1" latinLnBrk="0" hangingPunct="1">
              <a:defRPr sz="1800" kern="1200">
                <a:solidFill>
                  <a:schemeClr val="lt1"/>
                </a:solidFill>
                <a:latin typeface="+mn-lt"/>
                <a:ea typeface="+mn-ea"/>
                <a:cs typeface="+mn-cs"/>
              </a:defRPr>
            </a:lvl1pPr>
            <a:lvl2pPr marL="457200" algn="l" defTabSz="914400" rtl="0" eaLnBrk="1" latinLnBrk="0" hangingPunct="1">
              <a:defRPr sz="1800" kern="1200">
                <a:solidFill>
                  <a:schemeClr val="lt1"/>
                </a:solidFill>
                <a:latin typeface="+mn-lt"/>
                <a:ea typeface="+mn-ea"/>
                <a:cs typeface="+mn-cs"/>
              </a:defRPr>
            </a:lvl2pPr>
            <a:lvl3pPr marL="914400" algn="l" defTabSz="914400" rtl="0" eaLnBrk="1" latinLnBrk="0" hangingPunct="1">
              <a:defRPr sz="1800" kern="1200">
                <a:solidFill>
                  <a:schemeClr val="lt1"/>
                </a:solidFill>
                <a:latin typeface="+mn-lt"/>
                <a:ea typeface="+mn-ea"/>
                <a:cs typeface="+mn-cs"/>
              </a:defRPr>
            </a:lvl3pPr>
            <a:lvl4pPr marL="1371600" algn="l" defTabSz="914400" rtl="0" eaLnBrk="1" latinLnBrk="0" hangingPunct="1">
              <a:defRPr sz="1800" kern="1200">
                <a:solidFill>
                  <a:schemeClr val="lt1"/>
                </a:solidFill>
                <a:latin typeface="+mn-lt"/>
                <a:ea typeface="+mn-ea"/>
                <a:cs typeface="+mn-cs"/>
              </a:defRPr>
            </a:lvl4pPr>
            <a:lvl5pPr marL="1828800" algn="l" defTabSz="914400" rtl="0" eaLnBrk="1" latinLnBrk="0" hangingPunct="1">
              <a:defRPr sz="1800" kern="1200">
                <a:solidFill>
                  <a:schemeClr val="lt1"/>
                </a:solidFill>
                <a:latin typeface="+mn-lt"/>
                <a:ea typeface="+mn-ea"/>
                <a:cs typeface="+mn-cs"/>
              </a:defRPr>
            </a:lvl5pPr>
            <a:lvl6pPr marL="2286000" algn="l" defTabSz="914400" rtl="0" eaLnBrk="1" latinLnBrk="0" hangingPunct="1">
              <a:defRPr sz="1800" kern="1200">
                <a:solidFill>
                  <a:schemeClr val="lt1"/>
                </a:solidFill>
                <a:latin typeface="+mn-lt"/>
                <a:ea typeface="+mn-ea"/>
                <a:cs typeface="+mn-cs"/>
              </a:defRPr>
            </a:lvl6pPr>
            <a:lvl7pPr marL="2743200" algn="l" defTabSz="914400" rtl="0" eaLnBrk="1" latinLnBrk="0" hangingPunct="1">
              <a:defRPr sz="1800" kern="1200">
                <a:solidFill>
                  <a:schemeClr val="lt1"/>
                </a:solidFill>
                <a:latin typeface="+mn-lt"/>
                <a:ea typeface="+mn-ea"/>
                <a:cs typeface="+mn-cs"/>
              </a:defRPr>
            </a:lvl7pPr>
            <a:lvl8pPr marL="3200400" algn="l" defTabSz="914400" rtl="0" eaLnBrk="1" latinLnBrk="0" hangingPunct="1">
              <a:defRPr sz="1800" kern="1200">
                <a:solidFill>
                  <a:schemeClr val="lt1"/>
                </a:solidFill>
                <a:latin typeface="+mn-lt"/>
                <a:ea typeface="+mn-ea"/>
                <a:cs typeface="+mn-cs"/>
              </a:defRPr>
            </a:lvl8pPr>
            <a:lvl9pPr marL="3657600" algn="l" defTabSz="914400" rtl="0" eaLnBrk="1" latinLnBrk="0" hangingPunct="1">
              <a:defRPr sz="1800" kern="1200">
                <a:solidFill>
                  <a:schemeClr val="lt1"/>
                </a:solidFill>
                <a:latin typeface="+mn-lt"/>
                <a:ea typeface="+mn-ea"/>
                <a:cs typeface="+mn-cs"/>
              </a:defRPr>
            </a:lvl9pPr>
          </a:lstStyle>
          <a:p>
            <a:pPr algn="ctr"/>
            <a:endParaRPr lang="en-US"/>
          </a:p>
        </p:txBody>
      </p:sp>
      <p:sp useBgFill="1">
        <p:nvSpPr>
          <p:cNvPr id="5129" name="Rectangle 5128">
            <a:extLst>
              <a:ext uri="{FF2B5EF4-FFF2-40B4-BE49-F238E27FC236}">
                <a16:creationId xmlns:a16="http://schemas.microsoft.com/office/drawing/2014/main" id="{E81BF4F6-F2CF-4984-9D14-D6966D92F99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0"/>
            <a:ext cx="8522446" cy="2285999"/>
          </a:xfrm>
          <a:prstGeom prst="rect">
            <a:avLst/>
          </a:prstGeom>
          <a:ln>
            <a:noFill/>
          </a:ln>
          <a:effectLst>
            <a:outerShdw blurRad="596900" dist="304800" dir="7140000" sx="90000" sy="90000" algn="t" rotWithShape="0">
              <a:srgbClr val="000000">
                <a:alpha val="15000"/>
              </a:srgb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8A64D75E-1100-7D6A-1E77-5693BF93C84B}"/>
              </a:ext>
            </a:extLst>
          </p:cNvPr>
          <p:cNvSpPr>
            <a:spLocks noGrp="1"/>
          </p:cNvSpPr>
          <p:nvPr>
            <p:ph type="title"/>
          </p:nvPr>
        </p:nvSpPr>
        <p:spPr>
          <a:xfrm>
            <a:off x="761803" y="350196"/>
            <a:ext cx="4646904" cy="1624520"/>
          </a:xfrm>
        </p:spPr>
        <p:txBody>
          <a:bodyPr anchor="ctr">
            <a:normAutofit/>
          </a:bodyPr>
          <a:lstStyle/>
          <a:p>
            <a:r>
              <a:rPr lang="en-US" sz="4000"/>
              <a:t>Business Context of Green Haven Florists</a:t>
            </a:r>
          </a:p>
        </p:txBody>
      </p:sp>
      <p:sp>
        <p:nvSpPr>
          <p:cNvPr id="3" name="Content Placeholder 2">
            <a:extLst>
              <a:ext uri="{FF2B5EF4-FFF2-40B4-BE49-F238E27FC236}">
                <a16:creationId xmlns:a16="http://schemas.microsoft.com/office/drawing/2014/main" id="{4EE1656D-79F3-CE0A-9CC3-4FCE5E762548}"/>
              </a:ext>
            </a:extLst>
          </p:cNvPr>
          <p:cNvSpPr>
            <a:spLocks noGrp="1"/>
          </p:cNvSpPr>
          <p:nvPr>
            <p:ph idx="1"/>
          </p:nvPr>
        </p:nvSpPr>
        <p:spPr>
          <a:xfrm>
            <a:off x="761802" y="2743200"/>
            <a:ext cx="4646905" cy="3613149"/>
          </a:xfrm>
        </p:spPr>
        <p:txBody>
          <a:bodyPr anchor="ctr">
            <a:normAutofit/>
          </a:bodyPr>
          <a:lstStyle/>
          <a:p>
            <a:pPr>
              <a:buNone/>
            </a:pPr>
            <a:r>
              <a:rPr lang="en-US" sz="1600" dirty="0"/>
              <a:t>• Small independent flower shop operating in Norwich, UK</a:t>
            </a:r>
          </a:p>
          <a:p>
            <a:pPr>
              <a:buNone/>
            </a:pPr>
            <a:r>
              <a:rPr lang="en-US" sz="1600" dirty="0"/>
              <a:t>• Established in 2016 by Liam and Priya Patel</a:t>
            </a:r>
          </a:p>
          <a:p>
            <a:pPr>
              <a:buNone/>
            </a:pPr>
            <a:r>
              <a:rPr lang="en-US" sz="1600" dirty="0"/>
              <a:t>• Built a reputation on creative floral designs</a:t>
            </a:r>
          </a:p>
          <a:p>
            <a:pPr>
              <a:buNone/>
            </a:pPr>
            <a:r>
              <a:rPr lang="en-US" sz="1600" dirty="0"/>
              <a:t>• Strong focus on environmentally friendly packaging</a:t>
            </a:r>
          </a:p>
          <a:p>
            <a:pPr>
              <a:buNone/>
            </a:pPr>
            <a:r>
              <a:rPr lang="en-US" sz="1600" dirty="0"/>
              <a:t>• Loyal customer base developed through community engagement</a:t>
            </a:r>
          </a:p>
          <a:p>
            <a:pPr>
              <a:buNone/>
            </a:pPr>
            <a:r>
              <a:rPr lang="en-US" sz="1600" dirty="0"/>
              <a:t>• Income generated through walk-in sales and special events</a:t>
            </a:r>
          </a:p>
          <a:p>
            <a:pPr>
              <a:buNone/>
            </a:pPr>
            <a:r>
              <a:rPr lang="en-US" sz="1600" dirty="0"/>
              <a:t>• Business background and growth journey of Green Haven Florists (Mehta, 2025)</a:t>
            </a:r>
          </a:p>
          <a:p>
            <a:endParaRPr lang="en-US" sz="1600" dirty="0"/>
          </a:p>
        </p:txBody>
      </p:sp>
      <p:pic>
        <p:nvPicPr>
          <p:cNvPr id="5122" name="Picture 2" descr="Pick-a-Lily Flower Shop, Norwich, Norfolk on TigerLocal.co.uk">
            <a:extLst>
              <a:ext uri="{FF2B5EF4-FFF2-40B4-BE49-F238E27FC236}">
                <a16:creationId xmlns:a16="http://schemas.microsoft.com/office/drawing/2014/main" id="{8002B4A2-7819-0CCC-1F0B-305FC2DCF50F}"/>
              </a:ext>
            </a:extLst>
          </p:cNvPr>
          <p:cNvPicPr>
            <a:picLocks noChangeAspect="1" noChangeArrowheads="1"/>
          </p:cNvPicPr>
          <p:nvPr/>
        </p:nvPicPr>
        <p:blipFill rotWithShape="1">
          <a:blip r:embed="rId3">
            <a:extLst>
              <a:ext uri="{28A0092B-C50C-407E-A947-70E740481C1C}">
                <a14:useLocalDpi xmlns:a14="http://schemas.microsoft.com/office/drawing/2010/main" val="0"/>
              </a:ext>
            </a:extLst>
          </a:blip>
          <a:srcRect l="12380" r="20879"/>
          <a:stretch/>
        </p:blipFill>
        <p:spPr bwMode="auto">
          <a:xfrm>
            <a:off x="6096000" y="1"/>
            <a:ext cx="6102825" cy="6858000"/>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3660660383"/>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10" name="Slide Background">
            <a:extLst>
              <a:ext uri="{FF2B5EF4-FFF2-40B4-BE49-F238E27FC236}">
                <a16:creationId xmlns:a16="http://schemas.microsoft.com/office/drawing/2014/main" id="{7DE220E6-BA55-4F04-B3C4-F4985F3E77A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white">
          <a:xfrm>
            <a:off x="-1" y="0"/>
            <a:ext cx="12191999" cy="6858000"/>
          </a:xfrm>
          <a:prstGeom prst="rect">
            <a:avLst/>
          </a:prstGeom>
          <a:solidFill>
            <a:srgbClr val="FFFFFF"/>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en-US"/>
            </a:defPPr>
            <a:lvl1pPr marL="0" algn="l" defTabSz="914400" rtl="0" eaLnBrk="1" latinLnBrk="0" hangingPunct="1">
              <a:defRPr sz="1800" kern="1200">
                <a:solidFill>
                  <a:schemeClr val="lt1"/>
                </a:solidFill>
                <a:latin typeface="+mn-lt"/>
                <a:ea typeface="+mn-ea"/>
                <a:cs typeface="+mn-cs"/>
              </a:defRPr>
            </a:lvl1pPr>
            <a:lvl2pPr marL="457200" algn="l" defTabSz="914400" rtl="0" eaLnBrk="1" latinLnBrk="0" hangingPunct="1">
              <a:defRPr sz="1800" kern="1200">
                <a:solidFill>
                  <a:schemeClr val="lt1"/>
                </a:solidFill>
                <a:latin typeface="+mn-lt"/>
                <a:ea typeface="+mn-ea"/>
                <a:cs typeface="+mn-cs"/>
              </a:defRPr>
            </a:lvl2pPr>
            <a:lvl3pPr marL="914400" algn="l" defTabSz="914400" rtl="0" eaLnBrk="1" latinLnBrk="0" hangingPunct="1">
              <a:defRPr sz="1800" kern="1200">
                <a:solidFill>
                  <a:schemeClr val="lt1"/>
                </a:solidFill>
                <a:latin typeface="+mn-lt"/>
                <a:ea typeface="+mn-ea"/>
                <a:cs typeface="+mn-cs"/>
              </a:defRPr>
            </a:lvl3pPr>
            <a:lvl4pPr marL="1371600" algn="l" defTabSz="914400" rtl="0" eaLnBrk="1" latinLnBrk="0" hangingPunct="1">
              <a:defRPr sz="1800" kern="1200">
                <a:solidFill>
                  <a:schemeClr val="lt1"/>
                </a:solidFill>
                <a:latin typeface="+mn-lt"/>
                <a:ea typeface="+mn-ea"/>
                <a:cs typeface="+mn-cs"/>
              </a:defRPr>
            </a:lvl4pPr>
            <a:lvl5pPr marL="1828800" algn="l" defTabSz="914400" rtl="0" eaLnBrk="1" latinLnBrk="0" hangingPunct="1">
              <a:defRPr sz="1800" kern="1200">
                <a:solidFill>
                  <a:schemeClr val="lt1"/>
                </a:solidFill>
                <a:latin typeface="+mn-lt"/>
                <a:ea typeface="+mn-ea"/>
                <a:cs typeface="+mn-cs"/>
              </a:defRPr>
            </a:lvl5pPr>
            <a:lvl6pPr marL="2286000" algn="l" defTabSz="914400" rtl="0" eaLnBrk="1" latinLnBrk="0" hangingPunct="1">
              <a:defRPr sz="1800" kern="1200">
                <a:solidFill>
                  <a:schemeClr val="lt1"/>
                </a:solidFill>
                <a:latin typeface="+mn-lt"/>
                <a:ea typeface="+mn-ea"/>
                <a:cs typeface="+mn-cs"/>
              </a:defRPr>
            </a:lvl6pPr>
            <a:lvl7pPr marL="2743200" algn="l" defTabSz="914400" rtl="0" eaLnBrk="1" latinLnBrk="0" hangingPunct="1">
              <a:defRPr sz="1800" kern="1200">
                <a:solidFill>
                  <a:schemeClr val="lt1"/>
                </a:solidFill>
                <a:latin typeface="+mn-lt"/>
                <a:ea typeface="+mn-ea"/>
                <a:cs typeface="+mn-cs"/>
              </a:defRPr>
            </a:lvl7pPr>
            <a:lvl8pPr marL="3200400" algn="l" defTabSz="914400" rtl="0" eaLnBrk="1" latinLnBrk="0" hangingPunct="1">
              <a:defRPr sz="1800" kern="1200">
                <a:solidFill>
                  <a:schemeClr val="lt1"/>
                </a:solidFill>
                <a:latin typeface="+mn-lt"/>
                <a:ea typeface="+mn-ea"/>
                <a:cs typeface="+mn-cs"/>
              </a:defRPr>
            </a:lvl8pPr>
            <a:lvl9pPr marL="3657600" algn="l" defTabSz="914400" rtl="0" eaLnBrk="1" latinLnBrk="0" hangingPunct="1">
              <a:defRPr sz="1800" kern="1200">
                <a:solidFill>
                  <a:schemeClr val="lt1"/>
                </a:solidFill>
                <a:latin typeface="+mn-lt"/>
                <a:ea typeface="+mn-ea"/>
                <a:cs typeface="+mn-cs"/>
              </a:defRPr>
            </a:lvl9pPr>
          </a:lstStyle>
          <a:p>
            <a:pPr algn="ctr"/>
            <a:endParaRPr lang="en-US"/>
          </a:p>
        </p:txBody>
      </p:sp>
      <p:sp>
        <p:nvSpPr>
          <p:cNvPr id="12" name="tint">
            <a:extLst>
              <a:ext uri="{FF2B5EF4-FFF2-40B4-BE49-F238E27FC236}">
                <a16:creationId xmlns:a16="http://schemas.microsoft.com/office/drawing/2014/main" id="{5AE190BC-D2FD-433E-AB89-0DF68EFD6D0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1145644" y="0"/>
            <a:ext cx="1046356" cy="6858000"/>
          </a:xfrm>
          <a:prstGeom prst="rect">
            <a:avLst/>
          </a:prstGeom>
          <a:solidFill>
            <a:schemeClr val="bg2">
              <a:alpha val="4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en-US"/>
            </a:defPPr>
            <a:lvl1pPr marL="0" algn="l" defTabSz="914400" rtl="0" eaLnBrk="1" latinLnBrk="0" hangingPunct="1">
              <a:defRPr sz="1800" kern="1200">
                <a:solidFill>
                  <a:schemeClr val="lt1"/>
                </a:solidFill>
                <a:latin typeface="+mn-lt"/>
                <a:ea typeface="+mn-ea"/>
                <a:cs typeface="+mn-cs"/>
              </a:defRPr>
            </a:lvl1pPr>
            <a:lvl2pPr marL="457200" algn="l" defTabSz="914400" rtl="0" eaLnBrk="1" latinLnBrk="0" hangingPunct="1">
              <a:defRPr sz="1800" kern="1200">
                <a:solidFill>
                  <a:schemeClr val="lt1"/>
                </a:solidFill>
                <a:latin typeface="+mn-lt"/>
                <a:ea typeface="+mn-ea"/>
                <a:cs typeface="+mn-cs"/>
              </a:defRPr>
            </a:lvl2pPr>
            <a:lvl3pPr marL="914400" algn="l" defTabSz="914400" rtl="0" eaLnBrk="1" latinLnBrk="0" hangingPunct="1">
              <a:defRPr sz="1800" kern="1200">
                <a:solidFill>
                  <a:schemeClr val="lt1"/>
                </a:solidFill>
                <a:latin typeface="+mn-lt"/>
                <a:ea typeface="+mn-ea"/>
                <a:cs typeface="+mn-cs"/>
              </a:defRPr>
            </a:lvl3pPr>
            <a:lvl4pPr marL="1371600" algn="l" defTabSz="914400" rtl="0" eaLnBrk="1" latinLnBrk="0" hangingPunct="1">
              <a:defRPr sz="1800" kern="1200">
                <a:solidFill>
                  <a:schemeClr val="lt1"/>
                </a:solidFill>
                <a:latin typeface="+mn-lt"/>
                <a:ea typeface="+mn-ea"/>
                <a:cs typeface="+mn-cs"/>
              </a:defRPr>
            </a:lvl4pPr>
            <a:lvl5pPr marL="1828800" algn="l" defTabSz="914400" rtl="0" eaLnBrk="1" latinLnBrk="0" hangingPunct="1">
              <a:defRPr sz="1800" kern="1200">
                <a:solidFill>
                  <a:schemeClr val="lt1"/>
                </a:solidFill>
                <a:latin typeface="+mn-lt"/>
                <a:ea typeface="+mn-ea"/>
                <a:cs typeface="+mn-cs"/>
              </a:defRPr>
            </a:lvl5pPr>
            <a:lvl6pPr marL="2286000" algn="l" defTabSz="914400" rtl="0" eaLnBrk="1" latinLnBrk="0" hangingPunct="1">
              <a:defRPr sz="1800" kern="1200">
                <a:solidFill>
                  <a:schemeClr val="lt1"/>
                </a:solidFill>
                <a:latin typeface="+mn-lt"/>
                <a:ea typeface="+mn-ea"/>
                <a:cs typeface="+mn-cs"/>
              </a:defRPr>
            </a:lvl6pPr>
            <a:lvl7pPr marL="2743200" algn="l" defTabSz="914400" rtl="0" eaLnBrk="1" latinLnBrk="0" hangingPunct="1">
              <a:defRPr sz="1800" kern="1200">
                <a:solidFill>
                  <a:schemeClr val="lt1"/>
                </a:solidFill>
                <a:latin typeface="+mn-lt"/>
                <a:ea typeface="+mn-ea"/>
                <a:cs typeface="+mn-cs"/>
              </a:defRPr>
            </a:lvl7pPr>
            <a:lvl8pPr marL="3200400" algn="l" defTabSz="914400" rtl="0" eaLnBrk="1" latinLnBrk="0" hangingPunct="1">
              <a:defRPr sz="1800" kern="1200">
                <a:solidFill>
                  <a:schemeClr val="lt1"/>
                </a:solidFill>
                <a:latin typeface="+mn-lt"/>
                <a:ea typeface="+mn-ea"/>
                <a:cs typeface="+mn-cs"/>
              </a:defRPr>
            </a:lvl8pPr>
            <a:lvl9pPr marL="3657600" algn="l" defTabSz="914400" rtl="0" eaLnBrk="1" latinLnBrk="0" hangingPunct="1">
              <a:defRPr sz="1800" kern="1200">
                <a:solidFill>
                  <a:schemeClr val="lt1"/>
                </a:solidFill>
                <a:latin typeface="+mn-lt"/>
                <a:ea typeface="+mn-ea"/>
                <a:cs typeface="+mn-cs"/>
              </a:defRPr>
            </a:lvl9pPr>
          </a:lstStyle>
          <a:p>
            <a:pPr algn="ctr"/>
            <a:endParaRPr lang="en-US" dirty="0"/>
          </a:p>
        </p:txBody>
      </p:sp>
      <p:sp useBgFill="1">
        <p:nvSpPr>
          <p:cNvPr id="14" name="Rectangle 13">
            <a:extLst>
              <a:ext uri="{FF2B5EF4-FFF2-40B4-BE49-F238E27FC236}">
                <a16:creationId xmlns:a16="http://schemas.microsoft.com/office/drawing/2014/main" id="{43E8FEA2-54EE-4F84-B5DB-A055A7D805E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116444" y="0"/>
            <a:ext cx="6075554" cy="6858000"/>
          </a:xfrm>
          <a:prstGeom prst="rect">
            <a:avLst/>
          </a:prstGeom>
          <a:ln>
            <a:noFill/>
          </a:ln>
          <a:effectLst>
            <a:outerShdw blurRad="508000" dist="190500" dir="5460000" sx="93000" sy="93000" algn="t" rotWithShape="0">
              <a:srgbClr val="000000">
                <a:alpha val="30000"/>
              </a:srgb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79F14F69-78F9-1AEE-9479-98109FB69CA7}"/>
              </a:ext>
            </a:extLst>
          </p:cNvPr>
          <p:cNvSpPr>
            <a:spLocks noGrp="1"/>
          </p:cNvSpPr>
          <p:nvPr>
            <p:ph type="title"/>
          </p:nvPr>
        </p:nvSpPr>
        <p:spPr>
          <a:xfrm>
            <a:off x="6816432" y="762001"/>
            <a:ext cx="4554680" cy="1708243"/>
          </a:xfrm>
        </p:spPr>
        <p:txBody>
          <a:bodyPr anchor="ctr">
            <a:normAutofit/>
          </a:bodyPr>
          <a:lstStyle/>
          <a:p>
            <a:r>
              <a:rPr lang="en-US" sz="4000"/>
              <a:t>Nature and Scope of Business Issues</a:t>
            </a:r>
          </a:p>
        </p:txBody>
      </p:sp>
      <p:pic>
        <p:nvPicPr>
          <p:cNvPr id="5" name="Picture 4" descr="A cartoon of a store and a graph&#10;&#10;AI-generated content may be incorrect.">
            <a:extLst>
              <a:ext uri="{FF2B5EF4-FFF2-40B4-BE49-F238E27FC236}">
                <a16:creationId xmlns:a16="http://schemas.microsoft.com/office/drawing/2014/main" id="{E0C9469D-C911-901B-93BC-20F7D99C38CD}"/>
              </a:ext>
            </a:extLst>
          </p:cNvPr>
          <p:cNvPicPr>
            <a:picLocks noChangeAspect="1"/>
          </p:cNvPicPr>
          <p:nvPr/>
        </p:nvPicPr>
        <p:blipFill>
          <a:blip r:embed="rId3"/>
          <a:stretch>
            <a:fillRect/>
          </a:stretch>
        </p:blipFill>
        <p:spPr>
          <a:xfrm>
            <a:off x="387741" y="1952771"/>
            <a:ext cx="5279098" cy="3523797"/>
          </a:xfrm>
          <a:prstGeom prst="rect">
            <a:avLst/>
          </a:prstGeom>
        </p:spPr>
      </p:pic>
      <p:sp>
        <p:nvSpPr>
          <p:cNvPr id="3" name="Content Placeholder 2">
            <a:extLst>
              <a:ext uri="{FF2B5EF4-FFF2-40B4-BE49-F238E27FC236}">
                <a16:creationId xmlns:a16="http://schemas.microsoft.com/office/drawing/2014/main" id="{634A451D-1CF8-1965-8FB3-3CD4297A7468}"/>
              </a:ext>
            </a:extLst>
          </p:cNvPr>
          <p:cNvSpPr>
            <a:spLocks noGrp="1"/>
          </p:cNvSpPr>
          <p:nvPr>
            <p:ph idx="1"/>
          </p:nvPr>
        </p:nvSpPr>
        <p:spPr>
          <a:xfrm>
            <a:off x="6816432" y="2470244"/>
            <a:ext cx="4554680" cy="3769835"/>
          </a:xfrm>
        </p:spPr>
        <p:txBody>
          <a:bodyPr anchor="ctr">
            <a:normAutofit/>
          </a:bodyPr>
          <a:lstStyle/>
          <a:p>
            <a:pPr marL="0" indent="0">
              <a:buNone/>
            </a:pPr>
            <a:r>
              <a:rPr lang="en-US" sz="1400"/>
              <a:t>• In-store sales have dropped significantly over the last 12 months</a:t>
            </a:r>
          </a:p>
          <a:p>
            <a:pPr marL="0" indent="0">
              <a:buNone/>
            </a:pPr>
            <a:r>
              <a:rPr lang="en-US" sz="1400"/>
              <a:t>• Customers increasingly choose online flower delivery services</a:t>
            </a:r>
          </a:p>
          <a:p>
            <a:pPr marL="0" indent="0">
              <a:buNone/>
            </a:pPr>
            <a:r>
              <a:rPr lang="en-US" sz="1400"/>
              <a:t>• High street footfall has reduced in many UK towns</a:t>
            </a:r>
          </a:p>
          <a:p>
            <a:pPr marL="0" indent="0">
              <a:buNone/>
            </a:pPr>
            <a:r>
              <a:rPr lang="en-US" sz="1400"/>
              <a:t>• Rising flower supply costs due to inflation</a:t>
            </a:r>
          </a:p>
          <a:p>
            <a:pPr marL="0" indent="0">
              <a:buNone/>
            </a:pPr>
            <a:r>
              <a:rPr lang="en-US" sz="1400"/>
              <a:t>• Website is outdated and difficult to navigate</a:t>
            </a:r>
          </a:p>
          <a:p>
            <a:pPr marL="0" indent="0">
              <a:buNone/>
            </a:pPr>
            <a:r>
              <a:rPr lang="en-US" sz="1400"/>
              <a:t>• Limited online marketing limits customer reach</a:t>
            </a:r>
          </a:p>
          <a:p>
            <a:pPr marL="0" indent="0">
              <a:buNone/>
            </a:pPr>
            <a:r>
              <a:rPr lang="en-US" sz="1400"/>
              <a:t>• Growth of online flower retail in the UK (IBISWorld, 2025)</a:t>
            </a:r>
          </a:p>
          <a:p>
            <a:pPr marL="0" indent="0">
              <a:buNone/>
            </a:pPr>
            <a:r>
              <a:rPr lang="en-US" sz="1400"/>
              <a:t>• Decline in traditional high street shopping (Partington, 2026)</a:t>
            </a:r>
          </a:p>
          <a:p>
            <a:endParaRPr lang="en-US" sz="1400"/>
          </a:p>
        </p:txBody>
      </p:sp>
    </p:spTree>
    <p:extLst>
      <p:ext uri="{BB962C8B-B14F-4D97-AF65-F5344CB8AC3E}">
        <p14:creationId xmlns:p14="http://schemas.microsoft.com/office/powerpoint/2010/main" val="4204001144"/>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1" name="Rectangle 10">
            <a:extLst>
              <a:ext uri="{FF2B5EF4-FFF2-40B4-BE49-F238E27FC236}">
                <a16:creationId xmlns:a16="http://schemas.microsoft.com/office/drawing/2014/main" id="{BCED4D40-4B67-4331-AC48-79B82B4A47D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A7B77585-F608-B4F1-0F01-7533B8F7934B}"/>
              </a:ext>
            </a:extLst>
          </p:cNvPr>
          <p:cNvSpPr>
            <a:spLocks noGrp="1"/>
          </p:cNvSpPr>
          <p:nvPr>
            <p:ph type="title"/>
          </p:nvPr>
        </p:nvSpPr>
        <p:spPr>
          <a:xfrm>
            <a:off x="638881" y="417576"/>
            <a:ext cx="10909640" cy="1249394"/>
          </a:xfrm>
        </p:spPr>
        <p:txBody>
          <a:bodyPr vert="horz" lIns="91440" tIns="45720" rIns="91440" bIns="45720" rtlCol="0" anchor="ctr">
            <a:normAutofit/>
          </a:bodyPr>
          <a:lstStyle/>
          <a:p>
            <a:pPr algn="ctr"/>
            <a:r>
              <a:rPr lang="en-US" sz="6600" kern="1200">
                <a:solidFill>
                  <a:schemeClr val="tx1"/>
                </a:solidFill>
                <a:latin typeface="+mj-lt"/>
                <a:ea typeface="+mj-ea"/>
                <a:cs typeface="+mj-cs"/>
              </a:rPr>
              <a:t>5W2H Analysis</a:t>
            </a:r>
          </a:p>
        </p:txBody>
      </p:sp>
      <p:sp>
        <p:nvSpPr>
          <p:cNvPr id="3" name="Content Placeholder 2">
            <a:extLst>
              <a:ext uri="{FF2B5EF4-FFF2-40B4-BE49-F238E27FC236}">
                <a16:creationId xmlns:a16="http://schemas.microsoft.com/office/drawing/2014/main" id="{3B6DA227-B152-B34B-DFA9-215662030B22}"/>
              </a:ext>
            </a:extLst>
          </p:cNvPr>
          <p:cNvSpPr>
            <a:spLocks noGrp="1"/>
          </p:cNvSpPr>
          <p:nvPr>
            <p:ph idx="1"/>
          </p:nvPr>
        </p:nvSpPr>
        <p:spPr>
          <a:xfrm>
            <a:off x="796197" y="5614011"/>
            <a:ext cx="10909643" cy="453255"/>
          </a:xfrm>
        </p:spPr>
        <p:txBody>
          <a:bodyPr vert="horz" lIns="91440" tIns="45720" rIns="91440" bIns="45720" rtlCol="0" anchor="ctr">
            <a:normAutofit/>
          </a:bodyPr>
          <a:lstStyle/>
          <a:p>
            <a:pPr marL="0" indent="0" algn="ctr">
              <a:buNone/>
            </a:pPr>
            <a:r>
              <a:rPr lang="en-US" sz="2200" kern="1200" dirty="0">
                <a:solidFill>
                  <a:schemeClr val="tx1"/>
                </a:solidFill>
                <a:latin typeface="+mn-lt"/>
                <a:ea typeface="+mn-ea"/>
                <a:cs typeface="+mn-cs"/>
              </a:rPr>
              <a:t>Systematic problem analysis supports clearer business understanding (Byrne, 2025)</a:t>
            </a:r>
          </a:p>
        </p:txBody>
      </p:sp>
      <p:sp>
        <p:nvSpPr>
          <p:cNvPr id="13" name="sketch line">
            <a:extLst>
              <a:ext uri="{FF2B5EF4-FFF2-40B4-BE49-F238E27FC236}">
                <a16:creationId xmlns:a16="http://schemas.microsoft.com/office/drawing/2014/main" id="{670CEDEF-4F34-412E-84EE-329C1E936AF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807702" y="1733454"/>
            <a:ext cx="4572000" cy="18288"/>
          </a:xfrm>
          <a:custGeom>
            <a:avLst/>
            <a:gdLst>
              <a:gd name="csX0" fmla="*/ 0 w 4572000"/>
              <a:gd name="csY0" fmla="*/ 0 h 18288"/>
              <a:gd name="csX1" fmla="*/ 515983 w 4572000"/>
              <a:gd name="csY1" fmla="*/ 0 h 18288"/>
              <a:gd name="csX2" fmla="*/ 1031966 w 4572000"/>
              <a:gd name="csY2" fmla="*/ 0 h 18288"/>
              <a:gd name="csX3" fmla="*/ 1639389 w 4572000"/>
              <a:gd name="csY3" fmla="*/ 0 h 18288"/>
              <a:gd name="csX4" fmla="*/ 2383971 w 4572000"/>
              <a:gd name="csY4" fmla="*/ 0 h 18288"/>
              <a:gd name="csX5" fmla="*/ 2945674 w 4572000"/>
              <a:gd name="csY5" fmla="*/ 0 h 18288"/>
              <a:gd name="csX6" fmla="*/ 3507377 w 4572000"/>
              <a:gd name="csY6" fmla="*/ 0 h 18288"/>
              <a:gd name="csX7" fmla="*/ 4572000 w 4572000"/>
              <a:gd name="csY7" fmla="*/ 0 h 18288"/>
              <a:gd name="csX8" fmla="*/ 4572000 w 4572000"/>
              <a:gd name="csY8" fmla="*/ 18288 h 18288"/>
              <a:gd name="csX9" fmla="*/ 3873137 w 4572000"/>
              <a:gd name="csY9" fmla="*/ 18288 h 18288"/>
              <a:gd name="csX10" fmla="*/ 3311434 w 4572000"/>
              <a:gd name="csY10" fmla="*/ 18288 h 18288"/>
              <a:gd name="csX11" fmla="*/ 2749731 w 4572000"/>
              <a:gd name="csY11" fmla="*/ 18288 h 18288"/>
              <a:gd name="csX12" fmla="*/ 2050869 w 4572000"/>
              <a:gd name="csY12" fmla="*/ 18288 h 18288"/>
              <a:gd name="csX13" fmla="*/ 1306286 w 4572000"/>
              <a:gd name="csY13" fmla="*/ 18288 h 18288"/>
              <a:gd name="csX14" fmla="*/ 790303 w 4572000"/>
              <a:gd name="csY14" fmla="*/ 18288 h 18288"/>
              <a:gd name="csX15" fmla="*/ 0 w 4572000"/>
              <a:gd name="csY15" fmla="*/ 18288 h 18288"/>
              <a:gd name="csX16" fmla="*/ 0 w 4572000"/>
              <a:gd name="csY16" fmla="*/ 0 h 18288"/>
            </a:gdLst>
            <a:ahLst/>
            <a:cxnLst>
              <a:cxn ang="0">
                <a:pos x="csX0" y="csY0"/>
              </a:cxn>
              <a:cxn ang="0">
                <a:pos x="csX1" y="csY1"/>
              </a:cxn>
              <a:cxn ang="0">
                <a:pos x="csX2" y="csY2"/>
              </a:cxn>
              <a:cxn ang="0">
                <a:pos x="csX3" y="csY3"/>
              </a:cxn>
              <a:cxn ang="0">
                <a:pos x="csX4" y="csY4"/>
              </a:cxn>
              <a:cxn ang="0">
                <a:pos x="csX5" y="csY5"/>
              </a:cxn>
              <a:cxn ang="0">
                <a:pos x="csX6" y="csY6"/>
              </a:cxn>
              <a:cxn ang="0">
                <a:pos x="csX7" y="csY7"/>
              </a:cxn>
              <a:cxn ang="0">
                <a:pos x="csX8" y="csY8"/>
              </a:cxn>
              <a:cxn ang="0">
                <a:pos x="csX9" y="csY9"/>
              </a:cxn>
              <a:cxn ang="0">
                <a:pos x="csX10" y="csY10"/>
              </a:cxn>
              <a:cxn ang="0">
                <a:pos x="csX11" y="csY11"/>
              </a:cxn>
              <a:cxn ang="0">
                <a:pos x="csX12" y="csY12"/>
              </a:cxn>
              <a:cxn ang="0">
                <a:pos x="csX13" y="csY13"/>
              </a:cxn>
              <a:cxn ang="0">
                <a:pos x="csX14" y="csY14"/>
              </a:cxn>
              <a:cxn ang="0">
                <a:pos x="csX15" y="csY15"/>
              </a:cxn>
              <a:cxn ang="0">
                <a:pos x="csX16" y="csY16"/>
              </a:cxn>
            </a:cxnLst>
            <a:rect l="l" t="t" r="r" b="b"/>
            <a:pathLst>
              <a:path w="4572000" h="18288" fill="none" extrusionOk="0">
                <a:moveTo>
                  <a:pt x="0" y="0"/>
                </a:moveTo>
                <a:cubicBezTo>
                  <a:pt x="105156" y="-20963"/>
                  <a:pt x="340432" y="822"/>
                  <a:pt x="515983" y="0"/>
                </a:cubicBezTo>
                <a:cubicBezTo>
                  <a:pt x="691534" y="-822"/>
                  <a:pt x="850679" y="16479"/>
                  <a:pt x="1031966" y="0"/>
                </a:cubicBezTo>
                <a:cubicBezTo>
                  <a:pt x="1213253" y="-16479"/>
                  <a:pt x="1443646" y="-18730"/>
                  <a:pt x="1639389" y="0"/>
                </a:cubicBezTo>
                <a:cubicBezTo>
                  <a:pt x="1835132" y="18730"/>
                  <a:pt x="2159975" y="18531"/>
                  <a:pt x="2383971" y="0"/>
                </a:cubicBezTo>
                <a:cubicBezTo>
                  <a:pt x="2607967" y="-18531"/>
                  <a:pt x="2719096" y="-12030"/>
                  <a:pt x="2945674" y="0"/>
                </a:cubicBezTo>
                <a:cubicBezTo>
                  <a:pt x="3172252" y="12030"/>
                  <a:pt x="3269167" y="27666"/>
                  <a:pt x="3507377" y="0"/>
                </a:cubicBezTo>
                <a:cubicBezTo>
                  <a:pt x="3745587" y="-27666"/>
                  <a:pt x="4116741" y="18705"/>
                  <a:pt x="4572000" y="0"/>
                </a:cubicBezTo>
                <a:cubicBezTo>
                  <a:pt x="4572895" y="8974"/>
                  <a:pt x="4571454" y="9359"/>
                  <a:pt x="4572000" y="18288"/>
                </a:cubicBezTo>
                <a:cubicBezTo>
                  <a:pt x="4374698" y="3942"/>
                  <a:pt x="4098874" y="-11042"/>
                  <a:pt x="3873137" y="18288"/>
                </a:cubicBezTo>
                <a:cubicBezTo>
                  <a:pt x="3647400" y="47618"/>
                  <a:pt x="3517055" y="5421"/>
                  <a:pt x="3311434" y="18288"/>
                </a:cubicBezTo>
                <a:cubicBezTo>
                  <a:pt x="3105813" y="31155"/>
                  <a:pt x="3025168" y="17856"/>
                  <a:pt x="2749731" y="18288"/>
                </a:cubicBezTo>
                <a:cubicBezTo>
                  <a:pt x="2474294" y="18720"/>
                  <a:pt x="2291766" y="-14168"/>
                  <a:pt x="2050869" y="18288"/>
                </a:cubicBezTo>
                <a:cubicBezTo>
                  <a:pt x="1809972" y="50744"/>
                  <a:pt x="1540276" y="46798"/>
                  <a:pt x="1306286" y="18288"/>
                </a:cubicBezTo>
                <a:cubicBezTo>
                  <a:pt x="1072296" y="-10222"/>
                  <a:pt x="972445" y="19645"/>
                  <a:pt x="790303" y="18288"/>
                </a:cubicBezTo>
                <a:cubicBezTo>
                  <a:pt x="608161" y="16931"/>
                  <a:pt x="200981" y="8241"/>
                  <a:pt x="0" y="18288"/>
                </a:cubicBezTo>
                <a:cubicBezTo>
                  <a:pt x="-229" y="14222"/>
                  <a:pt x="509" y="5816"/>
                  <a:pt x="0" y="0"/>
                </a:cubicBezTo>
                <a:close/>
              </a:path>
              <a:path w="4572000" h="18288" stroke="0" extrusionOk="0">
                <a:moveTo>
                  <a:pt x="0" y="0"/>
                </a:moveTo>
                <a:cubicBezTo>
                  <a:pt x="143285" y="-9565"/>
                  <a:pt x="327959" y="-11498"/>
                  <a:pt x="561703" y="0"/>
                </a:cubicBezTo>
                <a:cubicBezTo>
                  <a:pt x="795447" y="11498"/>
                  <a:pt x="838260" y="18255"/>
                  <a:pt x="1077686" y="0"/>
                </a:cubicBezTo>
                <a:cubicBezTo>
                  <a:pt x="1317112" y="-18255"/>
                  <a:pt x="1437472" y="23514"/>
                  <a:pt x="1639389" y="0"/>
                </a:cubicBezTo>
                <a:cubicBezTo>
                  <a:pt x="1841306" y="-23514"/>
                  <a:pt x="2037142" y="-12551"/>
                  <a:pt x="2292531" y="0"/>
                </a:cubicBezTo>
                <a:cubicBezTo>
                  <a:pt x="2547920" y="12551"/>
                  <a:pt x="2810436" y="-20352"/>
                  <a:pt x="2991394" y="0"/>
                </a:cubicBezTo>
                <a:cubicBezTo>
                  <a:pt x="3172352" y="20352"/>
                  <a:pt x="3530025" y="-13347"/>
                  <a:pt x="3735977" y="0"/>
                </a:cubicBezTo>
                <a:cubicBezTo>
                  <a:pt x="3941929" y="13347"/>
                  <a:pt x="4161497" y="34086"/>
                  <a:pt x="4572000" y="0"/>
                </a:cubicBezTo>
                <a:cubicBezTo>
                  <a:pt x="4571545" y="6162"/>
                  <a:pt x="4571903" y="11775"/>
                  <a:pt x="4572000" y="18288"/>
                </a:cubicBezTo>
                <a:cubicBezTo>
                  <a:pt x="4228040" y="36490"/>
                  <a:pt x="4199736" y="42557"/>
                  <a:pt x="3873137" y="18288"/>
                </a:cubicBezTo>
                <a:cubicBezTo>
                  <a:pt x="3546538" y="-5981"/>
                  <a:pt x="3472124" y="16809"/>
                  <a:pt x="3128554" y="18288"/>
                </a:cubicBezTo>
                <a:cubicBezTo>
                  <a:pt x="2784984" y="19767"/>
                  <a:pt x="2735896" y="-17781"/>
                  <a:pt x="2383971" y="18288"/>
                </a:cubicBezTo>
                <a:cubicBezTo>
                  <a:pt x="2032046" y="54357"/>
                  <a:pt x="2019324" y="2920"/>
                  <a:pt x="1867989" y="18288"/>
                </a:cubicBezTo>
                <a:cubicBezTo>
                  <a:pt x="1716654" y="33656"/>
                  <a:pt x="1418675" y="32575"/>
                  <a:pt x="1169126" y="18288"/>
                </a:cubicBezTo>
                <a:cubicBezTo>
                  <a:pt x="919577" y="4001"/>
                  <a:pt x="798537" y="16165"/>
                  <a:pt x="561703" y="18288"/>
                </a:cubicBezTo>
                <a:cubicBezTo>
                  <a:pt x="324869" y="20411"/>
                  <a:pt x="221395" y="-912"/>
                  <a:pt x="0" y="18288"/>
                </a:cubicBezTo>
                <a:cubicBezTo>
                  <a:pt x="766" y="10800"/>
                  <a:pt x="-457" y="8180"/>
                  <a:pt x="0" y="0"/>
                </a:cubicBezTo>
                <a:close/>
              </a:path>
            </a:pathLst>
          </a:custGeom>
          <a:solidFill>
            <a:schemeClr val="accent2"/>
          </a:solidFill>
          <a:ln w="41275" cap="rnd">
            <a:solidFill>
              <a:schemeClr val="accent2"/>
            </a:solidFill>
            <a:round/>
            <a:extLst>
              <a:ext uri="{C807C97D-BFC1-408E-A445-0C87EB9F89A2}">
                <ask:lineSketchStyleProps xmlns:ask="http://schemas.microsoft.com/office/drawing/2018/sketchyshapes" sd="2727557108">
                  <a:prstGeom prst="rect">
                    <a:avLst/>
                  </a:prstGeom>
                  <ask:type>
                    <ask:lineSketchFreehand/>
                  </ask:type>
                </ask:lineSketchStyleProps>
              </a:ext>
            </a:extLst>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aphicFrame>
        <p:nvGraphicFramePr>
          <p:cNvPr id="6" name="Table 5">
            <a:extLst>
              <a:ext uri="{FF2B5EF4-FFF2-40B4-BE49-F238E27FC236}">
                <a16:creationId xmlns:a16="http://schemas.microsoft.com/office/drawing/2014/main" id="{89046F39-4715-DEF6-9B57-93811151EBA9}"/>
              </a:ext>
            </a:extLst>
          </p:cNvPr>
          <p:cNvGraphicFramePr>
            <a:graphicFrameLocks noGrp="1"/>
          </p:cNvGraphicFramePr>
          <p:nvPr>
            <p:extLst>
              <p:ext uri="{D42A27DB-BD31-4B8C-83A1-F6EECF244321}">
                <p14:modId xmlns:p14="http://schemas.microsoft.com/office/powerpoint/2010/main" val="2356078945"/>
              </p:ext>
            </p:extLst>
          </p:nvPr>
        </p:nvGraphicFramePr>
        <p:xfrm>
          <a:off x="320040" y="1866919"/>
          <a:ext cx="11548873" cy="3467640"/>
        </p:xfrm>
        <a:graphic>
          <a:graphicData uri="http://schemas.openxmlformats.org/drawingml/2006/table">
            <a:tbl>
              <a:tblPr>
                <a:tableStyleId>{BDBED569-4797-4DF1-A0F4-6AAB3CD982D8}</a:tableStyleId>
              </a:tblPr>
              <a:tblGrid>
                <a:gridCol w="3445746">
                  <a:extLst>
                    <a:ext uri="{9D8B030D-6E8A-4147-A177-3AD203B41FA5}">
                      <a16:colId xmlns:a16="http://schemas.microsoft.com/office/drawing/2014/main" val="1212016327"/>
                    </a:ext>
                  </a:extLst>
                </a:gridCol>
                <a:gridCol w="8103127">
                  <a:extLst>
                    <a:ext uri="{9D8B030D-6E8A-4147-A177-3AD203B41FA5}">
                      <a16:colId xmlns:a16="http://schemas.microsoft.com/office/drawing/2014/main" val="451431094"/>
                    </a:ext>
                  </a:extLst>
                </a:gridCol>
              </a:tblGrid>
              <a:tr h="433455">
                <a:tc>
                  <a:txBody>
                    <a:bodyPr/>
                    <a:lstStyle/>
                    <a:p>
                      <a:r>
                        <a:rPr lang="en-US" sz="1900" b="1"/>
                        <a:t>Aspect</a:t>
                      </a:r>
                    </a:p>
                  </a:txBody>
                  <a:tcPr marL="98512" marR="98512" marT="49256" marB="49256" anchor="ctr"/>
                </a:tc>
                <a:tc>
                  <a:txBody>
                    <a:bodyPr/>
                    <a:lstStyle/>
                    <a:p>
                      <a:r>
                        <a:rPr lang="en-US" sz="1900" b="1" dirty="0"/>
                        <a:t>Explanation</a:t>
                      </a:r>
                    </a:p>
                  </a:txBody>
                  <a:tcPr marL="98512" marR="98512" marT="49256" marB="49256" anchor="ctr"/>
                </a:tc>
                <a:extLst>
                  <a:ext uri="{0D108BD9-81ED-4DB2-BD59-A6C34878D82A}">
                    <a16:rowId xmlns:a16="http://schemas.microsoft.com/office/drawing/2014/main" val="2987688609"/>
                  </a:ext>
                </a:extLst>
              </a:tr>
              <a:tr h="433455">
                <a:tc>
                  <a:txBody>
                    <a:bodyPr/>
                    <a:lstStyle/>
                    <a:p>
                      <a:r>
                        <a:rPr lang="en-US" sz="1900"/>
                        <a:t>What</a:t>
                      </a:r>
                    </a:p>
                  </a:txBody>
                  <a:tcPr marL="98512" marR="98512" marT="49256" marB="49256" anchor="ctr"/>
                </a:tc>
                <a:tc>
                  <a:txBody>
                    <a:bodyPr/>
                    <a:lstStyle/>
                    <a:p>
                      <a:r>
                        <a:rPr lang="en-US" sz="1900"/>
                        <a:t>Declining in-store sales and falling revenue</a:t>
                      </a:r>
                    </a:p>
                  </a:txBody>
                  <a:tcPr marL="98512" marR="98512" marT="49256" marB="49256" anchor="ctr"/>
                </a:tc>
                <a:extLst>
                  <a:ext uri="{0D108BD9-81ED-4DB2-BD59-A6C34878D82A}">
                    <a16:rowId xmlns:a16="http://schemas.microsoft.com/office/drawing/2014/main" val="4125325031"/>
                  </a:ext>
                </a:extLst>
              </a:tr>
              <a:tr h="433455">
                <a:tc>
                  <a:txBody>
                    <a:bodyPr/>
                    <a:lstStyle/>
                    <a:p>
                      <a:r>
                        <a:rPr lang="en-US" sz="1900"/>
                        <a:t>Why</a:t>
                      </a:r>
                    </a:p>
                  </a:txBody>
                  <a:tcPr marL="98512" marR="98512" marT="49256" marB="49256" anchor="ctr"/>
                </a:tc>
                <a:tc>
                  <a:txBody>
                    <a:bodyPr/>
                    <a:lstStyle/>
                    <a:p>
                      <a:r>
                        <a:rPr lang="en-US" sz="1900"/>
                        <a:t>Online competition, rising costs, weak digital presence</a:t>
                      </a:r>
                    </a:p>
                  </a:txBody>
                  <a:tcPr marL="98512" marR="98512" marT="49256" marB="49256" anchor="ctr"/>
                </a:tc>
                <a:extLst>
                  <a:ext uri="{0D108BD9-81ED-4DB2-BD59-A6C34878D82A}">
                    <a16:rowId xmlns:a16="http://schemas.microsoft.com/office/drawing/2014/main" val="278810966"/>
                  </a:ext>
                </a:extLst>
              </a:tr>
              <a:tr h="433455">
                <a:tc>
                  <a:txBody>
                    <a:bodyPr/>
                    <a:lstStyle/>
                    <a:p>
                      <a:r>
                        <a:rPr lang="en-US" sz="1900"/>
                        <a:t>Where</a:t>
                      </a:r>
                    </a:p>
                  </a:txBody>
                  <a:tcPr marL="98512" marR="98512" marT="49256" marB="49256" anchor="ctr"/>
                </a:tc>
                <a:tc>
                  <a:txBody>
                    <a:bodyPr/>
                    <a:lstStyle/>
                    <a:p>
                      <a:r>
                        <a:rPr lang="en-US" sz="1900"/>
                        <a:t>Physical retail store in Norwich</a:t>
                      </a:r>
                    </a:p>
                  </a:txBody>
                  <a:tcPr marL="98512" marR="98512" marT="49256" marB="49256" anchor="ctr"/>
                </a:tc>
                <a:extLst>
                  <a:ext uri="{0D108BD9-81ED-4DB2-BD59-A6C34878D82A}">
                    <a16:rowId xmlns:a16="http://schemas.microsoft.com/office/drawing/2014/main" val="944310825"/>
                  </a:ext>
                </a:extLst>
              </a:tr>
              <a:tr h="433455">
                <a:tc>
                  <a:txBody>
                    <a:bodyPr/>
                    <a:lstStyle/>
                    <a:p>
                      <a:r>
                        <a:rPr lang="en-US" sz="1900"/>
                        <a:t>When</a:t>
                      </a:r>
                    </a:p>
                  </a:txBody>
                  <a:tcPr marL="98512" marR="98512" marT="49256" marB="49256" anchor="ctr"/>
                </a:tc>
                <a:tc>
                  <a:txBody>
                    <a:bodyPr/>
                    <a:lstStyle/>
                    <a:p>
                      <a:r>
                        <a:rPr lang="en-US" sz="1900"/>
                        <a:t>Over the past 12 months</a:t>
                      </a:r>
                    </a:p>
                  </a:txBody>
                  <a:tcPr marL="98512" marR="98512" marT="49256" marB="49256" anchor="ctr"/>
                </a:tc>
                <a:extLst>
                  <a:ext uri="{0D108BD9-81ED-4DB2-BD59-A6C34878D82A}">
                    <a16:rowId xmlns:a16="http://schemas.microsoft.com/office/drawing/2014/main" val="3523371572"/>
                  </a:ext>
                </a:extLst>
              </a:tr>
              <a:tr h="433455">
                <a:tc>
                  <a:txBody>
                    <a:bodyPr/>
                    <a:lstStyle/>
                    <a:p>
                      <a:r>
                        <a:rPr lang="en-US" sz="1900"/>
                        <a:t>Who</a:t>
                      </a:r>
                    </a:p>
                  </a:txBody>
                  <a:tcPr marL="98512" marR="98512" marT="49256" marB="49256" anchor="ctr"/>
                </a:tc>
                <a:tc>
                  <a:txBody>
                    <a:bodyPr/>
                    <a:lstStyle/>
                    <a:p>
                      <a:r>
                        <a:rPr lang="en-US" sz="1900"/>
                        <a:t>Business owners, customers, online competitors</a:t>
                      </a:r>
                    </a:p>
                  </a:txBody>
                  <a:tcPr marL="98512" marR="98512" marT="49256" marB="49256" anchor="ctr"/>
                </a:tc>
                <a:extLst>
                  <a:ext uri="{0D108BD9-81ED-4DB2-BD59-A6C34878D82A}">
                    <a16:rowId xmlns:a16="http://schemas.microsoft.com/office/drawing/2014/main" val="3999716716"/>
                  </a:ext>
                </a:extLst>
              </a:tr>
              <a:tr h="433455">
                <a:tc>
                  <a:txBody>
                    <a:bodyPr/>
                    <a:lstStyle/>
                    <a:p>
                      <a:r>
                        <a:rPr lang="en-US" sz="1900"/>
                        <a:t>How</a:t>
                      </a:r>
                    </a:p>
                  </a:txBody>
                  <a:tcPr marL="98512" marR="98512" marT="49256" marB="49256" anchor="ctr"/>
                </a:tc>
                <a:tc>
                  <a:txBody>
                    <a:bodyPr/>
                    <a:lstStyle/>
                    <a:p>
                      <a:r>
                        <a:rPr lang="en-US" sz="1900"/>
                        <a:t>Shift in shopping behaviour and reduced foot traffic</a:t>
                      </a:r>
                    </a:p>
                  </a:txBody>
                  <a:tcPr marL="98512" marR="98512" marT="49256" marB="49256" anchor="ctr"/>
                </a:tc>
                <a:extLst>
                  <a:ext uri="{0D108BD9-81ED-4DB2-BD59-A6C34878D82A}">
                    <a16:rowId xmlns:a16="http://schemas.microsoft.com/office/drawing/2014/main" val="2646617957"/>
                  </a:ext>
                </a:extLst>
              </a:tr>
              <a:tr h="433455">
                <a:tc>
                  <a:txBody>
                    <a:bodyPr/>
                    <a:lstStyle/>
                    <a:p>
                      <a:r>
                        <a:rPr lang="en-US" sz="1900"/>
                        <a:t>How Much</a:t>
                      </a:r>
                    </a:p>
                  </a:txBody>
                  <a:tcPr marL="98512" marR="98512" marT="49256" marB="49256" anchor="ctr"/>
                </a:tc>
                <a:tc>
                  <a:txBody>
                    <a:bodyPr/>
                    <a:lstStyle/>
                    <a:p>
                      <a:r>
                        <a:rPr lang="en-US" sz="1900" dirty="0"/>
                        <a:t>Approximately 30% decrease in sales</a:t>
                      </a:r>
                    </a:p>
                  </a:txBody>
                  <a:tcPr marL="98512" marR="98512" marT="49256" marB="49256" anchor="ctr"/>
                </a:tc>
                <a:extLst>
                  <a:ext uri="{0D108BD9-81ED-4DB2-BD59-A6C34878D82A}">
                    <a16:rowId xmlns:a16="http://schemas.microsoft.com/office/drawing/2014/main" val="301193242"/>
                  </a:ext>
                </a:extLst>
              </a:tr>
            </a:tbl>
          </a:graphicData>
        </a:graphic>
      </p:graphicFrame>
    </p:spTree>
    <p:extLst>
      <p:ext uri="{BB962C8B-B14F-4D97-AF65-F5344CB8AC3E}">
        <p14:creationId xmlns:p14="http://schemas.microsoft.com/office/powerpoint/2010/main" val="3562452124"/>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7182" name="Rectangle 7181">
            <a:extLst>
              <a:ext uri="{FF2B5EF4-FFF2-40B4-BE49-F238E27FC236}">
                <a16:creationId xmlns:a16="http://schemas.microsoft.com/office/drawing/2014/main" id="{A6D37EE4-EA1B-46EE-A54B-5233C63C969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C4D2DD2D-CBC9-7326-7BF6-68B1071AEFA5}"/>
              </a:ext>
            </a:extLst>
          </p:cNvPr>
          <p:cNvSpPr>
            <a:spLocks noGrp="1"/>
          </p:cNvSpPr>
          <p:nvPr>
            <p:ph type="title"/>
          </p:nvPr>
        </p:nvSpPr>
        <p:spPr>
          <a:xfrm>
            <a:off x="572493" y="238539"/>
            <a:ext cx="11047013" cy="1434415"/>
          </a:xfrm>
        </p:spPr>
        <p:txBody>
          <a:bodyPr anchor="b">
            <a:normAutofit/>
          </a:bodyPr>
          <a:lstStyle/>
          <a:p>
            <a:r>
              <a:rPr lang="en-US" sz="5400"/>
              <a:t>Critique of the PESTEL Framework</a:t>
            </a:r>
          </a:p>
        </p:txBody>
      </p:sp>
      <p:sp>
        <p:nvSpPr>
          <p:cNvPr id="7184" name="sketch line">
            <a:extLst>
              <a:ext uri="{FF2B5EF4-FFF2-40B4-BE49-F238E27FC236}">
                <a16:creationId xmlns:a16="http://schemas.microsoft.com/office/drawing/2014/main" id="{927D5270-6648-4CC1-8F78-48BE299CAC2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572493" y="1767709"/>
            <a:ext cx="10972800" cy="18288"/>
          </a:xfrm>
          <a:custGeom>
            <a:avLst/>
            <a:gdLst>
              <a:gd name="csX0" fmla="*/ 0 w 10972800"/>
              <a:gd name="csY0" fmla="*/ 0 h 18288"/>
              <a:gd name="csX1" fmla="*/ 356616 w 10972800"/>
              <a:gd name="csY1" fmla="*/ 0 h 18288"/>
              <a:gd name="csX2" fmla="*/ 1042416 w 10972800"/>
              <a:gd name="csY2" fmla="*/ 0 h 18288"/>
              <a:gd name="csX3" fmla="*/ 1947672 w 10972800"/>
              <a:gd name="csY3" fmla="*/ 0 h 18288"/>
              <a:gd name="csX4" fmla="*/ 2633472 w 10972800"/>
              <a:gd name="csY4" fmla="*/ 0 h 18288"/>
              <a:gd name="csX5" fmla="*/ 2990088 w 10972800"/>
              <a:gd name="csY5" fmla="*/ 0 h 18288"/>
              <a:gd name="csX6" fmla="*/ 3456432 w 10972800"/>
              <a:gd name="csY6" fmla="*/ 0 h 18288"/>
              <a:gd name="csX7" fmla="*/ 4361688 w 10972800"/>
              <a:gd name="csY7" fmla="*/ 0 h 18288"/>
              <a:gd name="csX8" fmla="*/ 5266944 w 10972800"/>
              <a:gd name="csY8" fmla="*/ 0 h 18288"/>
              <a:gd name="csX9" fmla="*/ 6172200 w 10972800"/>
              <a:gd name="csY9" fmla="*/ 0 h 18288"/>
              <a:gd name="csX10" fmla="*/ 6528816 w 10972800"/>
              <a:gd name="csY10" fmla="*/ 0 h 18288"/>
              <a:gd name="csX11" fmla="*/ 7214616 w 10972800"/>
              <a:gd name="csY11" fmla="*/ 0 h 18288"/>
              <a:gd name="csX12" fmla="*/ 7790688 w 10972800"/>
              <a:gd name="csY12" fmla="*/ 0 h 18288"/>
              <a:gd name="csX13" fmla="*/ 8147304 w 10972800"/>
              <a:gd name="csY13" fmla="*/ 0 h 18288"/>
              <a:gd name="csX14" fmla="*/ 9052560 w 10972800"/>
              <a:gd name="csY14" fmla="*/ 0 h 18288"/>
              <a:gd name="csX15" fmla="*/ 9409176 w 10972800"/>
              <a:gd name="csY15" fmla="*/ 0 h 18288"/>
              <a:gd name="csX16" fmla="*/ 9765792 w 10972800"/>
              <a:gd name="csY16" fmla="*/ 0 h 18288"/>
              <a:gd name="csX17" fmla="*/ 10341864 w 10972800"/>
              <a:gd name="csY17" fmla="*/ 0 h 18288"/>
              <a:gd name="csX18" fmla="*/ 10972800 w 10972800"/>
              <a:gd name="csY18" fmla="*/ 0 h 18288"/>
              <a:gd name="csX19" fmla="*/ 10972800 w 10972800"/>
              <a:gd name="csY19" fmla="*/ 18288 h 18288"/>
              <a:gd name="csX20" fmla="*/ 10177272 w 10972800"/>
              <a:gd name="csY20" fmla="*/ 18288 h 18288"/>
              <a:gd name="csX21" fmla="*/ 9820656 w 10972800"/>
              <a:gd name="csY21" fmla="*/ 18288 h 18288"/>
              <a:gd name="csX22" fmla="*/ 9464040 w 10972800"/>
              <a:gd name="csY22" fmla="*/ 18288 h 18288"/>
              <a:gd name="csX23" fmla="*/ 8778240 w 10972800"/>
              <a:gd name="csY23" fmla="*/ 18288 h 18288"/>
              <a:gd name="csX24" fmla="*/ 8421624 w 10972800"/>
              <a:gd name="csY24" fmla="*/ 18288 h 18288"/>
              <a:gd name="csX25" fmla="*/ 7735824 w 10972800"/>
              <a:gd name="csY25" fmla="*/ 18288 h 18288"/>
              <a:gd name="csX26" fmla="*/ 6940296 w 10972800"/>
              <a:gd name="csY26" fmla="*/ 18288 h 18288"/>
              <a:gd name="csX27" fmla="*/ 6254496 w 10972800"/>
              <a:gd name="csY27" fmla="*/ 18288 h 18288"/>
              <a:gd name="csX28" fmla="*/ 5458968 w 10972800"/>
              <a:gd name="csY28" fmla="*/ 18288 h 18288"/>
              <a:gd name="csX29" fmla="*/ 4663440 w 10972800"/>
              <a:gd name="csY29" fmla="*/ 18288 h 18288"/>
              <a:gd name="csX30" fmla="*/ 4306824 w 10972800"/>
              <a:gd name="csY30" fmla="*/ 18288 h 18288"/>
              <a:gd name="csX31" fmla="*/ 3840480 w 10972800"/>
              <a:gd name="csY31" fmla="*/ 18288 h 18288"/>
              <a:gd name="csX32" fmla="*/ 3264408 w 10972800"/>
              <a:gd name="csY32" fmla="*/ 18288 h 18288"/>
              <a:gd name="csX33" fmla="*/ 2578608 w 10972800"/>
              <a:gd name="csY33" fmla="*/ 18288 h 18288"/>
              <a:gd name="csX34" fmla="*/ 1673352 w 10972800"/>
              <a:gd name="csY34" fmla="*/ 18288 h 18288"/>
              <a:gd name="csX35" fmla="*/ 877824 w 10972800"/>
              <a:gd name="csY35" fmla="*/ 18288 h 18288"/>
              <a:gd name="csX36" fmla="*/ 0 w 10972800"/>
              <a:gd name="csY36" fmla="*/ 18288 h 18288"/>
              <a:gd name="csX37" fmla="*/ 0 w 10972800"/>
              <a:gd name="csY37" fmla="*/ 0 h 18288"/>
            </a:gdLst>
            <a:ahLst/>
            <a:cxnLst>
              <a:cxn ang="0">
                <a:pos x="csX0" y="csY0"/>
              </a:cxn>
              <a:cxn ang="0">
                <a:pos x="csX1" y="csY1"/>
              </a:cxn>
              <a:cxn ang="0">
                <a:pos x="csX2" y="csY2"/>
              </a:cxn>
              <a:cxn ang="0">
                <a:pos x="csX3" y="csY3"/>
              </a:cxn>
              <a:cxn ang="0">
                <a:pos x="csX4" y="csY4"/>
              </a:cxn>
              <a:cxn ang="0">
                <a:pos x="csX5" y="csY5"/>
              </a:cxn>
              <a:cxn ang="0">
                <a:pos x="csX6" y="csY6"/>
              </a:cxn>
              <a:cxn ang="0">
                <a:pos x="csX7" y="csY7"/>
              </a:cxn>
              <a:cxn ang="0">
                <a:pos x="csX8" y="csY8"/>
              </a:cxn>
              <a:cxn ang="0">
                <a:pos x="csX9" y="csY9"/>
              </a:cxn>
              <a:cxn ang="0">
                <a:pos x="csX10" y="csY10"/>
              </a:cxn>
              <a:cxn ang="0">
                <a:pos x="csX11" y="csY11"/>
              </a:cxn>
              <a:cxn ang="0">
                <a:pos x="csX12" y="csY12"/>
              </a:cxn>
              <a:cxn ang="0">
                <a:pos x="csX13" y="csY13"/>
              </a:cxn>
              <a:cxn ang="0">
                <a:pos x="csX14" y="csY14"/>
              </a:cxn>
              <a:cxn ang="0">
                <a:pos x="csX15" y="csY15"/>
              </a:cxn>
              <a:cxn ang="0">
                <a:pos x="csX16" y="csY16"/>
              </a:cxn>
              <a:cxn ang="0">
                <a:pos x="csX17" y="csY17"/>
              </a:cxn>
              <a:cxn ang="0">
                <a:pos x="csX18" y="csY18"/>
              </a:cxn>
              <a:cxn ang="0">
                <a:pos x="csX19" y="csY19"/>
              </a:cxn>
              <a:cxn ang="0">
                <a:pos x="csX20" y="csY20"/>
              </a:cxn>
              <a:cxn ang="0">
                <a:pos x="csX21" y="csY21"/>
              </a:cxn>
              <a:cxn ang="0">
                <a:pos x="csX22" y="csY22"/>
              </a:cxn>
              <a:cxn ang="0">
                <a:pos x="csX23" y="csY23"/>
              </a:cxn>
              <a:cxn ang="0">
                <a:pos x="csX24" y="csY24"/>
              </a:cxn>
              <a:cxn ang="0">
                <a:pos x="csX25" y="csY25"/>
              </a:cxn>
              <a:cxn ang="0">
                <a:pos x="csX26" y="csY26"/>
              </a:cxn>
              <a:cxn ang="0">
                <a:pos x="csX27" y="csY27"/>
              </a:cxn>
              <a:cxn ang="0">
                <a:pos x="csX28" y="csY28"/>
              </a:cxn>
              <a:cxn ang="0">
                <a:pos x="csX29" y="csY29"/>
              </a:cxn>
              <a:cxn ang="0">
                <a:pos x="csX30" y="csY30"/>
              </a:cxn>
              <a:cxn ang="0">
                <a:pos x="csX31" y="csY31"/>
              </a:cxn>
              <a:cxn ang="0">
                <a:pos x="csX32" y="csY32"/>
              </a:cxn>
              <a:cxn ang="0">
                <a:pos x="csX33" y="csY33"/>
              </a:cxn>
              <a:cxn ang="0">
                <a:pos x="csX34" y="csY34"/>
              </a:cxn>
              <a:cxn ang="0">
                <a:pos x="csX35" y="csY35"/>
              </a:cxn>
              <a:cxn ang="0">
                <a:pos x="csX36" y="csY36"/>
              </a:cxn>
              <a:cxn ang="0">
                <a:pos x="csX37" y="csY37"/>
              </a:cxn>
            </a:cxnLst>
            <a:rect l="l" t="t" r="r" b="b"/>
            <a:pathLst>
              <a:path w="10972800" h="18288" fill="none" extrusionOk="0">
                <a:moveTo>
                  <a:pt x="0" y="0"/>
                </a:moveTo>
                <a:cubicBezTo>
                  <a:pt x="165916" y="-1866"/>
                  <a:pt x="188720" y="13756"/>
                  <a:pt x="356616" y="0"/>
                </a:cubicBezTo>
                <a:cubicBezTo>
                  <a:pt x="524512" y="-13756"/>
                  <a:pt x="734781" y="8922"/>
                  <a:pt x="1042416" y="0"/>
                </a:cubicBezTo>
                <a:cubicBezTo>
                  <a:pt x="1350051" y="-8922"/>
                  <a:pt x="1595982" y="-26315"/>
                  <a:pt x="1947672" y="0"/>
                </a:cubicBezTo>
                <a:cubicBezTo>
                  <a:pt x="2299362" y="26315"/>
                  <a:pt x="2292691" y="-19526"/>
                  <a:pt x="2633472" y="0"/>
                </a:cubicBezTo>
                <a:cubicBezTo>
                  <a:pt x="2974253" y="19526"/>
                  <a:pt x="2857309" y="10773"/>
                  <a:pt x="2990088" y="0"/>
                </a:cubicBezTo>
                <a:cubicBezTo>
                  <a:pt x="3122867" y="-10773"/>
                  <a:pt x="3359343" y="7194"/>
                  <a:pt x="3456432" y="0"/>
                </a:cubicBezTo>
                <a:cubicBezTo>
                  <a:pt x="3553521" y="-7194"/>
                  <a:pt x="4136258" y="5108"/>
                  <a:pt x="4361688" y="0"/>
                </a:cubicBezTo>
                <a:cubicBezTo>
                  <a:pt x="4587118" y="-5108"/>
                  <a:pt x="4992424" y="-42958"/>
                  <a:pt x="5266944" y="0"/>
                </a:cubicBezTo>
                <a:cubicBezTo>
                  <a:pt x="5541464" y="42958"/>
                  <a:pt x="5882966" y="-3430"/>
                  <a:pt x="6172200" y="0"/>
                </a:cubicBezTo>
                <a:cubicBezTo>
                  <a:pt x="6461434" y="3430"/>
                  <a:pt x="6432127" y="6688"/>
                  <a:pt x="6528816" y="0"/>
                </a:cubicBezTo>
                <a:cubicBezTo>
                  <a:pt x="6625505" y="-6688"/>
                  <a:pt x="6916805" y="-436"/>
                  <a:pt x="7214616" y="0"/>
                </a:cubicBezTo>
                <a:cubicBezTo>
                  <a:pt x="7512427" y="436"/>
                  <a:pt x="7626159" y="-6909"/>
                  <a:pt x="7790688" y="0"/>
                </a:cubicBezTo>
                <a:cubicBezTo>
                  <a:pt x="7955217" y="6909"/>
                  <a:pt x="8048891" y="15307"/>
                  <a:pt x="8147304" y="0"/>
                </a:cubicBezTo>
                <a:cubicBezTo>
                  <a:pt x="8245717" y="-15307"/>
                  <a:pt x="8645618" y="-11734"/>
                  <a:pt x="9052560" y="0"/>
                </a:cubicBezTo>
                <a:cubicBezTo>
                  <a:pt x="9459502" y="11734"/>
                  <a:pt x="9320584" y="8388"/>
                  <a:pt x="9409176" y="0"/>
                </a:cubicBezTo>
                <a:cubicBezTo>
                  <a:pt x="9497768" y="-8388"/>
                  <a:pt x="9644192" y="8379"/>
                  <a:pt x="9765792" y="0"/>
                </a:cubicBezTo>
                <a:cubicBezTo>
                  <a:pt x="9887392" y="-8379"/>
                  <a:pt x="10105220" y="-12663"/>
                  <a:pt x="10341864" y="0"/>
                </a:cubicBezTo>
                <a:cubicBezTo>
                  <a:pt x="10578508" y="12663"/>
                  <a:pt x="10773103" y="-5786"/>
                  <a:pt x="10972800" y="0"/>
                </a:cubicBezTo>
                <a:cubicBezTo>
                  <a:pt x="10972146" y="8818"/>
                  <a:pt x="10972240" y="13823"/>
                  <a:pt x="10972800" y="18288"/>
                </a:cubicBezTo>
                <a:cubicBezTo>
                  <a:pt x="10588778" y="31598"/>
                  <a:pt x="10543381" y="-12698"/>
                  <a:pt x="10177272" y="18288"/>
                </a:cubicBezTo>
                <a:cubicBezTo>
                  <a:pt x="9811163" y="49274"/>
                  <a:pt x="9996817" y="25662"/>
                  <a:pt x="9820656" y="18288"/>
                </a:cubicBezTo>
                <a:cubicBezTo>
                  <a:pt x="9644495" y="10914"/>
                  <a:pt x="9607007" y="31631"/>
                  <a:pt x="9464040" y="18288"/>
                </a:cubicBezTo>
                <a:cubicBezTo>
                  <a:pt x="9321073" y="4945"/>
                  <a:pt x="9114189" y="28940"/>
                  <a:pt x="8778240" y="18288"/>
                </a:cubicBezTo>
                <a:cubicBezTo>
                  <a:pt x="8442291" y="7636"/>
                  <a:pt x="8594763" y="987"/>
                  <a:pt x="8421624" y="18288"/>
                </a:cubicBezTo>
                <a:cubicBezTo>
                  <a:pt x="8248485" y="35589"/>
                  <a:pt x="7929515" y="37573"/>
                  <a:pt x="7735824" y="18288"/>
                </a:cubicBezTo>
                <a:cubicBezTo>
                  <a:pt x="7542133" y="-997"/>
                  <a:pt x="7252504" y="33858"/>
                  <a:pt x="6940296" y="18288"/>
                </a:cubicBezTo>
                <a:cubicBezTo>
                  <a:pt x="6628088" y="2718"/>
                  <a:pt x="6528503" y="48389"/>
                  <a:pt x="6254496" y="18288"/>
                </a:cubicBezTo>
                <a:cubicBezTo>
                  <a:pt x="5980489" y="-11813"/>
                  <a:pt x="5695784" y="-3740"/>
                  <a:pt x="5458968" y="18288"/>
                </a:cubicBezTo>
                <a:cubicBezTo>
                  <a:pt x="5222152" y="40316"/>
                  <a:pt x="5010751" y="19095"/>
                  <a:pt x="4663440" y="18288"/>
                </a:cubicBezTo>
                <a:cubicBezTo>
                  <a:pt x="4316129" y="17481"/>
                  <a:pt x="4425552" y="1606"/>
                  <a:pt x="4306824" y="18288"/>
                </a:cubicBezTo>
                <a:cubicBezTo>
                  <a:pt x="4188096" y="34970"/>
                  <a:pt x="3941535" y="7481"/>
                  <a:pt x="3840480" y="18288"/>
                </a:cubicBezTo>
                <a:cubicBezTo>
                  <a:pt x="3739425" y="29095"/>
                  <a:pt x="3402388" y="17641"/>
                  <a:pt x="3264408" y="18288"/>
                </a:cubicBezTo>
                <a:cubicBezTo>
                  <a:pt x="3126428" y="18935"/>
                  <a:pt x="2776779" y="9983"/>
                  <a:pt x="2578608" y="18288"/>
                </a:cubicBezTo>
                <a:cubicBezTo>
                  <a:pt x="2380437" y="26593"/>
                  <a:pt x="1909468" y="25818"/>
                  <a:pt x="1673352" y="18288"/>
                </a:cubicBezTo>
                <a:cubicBezTo>
                  <a:pt x="1437236" y="10758"/>
                  <a:pt x="1131180" y="49884"/>
                  <a:pt x="877824" y="18288"/>
                </a:cubicBezTo>
                <a:cubicBezTo>
                  <a:pt x="624468" y="-13308"/>
                  <a:pt x="206753" y="2195"/>
                  <a:pt x="0" y="18288"/>
                </a:cubicBezTo>
                <a:cubicBezTo>
                  <a:pt x="313" y="10654"/>
                  <a:pt x="-263" y="4056"/>
                  <a:pt x="0" y="0"/>
                </a:cubicBezTo>
                <a:close/>
              </a:path>
              <a:path w="10972800" h="18288" stroke="0" extrusionOk="0">
                <a:moveTo>
                  <a:pt x="0" y="0"/>
                </a:moveTo>
                <a:cubicBezTo>
                  <a:pt x="164017" y="-17675"/>
                  <a:pt x="309425" y="9913"/>
                  <a:pt x="466344" y="0"/>
                </a:cubicBezTo>
                <a:cubicBezTo>
                  <a:pt x="623263" y="-9913"/>
                  <a:pt x="659300" y="-14524"/>
                  <a:pt x="822960" y="0"/>
                </a:cubicBezTo>
                <a:cubicBezTo>
                  <a:pt x="986620" y="14524"/>
                  <a:pt x="1105222" y="-16481"/>
                  <a:pt x="1289304" y="0"/>
                </a:cubicBezTo>
                <a:cubicBezTo>
                  <a:pt x="1473386" y="16481"/>
                  <a:pt x="1693223" y="26161"/>
                  <a:pt x="1975104" y="0"/>
                </a:cubicBezTo>
                <a:cubicBezTo>
                  <a:pt x="2256985" y="-26161"/>
                  <a:pt x="2435781" y="23061"/>
                  <a:pt x="2770632" y="0"/>
                </a:cubicBezTo>
                <a:cubicBezTo>
                  <a:pt x="3105483" y="-23061"/>
                  <a:pt x="3247479" y="-44011"/>
                  <a:pt x="3675888" y="0"/>
                </a:cubicBezTo>
                <a:cubicBezTo>
                  <a:pt x="4104297" y="44011"/>
                  <a:pt x="4280918" y="4017"/>
                  <a:pt x="4581144" y="0"/>
                </a:cubicBezTo>
                <a:cubicBezTo>
                  <a:pt x="4881370" y="-4017"/>
                  <a:pt x="5021699" y="-11889"/>
                  <a:pt x="5157216" y="0"/>
                </a:cubicBezTo>
                <a:cubicBezTo>
                  <a:pt x="5292733" y="11889"/>
                  <a:pt x="5603398" y="-17698"/>
                  <a:pt x="5952744" y="0"/>
                </a:cubicBezTo>
                <a:cubicBezTo>
                  <a:pt x="6302090" y="17698"/>
                  <a:pt x="6353093" y="-11909"/>
                  <a:pt x="6638544" y="0"/>
                </a:cubicBezTo>
                <a:cubicBezTo>
                  <a:pt x="6923995" y="11909"/>
                  <a:pt x="7053404" y="21630"/>
                  <a:pt x="7214616" y="0"/>
                </a:cubicBezTo>
                <a:cubicBezTo>
                  <a:pt x="7375828" y="-21630"/>
                  <a:pt x="7837963" y="3886"/>
                  <a:pt x="8010144" y="0"/>
                </a:cubicBezTo>
                <a:cubicBezTo>
                  <a:pt x="8182325" y="-3886"/>
                  <a:pt x="8224183" y="16009"/>
                  <a:pt x="8366760" y="0"/>
                </a:cubicBezTo>
                <a:cubicBezTo>
                  <a:pt x="8509337" y="-16009"/>
                  <a:pt x="8687920" y="-5720"/>
                  <a:pt x="8942832" y="0"/>
                </a:cubicBezTo>
                <a:cubicBezTo>
                  <a:pt x="9197744" y="5720"/>
                  <a:pt x="9368437" y="20479"/>
                  <a:pt x="9628632" y="0"/>
                </a:cubicBezTo>
                <a:cubicBezTo>
                  <a:pt x="9888827" y="-20479"/>
                  <a:pt x="10560858" y="-20746"/>
                  <a:pt x="10972800" y="0"/>
                </a:cubicBezTo>
                <a:cubicBezTo>
                  <a:pt x="10972186" y="5722"/>
                  <a:pt x="10972980" y="12495"/>
                  <a:pt x="10972800" y="18288"/>
                </a:cubicBezTo>
                <a:cubicBezTo>
                  <a:pt x="10786146" y="12536"/>
                  <a:pt x="10623717" y="14033"/>
                  <a:pt x="10506456" y="18288"/>
                </a:cubicBezTo>
                <a:cubicBezTo>
                  <a:pt x="10389195" y="22543"/>
                  <a:pt x="10296178" y="20107"/>
                  <a:pt x="10149840" y="18288"/>
                </a:cubicBezTo>
                <a:cubicBezTo>
                  <a:pt x="10003502" y="16469"/>
                  <a:pt x="9767530" y="28891"/>
                  <a:pt x="9464040" y="18288"/>
                </a:cubicBezTo>
                <a:cubicBezTo>
                  <a:pt x="9160550" y="7685"/>
                  <a:pt x="9229050" y="2659"/>
                  <a:pt x="8997696" y="18288"/>
                </a:cubicBezTo>
                <a:cubicBezTo>
                  <a:pt x="8766342" y="33917"/>
                  <a:pt x="8340136" y="34864"/>
                  <a:pt x="8092440" y="18288"/>
                </a:cubicBezTo>
                <a:cubicBezTo>
                  <a:pt x="7844744" y="1712"/>
                  <a:pt x="7863720" y="27405"/>
                  <a:pt x="7735824" y="18288"/>
                </a:cubicBezTo>
                <a:cubicBezTo>
                  <a:pt x="7607928" y="9171"/>
                  <a:pt x="7323619" y="461"/>
                  <a:pt x="7050024" y="18288"/>
                </a:cubicBezTo>
                <a:cubicBezTo>
                  <a:pt x="6776429" y="36115"/>
                  <a:pt x="6787899" y="28206"/>
                  <a:pt x="6693408" y="18288"/>
                </a:cubicBezTo>
                <a:cubicBezTo>
                  <a:pt x="6598917" y="8370"/>
                  <a:pt x="6395231" y="19114"/>
                  <a:pt x="6227064" y="18288"/>
                </a:cubicBezTo>
                <a:cubicBezTo>
                  <a:pt x="6058897" y="17462"/>
                  <a:pt x="5618582" y="1091"/>
                  <a:pt x="5431536" y="18288"/>
                </a:cubicBezTo>
                <a:cubicBezTo>
                  <a:pt x="5244490" y="35485"/>
                  <a:pt x="4729797" y="-9650"/>
                  <a:pt x="4526280" y="18288"/>
                </a:cubicBezTo>
                <a:cubicBezTo>
                  <a:pt x="4322763" y="46226"/>
                  <a:pt x="4216797" y="756"/>
                  <a:pt x="4059936" y="18288"/>
                </a:cubicBezTo>
                <a:cubicBezTo>
                  <a:pt x="3903075" y="35820"/>
                  <a:pt x="3537912" y="42098"/>
                  <a:pt x="3374136" y="18288"/>
                </a:cubicBezTo>
                <a:cubicBezTo>
                  <a:pt x="3210360" y="-5522"/>
                  <a:pt x="3126842" y="39135"/>
                  <a:pt x="2907792" y="18288"/>
                </a:cubicBezTo>
                <a:cubicBezTo>
                  <a:pt x="2688742" y="-2559"/>
                  <a:pt x="2490436" y="34100"/>
                  <a:pt x="2112264" y="18288"/>
                </a:cubicBezTo>
                <a:cubicBezTo>
                  <a:pt x="1734092" y="2476"/>
                  <a:pt x="1744622" y="-7274"/>
                  <a:pt x="1536192" y="18288"/>
                </a:cubicBezTo>
                <a:cubicBezTo>
                  <a:pt x="1327762" y="43850"/>
                  <a:pt x="1189025" y="6435"/>
                  <a:pt x="1069848" y="18288"/>
                </a:cubicBezTo>
                <a:cubicBezTo>
                  <a:pt x="950671" y="30141"/>
                  <a:pt x="858345" y="33684"/>
                  <a:pt x="713232" y="18288"/>
                </a:cubicBezTo>
                <a:cubicBezTo>
                  <a:pt x="568119" y="2892"/>
                  <a:pt x="250292" y="5410"/>
                  <a:pt x="0" y="18288"/>
                </a:cubicBezTo>
                <a:cubicBezTo>
                  <a:pt x="465" y="13062"/>
                  <a:pt x="-894" y="9029"/>
                  <a:pt x="0" y="0"/>
                </a:cubicBezTo>
                <a:close/>
              </a:path>
            </a:pathLst>
          </a:custGeom>
          <a:solidFill>
            <a:schemeClr val="accent2">
              <a:alpha val="75000"/>
            </a:schemeClr>
          </a:solidFill>
          <a:ln w="44450" cap="rnd">
            <a:solidFill>
              <a:schemeClr val="accent2">
                <a:alpha val="75000"/>
              </a:schemeClr>
            </a:solidFill>
            <a:round/>
            <a:extLst>
              <a:ext uri="{C807C97D-BFC1-408E-A445-0C87EB9F89A2}">
                <ask:lineSketchStyleProps xmlns:ask="http://schemas.microsoft.com/office/drawing/2018/sketchyshapes" sd="2727557108">
                  <a:prstGeom prst="rect">
                    <a:avLst/>
                  </a:prstGeom>
                  <ask:type>
                    <ask:lineSketchFreehand/>
                  </ask:type>
                </ask:lineSketchStyleProps>
              </a:ext>
            </a:extLst>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7170" name="Picture 2" descr="ISS Tools &amp; Methods | Pestel Analysis">
            <a:extLst>
              <a:ext uri="{FF2B5EF4-FFF2-40B4-BE49-F238E27FC236}">
                <a16:creationId xmlns:a16="http://schemas.microsoft.com/office/drawing/2014/main" id="{36A2D3D1-CB61-5F67-D6E6-F8AAA615BF4B}"/>
              </a:ext>
            </a:extLst>
          </p:cNvPr>
          <p:cNvPicPr>
            <a:picLocks noChangeAspect="1" noChangeArrowheads="1"/>
          </p:cNvPicPr>
          <p:nvPr/>
        </p:nvPicPr>
        <p:blipFill>
          <a:blip r:embed="rId3">
            <a:extLst>
              <a:ext uri="{28A0092B-C50C-407E-A947-70E740481C1C}">
                <a14:useLocalDpi xmlns:a14="http://schemas.microsoft.com/office/drawing/2010/main" val="0"/>
              </a:ext>
            </a:extLst>
          </a:blip>
          <a:srcRect l="3324" r="-1" b="-1"/>
          <a:stretch>
            <a:fillRect/>
          </a:stretch>
        </p:blipFill>
        <p:spPr bwMode="auto">
          <a:xfrm>
            <a:off x="572492" y="2002056"/>
            <a:ext cx="3943849" cy="4184060"/>
          </a:xfrm>
          <a:custGeom>
            <a:avLst/>
            <a:gdLst/>
            <a:ahLst/>
            <a:cxnLst/>
            <a:rect l="l" t="t" r="r" b="b"/>
            <a:pathLst>
              <a:path w="3807743" h="6307845">
                <a:moveTo>
                  <a:pt x="723201" y="386"/>
                </a:moveTo>
                <a:cubicBezTo>
                  <a:pt x="853884" y="-4204"/>
                  <a:pt x="1013493" y="33912"/>
                  <a:pt x="1176100" y="22622"/>
                </a:cubicBezTo>
                <a:cubicBezTo>
                  <a:pt x="1230302" y="18859"/>
                  <a:pt x="1281736" y="20622"/>
                  <a:pt x="1331852" y="24473"/>
                </a:cubicBezTo>
                <a:lnTo>
                  <a:pt x="1439547" y="34944"/>
                </a:lnTo>
                <a:lnTo>
                  <a:pt x="1484197" y="36226"/>
                </a:lnTo>
                <a:cubicBezTo>
                  <a:pt x="1535166" y="35421"/>
                  <a:pt x="1586369" y="31625"/>
                  <a:pt x="1636625" y="22622"/>
                </a:cubicBezTo>
                <a:cubicBezTo>
                  <a:pt x="1686882" y="13619"/>
                  <a:pt x="1729837" y="10653"/>
                  <a:pt x="1768740" y="10885"/>
                </a:cubicBezTo>
                <a:lnTo>
                  <a:pt x="1829538" y="15086"/>
                </a:lnTo>
                <a:lnTo>
                  <a:pt x="1869968" y="7996"/>
                </a:lnTo>
                <a:cubicBezTo>
                  <a:pt x="1953577" y="-31"/>
                  <a:pt x="2036989" y="9808"/>
                  <a:pt x="2112925" y="20118"/>
                </a:cubicBezTo>
                <a:lnTo>
                  <a:pt x="2119331" y="20977"/>
                </a:lnTo>
                <a:lnTo>
                  <a:pt x="2221855" y="13374"/>
                </a:lnTo>
                <a:cubicBezTo>
                  <a:pt x="2261207" y="12845"/>
                  <a:pt x="2298379" y="14359"/>
                  <a:pt x="2333484" y="16393"/>
                </a:cubicBezTo>
                <a:lnTo>
                  <a:pt x="2372613" y="18812"/>
                </a:lnTo>
                <a:lnTo>
                  <a:pt x="2404945" y="9387"/>
                </a:lnTo>
                <a:cubicBezTo>
                  <a:pt x="2452532" y="1754"/>
                  <a:pt x="2506192" y="9333"/>
                  <a:pt x="2561622" y="17814"/>
                </a:cubicBezTo>
                <a:lnTo>
                  <a:pt x="2583950" y="20591"/>
                </a:lnTo>
                <a:lnTo>
                  <a:pt x="2643527" y="20319"/>
                </a:lnTo>
                <a:cubicBezTo>
                  <a:pt x="2669677" y="20426"/>
                  <a:pt x="2697963" y="20717"/>
                  <a:pt x="2727392" y="21103"/>
                </a:cubicBezTo>
                <a:lnTo>
                  <a:pt x="2786908" y="21989"/>
                </a:lnTo>
                <a:lnTo>
                  <a:pt x="2846459" y="13267"/>
                </a:lnTo>
                <a:cubicBezTo>
                  <a:pt x="2896401" y="10176"/>
                  <a:pt x="2960607" y="12733"/>
                  <a:pt x="3036361" y="17072"/>
                </a:cubicBezTo>
                <a:lnTo>
                  <a:pt x="3129100" y="22671"/>
                </a:lnTo>
                <a:lnTo>
                  <a:pt x="3130653" y="22622"/>
                </a:lnTo>
                <a:cubicBezTo>
                  <a:pt x="3178874" y="19804"/>
                  <a:pt x="3260845" y="26231"/>
                  <a:pt x="3352422" y="32691"/>
                </a:cubicBezTo>
                <a:lnTo>
                  <a:pt x="3362608" y="33356"/>
                </a:lnTo>
                <a:lnTo>
                  <a:pt x="3446036" y="35579"/>
                </a:lnTo>
                <a:cubicBezTo>
                  <a:pt x="3550323" y="36566"/>
                  <a:pt x="3662083" y="33535"/>
                  <a:pt x="3778601" y="22622"/>
                </a:cubicBezTo>
                <a:cubicBezTo>
                  <a:pt x="3793981" y="243672"/>
                  <a:pt x="3764152" y="318695"/>
                  <a:pt x="3778601" y="467157"/>
                </a:cubicBezTo>
                <a:cubicBezTo>
                  <a:pt x="3790077" y="557563"/>
                  <a:pt x="3783697" y="684218"/>
                  <a:pt x="3777639" y="811856"/>
                </a:cubicBezTo>
                <a:lnTo>
                  <a:pt x="3773760" y="922625"/>
                </a:lnTo>
                <a:lnTo>
                  <a:pt x="3778601" y="974384"/>
                </a:lnTo>
                <a:cubicBezTo>
                  <a:pt x="3785784" y="1003717"/>
                  <a:pt x="3785160" y="1041120"/>
                  <a:pt x="3781239" y="1085904"/>
                </a:cubicBezTo>
                <a:lnTo>
                  <a:pt x="3776107" y="1132519"/>
                </a:lnTo>
                <a:lnTo>
                  <a:pt x="3778601" y="1162456"/>
                </a:lnTo>
                <a:cubicBezTo>
                  <a:pt x="3791360" y="1256797"/>
                  <a:pt x="3774958" y="1367020"/>
                  <a:pt x="3763568" y="1469787"/>
                </a:cubicBezTo>
                <a:lnTo>
                  <a:pt x="3758806" y="1520515"/>
                </a:lnTo>
                <a:lnTo>
                  <a:pt x="3760417" y="1549437"/>
                </a:lnTo>
                <a:cubicBezTo>
                  <a:pt x="3764298" y="1588133"/>
                  <a:pt x="3770171" y="1628243"/>
                  <a:pt x="3778601" y="1669683"/>
                </a:cubicBezTo>
                <a:cubicBezTo>
                  <a:pt x="3846039" y="2001203"/>
                  <a:pt x="3774784" y="2142285"/>
                  <a:pt x="3778601" y="2364982"/>
                </a:cubicBezTo>
                <a:lnTo>
                  <a:pt x="3776565" y="2406088"/>
                </a:lnTo>
                <a:lnTo>
                  <a:pt x="3778601" y="2427673"/>
                </a:lnTo>
                <a:cubicBezTo>
                  <a:pt x="3821357" y="2695960"/>
                  <a:pt x="3735684" y="2699438"/>
                  <a:pt x="3778601" y="2809517"/>
                </a:cubicBezTo>
                <a:cubicBezTo>
                  <a:pt x="3789330" y="2837037"/>
                  <a:pt x="3791666" y="2872927"/>
                  <a:pt x="3789892" y="2914654"/>
                </a:cubicBezTo>
                <a:lnTo>
                  <a:pt x="3784971" y="2966248"/>
                </a:lnTo>
                <a:lnTo>
                  <a:pt x="3796722" y="3024078"/>
                </a:lnTo>
                <a:cubicBezTo>
                  <a:pt x="3809238" y="3115139"/>
                  <a:pt x="3806232" y="3210898"/>
                  <a:pt x="3799338" y="3302850"/>
                </a:cubicBezTo>
                <a:lnTo>
                  <a:pt x="3787405" y="3438354"/>
                </a:lnTo>
                <a:lnTo>
                  <a:pt x="3790719" y="3460532"/>
                </a:lnTo>
                <a:cubicBezTo>
                  <a:pt x="3797323" y="3541872"/>
                  <a:pt x="3789007" y="3624193"/>
                  <a:pt x="3780361" y="3709762"/>
                </a:cubicBezTo>
                <a:lnTo>
                  <a:pt x="3780169" y="3712283"/>
                </a:lnTo>
                <a:lnTo>
                  <a:pt x="3781239" y="3768266"/>
                </a:lnTo>
                <a:cubicBezTo>
                  <a:pt x="3780994" y="3815588"/>
                  <a:pt x="3779902" y="3863939"/>
                  <a:pt x="3778794" y="3912511"/>
                </a:cubicBezTo>
                <a:lnTo>
                  <a:pt x="3776324" y="4054010"/>
                </a:lnTo>
                <a:lnTo>
                  <a:pt x="3778601" y="4074733"/>
                </a:lnTo>
                <a:cubicBezTo>
                  <a:pt x="3822365" y="4336760"/>
                  <a:pt x="3765189" y="4482586"/>
                  <a:pt x="3778601" y="4644650"/>
                </a:cubicBezTo>
                <a:cubicBezTo>
                  <a:pt x="3781954" y="4685166"/>
                  <a:pt x="3782850" y="4718916"/>
                  <a:pt x="3782504" y="4749344"/>
                </a:cubicBezTo>
                <a:lnTo>
                  <a:pt x="3780512" y="4796832"/>
                </a:lnTo>
                <a:lnTo>
                  <a:pt x="3786260" y="4877451"/>
                </a:lnTo>
                <a:cubicBezTo>
                  <a:pt x="3786165" y="4918212"/>
                  <a:pt x="3784020" y="4964155"/>
                  <a:pt x="3781623" y="5015963"/>
                </a:cubicBezTo>
                <a:lnTo>
                  <a:pt x="3779076" y="5087925"/>
                </a:lnTo>
                <a:lnTo>
                  <a:pt x="3779599" y="5155456"/>
                </a:lnTo>
                <a:lnTo>
                  <a:pt x="3775907" y="5219073"/>
                </a:lnTo>
                <a:lnTo>
                  <a:pt x="3778601" y="5402640"/>
                </a:lnTo>
                <a:cubicBezTo>
                  <a:pt x="3780494" y="5441637"/>
                  <a:pt x="3781680" y="5475146"/>
                  <a:pt x="3782335" y="5504141"/>
                </a:cubicBezTo>
                <a:lnTo>
                  <a:pt x="3782798" y="5566951"/>
                </a:lnTo>
                <a:lnTo>
                  <a:pt x="3786885" y="5599303"/>
                </a:lnTo>
                <a:cubicBezTo>
                  <a:pt x="3799534" y="5776838"/>
                  <a:pt x="3769350" y="6111156"/>
                  <a:pt x="3778601" y="6291711"/>
                </a:cubicBezTo>
                <a:cubicBezTo>
                  <a:pt x="3687392" y="6306733"/>
                  <a:pt x="3632350" y="6304889"/>
                  <a:pt x="3574752" y="6300212"/>
                </a:cubicBezTo>
                <a:lnTo>
                  <a:pt x="3545837" y="6297718"/>
                </a:lnTo>
                <a:lnTo>
                  <a:pt x="3527963" y="6296834"/>
                </a:lnTo>
                <a:cubicBezTo>
                  <a:pt x="3482151" y="6294419"/>
                  <a:pt x="3430025" y="6291672"/>
                  <a:pt x="3355561" y="6291711"/>
                </a:cubicBezTo>
                <a:cubicBezTo>
                  <a:pt x="3304843" y="6293555"/>
                  <a:pt x="3262749" y="6292377"/>
                  <a:pt x="3225711" y="6290098"/>
                </a:cubicBezTo>
                <a:lnTo>
                  <a:pt x="3218247" y="6289525"/>
                </a:lnTo>
                <a:lnTo>
                  <a:pt x="3198550" y="6289212"/>
                </a:lnTo>
                <a:cubicBezTo>
                  <a:pt x="3144315" y="6287803"/>
                  <a:pt x="3088976" y="6286105"/>
                  <a:pt x="3034921" y="6284968"/>
                </a:cubicBezTo>
                <a:lnTo>
                  <a:pt x="2973802" y="6284626"/>
                </a:lnTo>
                <a:lnTo>
                  <a:pt x="2932520" y="6291711"/>
                </a:lnTo>
                <a:cubicBezTo>
                  <a:pt x="2893699" y="6300111"/>
                  <a:pt x="2847670" y="6301992"/>
                  <a:pt x="2797581" y="6300669"/>
                </a:cubicBezTo>
                <a:lnTo>
                  <a:pt x="2672392" y="6292599"/>
                </a:lnTo>
                <a:lnTo>
                  <a:pt x="2629726" y="6293120"/>
                </a:lnTo>
                <a:lnTo>
                  <a:pt x="2540544" y="6284698"/>
                </a:lnTo>
                <a:lnTo>
                  <a:pt x="2473475" y="6280786"/>
                </a:lnTo>
                <a:cubicBezTo>
                  <a:pt x="2419724" y="6279900"/>
                  <a:pt x="2368202" y="6282437"/>
                  <a:pt x="2322057" y="6291711"/>
                </a:cubicBezTo>
                <a:cubicBezTo>
                  <a:pt x="2275912" y="6300985"/>
                  <a:pt x="2236301" y="6305003"/>
                  <a:pt x="2199195" y="6305968"/>
                </a:cubicBezTo>
                <a:lnTo>
                  <a:pt x="2094190" y="6302012"/>
                </a:lnTo>
                <a:lnTo>
                  <a:pt x="2029724" y="6307766"/>
                </a:lnTo>
                <a:cubicBezTo>
                  <a:pt x="1971866" y="6308389"/>
                  <a:pt x="1916420" y="6305265"/>
                  <a:pt x="1864312" y="6301339"/>
                </a:cubicBezTo>
                <a:lnTo>
                  <a:pt x="1761307" y="6293375"/>
                </a:lnTo>
                <a:lnTo>
                  <a:pt x="1745972" y="6293782"/>
                </a:lnTo>
                <a:cubicBezTo>
                  <a:pt x="1699734" y="6294177"/>
                  <a:pt x="1664143" y="6292827"/>
                  <a:pt x="1633352" y="6291083"/>
                </a:cubicBezTo>
                <a:lnTo>
                  <a:pt x="1621369" y="6290324"/>
                </a:lnTo>
                <a:lnTo>
                  <a:pt x="1599140" y="6291711"/>
                </a:lnTo>
                <a:cubicBezTo>
                  <a:pt x="1564093" y="6296354"/>
                  <a:pt x="1527169" y="6296254"/>
                  <a:pt x="1488567" y="6294097"/>
                </a:cubicBezTo>
                <a:lnTo>
                  <a:pt x="1429716" y="6289243"/>
                </a:lnTo>
                <a:lnTo>
                  <a:pt x="1401008" y="6291711"/>
                </a:lnTo>
                <a:cubicBezTo>
                  <a:pt x="1314301" y="6301163"/>
                  <a:pt x="1222976" y="6299856"/>
                  <a:pt x="1127367" y="6296839"/>
                </a:cubicBezTo>
                <a:lnTo>
                  <a:pt x="1062601" y="6295730"/>
                </a:lnTo>
                <a:lnTo>
                  <a:pt x="964991" y="6305909"/>
                </a:lnTo>
                <a:cubicBezTo>
                  <a:pt x="833250" y="6307778"/>
                  <a:pt x="714190" y="6280255"/>
                  <a:pt x="603122" y="6291711"/>
                </a:cubicBezTo>
                <a:cubicBezTo>
                  <a:pt x="455032" y="6306986"/>
                  <a:pt x="261206" y="6260346"/>
                  <a:pt x="30143" y="6291711"/>
                </a:cubicBezTo>
                <a:cubicBezTo>
                  <a:pt x="-1198" y="6167281"/>
                  <a:pt x="7291" y="6044138"/>
                  <a:pt x="19371" y="5934598"/>
                </a:cubicBezTo>
                <a:lnTo>
                  <a:pt x="33559" y="5801663"/>
                </a:lnTo>
                <a:lnTo>
                  <a:pt x="30143" y="5784485"/>
                </a:lnTo>
                <a:cubicBezTo>
                  <a:pt x="7257" y="5691455"/>
                  <a:pt x="7506" y="5585492"/>
                  <a:pt x="13352" y="5476692"/>
                </a:cubicBezTo>
                <a:lnTo>
                  <a:pt x="21882" y="5346809"/>
                </a:lnTo>
                <a:lnTo>
                  <a:pt x="22064" y="5339439"/>
                </a:lnTo>
                <a:lnTo>
                  <a:pt x="29601" y="5166357"/>
                </a:lnTo>
                <a:lnTo>
                  <a:pt x="30143" y="5151877"/>
                </a:lnTo>
                <a:cubicBezTo>
                  <a:pt x="30018" y="5125783"/>
                  <a:pt x="30111" y="5102484"/>
                  <a:pt x="30346" y="5081409"/>
                </a:cubicBezTo>
                <a:lnTo>
                  <a:pt x="30433" y="5076663"/>
                </a:lnTo>
                <a:lnTo>
                  <a:pt x="30143" y="4963804"/>
                </a:lnTo>
                <a:cubicBezTo>
                  <a:pt x="27040" y="4910138"/>
                  <a:pt x="27067" y="4856021"/>
                  <a:pt x="28459" y="4800989"/>
                </a:cubicBezTo>
                <a:lnTo>
                  <a:pt x="30399" y="4750796"/>
                </a:lnTo>
                <a:lnTo>
                  <a:pt x="31514" y="4666872"/>
                </a:lnTo>
                <a:lnTo>
                  <a:pt x="34697" y="4639551"/>
                </a:lnTo>
                <a:lnTo>
                  <a:pt x="34963" y="4632686"/>
                </a:lnTo>
                <a:cubicBezTo>
                  <a:pt x="37318" y="4575362"/>
                  <a:pt x="39271" y="4516661"/>
                  <a:pt x="39056" y="4456118"/>
                </a:cubicBezTo>
                <a:lnTo>
                  <a:pt x="36996" y="4412759"/>
                </a:lnTo>
                <a:lnTo>
                  <a:pt x="30143" y="4388188"/>
                </a:lnTo>
                <a:cubicBezTo>
                  <a:pt x="7389" y="4328002"/>
                  <a:pt x="11492" y="4256950"/>
                  <a:pt x="19232" y="4188739"/>
                </a:cubicBezTo>
                <a:lnTo>
                  <a:pt x="23985" y="4147809"/>
                </a:lnTo>
                <a:lnTo>
                  <a:pt x="23690" y="4087290"/>
                </a:lnTo>
                <a:lnTo>
                  <a:pt x="29097" y="3984687"/>
                </a:lnTo>
                <a:lnTo>
                  <a:pt x="28035" y="3962690"/>
                </a:lnTo>
                <a:cubicBezTo>
                  <a:pt x="28525" y="3945828"/>
                  <a:pt x="30052" y="3926691"/>
                  <a:pt x="32148" y="3905387"/>
                </a:cubicBezTo>
                <a:lnTo>
                  <a:pt x="34754" y="3881032"/>
                </a:lnTo>
                <a:lnTo>
                  <a:pt x="39206" y="3802233"/>
                </a:lnTo>
                <a:cubicBezTo>
                  <a:pt x="39778" y="3763353"/>
                  <a:pt x="37619" y="3728800"/>
                  <a:pt x="30143" y="3698588"/>
                </a:cubicBezTo>
                <a:cubicBezTo>
                  <a:pt x="7714" y="3607954"/>
                  <a:pt x="33117" y="3482508"/>
                  <a:pt x="36579" y="3365983"/>
                </a:cubicBezTo>
                <a:lnTo>
                  <a:pt x="36510" y="3356621"/>
                </a:lnTo>
                <a:lnTo>
                  <a:pt x="30143" y="3311044"/>
                </a:lnTo>
                <a:cubicBezTo>
                  <a:pt x="14271" y="3224157"/>
                  <a:pt x="11445" y="3149243"/>
                  <a:pt x="14856" y="3082749"/>
                </a:cubicBezTo>
                <a:lnTo>
                  <a:pt x="22229" y="3005366"/>
                </a:lnTo>
                <a:lnTo>
                  <a:pt x="27244" y="2895198"/>
                </a:lnTo>
                <a:cubicBezTo>
                  <a:pt x="29143" y="2848776"/>
                  <a:pt x="30527" y="2799531"/>
                  <a:pt x="30143" y="2746826"/>
                </a:cubicBezTo>
                <a:lnTo>
                  <a:pt x="36784" y="2638240"/>
                </a:lnTo>
                <a:lnTo>
                  <a:pt x="30143" y="2615745"/>
                </a:lnTo>
                <a:cubicBezTo>
                  <a:pt x="-20952" y="2495890"/>
                  <a:pt x="17898" y="2340273"/>
                  <a:pt x="37923" y="2201958"/>
                </a:cubicBezTo>
                <a:lnTo>
                  <a:pt x="42734" y="2158379"/>
                </a:lnTo>
                <a:lnTo>
                  <a:pt x="30143" y="2114218"/>
                </a:lnTo>
                <a:cubicBezTo>
                  <a:pt x="2269" y="2040950"/>
                  <a:pt x="-2735" y="1972014"/>
                  <a:pt x="1162" y="1906697"/>
                </a:cubicBezTo>
                <a:lnTo>
                  <a:pt x="6289" y="1854885"/>
                </a:lnTo>
                <a:lnTo>
                  <a:pt x="8053" y="1809168"/>
                </a:lnTo>
                <a:cubicBezTo>
                  <a:pt x="9832" y="1790244"/>
                  <a:pt x="12470" y="1771472"/>
                  <a:pt x="15415" y="1752867"/>
                </a:cubicBezTo>
                <a:lnTo>
                  <a:pt x="30925" y="1652561"/>
                </a:lnTo>
                <a:lnTo>
                  <a:pt x="30143" y="1606992"/>
                </a:lnTo>
                <a:cubicBezTo>
                  <a:pt x="28397" y="1588584"/>
                  <a:pt x="27931" y="1568665"/>
                  <a:pt x="28348" y="1547550"/>
                </a:cubicBezTo>
                <a:lnTo>
                  <a:pt x="29206" y="1531212"/>
                </a:lnTo>
                <a:lnTo>
                  <a:pt x="23637" y="1487282"/>
                </a:lnTo>
                <a:cubicBezTo>
                  <a:pt x="16479" y="1367166"/>
                  <a:pt x="59638" y="1246041"/>
                  <a:pt x="30143" y="1156757"/>
                </a:cubicBezTo>
                <a:cubicBezTo>
                  <a:pt x="21716" y="1131248"/>
                  <a:pt x="18318" y="1090735"/>
                  <a:pt x="17757" y="1041370"/>
                </a:cubicBezTo>
                <a:lnTo>
                  <a:pt x="18463" y="985697"/>
                </a:lnTo>
                <a:lnTo>
                  <a:pt x="16239" y="975915"/>
                </a:lnTo>
                <a:cubicBezTo>
                  <a:pt x="13541" y="957312"/>
                  <a:pt x="12597" y="940330"/>
                  <a:pt x="12862" y="924477"/>
                </a:cubicBezTo>
                <a:lnTo>
                  <a:pt x="23640" y="845857"/>
                </a:lnTo>
                <a:lnTo>
                  <a:pt x="30907" y="688163"/>
                </a:lnTo>
                <a:lnTo>
                  <a:pt x="31375" y="662715"/>
                </a:lnTo>
                <a:lnTo>
                  <a:pt x="30143" y="655230"/>
                </a:lnTo>
                <a:cubicBezTo>
                  <a:pt x="20345" y="615334"/>
                  <a:pt x="17924" y="569960"/>
                  <a:pt x="19185" y="520814"/>
                </a:cubicBezTo>
                <a:lnTo>
                  <a:pt x="26662" y="415314"/>
                </a:lnTo>
                <a:lnTo>
                  <a:pt x="25635" y="383217"/>
                </a:lnTo>
                <a:cubicBezTo>
                  <a:pt x="25461" y="243905"/>
                  <a:pt x="35455" y="113017"/>
                  <a:pt x="30143" y="22622"/>
                </a:cubicBezTo>
                <a:cubicBezTo>
                  <a:pt x="90096" y="13526"/>
                  <a:pt x="146841" y="12585"/>
                  <a:pt x="200495" y="15390"/>
                </a:cubicBezTo>
                <a:lnTo>
                  <a:pt x="324102" y="27794"/>
                </a:lnTo>
                <a:lnTo>
                  <a:pt x="329634" y="27979"/>
                </a:lnTo>
                <a:cubicBezTo>
                  <a:pt x="398332" y="30204"/>
                  <a:pt x="468106" y="31425"/>
                  <a:pt x="551798" y="27886"/>
                </a:cubicBezTo>
                <a:lnTo>
                  <a:pt x="592464" y="25476"/>
                </a:lnTo>
                <a:lnTo>
                  <a:pt x="603122" y="22622"/>
                </a:lnTo>
                <a:cubicBezTo>
                  <a:pt x="639294" y="8191"/>
                  <a:pt x="679641" y="1916"/>
                  <a:pt x="723201" y="386"/>
                </a:cubicBezTo>
                <a:close/>
              </a:path>
            </a:pathLst>
          </a:custGeom>
          <a:noFill/>
          <a:extLst>
            <a:ext uri="{909E8E84-426E-40DD-AFC4-6F175D3DCCD1}">
              <a14:hiddenFill xmlns:a14="http://schemas.microsoft.com/office/drawing/2010/main">
                <a:solidFill>
                  <a:srgbClr val="FFFFFF"/>
                </a:solidFill>
              </a14:hiddenFill>
            </a:ext>
          </a:extLst>
        </p:spPr>
      </p:pic>
      <p:sp>
        <p:nvSpPr>
          <p:cNvPr id="3" name="Content Placeholder 2">
            <a:extLst>
              <a:ext uri="{FF2B5EF4-FFF2-40B4-BE49-F238E27FC236}">
                <a16:creationId xmlns:a16="http://schemas.microsoft.com/office/drawing/2014/main" id="{16E55FE7-E867-49E2-0D94-530C14DFDD6F}"/>
              </a:ext>
            </a:extLst>
          </p:cNvPr>
          <p:cNvSpPr>
            <a:spLocks noGrp="1"/>
          </p:cNvSpPr>
          <p:nvPr>
            <p:ph idx="1"/>
          </p:nvPr>
        </p:nvSpPr>
        <p:spPr>
          <a:xfrm>
            <a:off x="4905955" y="2071316"/>
            <a:ext cx="6713552" cy="4114800"/>
          </a:xfrm>
        </p:spPr>
        <p:txBody>
          <a:bodyPr anchor="t">
            <a:normAutofit/>
          </a:bodyPr>
          <a:lstStyle/>
          <a:p>
            <a:pPr>
              <a:buNone/>
            </a:pPr>
            <a:r>
              <a:rPr lang="en-US" sz="1700"/>
              <a:t>• PESTEL is a tool used to analyse the external business environment</a:t>
            </a:r>
          </a:p>
          <a:p>
            <a:pPr>
              <a:buNone/>
            </a:pPr>
            <a:r>
              <a:rPr lang="en-US" sz="1700"/>
              <a:t>• It examines political, economic, social, technological, environmental and legal factors</a:t>
            </a:r>
          </a:p>
          <a:p>
            <a:pPr>
              <a:buNone/>
            </a:pPr>
            <a:r>
              <a:rPr lang="en-US" sz="1700"/>
              <a:t>• It helps organisations understand market pressures and opportunities</a:t>
            </a:r>
          </a:p>
          <a:p>
            <a:pPr>
              <a:buNone/>
            </a:pPr>
            <a:r>
              <a:rPr lang="en-US" sz="1700"/>
              <a:t>• It supports long-term strategic planning</a:t>
            </a:r>
          </a:p>
          <a:p>
            <a:pPr>
              <a:buNone/>
            </a:pPr>
            <a:r>
              <a:rPr lang="en-US" sz="1700"/>
              <a:t>• It provides a structured and comprehensive overview</a:t>
            </a:r>
          </a:p>
          <a:p>
            <a:pPr>
              <a:buNone/>
            </a:pPr>
            <a:r>
              <a:rPr lang="en-US" sz="1700"/>
              <a:t>• However, it does not rank factors by importance</a:t>
            </a:r>
          </a:p>
          <a:p>
            <a:pPr>
              <a:buNone/>
            </a:pPr>
            <a:r>
              <a:rPr lang="en-US" sz="1700"/>
              <a:t>• It can be too general without industry focus</a:t>
            </a:r>
          </a:p>
          <a:p>
            <a:pPr>
              <a:buNone/>
            </a:pPr>
            <a:r>
              <a:rPr lang="en-US" sz="1700"/>
              <a:t>• Detailed structure of PESTEL framework (Crimmins, 2025)</a:t>
            </a:r>
          </a:p>
          <a:p>
            <a:pPr>
              <a:buNone/>
            </a:pPr>
            <a:r>
              <a:rPr lang="en-US" sz="1700"/>
              <a:t>• Strengths and limitations of strategic analysis models (Ramsudeen, 2025)</a:t>
            </a:r>
          </a:p>
          <a:p>
            <a:endParaRPr lang="en-US" sz="1700"/>
          </a:p>
        </p:txBody>
      </p:sp>
    </p:spTree>
    <p:extLst>
      <p:ext uri="{BB962C8B-B14F-4D97-AF65-F5344CB8AC3E}">
        <p14:creationId xmlns:p14="http://schemas.microsoft.com/office/powerpoint/2010/main" val="234247753"/>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1" name="Rectangle 10">
            <a:extLst>
              <a:ext uri="{FF2B5EF4-FFF2-40B4-BE49-F238E27FC236}">
                <a16:creationId xmlns:a16="http://schemas.microsoft.com/office/drawing/2014/main" id="{2550BE34-C2B8-49B8-8519-67A8CAD51AE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useBgFill="1">
        <p:nvSpPr>
          <p:cNvPr id="13" name="Rectangle 12">
            <a:extLst>
              <a:ext uri="{FF2B5EF4-FFF2-40B4-BE49-F238E27FC236}">
                <a16:creationId xmlns:a16="http://schemas.microsoft.com/office/drawing/2014/main" id="{A7457DD9-5A45-400A-AB4B-4B4EDECA25F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554416" y="365125"/>
            <a:ext cx="11167447" cy="2089317"/>
          </a:xfrm>
          <a:prstGeom prst="rect">
            <a:avLst/>
          </a:prstGeom>
          <a:ln w="12700">
            <a:solidFill>
              <a:srgbClr val="DEDEDE"/>
            </a:solidFill>
          </a:ln>
          <a:effectLst>
            <a:outerShdw blurRad="50800" dist="38100" dir="2700000" algn="tl" rotWithShape="0">
              <a:schemeClr val="bg2">
                <a:lumMod val="85000"/>
                <a:alpha val="50000"/>
              </a:scheme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2" name="Title 1">
            <a:extLst>
              <a:ext uri="{FF2B5EF4-FFF2-40B4-BE49-F238E27FC236}">
                <a16:creationId xmlns:a16="http://schemas.microsoft.com/office/drawing/2014/main" id="{F06098D5-F1F2-2E2F-AF59-D7DCB658BA50}"/>
              </a:ext>
            </a:extLst>
          </p:cNvPr>
          <p:cNvSpPr>
            <a:spLocks noGrp="1"/>
          </p:cNvSpPr>
          <p:nvPr>
            <p:ph type="title"/>
          </p:nvPr>
        </p:nvSpPr>
        <p:spPr>
          <a:xfrm>
            <a:off x="1046746" y="586822"/>
            <a:ext cx="3560252" cy="1645920"/>
          </a:xfrm>
        </p:spPr>
        <p:txBody>
          <a:bodyPr vert="horz" lIns="91440" tIns="45720" rIns="91440" bIns="45720" rtlCol="0" anchor="ctr">
            <a:normAutofit/>
          </a:bodyPr>
          <a:lstStyle/>
          <a:p>
            <a:r>
              <a:rPr lang="en-US" sz="3200" kern="1200">
                <a:solidFill>
                  <a:schemeClr val="tx1"/>
                </a:solidFill>
                <a:latin typeface="+mj-lt"/>
                <a:ea typeface="+mj-ea"/>
                <a:cs typeface="+mj-cs"/>
              </a:rPr>
              <a:t>PESTEL Applied to Green Haven Florists</a:t>
            </a:r>
          </a:p>
        </p:txBody>
      </p:sp>
      <p:sp>
        <p:nvSpPr>
          <p:cNvPr id="15" name="Rectangle 14">
            <a:extLst>
              <a:ext uri="{FF2B5EF4-FFF2-40B4-BE49-F238E27FC236}">
                <a16:creationId xmlns:a16="http://schemas.microsoft.com/office/drawing/2014/main" id="{441CF7D6-A660-431A-B0BB-140A0D5556B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90408" y="1057739"/>
            <a:ext cx="128016" cy="704088"/>
          </a:xfrm>
          <a:prstGeom prst="rect">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solidFill>
                <a:prstClr val="white"/>
              </a:solidFill>
              <a:latin typeface="Calibri" panose="020F0502020204030204"/>
            </a:endParaRPr>
          </a:p>
        </p:txBody>
      </p:sp>
      <p:sp>
        <p:nvSpPr>
          <p:cNvPr id="17" name="Rectangle 16">
            <a:extLst>
              <a:ext uri="{FF2B5EF4-FFF2-40B4-BE49-F238E27FC236}">
                <a16:creationId xmlns:a16="http://schemas.microsoft.com/office/drawing/2014/main" id="{0570A85B-3810-4F95-97B0-CBF4CCDB381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a:off x="4243541" y="1400638"/>
            <a:ext cx="1463040" cy="18288"/>
          </a:xfrm>
          <a:prstGeom prst="rect">
            <a:avLst/>
          </a:prstGeom>
          <a:solidFill>
            <a:srgbClr val="D5D5D5"/>
          </a:solidFill>
          <a:ln w="3175">
            <a:noFill/>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prstClr val="white"/>
              </a:solidFill>
              <a:latin typeface="Calibri" panose="020F0502020204030204"/>
            </a:endParaRPr>
          </a:p>
        </p:txBody>
      </p:sp>
      <p:sp>
        <p:nvSpPr>
          <p:cNvPr id="6" name="TextBox 5">
            <a:extLst>
              <a:ext uri="{FF2B5EF4-FFF2-40B4-BE49-F238E27FC236}">
                <a16:creationId xmlns:a16="http://schemas.microsoft.com/office/drawing/2014/main" id="{CA65A417-A299-3D3B-0B84-DA56B14C114D}"/>
              </a:ext>
            </a:extLst>
          </p:cNvPr>
          <p:cNvSpPr txBox="1"/>
          <p:nvPr/>
        </p:nvSpPr>
        <p:spPr>
          <a:xfrm>
            <a:off x="5351164" y="586822"/>
            <a:ext cx="6002636" cy="1645920"/>
          </a:xfrm>
          <a:prstGeom prst="rect">
            <a:avLst/>
          </a:prstGeom>
        </p:spPr>
        <p:txBody>
          <a:bodyPr vert="horz" lIns="91440" tIns="45720" rIns="91440" bIns="45720" rtlCol="0" anchor="ctr">
            <a:normAutofit/>
          </a:bodyPr>
          <a:lstStyle/>
          <a:p>
            <a:pPr>
              <a:lnSpc>
                <a:spcPct val="90000"/>
              </a:lnSpc>
              <a:spcAft>
                <a:spcPts val="600"/>
              </a:spcAft>
            </a:pPr>
            <a:r>
              <a:rPr lang="en-US" dirty="0"/>
              <a:t>• Inflation pressures on retail businesses (Goodier and Halliday, 2026)</a:t>
            </a:r>
            <a:br>
              <a:rPr lang="en-US" dirty="0"/>
            </a:br>
            <a:r>
              <a:rPr lang="en-US" dirty="0"/>
              <a:t>• Growth of online shopping </a:t>
            </a:r>
            <a:r>
              <a:rPr lang="en-US" dirty="0" err="1"/>
              <a:t>behaviour</a:t>
            </a:r>
            <a:r>
              <a:rPr lang="en-US" dirty="0"/>
              <a:t> in the UK (Male, 2024)</a:t>
            </a:r>
          </a:p>
        </p:txBody>
      </p:sp>
      <p:graphicFrame>
        <p:nvGraphicFramePr>
          <p:cNvPr id="4" name="Content Placeholder 3">
            <a:extLst>
              <a:ext uri="{FF2B5EF4-FFF2-40B4-BE49-F238E27FC236}">
                <a16:creationId xmlns:a16="http://schemas.microsoft.com/office/drawing/2014/main" id="{CAFE7C54-FDD9-DF88-55F7-D54780F65827}"/>
              </a:ext>
            </a:extLst>
          </p:cNvPr>
          <p:cNvGraphicFramePr>
            <a:graphicFrameLocks noGrp="1"/>
          </p:cNvGraphicFramePr>
          <p:nvPr>
            <p:ph idx="1"/>
            <p:extLst>
              <p:ext uri="{D42A27DB-BD31-4B8C-83A1-F6EECF244321}">
                <p14:modId xmlns:p14="http://schemas.microsoft.com/office/powerpoint/2010/main" val="1767235025"/>
              </p:ext>
            </p:extLst>
          </p:nvPr>
        </p:nvGraphicFramePr>
        <p:xfrm>
          <a:off x="557784" y="2835556"/>
          <a:ext cx="11164825" cy="3280865"/>
        </p:xfrm>
        <a:graphic>
          <a:graphicData uri="http://schemas.openxmlformats.org/drawingml/2006/table">
            <a:tbl>
              <a:tblPr>
                <a:tableStyleId>{E8B1032C-EA38-4F05-BA0D-38AFFFC7BED3}</a:tableStyleId>
              </a:tblPr>
              <a:tblGrid>
                <a:gridCol w="3253023">
                  <a:extLst>
                    <a:ext uri="{9D8B030D-6E8A-4147-A177-3AD203B41FA5}">
                      <a16:colId xmlns:a16="http://schemas.microsoft.com/office/drawing/2014/main" val="3074095404"/>
                    </a:ext>
                  </a:extLst>
                </a:gridCol>
                <a:gridCol w="7911802">
                  <a:extLst>
                    <a:ext uri="{9D8B030D-6E8A-4147-A177-3AD203B41FA5}">
                      <a16:colId xmlns:a16="http://schemas.microsoft.com/office/drawing/2014/main" val="1314128136"/>
                    </a:ext>
                  </a:extLst>
                </a:gridCol>
              </a:tblGrid>
              <a:tr h="468695">
                <a:tc>
                  <a:txBody>
                    <a:bodyPr/>
                    <a:lstStyle/>
                    <a:p>
                      <a:r>
                        <a:rPr lang="en-US" sz="2100" b="1"/>
                        <a:t>Factor</a:t>
                      </a:r>
                    </a:p>
                  </a:txBody>
                  <a:tcPr marL="106522" marR="106522" marT="53261" marB="53261" anchor="ctr"/>
                </a:tc>
                <a:tc>
                  <a:txBody>
                    <a:bodyPr/>
                    <a:lstStyle/>
                    <a:p>
                      <a:r>
                        <a:rPr lang="en-US" sz="2100" b="1" dirty="0"/>
                        <a:t>Impact on Green Haven Florists</a:t>
                      </a:r>
                    </a:p>
                  </a:txBody>
                  <a:tcPr marL="106522" marR="106522" marT="53261" marB="53261" anchor="ctr"/>
                </a:tc>
                <a:extLst>
                  <a:ext uri="{0D108BD9-81ED-4DB2-BD59-A6C34878D82A}">
                    <a16:rowId xmlns:a16="http://schemas.microsoft.com/office/drawing/2014/main" val="2106447047"/>
                  </a:ext>
                </a:extLst>
              </a:tr>
              <a:tr h="468695">
                <a:tc>
                  <a:txBody>
                    <a:bodyPr/>
                    <a:lstStyle/>
                    <a:p>
                      <a:r>
                        <a:rPr lang="en-US" sz="2100"/>
                        <a:t>Political</a:t>
                      </a:r>
                    </a:p>
                  </a:txBody>
                  <a:tcPr marL="106522" marR="106522" marT="53261" marB="53261" anchor="ctr"/>
                </a:tc>
                <a:tc>
                  <a:txBody>
                    <a:bodyPr/>
                    <a:lstStyle/>
                    <a:p>
                      <a:r>
                        <a:rPr lang="en-US" sz="2100"/>
                        <a:t>Business regulations and taxes increase operational costs</a:t>
                      </a:r>
                    </a:p>
                  </a:txBody>
                  <a:tcPr marL="106522" marR="106522" marT="53261" marB="53261" anchor="ctr"/>
                </a:tc>
                <a:extLst>
                  <a:ext uri="{0D108BD9-81ED-4DB2-BD59-A6C34878D82A}">
                    <a16:rowId xmlns:a16="http://schemas.microsoft.com/office/drawing/2014/main" val="2901257285"/>
                  </a:ext>
                </a:extLst>
              </a:tr>
              <a:tr h="468695">
                <a:tc>
                  <a:txBody>
                    <a:bodyPr/>
                    <a:lstStyle/>
                    <a:p>
                      <a:r>
                        <a:rPr lang="en-US" sz="2100"/>
                        <a:t>Economic</a:t>
                      </a:r>
                    </a:p>
                  </a:txBody>
                  <a:tcPr marL="106522" marR="106522" marT="53261" marB="53261" anchor="ctr"/>
                </a:tc>
                <a:tc>
                  <a:txBody>
                    <a:bodyPr/>
                    <a:lstStyle/>
                    <a:p>
                      <a:r>
                        <a:rPr lang="en-US" sz="2100"/>
                        <a:t>Inflation increases flower prices and reduces customer spending</a:t>
                      </a:r>
                    </a:p>
                  </a:txBody>
                  <a:tcPr marL="106522" marR="106522" marT="53261" marB="53261" anchor="ctr"/>
                </a:tc>
                <a:extLst>
                  <a:ext uri="{0D108BD9-81ED-4DB2-BD59-A6C34878D82A}">
                    <a16:rowId xmlns:a16="http://schemas.microsoft.com/office/drawing/2014/main" val="1354394987"/>
                  </a:ext>
                </a:extLst>
              </a:tr>
              <a:tr h="468695">
                <a:tc>
                  <a:txBody>
                    <a:bodyPr/>
                    <a:lstStyle/>
                    <a:p>
                      <a:r>
                        <a:rPr lang="en-US" sz="2100"/>
                        <a:t>Social</a:t>
                      </a:r>
                    </a:p>
                  </a:txBody>
                  <a:tcPr marL="106522" marR="106522" marT="53261" marB="53261" anchor="ctr"/>
                </a:tc>
                <a:tc>
                  <a:txBody>
                    <a:bodyPr/>
                    <a:lstStyle/>
                    <a:p>
                      <a:r>
                        <a:rPr lang="en-US" sz="2100"/>
                        <a:t>Customers prefer convenience and online shopping</a:t>
                      </a:r>
                    </a:p>
                  </a:txBody>
                  <a:tcPr marL="106522" marR="106522" marT="53261" marB="53261" anchor="ctr"/>
                </a:tc>
                <a:extLst>
                  <a:ext uri="{0D108BD9-81ED-4DB2-BD59-A6C34878D82A}">
                    <a16:rowId xmlns:a16="http://schemas.microsoft.com/office/drawing/2014/main" val="3283477682"/>
                  </a:ext>
                </a:extLst>
              </a:tr>
              <a:tr h="468695">
                <a:tc>
                  <a:txBody>
                    <a:bodyPr/>
                    <a:lstStyle/>
                    <a:p>
                      <a:r>
                        <a:rPr lang="en-US" sz="2100"/>
                        <a:t>Technological</a:t>
                      </a:r>
                    </a:p>
                  </a:txBody>
                  <a:tcPr marL="106522" marR="106522" marT="53261" marB="53261" anchor="ctr"/>
                </a:tc>
                <a:tc>
                  <a:txBody>
                    <a:bodyPr/>
                    <a:lstStyle/>
                    <a:p>
                      <a:r>
                        <a:rPr lang="en-US" sz="2100"/>
                        <a:t>Competitors use modern websites and social media marketing</a:t>
                      </a:r>
                    </a:p>
                  </a:txBody>
                  <a:tcPr marL="106522" marR="106522" marT="53261" marB="53261" anchor="ctr"/>
                </a:tc>
                <a:extLst>
                  <a:ext uri="{0D108BD9-81ED-4DB2-BD59-A6C34878D82A}">
                    <a16:rowId xmlns:a16="http://schemas.microsoft.com/office/drawing/2014/main" val="1462217180"/>
                  </a:ext>
                </a:extLst>
              </a:tr>
              <a:tr h="468695">
                <a:tc>
                  <a:txBody>
                    <a:bodyPr/>
                    <a:lstStyle/>
                    <a:p>
                      <a:r>
                        <a:rPr lang="en-US" sz="2100"/>
                        <a:t>Environmental</a:t>
                      </a:r>
                    </a:p>
                  </a:txBody>
                  <a:tcPr marL="106522" marR="106522" marT="53261" marB="53261" anchor="ctr"/>
                </a:tc>
                <a:tc>
                  <a:txBody>
                    <a:bodyPr/>
                    <a:lstStyle/>
                    <a:p>
                      <a:r>
                        <a:rPr lang="en-US" sz="2100"/>
                        <a:t>Sustainable materials raise production expenses</a:t>
                      </a:r>
                    </a:p>
                  </a:txBody>
                  <a:tcPr marL="106522" marR="106522" marT="53261" marB="53261" anchor="ctr"/>
                </a:tc>
                <a:extLst>
                  <a:ext uri="{0D108BD9-81ED-4DB2-BD59-A6C34878D82A}">
                    <a16:rowId xmlns:a16="http://schemas.microsoft.com/office/drawing/2014/main" val="1550255788"/>
                  </a:ext>
                </a:extLst>
              </a:tr>
              <a:tr h="468695">
                <a:tc>
                  <a:txBody>
                    <a:bodyPr/>
                    <a:lstStyle/>
                    <a:p>
                      <a:r>
                        <a:rPr lang="en-US" sz="2100"/>
                        <a:t>Legal</a:t>
                      </a:r>
                    </a:p>
                  </a:txBody>
                  <a:tcPr marL="106522" marR="106522" marT="53261" marB="53261" anchor="ctr"/>
                </a:tc>
                <a:tc>
                  <a:txBody>
                    <a:bodyPr/>
                    <a:lstStyle/>
                    <a:p>
                      <a:r>
                        <a:rPr lang="en-US" sz="2100" dirty="0"/>
                        <a:t>Employment laws increase staffing costs</a:t>
                      </a:r>
                    </a:p>
                  </a:txBody>
                  <a:tcPr marL="106522" marR="106522" marT="53261" marB="53261" anchor="ctr"/>
                </a:tc>
                <a:extLst>
                  <a:ext uri="{0D108BD9-81ED-4DB2-BD59-A6C34878D82A}">
                    <a16:rowId xmlns:a16="http://schemas.microsoft.com/office/drawing/2014/main" val="1210515338"/>
                  </a:ext>
                </a:extLst>
              </a:tr>
            </a:tbl>
          </a:graphicData>
        </a:graphic>
      </p:graphicFrame>
    </p:spTree>
    <p:extLst>
      <p:ext uri="{BB962C8B-B14F-4D97-AF65-F5344CB8AC3E}">
        <p14:creationId xmlns:p14="http://schemas.microsoft.com/office/powerpoint/2010/main" val="1395700270"/>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10" name="Rectangle 9">
            <a:extLst>
              <a:ext uri="{FF2B5EF4-FFF2-40B4-BE49-F238E27FC236}">
                <a16:creationId xmlns:a16="http://schemas.microsoft.com/office/drawing/2014/main" id="{6753252F-4873-4F63-801D-CC719279A7D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solidFill>
            <a:srgbClr val="FFFFFF"/>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2" name="Rectangle 11">
            <a:extLst>
              <a:ext uri="{FF2B5EF4-FFF2-40B4-BE49-F238E27FC236}">
                <a16:creationId xmlns:a16="http://schemas.microsoft.com/office/drawing/2014/main" id="{047C8CCB-F95D-4249-92DD-651249D3535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2013557" cy="6858000"/>
          </a:xfrm>
          <a:prstGeom prst="rect">
            <a:avLst/>
          </a:prstGeom>
          <a:solidFill>
            <a:srgbClr val="334250"/>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3C7D44CD-532A-6165-C418-D769462B89D0}"/>
              </a:ext>
            </a:extLst>
          </p:cNvPr>
          <p:cNvSpPr>
            <a:spLocks noGrp="1"/>
          </p:cNvSpPr>
          <p:nvPr>
            <p:ph type="title"/>
          </p:nvPr>
        </p:nvSpPr>
        <p:spPr>
          <a:xfrm>
            <a:off x="640080" y="2074363"/>
            <a:ext cx="2752354" cy="2709275"/>
          </a:xfrm>
          <a:prstGeom prst="ellipse">
            <a:avLst/>
          </a:prstGeom>
          <a:solidFill>
            <a:srgbClr val="262626"/>
          </a:solidFill>
          <a:ln w="174625" cmpd="thinThick">
            <a:solidFill>
              <a:srgbClr val="262626"/>
            </a:solidFill>
          </a:ln>
        </p:spPr>
        <p:txBody>
          <a:bodyPr vert="horz" lIns="91440" tIns="45720" rIns="91440" bIns="45720" rtlCol="0" anchor="ctr">
            <a:normAutofit/>
          </a:bodyPr>
          <a:lstStyle/>
          <a:p>
            <a:pPr algn="ctr"/>
            <a:r>
              <a:rPr lang="en-US" sz="2600" kern="1200">
                <a:solidFill>
                  <a:srgbClr val="FFFFFF"/>
                </a:solidFill>
                <a:latin typeface="+mj-lt"/>
                <a:ea typeface="+mj-ea"/>
                <a:cs typeface="+mj-cs"/>
              </a:rPr>
              <a:t>Fishbone Diagram: Causes of Declining Sales</a:t>
            </a:r>
          </a:p>
        </p:txBody>
      </p:sp>
      <p:pic>
        <p:nvPicPr>
          <p:cNvPr id="5" name="Content Placeholder 4">
            <a:extLst>
              <a:ext uri="{FF2B5EF4-FFF2-40B4-BE49-F238E27FC236}">
                <a16:creationId xmlns:a16="http://schemas.microsoft.com/office/drawing/2014/main" id="{75164B5C-6776-926C-896F-58DCF6347A9B}"/>
              </a:ext>
            </a:extLst>
          </p:cNvPr>
          <p:cNvPicPr>
            <a:picLocks noGrp="1" noChangeAspect="1"/>
          </p:cNvPicPr>
          <p:nvPr>
            <p:ph idx="1"/>
          </p:nvPr>
        </p:nvPicPr>
        <p:blipFill>
          <a:blip r:embed="rId3"/>
          <a:stretch>
            <a:fillRect/>
          </a:stretch>
        </p:blipFill>
        <p:spPr>
          <a:xfrm>
            <a:off x="3519523" y="676658"/>
            <a:ext cx="8545387" cy="5704045"/>
          </a:xfrm>
          <a:prstGeom prst="rect">
            <a:avLst/>
          </a:prstGeom>
        </p:spPr>
      </p:pic>
    </p:spTree>
    <p:extLst>
      <p:ext uri="{BB962C8B-B14F-4D97-AF65-F5344CB8AC3E}">
        <p14:creationId xmlns:p14="http://schemas.microsoft.com/office/powerpoint/2010/main" val="3711943449"/>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6" name="Picture 5" descr="A close-up of a chart&#10;&#10;AI-generated content may be incorrect.">
            <a:extLst>
              <a:ext uri="{FF2B5EF4-FFF2-40B4-BE49-F238E27FC236}">
                <a16:creationId xmlns:a16="http://schemas.microsoft.com/office/drawing/2014/main" id="{B19F9BF2-4E66-3536-A1B6-9DAC6BF2EF7D}"/>
              </a:ext>
            </a:extLst>
          </p:cNvPr>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134072" y="129285"/>
            <a:ext cx="11273137" cy="6464020"/>
          </a:xfrm>
          <a:prstGeom prst="rect">
            <a:avLst/>
          </a:prstGeom>
        </p:spPr>
      </p:pic>
    </p:spTree>
    <p:extLst>
      <p:ext uri="{BB962C8B-B14F-4D97-AF65-F5344CB8AC3E}">
        <p14:creationId xmlns:p14="http://schemas.microsoft.com/office/powerpoint/2010/main" val="4265090721"/>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40" name="Rectangle 39">
            <a:extLst>
              <a:ext uri="{FF2B5EF4-FFF2-40B4-BE49-F238E27FC236}">
                <a16:creationId xmlns:a16="http://schemas.microsoft.com/office/drawing/2014/main" id="{04812C46-200A-4DEB-A05E-3ED6C68C238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049"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5" name="Picture 4">
            <a:extLst>
              <a:ext uri="{FF2B5EF4-FFF2-40B4-BE49-F238E27FC236}">
                <a16:creationId xmlns:a16="http://schemas.microsoft.com/office/drawing/2014/main" id="{3E7D9200-FCCF-3AA6-E6AD-EBD5768F4BC2}"/>
              </a:ext>
            </a:extLst>
          </p:cNvPr>
          <p:cNvPicPr>
            <a:picLocks noChangeAspect="1"/>
          </p:cNvPicPr>
          <p:nvPr/>
        </p:nvPicPr>
        <p:blipFill>
          <a:blip r:embed="rId3"/>
          <a:srcRect l="-8998" t="-1" r="14880" b="-1"/>
          <a:stretch/>
        </p:blipFill>
        <p:spPr>
          <a:xfrm>
            <a:off x="2522356" y="10"/>
            <a:ext cx="9669642" cy="6857990"/>
          </a:xfrm>
          <a:prstGeom prst="rect">
            <a:avLst/>
          </a:prstGeom>
        </p:spPr>
      </p:pic>
      <p:sp>
        <p:nvSpPr>
          <p:cNvPr id="42" name="Rectangle 41">
            <a:extLst>
              <a:ext uri="{FF2B5EF4-FFF2-40B4-BE49-F238E27FC236}">
                <a16:creationId xmlns:a16="http://schemas.microsoft.com/office/drawing/2014/main" id="{D1EA859B-E555-4109-94F3-6700E046E00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0"/>
            <a:ext cx="7390263" cy="6858000"/>
          </a:xfrm>
          <a:prstGeom prst="rect">
            <a:avLst/>
          </a:prstGeom>
          <a:gradFill>
            <a:gsLst>
              <a:gs pos="48000">
                <a:schemeClr val="bg1"/>
              </a:gs>
              <a:gs pos="35000">
                <a:schemeClr val="bg1">
                  <a:alpha val="77000"/>
                </a:schemeClr>
              </a:gs>
              <a:gs pos="19000">
                <a:schemeClr val="bg1">
                  <a:alpha val="38000"/>
                </a:schemeClr>
              </a:gs>
              <a:gs pos="0">
                <a:schemeClr val="bg1">
                  <a:alpha val="0"/>
                </a:schemeClr>
              </a:gs>
              <a:gs pos="100000">
                <a:schemeClr val="bg1"/>
              </a:gs>
            </a:gsLst>
            <a:lin ang="10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2" name="Title 1">
            <a:extLst>
              <a:ext uri="{FF2B5EF4-FFF2-40B4-BE49-F238E27FC236}">
                <a16:creationId xmlns:a16="http://schemas.microsoft.com/office/drawing/2014/main" id="{DC34E63C-5DE1-7F6E-6011-CED450636CA6}"/>
              </a:ext>
            </a:extLst>
          </p:cNvPr>
          <p:cNvSpPr>
            <a:spLocks noGrp="1"/>
          </p:cNvSpPr>
          <p:nvPr>
            <p:ph type="title"/>
          </p:nvPr>
        </p:nvSpPr>
        <p:spPr>
          <a:xfrm>
            <a:off x="838200" y="365125"/>
            <a:ext cx="3822189" cy="1899912"/>
          </a:xfrm>
        </p:spPr>
        <p:txBody>
          <a:bodyPr>
            <a:normAutofit/>
          </a:bodyPr>
          <a:lstStyle/>
          <a:p>
            <a:r>
              <a:rPr lang="en-US" sz="4000"/>
              <a:t>Key Findings Summary</a:t>
            </a:r>
          </a:p>
        </p:txBody>
      </p:sp>
      <p:sp>
        <p:nvSpPr>
          <p:cNvPr id="3" name="Content Placeholder 2">
            <a:extLst>
              <a:ext uri="{FF2B5EF4-FFF2-40B4-BE49-F238E27FC236}">
                <a16:creationId xmlns:a16="http://schemas.microsoft.com/office/drawing/2014/main" id="{5C7CC418-705F-954C-CBF7-EC5584634377}"/>
              </a:ext>
            </a:extLst>
          </p:cNvPr>
          <p:cNvSpPr>
            <a:spLocks noGrp="1"/>
          </p:cNvSpPr>
          <p:nvPr>
            <p:ph idx="1"/>
          </p:nvPr>
        </p:nvSpPr>
        <p:spPr>
          <a:xfrm>
            <a:off x="838200" y="2434201"/>
            <a:ext cx="3822189" cy="3742762"/>
          </a:xfrm>
        </p:spPr>
        <p:txBody>
          <a:bodyPr>
            <a:normAutofit/>
          </a:bodyPr>
          <a:lstStyle/>
          <a:p>
            <a:pPr>
              <a:buNone/>
            </a:pPr>
            <a:r>
              <a:rPr lang="en-US" sz="1700"/>
              <a:t>• Online competition is the main driver of declining sales</a:t>
            </a:r>
          </a:p>
          <a:p>
            <a:pPr>
              <a:buNone/>
            </a:pPr>
            <a:r>
              <a:rPr lang="en-US" sz="1700"/>
              <a:t>• Rising operational costs reduce profit margins</a:t>
            </a:r>
          </a:p>
          <a:p>
            <a:pPr>
              <a:buNone/>
            </a:pPr>
            <a:r>
              <a:rPr lang="en-US" sz="1700"/>
              <a:t>• Digital presence is weak compared to competitors</a:t>
            </a:r>
          </a:p>
          <a:p>
            <a:pPr>
              <a:buNone/>
            </a:pPr>
            <a:r>
              <a:rPr lang="en-US" sz="1700"/>
              <a:t>• Changing customer behaviour favours online shopping</a:t>
            </a:r>
          </a:p>
          <a:p>
            <a:pPr>
              <a:buNone/>
            </a:pPr>
            <a:r>
              <a:rPr lang="en-US" sz="1700"/>
              <a:t>• Sustainability increases costs but improves brand image</a:t>
            </a:r>
          </a:p>
          <a:p>
            <a:pPr marL="0" indent="0">
              <a:buNone/>
            </a:pPr>
            <a:r>
              <a:rPr lang="en-US" sz="1700"/>
              <a:t>• Strategic changes are essential for business survival</a:t>
            </a:r>
          </a:p>
          <a:p>
            <a:endParaRPr lang="en-US" sz="1700"/>
          </a:p>
        </p:txBody>
      </p:sp>
    </p:spTree>
    <p:extLst>
      <p:ext uri="{BB962C8B-B14F-4D97-AF65-F5344CB8AC3E}">
        <p14:creationId xmlns:p14="http://schemas.microsoft.com/office/powerpoint/2010/main" val="2581495074"/>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907EF6B7-1338-4443-8C46-6A318D952DF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048"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0" name="Freeform: Shape 9">
            <a:extLst>
              <a:ext uri="{FF2B5EF4-FFF2-40B4-BE49-F238E27FC236}">
                <a16:creationId xmlns:a16="http://schemas.microsoft.com/office/drawing/2014/main" id="{DAAE4CDD-124C-4DCF-9584-B6033B545DD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0"/>
            <a:ext cx="4167271" cy="6858000"/>
          </a:xfrm>
          <a:custGeom>
            <a:avLst/>
            <a:gdLst>
              <a:gd name="connsiteX0" fmla="*/ 0 w 4167271"/>
              <a:gd name="connsiteY0" fmla="*/ 0 h 6858000"/>
              <a:gd name="connsiteX1" fmla="*/ 2259550 w 4167271"/>
              <a:gd name="connsiteY1" fmla="*/ 0 h 6858000"/>
              <a:gd name="connsiteX2" fmla="*/ 2387803 w 4167271"/>
              <a:gd name="connsiteY2" fmla="*/ 82222 h 6858000"/>
              <a:gd name="connsiteX3" fmla="*/ 4167271 w 4167271"/>
              <a:gd name="connsiteY3" fmla="*/ 3429000 h 6858000"/>
              <a:gd name="connsiteX4" fmla="*/ 2387803 w 4167271"/>
              <a:gd name="connsiteY4" fmla="*/ 6775779 h 6858000"/>
              <a:gd name="connsiteX5" fmla="*/ 2259550 w 4167271"/>
              <a:gd name="connsiteY5" fmla="*/ 6858000 h 6858000"/>
              <a:gd name="connsiteX6" fmla="*/ 0 w 4167271"/>
              <a:gd name="connsiteY6" fmla="*/ 6858000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4167271" h="6858000">
                <a:moveTo>
                  <a:pt x="0" y="0"/>
                </a:moveTo>
                <a:lnTo>
                  <a:pt x="2259550" y="0"/>
                </a:lnTo>
                <a:lnTo>
                  <a:pt x="2387803" y="82222"/>
                </a:lnTo>
                <a:cubicBezTo>
                  <a:pt x="3461407" y="807534"/>
                  <a:pt x="4167271" y="2035835"/>
                  <a:pt x="4167271" y="3429000"/>
                </a:cubicBezTo>
                <a:cubicBezTo>
                  <a:pt x="4167271" y="4822165"/>
                  <a:pt x="3461407" y="6050467"/>
                  <a:pt x="2387803" y="6775779"/>
                </a:cubicBezTo>
                <a:lnTo>
                  <a:pt x="2259550" y="6858000"/>
                </a:lnTo>
                <a:lnTo>
                  <a:pt x="0" y="6858000"/>
                </a:lnTo>
                <a:close/>
              </a:path>
            </a:pathLst>
          </a:cu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67E26412-4A2D-B1F0-AD5D-4D74C0A586C1}"/>
              </a:ext>
            </a:extLst>
          </p:cNvPr>
          <p:cNvSpPr>
            <a:spLocks noGrp="1"/>
          </p:cNvSpPr>
          <p:nvPr>
            <p:ph type="title"/>
          </p:nvPr>
        </p:nvSpPr>
        <p:spPr>
          <a:xfrm>
            <a:off x="686834" y="1153572"/>
            <a:ext cx="3200400" cy="4461163"/>
          </a:xfrm>
        </p:spPr>
        <p:txBody>
          <a:bodyPr>
            <a:normAutofit/>
          </a:bodyPr>
          <a:lstStyle/>
          <a:p>
            <a:r>
              <a:rPr lang="en-US">
                <a:solidFill>
                  <a:srgbClr val="FFFFFF"/>
                </a:solidFill>
              </a:rPr>
              <a:t>References</a:t>
            </a:r>
          </a:p>
        </p:txBody>
      </p:sp>
      <p:sp>
        <p:nvSpPr>
          <p:cNvPr id="12" name="Arc 11">
            <a:extLst>
              <a:ext uri="{FF2B5EF4-FFF2-40B4-BE49-F238E27FC236}">
                <a16:creationId xmlns:a16="http://schemas.microsoft.com/office/drawing/2014/main" id="{081E4A58-353D-44AE-B2FC-2A74E2E400F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V="1">
            <a:off x="7550402" y="2455479"/>
            <a:ext cx="4083433" cy="4083433"/>
          </a:xfrm>
          <a:prstGeom prst="arc">
            <a:avLst/>
          </a:prstGeom>
          <a:ln w="127000" cap="rnd">
            <a:solidFill>
              <a:schemeClr val="accent4"/>
            </a:solidFill>
            <a:prstDash val="dash"/>
          </a:ln>
        </p:spPr>
        <p:style>
          <a:lnRef idx="1">
            <a:schemeClr val="accent1"/>
          </a:lnRef>
          <a:fillRef idx="0">
            <a:schemeClr val="accent1"/>
          </a:fillRef>
          <a:effectRef idx="0">
            <a:schemeClr val="accent1"/>
          </a:effectRef>
          <a:fontRef idx="minor">
            <a:schemeClr val="tx1"/>
          </a:fontRef>
        </p:style>
        <p:txBody>
          <a:bodyPr rtlCol="0" anchor="ctr"/>
          <a:lstStyle/>
          <a:p>
            <a:pPr algn="ctr"/>
            <a:endParaRPr lang="en-US" dirty="0"/>
          </a:p>
        </p:txBody>
      </p:sp>
      <p:sp>
        <p:nvSpPr>
          <p:cNvPr id="3" name="Content Placeholder 2">
            <a:extLst>
              <a:ext uri="{FF2B5EF4-FFF2-40B4-BE49-F238E27FC236}">
                <a16:creationId xmlns:a16="http://schemas.microsoft.com/office/drawing/2014/main" id="{50222E55-140A-A14E-DA21-2C916C7FD15A}"/>
              </a:ext>
            </a:extLst>
          </p:cNvPr>
          <p:cNvSpPr>
            <a:spLocks noGrp="1"/>
          </p:cNvSpPr>
          <p:nvPr>
            <p:ph idx="1"/>
          </p:nvPr>
        </p:nvSpPr>
        <p:spPr>
          <a:xfrm>
            <a:off x="4447308" y="591344"/>
            <a:ext cx="6906491" cy="5585619"/>
          </a:xfrm>
        </p:spPr>
        <p:txBody>
          <a:bodyPr anchor="ctr">
            <a:normAutofit/>
          </a:bodyPr>
          <a:lstStyle/>
          <a:p>
            <a:pPr>
              <a:buNone/>
            </a:pPr>
            <a:r>
              <a:rPr lang="en-US" sz="700" b="0" i="0" dirty="0">
                <a:effectLst/>
                <a:latin typeface="Times New Roman" panose="02020603050405020304" pitchFamily="18" charset="0"/>
              </a:rPr>
              <a:t>Belsare, H.V. (2025). PESTLE ANALYSIS. </a:t>
            </a:r>
            <a:r>
              <a:rPr lang="en-US" sz="700" b="0" i="1" dirty="0">
                <a:effectLst/>
                <a:latin typeface="Times New Roman" panose="02020603050405020304" pitchFamily="18" charset="0"/>
              </a:rPr>
              <a:t>International journal of advanced research</a:t>
            </a:r>
            <a:r>
              <a:rPr lang="en-US" sz="700" b="0" i="0" dirty="0">
                <a:effectLst/>
                <a:latin typeface="Times New Roman" panose="02020603050405020304" pitchFamily="18" charset="0"/>
              </a:rPr>
              <a:t>, [online] 13(02), pp.2320–5407. </a:t>
            </a:r>
            <a:r>
              <a:rPr lang="en-US" sz="700" b="0" i="0" dirty="0" err="1">
                <a:effectLst/>
                <a:latin typeface="Times New Roman" panose="02020603050405020304" pitchFamily="18" charset="0"/>
              </a:rPr>
              <a:t>doi:https</a:t>
            </a:r>
            <a:r>
              <a:rPr lang="en-US" sz="700" b="0" i="0" dirty="0">
                <a:effectLst/>
                <a:latin typeface="Times New Roman" panose="02020603050405020304" pitchFamily="18" charset="0"/>
              </a:rPr>
              <a:t>://doi.org/10.21474/IJAR01/20411.</a:t>
            </a:r>
          </a:p>
          <a:p>
            <a:pPr>
              <a:buNone/>
            </a:pPr>
            <a:r>
              <a:rPr lang="en-US" sz="700" b="0" i="0" dirty="0">
                <a:effectLst/>
                <a:latin typeface="Times New Roman" panose="02020603050405020304" pitchFamily="18" charset="0"/>
              </a:rPr>
              <a:t>Briggs, F. (2025). </a:t>
            </a:r>
            <a:r>
              <a:rPr lang="en-US" sz="700" b="0" i="1" dirty="0">
                <a:effectLst/>
                <a:latin typeface="Times New Roman" panose="02020603050405020304" pitchFamily="18" charset="0"/>
              </a:rPr>
              <a:t>The impact of e-commerce on traditional retail: insights for A-Level business students</a:t>
            </a:r>
            <a:r>
              <a:rPr lang="en-US" sz="700" b="0" i="0" dirty="0">
                <a:effectLst/>
                <a:latin typeface="Times New Roman" panose="02020603050405020304" pitchFamily="18" charset="0"/>
              </a:rPr>
              <a:t>. [online] Retail Times. Available at: https://retailtimes.co.uk/the-impact-of-e-commerce-on-traditional-retail-insights-for-a-level-business-students [Accessed 31 Jan. 2026].</a:t>
            </a:r>
          </a:p>
          <a:p>
            <a:pPr>
              <a:buNone/>
            </a:pPr>
            <a:r>
              <a:rPr lang="en-US" sz="700" b="0" i="0" dirty="0">
                <a:effectLst/>
                <a:latin typeface="Times New Roman" panose="02020603050405020304" pitchFamily="18" charset="0"/>
              </a:rPr>
              <a:t>Crimmins, C. (2025). </a:t>
            </a:r>
            <a:r>
              <a:rPr lang="en-US" sz="700" b="0" i="1" dirty="0">
                <a:effectLst/>
                <a:latin typeface="Times New Roman" panose="02020603050405020304" pitchFamily="18" charset="0"/>
              </a:rPr>
              <a:t>PESTEL Analysis: A Complete Guide to Strategic Planning</a:t>
            </a:r>
            <a:r>
              <a:rPr lang="en-US" sz="700" b="0" i="0" dirty="0">
                <a:effectLst/>
                <a:latin typeface="Times New Roman" panose="02020603050405020304" pitchFamily="18" charset="0"/>
              </a:rPr>
              <a:t>. [online] PESTEL Analysis: A Complete Guide to Strategic Planning. Available at: https://www.spiderstrategies.com/blog/pestel-analysis.</a:t>
            </a:r>
          </a:p>
          <a:p>
            <a:pPr>
              <a:buNone/>
            </a:pPr>
            <a:r>
              <a:rPr lang="en-US" sz="700" b="0" i="0" dirty="0">
                <a:effectLst/>
                <a:latin typeface="Times New Roman" panose="02020603050405020304" pitchFamily="18" charset="0"/>
              </a:rPr>
              <a:t>Goodier, M. and Halliday, J. (2026). </a:t>
            </a:r>
            <a:r>
              <a:rPr lang="en-US" sz="700" b="0" i="1" dirty="0" err="1">
                <a:effectLst/>
                <a:latin typeface="Times New Roman" panose="02020603050405020304" pitchFamily="18" charset="0"/>
              </a:rPr>
              <a:t>Labour</a:t>
            </a:r>
            <a:r>
              <a:rPr lang="en-US" sz="700" b="0" i="1" dirty="0">
                <a:effectLst/>
                <a:latin typeface="Times New Roman" panose="02020603050405020304" pitchFamily="18" charset="0"/>
              </a:rPr>
              <a:t> risks election wipeout unless it improves Britain’s high streets, study finds</a:t>
            </a:r>
            <a:r>
              <a:rPr lang="en-US" sz="700" b="0" i="0" dirty="0">
                <a:effectLst/>
                <a:latin typeface="Times New Roman" panose="02020603050405020304" pitchFamily="18" charset="0"/>
              </a:rPr>
              <a:t>. [online] the Guardian. Available at: https://www.theguardian.com/society/2026/jan/28/labour-risks-election-wipeout-unless-it-improves-britain-high-streets-study-finds.</a:t>
            </a:r>
          </a:p>
          <a:p>
            <a:pPr>
              <a:buNone/>
            </a:pPr>
            <a:r>
              <a:rPr lang="en-US" sz="700" b="0" i="0" dirty="0">
                <a:effectLst/>
                <a:latin typeface="Times New Roman" panose="02020603050405020304" pitchFamily="18" charset="0"/>
              </a:rPr>
              <a:t>IBISWorld (2025). </a:t>
            </a:r>
            <a:r>
              <a:rPr lang="en-US" sz="700" b="0" i="1" dirty="0">
                <a:effectLst/>
                <a:latin typeface="Times New Roman" panose="02020603050405020304" pitchFamily="18" charset="0"/>
              </a:rPr>
              <a:t>Online Flower Retailers in the UK - Market Research Report (2015-2030)</a:t>
            </a:r>
            <a:r>
              <a:rPr lang="en-US" sz="700" b="0" i="0" dirty="0">
                <a:effectLst/>
                <a:latin typeface="Times New Roman" panose="02020603050405020304" pitchFamily="18" charset="0"/>
              </a:rPr>
              <a:t>. [online] Ibisworld.com. Available at: https://www.ibisworld.com/united-kingdom/industry/online-flower-retailers/5149.</a:t>
            </a:r>
          </a:p>
          <a:p>
            <a:pPr>
              <a:buNone/>
            </a:pPr>
            <a:r>
              <a:rPr lang="en-US" sz="700" b="0" i="0" dirty="0">
                <a:effectLst/>
                <a:latin typeface="Times New Roman" panose="02020603050405020304" pitchFamily="18" charset="0"/>
              </a:rPr>
              <a:t>Male, S. (2024). </a:t>
            </a:r>
            <a:r>
              <a:rPr lang="en-US" sz="700" b="0" i="1" dirty="0">
                <a:effectLst/>
                <a:latin typeface="Times New Roman" panose="02020603050405020304" pitchFamily="18" charset="0"/>
              </a:rPr>
              <a:t>UK Online Shopping Trends | </a:t>
            </a:r>
            <a:r>
              <a:rPr lang="en-US" sz="700" b="0" i="1" dirty="0" err="1">
                <a:effectLst/>
                <a:latin typeface="Times New Roman" panose="02020603050405020304" pitchFamily="18" charset="0"/>
              </a:rPr>
              <a:t>Zamplia</a:t>
            </a:r>
            <a:r>
              <a:rPr lang="en-US" sz="700" b="0" i="0" dirty="0">
                <a:effectLst/>
                <a:latin typeface="Times New Roman" panose="02020603050405020304" pitchFamily="18" charset="0"/>
              </a:rPr>
              <a:t>. [online] </a:t>
            </a:r>
            <a:r>
              <a:rPr lang="en-US" sz="700" b="0" i="0" dirty="0" err="1">
                <a:effectLst/>
                <a:latin typeface="Times New Roman" panose="02020603050405020304" pitchFamily="18" charset="0"/>
              </a:rPr>
              <a:t>Zamplia</a:t>
            </a:r>
            <a:r>
              <a:rPr lang="en-US" sz="700" b="0" i="0" dirty="0">
                <a:effectLst/>
                <a:latin typeface="Times New Roman" panose="02020603050405020304" pitchFamily="18" charset="0"/>
              </a:rPr>
              <a:t>. Available at: https://zamplia.com/uk-online-shopping-trends [Accessed 31 Jan. 2026].</a:t>
            </a:r>
          </a:p>
          <a:p>
            <a:pPr>
              <a:buNone/>
            </a:pPr>
            <a:r>
              <a:rPr lang="en-US" sz="700" b="0" i="0" dirty="0">
                <a:effectLst/>
                <a:latin typeface="Times New Roman" panose="02020603050405020304" pitchFamily="18" charset="0"/>
              </a:rPr>
              <a:t>Marsh, S. (2025). </a:t>
            </a:r>
            <a:r>
              <a:rPr lang="en-US" sz="700" b="0" i="1" dirty="0">
                <a:effectLst/>
                <a:latin typeface="Times New Roman" panose="02020603050405020304" pitchFamily="18" charset="0"/>
              </a:rPr>
              <a:t>‘A gamechanger’: 200,000 UK small businesses sign up to TikTok Shop</a:t>
            </a:r>
            <a:r>
              <a:rPr lang="en-US" sz="700" b="0" i="0" dirty="0">
                <a:effectLst/>
                <a:latin typeface="Times New Roman" panose="02020603050405020304" pitchFamily="18" charset="0"/>
              </a:rPr>
              <a:t>. [online] the Guardian. Available at: https://www.theguardian.com/technology/2025/dec/24/uk-small-businesses-sign-up-to-tiktok-shop.</a:t>
            </a:r>
          </a:p>
          <a:p>
            <a:pPr>
              <a:buNone/>
            </a:pPr>
            <a:r>
              <a:rPr lang="en-US" sz="700" b="0" i="0" dirty="0">
                <a:effectLst/>
                <a:latin typeface="Times New Roman" panose="02020603050405020304" pitchFamily="18" charset="0"/>
              </a:rPr>
              <a:t>Mehta, T. (2025). </a:t>
            </a:r>
            <a:r>
              <a:rPr lang="en-US" sz="700" b="0" i="1" dirty="0">
                <a:effectLst/>
                <a:latin typeface="Times New Roman" panose="02020603050405020304" pitchFamily="18" charset="0"/>
              </a:rPr>
              <a:t>Revitalizing Green Haven Florists: Strategies for Survival and Growth</a:t>
            </a:r>
            <a:r>
              <a:rPr lang="en-US" sz="700" b="0" i="0" dirty="0">
                <a:effectLst/>
                <a:latin typeface="Times New Roman" panose="02020603050405020304" pitchFamily="18" charset="0"/>
              </a:rPr>
              <a:t>. [online] prezi.com. Available at: https://prezi.com/p/cid94g7ccp8b/revitalizing-green-haven-florists-strategies-for-survival-and-growth [Accessed 31 Jan. 2026].</a:t>
            </a:r>
          </a:p>
          <a:p>
            <a:pPr>
              <a:buNone/>
            </a:pPr>
            <a:r>
              <a:rPr lang="en-US" sz="700" b="0" i="0" dirty="0">
                <a:effectLst/>
                <a:latin typeface="Times New Roman" panose="02020603050405020304" pitchFamily="18" charset="0"/>
              </a:rPr>
              <a:t>OECD (2025). </a:t>
            </a:r>
            <a:r>
              <a:rPr lang="en-US" sz="700" b="0" i="1" dirty="0">
                <a:effectLst/>
                <a:latin typeface="Times New Roman" panose="02020603050405020304" pitchFamily="18" charset="0"/>
              </a:rPr>
              <a:t>Harnessing the twin transition to </a:t>
            </a:r>
            <a:r>
              <a:rPr lang="en-US" sz="700" b="0" i="1" dirty="0" err="1">
                <a:effectLst/>
                <a:latin typeface="Times New Roman" panose="02020603050405020304" pitchFamily="18" charset="0"/>
              </a:rPr>
              <a:t>revitalise</a:t>
            </a:r>
            <a:r>
              <a:rPr lang="en-US" sz="700" b="0" i="1" dirty="0">
                <a:effectLst/>
                <a:latin typeface="Times New Roman" panose="02020603050405020304" pitchFamily="18" charset="0"/>
              </a:rPr>
              <a:t> retail SMEs in town and city </a:t>
            </a:r>
            <a:r>
              <a:rPr lang="en-US" sz="700" b="0" i="1" dirty="0" err="1">
                <a:effectLst/>
                <a:latin typeface="Times New Roman" panose="02020603050405020304" pitchFamily="18" charset="0"/>
              </a:rPr>
              <a:t>centres</a:t>
            </a:r>
            <a:r>
              <a:rPr lang="en-US" sz="700" b="0" i="1" dirty="0">
                <a:effectLst/>
                <a:latin typeface="Times New Roman" panose="02020603050405020304" pitchFamily="18" charset="0"/>
              </a:rPr>
              <a:t>: Local Retail, Global Trends</a:t>
            </a:r>
            <a:r>
              <a:rPr lang="en-US" sz="700" b="0" i="0" dirty="0">
                <a:effectLst/>
                <a:latin typeface="Times New Roman" panose="02020603050405020304" pitchFamily="18" charset="0"/>
              </a:rPr>
              <a:t>. [online] OECD. Available at: https://www.oecd.org/en/publications/local-retail-global-trends_55e2edec-en/full-report/harnessing-the-twin-transition-to-revitalise-retail-smes-in-town-and-city-centres_216a0acf.html.</a:t>
            </a:r>
          </a:p>
          <a:p>
            <a:pPr>
              <a:buNone/>
            </a:pPr>
            <a:r>
              <a:rPr lang="en-US" sz="700" b="0" i="0" dirty="0">
                <a:effectLst/>
                <a:latin typeface="Times New Roman" panose="02020603050405020304" pitchFamily="18" charset="0"/>
              </a:rPr>
              <a:t>Olayiwola, K., Perera, S., </a:t>
            </a:r>
            <a:r>
              <a:rPr lang="en-US" sz="700" b="0" i="0" dirty="0" err="1">
                <a:effectLst/>
                <a:latin typeface="Times New Roman" panose="02020603050405020304" pitchFamily="18" charset="0"/>
              </a:rPr>
              <a:t>Kagioglou</a:t>
            </a:r>
            <a:r>
              <a:rPr lang="en-US" sz="700" b="0" i="0" dirty="0">
                <a:effectLst/>
                <a:latin typeface="Times New Roman" panose="02020603050405020304" pitchFamily="18" charset="0"/>
              </a:rPr>
              <a:t>, M., Jin, X. and Sharafi, P. (2025). A PESTEL Analysis of Problems Associated with the Adoption of Offsite Construction: A Systematic Literature Review. </a:t>
            </a:r>
            <a:r>
              <a:rPr lang="en-US" sz="700" b="0" i="1" dirty="0">
                <a:effectLst/>
                <a:latin typeface="Times New Roman" panose="02020603050405020304" pitchFamily="18" charset="0"/>
              </a:rPr>
              <a:t>Buildings</a:t>
            </a:r>
            <a:r>
              <a:rPr lang="en-US" sz="700" b="0" i="0" dirty="0">
                <a:effectLst/>
                <a:latin typeface="Times New Roman" panose="02020603050405020304" pitchFamily="18" charset="0"/>
              </a:rPr>
              <a:t>, [online] 15(13), pp.2146–2146. </a:t>
            </a:r>
            <a:r>
              <a:rPr lang="en-US" sz="700" b="0" i="0" dirty="0" err="1">
                <a:effectLst/>
                <a:latin typeface="Times New Roman" panose="02020603050405020304" pitchFamily="18" charset="0"/>
              </a:rPr>
              <a:t>doi:https</a:t>
            </a:r>
            <a:r>
              <a:rPr lang="en-US" sz="700" b="0" i="0" dirty="0">
                <a:effectLst/>
                <a:latin typeface="Times New Roman" panose="02020603050405020304" pitchFamily="18" charset="0"/>
              </a:rPr>
              <a:t>://doi.org/10.3390/buildings15132146.</a:t>
            </a:r>
          </a:p>
          <a:p>
            <a:pPr>
              <a:buNone/>
            </a:pPr>
            <a:r>
              <a:rPr lang="en-US" sz="700" b="0" i="0" dirty="0">
                <a:effectLst/>
                <a:latin typeface="Times New Roman" panose="02020603050405020304" pitchFamily="18" charset="0"/>
              </a:rPr>
              <a:t>Partington, R. (2026). </a:t>
            </a:r>
            <a:r>
              <a:rPr lang="en-US" sz="700" b="0" i="1" dirty="0">
                <a:effectLst/>
                <a:latin typeface="Times New Roman" panose="02020603050405020304" pitchFamily="18" charset="0"/>
              </a:rPr>
              <a:t>Doom loop of decline: how struggling high streets fuel far-right sympathies in UK</a:t>
            </a:r>
            <a:r>
              <a:rPr lang="en-US" sz="700" b="0" i="0" dirty="0">
                <a:effectLst/>
                <a:latin typeface="Times New Roman" panose="02020603050405020304" pitchFamily="18" charset="0"/>
              </a:rPr>
              <a:t>. [online] the Guardian. Available at: https://www.theguardian.com/business/2026/jan/29/doom-loop-of-decline-how-struggling-high-streets-fuel-far-right-sympathies-in-uk [Accessed 31 Jan. 2026].</a:t>
            </a:r>
          </a:p>
          <a:p>
            <a:pPr>
              <a:buNone/>
            </a:pPr>
            <a:r>
              <a:rPr lang="en-US" sz="700" b="0" i="0" dirty="0" err="1">
                <a:effectLst/>
                <a:latin typeface="Times New Roman" panose="02020603050405020304" pitchFamily="18" charset="0"/>
              </a:rPr>
              <a:t>Ramsudeen</a:t>
            </a:r>
            <a:r>
              <a:rPr lang="en-US" sz="700" b="0" i="0" dirty="0">
                <a:effectLst/>
                <a:latin typeface="Times New Roman" panose="02020603050405020304" pitchFamily="18" charset="0"/>
              </a:rPr>
              <a:t>, R. (2025). A Theoretical, Diagnostic Review of SWOT, PESTLE, Porter’s 5 Five Forces Models, as a Strategic Analytical Planning Tools for the Business Environment. </a:t>
            </a:r>
            <a:r>
              <a:rPr lang="en-US" sz="700" b="0" i="1" dirty="0" err="1">
                <a:effectLst/>
                <a:latin typeface="Times New Roman" panose="02020603050405020304" pitchFamily="18" charset="0"/>
              </a:rPr>
              <a:t>Texila</a:t>
            </a:r>
            <a:r>
              <a:rPr lang="en-US" sz="700" b="0" i="1" dirty="0">
                <a:effectLst/>
                <a:latin typeface="Times New Roman" panose="02020603050405020304" pitchFamily="18" charset="0"/>
              </a:rPr>
              <a:t> International Journal of Management</a:t>
            </a:r>
            <a:r>
              <a:rPr lang="en-US" sz="700" b="0" i="0" dirty="0">
                <a:effectLst/>
                <a:latin typeface="Times New Roman" panose="02020603050405020304" pitchFamily="18" charset="0"/>
              </a:rPr>
              <a:t>, [online] 11(02). </a:t>
            </a:r>
            <a:r>
              <a:rPr lang="en-US" sz="700" b="0" i="0" dirty="0" err="1">
                <a:effectLst/>
                <a:latin typeface="Times New Roman" panose="02020603050405020304" pitchFamily="18" charset="0"/>
              </a:rPr>
              <a:t>doi:https</a:t>
            </a:r>
            <a:r>
              <a:rPr lang="en-US" sz="700" b="0" i="0" dirty="0">
                <a:effectLst/>
                <a:latin typeface="Times New Roman" panose="02020603050405020304" pitchFamily="18" charset="0"/>
              </a:rPr>
              <a:t>://doi.org/10.21522/tijmg.2015.11.02.art047.</a:t>
            </a:r>
          </a:p>
          <a:p>
            <a:pPr>
              <a:buNone/>
            </a:pPr>
            <a:r>
              <a:rPr lang="en-US" sz="700" b="0" i="0" dirty="0">
                <a:effectLst/>
                <a:latin typeface="Times New Roman" panose="02020603050405020304" pitchFamily="18" charset="0"/>
              </a:rPr>
              <a:t>SONU (2023). The impact of e-commerce on traditional retail businesses. </a:t>
            </a:r>
            <a:r>
              <a:rPr lang="en-US" sz="700" b="0" i="1" dirty="0">
                <a:effectLst/>
                <a:latin typeface="Times New Roman" panose="02020603050405020304" pitchFamily="18" charset="0"/>
              </a:rPr>
              <a:t>International Journal for Research Publication and Seminars</a:t>
            </a:r>
            <a:r>
              <a:rPr lang="en-US" sz="700" b="0" i="0" dirty="0">
                <a:effectLst/>
                <a:latin typeface="Times New Roman" panose="02020603050405020304" pitchFamily="18" charset="0"/>
              </a:rPr>
              <a:t>, 14(1), pp.282–287. </a:t>
            </a:r>
            <a:r>
              <a:rPr lang="en-US" sz="700" b="0" i="0" dirty="0" err="1">
                <a:effectLst/>
                <a:latin typeface="Times New Roman" panose="02020603050405020304" pitchFamily="18" charset="0"/>
              </a:rPr>
              <a:t>doi:https</a:t>
            </a:r>
            <a:r>
              <a:rPr lang="en-US" sz="700" b="0" i="0" dirty="0">
                <a:effectLst/>
                <a:latin typeface="Times New Roman" panose="02020603050405020304" pitchFamily="18" charset="0"/>
              </a:rPr>
              <a:t>://doi.org/10.36676/jrps.2023-v14i1-035.</a:t>
            </a:r>
          </a:p>
          <a:p>
            <a:pPr>
              <a:buNone/>
            </a:pPr>
            <a:r>
              <a:rPr lang="en-US" sz="700" b="0" i="0" dirty="0">
                <a:effectLst/>
                <a:latin typeface="Times New Roman" panose="02020603050405020304" pitchFamily="18" charset="0"/>
              </a:rPr>
              <a:t>The Strategy Institute (2024). </a:t>
            </a:r>
            <a:r>
              <a:rPr lang="en-US" sz="700" b="0" i="1" dirty="0">
                <a:effectLst/>
                <a:latin typeface="Times New Roman" panose="02020603050405020304" pitchFamily="18" charset="0"/>
              </a:rPr>
              <a:t>Understanding External Business Environments with PEST and PESTLE Analysis</a:t>
            </a:r>
            <a:r>
              <a:rPr lang="en-US" sz="700" b="0" i="0" dirty="0">
                <a:effectLst/>
                <a:latin typeface="Times New Roman" panose="02020603050405020304" pitchFamily="18" charset="0"/>
              </a:rPr>
              <a:t>. [online] www.thestrategyinstitute.org. Available at: https://www.thestrategyinstitute.org/insights/understanding-external-business-environments-with-pest-and-pestle-analysis.</a:t>
            </a:r>
          </a:p>
          <a:p>
            <a:pPr>
              <a:buNone/>
            </a:pPr>
            <a:r>
              <a:rPr lang="en-US" sz="700" b="0" i="0" dirty="0">
                <a:effectLst/>
                <a:latin typeface="Times New Roman" panose="02020603050405020304" pitchFamily="18" charset="0"/>
              </a:rPr>
              <a:t>Tiwari, A. (2023). E-commerce Revolution: Exploring the Impact of Online Shopping on Traditional Retail. </a:t>
            </a:r>
            <a:r>
              <a:rPr lang="en-US" sz="700" b="0" i="1" dirty="0">
                <a:effectLst/>
                <a:latin typeface="Times New Roman" panose="02020603050405020304" pitchFamily="18" charset="0"/>
              </a:rPr>
              <a:t>International Journal for Research in Applied Science and Engineering Technology</a:t>
            </a:r>
            <a:r>
              <a:rPr lang="en-US" sz="700" b="0" i="0" dirty="0">
                <a:effectLst/>
                <a:latin typeface="Times New Roman" panose="02020603050405020304" pitchFamily="18" charset="0"/>
              </a:rPr>
              <a:t>, 11(11), pp.2221–2226. </a:t>
            </a:r>
            <a:r>
              <a:rPr lang="en-US" sz="700" b="0" i="0" dirty="0" err="1">
                <a:effectLst/>
                <a:latin typeface="Times New Roman" panose="02020603050405020304" pitchFamily="18" charset="0"/>
              </a:rPr>
              <a:t>doi:https</a:t>
            </a:r>
            <a:r>
              <a:rPr lang="en-US" sz="700" b="0" i="0" dirty="0">
                <a:effectLst/>
                <a:latin typeface="Times New Roman" panose="02020603050405020304" pitchFamily="18" charset="0"/>
              </a:rPr>
              <a:t>://doi.org/10.22214/ijraset.2023.56923.</a:t>
            </a:r>
          </a:p>
          <a:p>
            <a:pPr>
              <a:buNone/>
            </a:pPr>
            <a:r>
              <a:rPr lang="en-US" sz="700" b="0" i="0" dirty="0" err="1">
                <a:effectLst/>
                <a:latin typeface="Times New Roman" panose="02020603050405020304" pitchFamily="18" charset="0"/>
              </a:rPr>
              <a:t>Wardhana</a:t>
            </a:r>
            <a:r>
              <a:rPr lang="en-US" sz="700" b="0" i="0" dirty="0">
                <a:effectLst/>
                <a:latin typeface="Times New Roman" panose="02020603050405020304" pitchFamily="18" charset="0"/>
              </a:rPr>
              <a:t>, A. (2024). </a:t>
            </a:r>
            <a:r>
              <a:rPr lang="en-US" sz="700" b="0" i="1" dirty="0">
                <a:effectLst/>
                <a:latin typeface="Times New Roman" panose="02020603050405020304" pitchFamily="18" charset="0"/>
              </a:rPr>
              <a:t>External Business Environment Analysis</a:t>
            </a:r>
            <a:r>
              <a:rPr lang="en-US" sz="700" b="0" i="0" dirty="0">
                <a:effectLst/>
                <a:latin typeface="Times New Roman" panose="02020603050405020304" pitchFamily="18" charset="0"/>
              </a:rPr>
              <a:t>. [online] ResearchGate. Available at: https://www.researchgate.net/publication/385086659_External_Business_Environment_Analysis.</a:t>
            </a:r>
          </a:p>
          <a:p>
            <a:pPr marL="0" indent="0">
              <a:buNone/>
            </a:pPr>
            <a:r>
              <a:rPr lang="en-US" sz="700" b="0" i="0" dirty="0">
                <a:effectLst/>
                <a:latin typeface="Times New Roman" panose="02020603050405020304" pitchFamily="18" charset="0"/>
              </a:rPr>
              <a:t>Washington State University (2025). </a:t>
            </a:r>
            <a:r>
              <a:rPr lang="en-US" sz="700" b="0" i="1" dirty="0">
                <a:effectLst/>
                <a:latin typeface="Times New Roman" panose="02020603050405020304" pitchFamily="18" charset="0"/>
              </a:rPr>
              <a:t>Industry Research: PESTEL Analysis</a:t>
            </a:r>
            <a:r>
              <a:rPr lang="en-US" sz="700" b="0" i="0" dirty="0">
                <a:effectLst/>
                <a:latin typeface="Times New Roman" panose="02020603050405020304" pitchFamily="18" charset="0"/>
              </a:rPr>
              <a:t>. [online] Washington State University. Available at: https://libguides.libraries.wsu.edu/c.php?g=294263&amp;p=4358409.</a:t>
            </a:r>
          </a:p>
        </p:txBody>
      </p:sp>
    </p:spTree>
    <p:extLst>
      <p:ext uri="{BB962C8B-B14F-4D97-AF65-F5344CB8AC3E}">
        <p14:creationId xmlns:p14="http://schemas.microsoft.com/office/powerpoint/2010/main" val="3012191578"/>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a:extLst>
              <a:ext uri="{FF2B5EF4-FFF2-40B4-BE49-F238E27FC236}">
                <a16:creationId xmlns:a16="http://schemas.microsoft.com/office/drawing/2014/main" id="{BE97D562-CEDE-F663-E428-1EFD06DAE074}"/>
              </a:ext>
            </a:extLst>
          </p:cNvPr>
          <p:cNvSpPr>
            <a:spLocks noGrp="1"/>
          </p:cNvSpPr>
          <p:nvPr>
            <p:ph idx="1"/>
          </p:nvPr>
        </p:nvSpPr>
        <p:spPr/>
        <p:txBody>
          <a:bodyPr/>
          <a:lstStyle/>
          <a:p>
            <a:pPr marL="0" indent="0" algn="ctr">
              <a:buNone/>
            </a:pPr>
            <a:r>
              <a:rPr lang="en-GB" sz="5400" b="1" u="sng" dirty="0"/>
              <a:t>Thank you very much</a:t>
            </a:r>
          </a:p>
          <a:p>
            <a:endParaRPr lang="en-GB" dirty="0"/>
          </a:p>
        </p:txBody>
      </p:sp>
    </p:spTree>
    <p:extLst>
      <p:ext uri="{BB962C8B-B14F-4D97-AF65-F5344CB8AC3E}">
        <p14:creationId xmlns:p14="http://schemas.microsoft.com/office/powerpoint/2010/main" val="1824551671"/>
      </p:ext>
    </p:extLst>
  </p:cSld>
  <p:clrMapOvr>
    <a:masterClrMapping/>
  </p:clrMapOvr>
</p:sld>
</file>

<file path=ppt/theme/theme1.xml><?xml version="1.0" encoding="utf-8"?>
<a:theme xmlns:a="http://schemas.openxmlformats.org/drawingml/2006/main" name="Office Theme">
  <a:themeElements>
    <a:clrScheme name="Office">
      <a:dk1>
        <a:sysClr val="windowText" lastClr="000000"/>
      </a:dk1>
      <a:lt1>
        <a:sysClr val="window" lastClr="FFFFFF"/>
      </a:lt1>
      <a:dk2>
        <a:srgbClr val="0E2841"/>
      </a:dk2>
      <a:lt2>
        <a:srgbClr val="E8E8E8"/>
      </a:lt2>
      <a:accent1>
        <a:srgbClr val="156082"/>
      </a:accent1>
      <a:accent2>
        <a:srgbClr val="E97132"/>
      </a:accent2>
      <a:accent3>
        <a:srgbClr val="196B24"/>
      </a:accent3>
      <a:accent4>
        <a:srgbClr val="0F9ED5"/>
      </a:accent4>
      <a:accent5>
        <a:srgbClr val="A02B93"/>
      </a:accent5>
      <a:accent6>
        <a:srgbClr val="4EA72E"/>
      </a:accent6>
      <a:hlink>
        <a:srgbClr val="467886"/>
      </a:hlink>
      <a:folHlink>
        <a:srgbClr val="96607D"/>
      </a:folHlink>
    </a:clrScheme>
    <a:fontScheme name="Office">
      <a:majorFont>
        <a:latin typeface="Aptos Display" panose="0211000402020202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Aptos" panose="0211000402020202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12700" cap="flat" cmpd="sng" algn="ctr">
          <a:solidFill>
            <a:schemeClr val="phClr"/>
          </a:solidFill>
          <a:prstDash val="solid"/>
          <a:miter lim="800000"/>
        </a:ln>
        <a:ln w="19050" cap="flat" cmpd="sng" algn="ctr">
          <a:solidFill>
            <a:schemeClr val="phClr"/>
          </a:solidFill>
          <a:prstDash val="solid"/>
          <a:miter lim="800000"/>
        </a:ln>
        <a:ln w="2540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lnDef>
      <a:spPr/>
      <a:bodyPr/>
      <a:lstStyle/>
      <a:style>
        <a:lnRef idx="2">
          <a:schemeClr val="accent1"/>
        </a:lnRef>
        <a:fillRef idx="0">
          <a:schemeClr val="accent1"/>
        </a:fillRef>
        <a:effectRef idx="1">
          <a:schemeClr val="accent1"/>
        </a:effectRef>
        <a:fontRef idx="minor">
          <a:schemeClr val="tx1"/>
        </a:fontRef>
      </a:style>
    </a:lnDef>
  </a:objectDefaults>
  <a:extraClrSchemeLst/>
  <a:extLst>
    <a:ext uri="{05A4C25C-085E-4340-85A3-A5531E510DB2}">
      <thm15:themeFamily xmlns:thm15="http://schemas.microsoft.com/office/thememl/2012/main" name="Office Theme" id="{2E142A2C-CD16-42D6-873A-C26D2A0506FA}" vid="{1BDDFF52-6CD6-40A5-AB3C-68EB2F1E4D0A}"/>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0E2841"/>
      </a:dk2>
      <a:lt2>
        <a:srgbClr val="E8E8E8"/>
      </a:lt2>
      <a:accent1>
        <a:srgbClr val="156082"/>
      </a:accent1>
      <a:accent2>
        <a:srgbClr val="E97132"/>
      </a:accent2>
      <a:accent3>
        <a:srgbClr val="196B24"/>
      </a:accent3>
      <a:accent4>
        <a:srgbClr val="0F9ED5"/>
      </a:accent4>
      <a:accent5>
        <a:srgbClr val="A02B93"/>
      </a:accent5>
      <a:accent6>
        <a:srgbClr val="4EA72E"/>
      </a:accent6>
      <a:hlink>
        <a:srgbClr val="467886"/>
      </a:hlink>
      <a:folHlink>
        <a:srgbClr val="96607D"/>
      </a:folHlink>
    </a:clrScheme>
    <a:fontScheme name="Office">
      <a:majorFont>
        <a:latin typeface="Aptos Display" panose="0211000402020202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Aptos" panose="0211000402020202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12700" cap="flat" cmpd="sng" algn="ctr">
          <a:solidFill>
            <a:schemeClr val="phClr"/>
          </a:solidFill>
          <a:prstDash val="solid"/>
          <a:miter lim="800000"/>
        </a:ln>
        <a:ln w="19050" cap="flat" cmpd="sng" algn="ctr">
          <a:solidFill>
            <a:schemeClr val="phClr"/>
          </a:solidFill>
          <a:prstDash val="solid"/>
          <a:miter lim="800000"/>
        </a:ln>
        <a:ln w="2540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lnDef>
      <a:spPr/>
      <a:bodyPr/>
      <a:lstStyle/>
      <a:style>
        <a:lnRef idx="2">
          <a:schemeClr val="accent1"/>
        </a:lnRef>
        <a:fillRef idx="0">
          <a:schemeClr val="accent1"/>
        </a:fillRef>
        <a:effectRef idx="1">
          <a:schemeClr val="accent1"/>
        </a:effectRef>
        <a:fontRef idx="minor">
          <a:schemeClr val="tx1"/>
        </a:fontRef>
      </a:style>
    </a:lnDef>
  </a:objectDefaults>
  <a:extraClrSchemeLst/>
  <a:extLst>
    <a:ext uri="{05A4C25C-085E-4340-85A3-A5531E510DB2}">
      <thm15:themeFamily xmlns:thm15="http://schemas.microsoft.com/office/thememl/2012/main" name="Office Theme" id="{2E142A2C-CD16-42D6-873A-C26D2A0506FA}" vid="{1BDDFF52-6CD6-40A5-AB3C-68EB2F1E4D0A}"/>
    </a:ext>
  </a:extLst>
</a:theme>
</file>

<file path=docProps/app.xml><?xml version="1.0" encoding="utf-8"?>
<Properties xmlns="http://schemas.openxmlformats.org/officeDocument/2006/extended-properties" xmlns:vt="http://schemas.openxmlformats.org/officeDocument/2006/docPropsVTypes">
  <TotalTime>0</TotalTime>
  <Words>3864</Words>
  <Application>Microsoft Office PowerPoint</Application>
  <PresentationFormat>Widescreen</PresentationFormat>
  <Paragraphs>138</Paragraphs>
  <Slides>12</Slides>
  <Notes>10</Notes>
  <HiddenSlides>0</HiddenSlides>
  <MMClips>0</MMClips>
  <ScaleCrop>false</ScaleCrop>
  <HeadingPairs>
    <vt:vector size="6" baseType="variant">
      <vt:variant>
        <vt:lpstr>Fonts Used</vt:lpstr>
      </vt:variant>
      <vt:variant>
        <vt:i4>5</vt:i4>
      </vt:variant>
      <vt:variant>
        <vt:lpstr>Theme</vt:lpstr>
      </vt:variant>
      <vt:variant>
        <vt:i4>1</vt:i4>
      </vt:variant>
      <vt:variant>
        <vt:lpstr>Slide Titles</vt:lpstr>
      </vt:variant>
      <vt:variant>
        <vt:i4>12</vt:i4>
      </vt:variant>
    </vt:vector>
  </HeadingPairs>
  <TitlesOfParts>
    <vt:vector size="18" baseType="lpstr">
      <vt:lpstr>Aptos</vt:lpstr>
      <vt:lpstr>Aptos Display</vt:lpstr>
      <vt:lpstr>Arial</vt:lpstr>
      <vt:lpstr>Calibri</vt:lpstr>
      <vt:lpstr>Times New Roman</vt:lpstr>
      <vt:lpstr>Office Theme</vt:lpstr>
      <vt:lpstr>Green Haven Florists</vt:lpstr>
      <vt:lpstr>Introduction</vt:lpstr>
      <vt:lpstr>Business Context of Green Haven Florists</vt:lpstr>
      <vt:lpstr>Nature and Scope of Business Issues</vt:lpstr>
      <vt:lpstr>5W2H Analysis</vt:lpstr>
      <vt:lpstr>Critique of the PESTEL Framework</vt:lpstr>
      <vt:lpstr>PESTEL Applied to Green Haven Florists</vt:lpstr>
      <vt:lpstr>Fishbone Diagram: Causes of Declining Sales</vt:lpstr>
      <vt:lpstr>PowerPoint Presentation</vt:lpstr>
      <vt:lpstr>Key Findings Summary</vt:lpstr>
      <vt:lpstr>References</vt:lpstr>
      <vt:lpstr>PowerPoint Presentation</vt:lpstr>
    </vt:vector>
  </TitlesOfParts>
  <Manager/>
  <Company/>
  <LinksUpToDate>false</LinksUpToDate>
  <SharedDoc>false</SharedDoc>
  <HyperlinkBase/>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
  <dc:subject/>
  <dc:creator>ch moody khaliq</dc:creator>
  <cp:keywords/>
  <dc:description/>
  <cp:lastModifiedBy>Okhtar Mohammed Khaliq (2505121)</cp:lastModifiedBy>
  <cp:revision>9</cp:revision>
  <dcterms:created xsi:type="dcterms:W3CDTF">2026-01-31T11:05:05Z</dcterms:created>
  <dcterms:modified xsi:type="dcterms:W3CDTF">2026-02-10T10:56:09Z</dcterms:modified>
  <cp:category/>
</cp:coreProperties>
</file>

<file path=docProps/custom.xml><?xml version="1.0" encoding="utf-8"?>
<Properties xmlns="http://schemas.openxmlformats.org/officeDocument/2006/custom-properties" xmlns:vt="http://schemas.openxmlformats.org/officeDocument/2006/docPropsVTypes">
  <property fmtid="{D5CDD505-2E9C-101B-9397-08002B2CF9AE}" pid="2" name="MSIP_Label_defa4170-0d19-0005-0004-bc88714345d2_Enabled">
    <vt:lpwstr>true</vt:lpwstr>
  </property>
  <property fmtid="{D5CDD505-2E9C-101B-9397-08002B2CF9AE}" pid="3" name="MSIP_Label_defa4170-0d19-0005-0004-bc88714345d2_SetDate">
    <vt:lpwstr>2026-01-31T11:44:13Z</vt:lpwstr>
  </property>
  <property fmtid="{D5CDD505-2E9C-101B-9397-08002B2CF9AE}" pid="4" name="MSIP_Label_defa4170-0d19-0005-0004-bc88714345d2_Method">
    <vt:lpwstr>Standard</vt:lpwstr>
  </property>
  <property fmtid="{D5CDD505-2E9C-101B-9397-08002B2CF9AE}" pid="5" name="MSIP_Label_defa4170-0d19-0005-0004-bc88714345d2_Name">
    <vt:lpwstr>defa4170-0d19-0005-0004-bc88714345d2</vt:lpwstr>
  </property>
  <property fmtid="{D5CDD505-2E9C-101B-9397-08002B2CF9AE}" pid="6" name="MSIP_Label_defa4170-0d19-0005-0004-bc88714345d2_SiteId">
    <vt:lpwstr>43bfd43f-1952-47ce-b956-d0c29c3dc983</vt:lpwstr>
  </property>
  <property fmtid="{D5CDD505-2E9C-101B-9397-08002B2CF9AE}" pid="7" name="MSIP_Label_defa4170-0d19-0005-0004-bc88714345d2_ActionId">
    <vt:lpwstr>59256be5-529c-4683-a330-7c64837f9b62</vt:lpwstr>
  </property>
  <property fmtid="{D5CDD505-2E9C-101B-9397-08002B2CF9AE}" pid="8" name="MSIP_Label_defa4170-0d19-0005-0004-bc88714345d2_ContentBits">
    <vt:lpwstr>0</vt:lpwstr>
  </property>
  <property fmtid="{D5CDD505-2E9C-101B-9397-08002B2CF9AE}" pid="9" name="MSIP_Label_defa4170-0d19-0005-0004-bc88714345d2_Tag">
    <vt:lpwstr>10, 3, 0, 1</vt:lpwstr>
  </property>
</Properties>
</file>