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88" r:id="rId4"/>
    <p:sldId id="289" r:id="rId5"/>
    <p:sldId id="290" r:id="rId6"/>
    <p:sldId id="291" r:id="rId7"/>
    <p:sldId id="28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78" d="100"/>
          <a:sy n="78" d="100"/>
        </p:scale>
        <p:origin x="3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E4733E-DFB4-41CD-893B-25B5361C14DD}"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3650CDE6-0C5F-4BB4-AA0E-4B08DF6BF423}">
      <dgm:prSet/>
      <dgm:spPr/>
      <dgm:t>
        <a:bodyPr/>
        <a:lstStyle/>
        <a:p>
          <a:pPr>
            <a:lnSpc>
              <a:spcPct val="100000"/>
            </a:lnSpc>
            <a:defRPr cap="all"/>
          </a:pPr>
          <a:r>
            <a:rPr lang="en-GB" b="1" dirty="0"/>
            <a:t>Digital safety is a term for using social media and personal data correctly.</a:t>
          </a:r>
          <a:endParaRPr lang="en-US" b="1" dirty="0"/>
        </a:p>
      </dgm:t>
    </dgm:pt>
    <dgm:pt modelId="{FCDD126D-9282-47D9-A18E-9793DE6C0363}" type="parTrans" cxnId="{65B68A42-9252-4015-8D35-166B31E6AA08}">
      <dgm:prSet/>
      <dgm:spPr/>
      <dgm:t>
        <a:bodyPr/>
        <a:lstStyle/>
        <a:p>
          <a:endParaRPr lang="en-US"/>
        </a:p>
      </dgm:t>
    </dgm:pt>
    <dgm:pt modelId="{EC2DFD7B-84CC-4CCF-9F00-3AC6721058B9}" type="sibTrans" cxnId="{65B68A42-9252-4015-8D35-166B31E6AA08}">
      <dgm:prSet/>
      <dgm:spPr/>
      <dgm:t>
        <a:bodyPr/>
        <a:lstStyle/>
        <a:p>
          <a:endParaRPr lang="en-US"/>
        </a:p>
      </dgm:t>
    </dgm:pt>
    <dgm:pt modelId="{949BA410-08AA-49A6-AB0C-D075CD0035C6}">
      <dgm:prSet/>
      <dgm:spPr/>
      <dgm:t>
        <a:bodyPr/>
        <a:lstStyle/>
        <a:p>
          <a:pPr>
            <a:lnSpc>
              <a:spcPct val="100000"/>
            </a:lnSpc>
            <a:defRPr cap="all"/>
          </a:pPr>
          <a:r>
            <a:rPr lang="en-GB" b="1" dirty="0"/>
            <a:t>Used by employed people in organisations to protect individual’s information </a:t>
          </a:r>
          <a:endParaRPr lang="en-US" b="1" dirty="0"/>
        </a:p>
      </dgm:t>
    </dgm:pt>
    <dgm:pt modelId="{BB6F1A65-36B0-42A4-BF1D-06D886BD9DAE}" type="parTrans" cxnId="{2BA1070A-2DE3-4E05-94A6-FC8A12B06BFE}">
      <dgm:prSet/>
      <dgm:spPr/>
      <dgm:t>
        <a:bodyPr/>
        <a:lstStyle/>
        <a:p>
          <a:endParaRPr lang="en-US"/>
        </a:p>
      </dgm:t>
    </dgm:pt>
    <dgm:pt modelId="{2A385109-E170-494E-A618-74C92DA63A27}" type="sibTrans" cxnId="{2BA1070A-2DE3-4E05-94A6-FC8A12B06BFE}">
      <dgm:prSet/>
      <dgm:spPr/>
      <dgm:t>
        <a:bodyPr/>
        <a:lstStyle/>
        <a:p>
          <a:endParaRPr lang="en-US"/>
        </a:p>
      </dgm:t>
    </dgm:pt>
    <dgm:pt modelId="{4BE4EFEE-9AB6-43AB-8984-6EF88A80AF14}">
      <dgm:prSet/>
      <dgm:spPr/>
      <dgm:t>
        <a:bodyPr/>
        <a:lstStyle/>
        <a:p>
          <a:pPr>
            <a:lnSpc>
              <a:spcPct val="100000"/>
            </a:lnSpc>
            <a:defRPr cap="all"/>
          </a:pPr>
          <a:r>
            <a:rPr lang="en-GB" b="1" dirty="0"/>
            <a:t>from threats and vulnerabilities keeping data and confidential person information stored correctly</a:t>
          </a:r>
          <a:r>
            <a:rPr lang="en-GB" dirty="0"/>
            <a:t>.</a:t>
          </a:r>
          <a:endParaRPr lang="en-US" dirty="0"/>
        </a:p>
      </dgm:t>
    </dgm:pt>
    <dgm:pt modelId="{0B32BBCF-11F0-4D3E-B51E-C257A33D75D1}" type="parTrans" cxnId="{6BCD8DBD-BA4E-475C-99C7-3A6D917F2F02}">
      <dgm:prSet/>
      <dgm:spPr/>
      <dgm:t>
        <a:bodyPr/>
        <a:lstStyle/>
        <a:p>
          <a:endParaRPr lang="en-US"/>
        </a:p>
      </dgm:t>
    </dgm:pt>
    <dgm:pt modelId="{718E5498-7A02-455E-82F1-3B1BCCA7B8A4}" type="sibTrans" cxnId="{6BCD8DBD-BA4E-475C-99C7-3A6D917F2F02}">
      <dgm:prSet/>
      <dgm:spPr/>
      <dgm:t>
        <a:bodyPr/>
        <a:lstStyle/>
        <a:p>
          <a:endParaRPr lang="en-US"/>
        </a:p>
      </dgm:t>
    </dgm:pt>
    <dgm:pt modelId="{A3DC40EA-38F0-403D-9542-EB185CD84869}" type="pres">
      <dgm:prSet presAssocID="{EAE4733E-DFB4-41CD-893B-25B5361C14DD}" presName="root" presStyleCnt="0">
        <dgm:presLayoutVars>
          <dgm:dir/>
          <dgm:resizeHandles val="exact"/>
        </dgm:presLayoutVars>
      </dgm:prSet>
      <dgm:spPr/>
    </dgm:pt>
    <dgm:pt modelId="{91D92D89-EE7F-4725-BD3A-4992893B6063}" type="pres">
      <dgm:prSet presAssocID="{3650CDE6-0C5F-4BB4-AA0E-4B08DF6BF423}" presName="compNode" presStyleCnt="0"/>
      <dgm:spPr/>
    </dgm:pt>
    <dgm:pt modelId="{CEC50D84-14FD-46C9-9B1D-D3F20EC12BBF}" type="pres">
      <dgm:prSet presAssocID="{3650CDE6-0C5F-4BB4-AA0E-4B08DF6BF423}" presName="iconBgRect" presStyleLbl="bgShp" presStyleIdx="0" presStyleCnt="3"/>
      <dgm:spPr/>
    </dgm:pt>
    <dgm:pt modelId="{96CB79FF-900D-43C2-ABF9-0CA351A97118}" type="pres">
      <dgm:prSet presAssocID="{3650CDE6-0C5F-4BB4-AA0E-4B08DF6BF42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mart Phone"/>
        </a:ext>
      </dgm:extLst>
    </dgm:pt>
    <dgm:pt modelId="{3BE29471-FC1F-407D-AA51-D1CBBDA085CC}" type="pres">
      <dgm:prSet presAssocID="{3650CDE6-0C5F-4BB4-AA0E-4B08DF6BF423}" presName="spaceRect" presStyleCnt="0"/>
      <dgm:spPr/>
    </dgm:pt>
    <dgm:pt modelId="{CB80EA13-8F63-4791-B315-DBDB116FB512}" type="pres">
      <dgm:prSet presAssocID="{3650CDE6-0C5F-4BB4-AA0E-4B08DF6BF423}" presName="textRect" presStyleLbl="revTx" presStyleIdx="0" presStyleCnt="3">
        <dgm:presLayoutVars>
          <dgm:chMax val="1"/>
          <dgm:chPref val="1"/>
        </dgm:presLayoutVars>
      </dgm:prSet>
      <dgm:spPr/>
    </dgm:pt>
    <dgm:pt modelId="{897F6580-CA71-46F7-8065-3EBB5AE9DD48}" type="pres">
      <dgm:prSet presAssocID="{EC2DFD7B-84CC-4CCF-9F00-3AC6721058B9}" presName="sibTrans" presStyleCnt="0"/>
      <dgm:spPr/>
    </dgm:pt>
    <dgm:pt modelId="{829D97AC-9CC1-4612-A108-6B9C7E0684B9}" type="pres">
      <dgm:prSet presAssocID="{949BA410-08AA-49A6-AB0C-D075CD0035C6}" presName="compNode" presStyleCnt="0"/>
      <dgm:spPr/>
    </dgm:pt>
    <dgm:pt modelId="{8300999A-4686-43A2-A19C-73247180EE9B}" type="pres">
      <dgm:prSet presAssocID="{949BA410-08AA-49A6-AB0C-D075CD0035C6}" presName="iconBgRect" presStyleLbl="bgShp" presStyleIdx="1" presStyleCnt="3"/>
      <dgm:spPr/>
    </dgm:pt>
    <dgm:pt modelId="{2CED1531-D8F7-4550-BF43-428F79E34F05}" type="pres">
      <dgm:prSet presAssocID="{949BA410-08AA-49A6-AB0C-D075CD0035C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
        </a:ext>
      </dgm:extLst>
    </dgm:pt>
    <dgm:pt modelId="{4E668FBA-92FF-4DBE-893E-D18B3898642F}" type="pres">
      <dgm:prSet presAssocID="{949BA410-08AA-49A6-AB0C-D075CD0035C6}" presName="spaceRect" presStyleCnt="0"/>
      <dgm:spPr/>
    </dgm:pt>
    <dgm:pt modelId="{9CC8E857-1F85-40CB-A77A-E05FC8036493}" type="pres">
      <dgm:prSet presAssocID="{949BA410-08AA-49A6-AB0C-D075CD0035C6}" presName="textRect" presStyleLbl="revTx" presStyleIdx="1" presStyleCnt="3">
        <dgm:presLayoutVars>
          <dgm:chMax val="1"/>
          <dgm:chPref val="1"/>
        </dgm:presLayoutVars>
      </dgm:prSet>
      <dgm:spPr/>
    </dgm:pt>
    <dgm:pt modelId="{BF6D47B5-382F-47F3-991B-E3FA8901AE65}" type="pres">
      <dgm:prSet presAssocID="{2A385109-E170-494E-A618-74C92DA63A27}" presName="sibTrans" presStyleCnt="0"/>
      <dgm:spPr/>
    </dgm:pt>
    <dgm:pt modelId="{8BEE07DF-DDCE-4150-903A-E69601806C89}" type="pres">
      <dgm:prSet presAssocID="{4BE4EFEE-9AB6-43AB-8984-6EF88A80AF14}" presName="compNode" presStyleCnt="0"/>
      <dgm:spPr/>
    </dgm:pt>
    <dgm:pt modelId="{B014F743-50C3-4A81-A5F1-415D172D4E49}" type="pres">
      <dgm:prSet presAssocID="{4BE4EFEE-9AB6-43AB-8984-6EF88A80AF14}" presName="iconBgRect" presStyleLbl="bgShp" presStyleIdx="2" presStyleCnt="3"/>
      <dgm:spPr/>
    </dgm:pt>
    <dgm:pt modelId="{DF6529DE-9B04-41CF-A1BE-06385CAAECB1}" type="pres">
      <dgm:prSet presAssocID="{4BE4EFEE-9AB6-43AB-8984-6EF88A80AF14}" presName="iconRect" presStyleLbl="node1" presStyleIdx="2" presStyleCnt="3" custScaleX="121962" custScaleY="93849"/>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ock"/>
        </a:ext>
      </dgm:extLst>
    </dgm:pt>
    <dgm:pt modelId="{EDA75559-DC8F-45D0-9673-381A2873EDED}" type="pres">
      <dgm:prSet presAssocID="{4BE4EFEE-9AB6-43AB-8984-6EF88A80AF14}" presName="spaceRect" presStyleCnt="0"/>
      <dgm:spPr/>
    </dgm:pt>
    <dgm:pt modelId="{554FF648-6729-45A4-B8C7-2613CA54383C}" type="pres">
      <dgm:prSet presAssocID="{4BE4EFEE-9AB6-43AB-8984-6EF88A80AF14}" presName="textRect" presStyleLbl="revTx" presStyleIdx="2" presStyleCnt="3">
        <dgm:presLayoutVars>
          <dgm:chMax val="1"/>
          <dgm:chPref val="1"/>
        </dgm:presLayoutVars>
      </dgm:prSet>
      <dgm:spPr/>
    </dgm:pt>
  </dgm:ptLst>
  <dgm:cxnLst>
    <dgm:cxn modelId="{2BA1070A-2DE3-4E05-94A6-FC8A12B06BFE}" srcId="{EAE4733E-DFB4-41CD-893B-25B5361C14DD}" destId="{949BA410-08AA-49A6-AB0C-D075CD0035C6}" srcOrd="1" destOrd="0" parTransId="{BB6F1A65-36B0-42A4-BF1D-06D886BD9DAE}" sibTransId="{2A385109-E170-494E-A618-74C92DA63A27}"/>
    <dgm:cxn modelId="{FA7F8713-CC52-407C-98ED-CB8499E9A5EB}" type="presOf" srcId="{4BE4EFEE-9AB6-43AB-8984-6EF88A80AF14}" destId="{554FF648-6729-45A4-B8C7-2613CA54383C}" srcOrd="0" destOrd="0" presId="urn:microsoft.com/office/officeart/2018/5/layout/IconCircleLabelList"/>
    <dgm:cxn modelId="{65B68A42-9252-4015-8D35-166B31E6AA08}" srcId="{EAE4733E-DFB4-41CD-893B-25B5361C14DD}" destId="{3650CDE6-0C5F-4BB4-AA0E-4B08DF6BF423}" srcOrd="0" destOrd="0" parTransId="{FCDD126D-9282-47D9-A18E-9793DE6C0363}" sibTransId="{EC2DFD7B-84CC-4CCF-9F00-3AC6721058B9}"/>
    <dgm:cxn modelId="{6BCD8DBD-BA4E-475C-99C7-3A6D917F2F02}" srcId="{EAE4733E-DFB4-41CD-893B-25B5361C14DD}" destId="{4BE4EFEE-9AB6-43AB-8984-6EF88A80AF14}" srcOrd="2" destOrd="0" parTransId="{0B32BBCF-11F0-4D3E-B51E-C257A33D75D1}" sibTransId="{718E5498-7A02-455E-82F1-3B1BCCA7B8A4}"/>
    <dgm:cxn modelId="{69A1DECB-F265-4030-AD4D-C09B645C7191}" type="presOf" srcId="{949BA410-08AA-49A6-AB0C-D075CD0035C6}" destId="{9CC8E857-1F85-40CB-A77A-E05FC8036493}" srcOrd="0" destOrd="0" presId="urn:microsoft.com/office/officeart/2018/5/layout/IconCircleLabelList"/>
    <dgm:cxn modelId="{6161BEEF-FAE9-4762-86A3-59E5D6EAA108}" type="presOf" srcId="{EAE4733E-DFB4-41CD-893B-25B5361C14DD}" destId="{A3DC40EA-38F0-403D-9542-EB185CD84869}" srcOrd="0" destOrd="0" presId="urn:microsoft.com/office/officeart/2018/5/layout/IconCircleLabelList"/>
    <dgm:cxn modelId="{A42940F5-0999-406D-BF00-FDEB2BBDB6F9}" type="presOf" srcId="{3650CDE6-0C5F-4BB4-AA0E-4B08DF6BF423}" destId="{CB80EA13-8F63-4791-B315-DBDB116FB512}" srcOrd="0" destOrd="0" presId="urn:microsoft.com/office/officeart/2018/5/layout/IconCircleLabelList"/>
    <dgm:cxn modelId="{7DBCAE2B-F502-4F42-BB9A-8BE648F9D18F}" type="presParOf" srcId="{A3DC40EA-38F0-403D-9542-EB185CD84869}" destId="{91D92D89-EE7F-4725-BD3A-4992893B6063}" srcOrd="0" destOrd="0" presId="urn:microsoft.com/office/officeart/2018/5/layout/IconCircleLabelList"/>
    <dgm:cxn modelId="{4AE2CA7D-1F45-4F84-A6CA-C8D003DB4AFE}" type="presParOf" srcId="{91D92D89-EE7F-4725-BD3A-4992893B6063}" destId="{CEC50D84-14FD-46C9-9B1D-D3F20EC12BBF}" srcOrd="0" destOrd="0" presId="urn:microsoft.com/office/officeart/2018/5/layout/IconCircleLabelList"/>
    <dgm:cxn modelId="{D17ED25C-5825-4DF2-AB40-4A472F5E5989}" type="presParOf" srcId="{91D92D89-EE7F-4725-BD3A-4992893B6063}" destId="{96CB79FF-900D-43C2-ABF9-0CA351A97118}" srcOrd="1" destOrd="0" presId="urn:microsoft.com/office/officeart/2018/5/layout/IconCircleLabelList"/>
    <dgm:cxn modelId="{86230EC8-A050-4741-B633-FC76B4A3E1A1}" type="presParOf" srcId="{91D92D89-EE7F-4725-BD3A-4992893B6063}" destId="{3BE29471-FC1F-407D-AA51-D1CBBDA085CC}" srcOrd="2" destOrd="0" presId="urn:microsoft.com/office/officeart/2018/5/layout/IconCircleLabelList"/>
    <dgm:cxn modelId="{E927CB2E-E63C-4C74-9581-4FD47A88C1D8}" type="presParOf" srcId="{91D92D89-EE7F-4725-BD3A-4992893B6063}" destId="{CB80EA13-8F63-4791-B315-DBDB116FB512}" srcOrd="3" destOrd="0" presId="urn:microsoft.com/office/officeart/2018/5/layout/IconCircleLabelList"/>
    <dgm:cxn modelId="{234EB627-E891-4A04-9FF8-A2E1958949C9}" type="presParOf" srcId="{A3DC40EA-38F0-403D-9542-EB185CD84869}" destId="{897F6580-CA71-46F7-8065-3EBB5AE9DD48}" srcOrd="1" destOrd="0" presId="urn:microsoft.com/office/officeart/2018/5/layout/IconCircleLabelList"/>
    <dgm:cxn modelId="{B4F6EAAF-A9DD-43CF-AE24-07EBD5FC58BF}" type="presParOf" srcId="{A3DC40EA-38F0-403D-9542-EB185CD84869}" destId="{829D97AC-9CC1-4612-A108-6B9C7E0684B9}" srcOrd="2" destOrd="0" presId="urn:microsoft.com/office/officeart/2018/5/layout/IconCircleLabelList"/>
    <dgm:cxn modelId="{F1BEED90-35E7-460D-B9B2-F50CE05DE465}" type="presParOf" srcId="{829D97AC-9CC1-4612-A108-6B9C7E0684B9}" destId="{8300999A-4686-43A2-A19C-73247180EE9B}" srcOrd="0" destOrd="0" presId="urn:microsoft.com/office/officeart/2018/5/layout/IconCircleLabelList"/>
    <dgm:cxn modelId="{F23BD134-BC3F-4D4B-8219-3D1A364C6C49}" type="presParOf" srcId="{829D97AC-9CC1-4612-A108-6B9C7E0684B9}" destId="{2CED1531-D8F7-4550-BF43-428F79E34F05}" srcOrd="1" destOrd="0" presId="urn:microsoft.com/office/officeart/2018/5/layout/IconCircleLabelList"/>
    <dgm:cxn modelId="{C5A7F22A-DBDC-4FDE-B7BA-3A69F660EE25}" type="presParOf" srcId="{829D97AC-9CC1-4612-A108-6B9C7E0684B9}" destId="{4E668FBA-92FF-4DBE-893E-D18B3898642F}" srcOrd="2" destOrd="0" presId="urn:microsoft.com/office/officeart/2018/5/layout/IconCircleLabelList"/>
    <dgm:cxn modelId="{2BC73E59-2613-4D4E-8DAC-086123AE2192}" type="presParOf" srcId="{829D97AC-9CC1-4612-A108-6B9C7E0684B9}" destId="{9CC8E857-1F85-40CB-A77A-E05FC8036493}" srcOrd="3" destOrd="0" presId="urn:microsoft.com/office/officeart/2018/5/layout/IconCircleLabelList"/>
    <dgm:cxn modelId="{6E489708-15B9-4B6E-ADCF-BDC6B6F869B2}" type="presParOf" srcId="{A3DC40EA-38F0-403D-9542-EB185CD84869}" destId="{BF6D47B5-382F-47F3-991B-E3FA8901AE65}" srcOrd="3" destOrd="0" presId="urn:microsoft.com/office/officeart/2018/5/layout/IconCircleLabelList"/>
    <dgm:cxn modelId="{AD2C398D-5565-4C20-B51A-38A3D9894A28}" type="presParOf" srcId="{A3DC40EA-38F0-403D-9542-EB185CD84869}" destId="{8BEE07DF-DDCE-4150-903A-E69601806C89}" srcOrd="4" destOrd="0" presId="urn:microsoft.com/office/officeart/2018/5/layout/IconCircleLabelList"/>
    <dgm:cxn modelId="{41C18F4F-53A4-48A5-84C7-33FE97EBA9E0}" type="presParOf" srcId="{8BEE07DF-DDCE-4150-903A-E69601806C89}" destId="{B014F743-50C3-4A81-A5F1-415D172D4E49}" srcOrd="0" destOrd="0" presId="urn:microsoft.com/office/officeart/2018/5/layout/IconCircleLabelList"/>
    <dgm:cxn modelId="{B1B08497-CDD6-4B62-8179-620586C50869}" type="presParOf" srcId="{8BEE07DF-DDCE-4150-903A-E69601806C89}" destId="{DF6529DE-9B04-41CF-A1BE-06385CAAECB1}" srcOrd="1" destOrd="0" presId="urn:microsoft.com/office/officeart/2018/5/layout/IconCircleLabelList"/>
    <dgm:cxn modelId="{C201284A-22A1-44B4-9977-32BC37B98DEE}" type="presParOf" srcId="{8BEE07DF-DDCE-4150-903A-E69601806C89}" destId="{EDA75559-DC8F-45D0-9673-381A2873EDED}" srcOrd="2" destOrd="0" presId="urn:microsoft.com/office/officeart/2018/5/layout/IconCircleLabelList"/>
    <dgm:cxn modelId="{252E4E44-0145-4687-9DA0-B89AE47E7E98}" type="presParOf" srcId="{8BEE07DF-DDCE-4150-903A-E69601806C89}" destId="{554FF648-6729-45A4-B8C7-2613CA54383C}"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C50D84-14FD-46C9-9B1D-D3F20EC12BBF}">
      <dsp:nvSpPr>
        <dsp:cNvPr id="0" name=""/>
        <dsp:cNvSpPr/>
      </dsp:nvSpPr>
      <dsp:spPr>
        <a:xfrm>
          <a:off x="679050" y="456271"/>
          <a:ext cx="1887187" cy="188718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CB79FF-900D-43C2-ABF9-0CA351A97118}">
      <dsp:nvSpPr>
        <dsp:cNvPr id="0" name=""/>
        <dsp:cNvSpPr/>
      </dsp:nvSpPr>
      <dsp:spPr>
        <a:xfrm>
          <a:off x="1081237" y="858458"/>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80EA13-8F63-4791-B315-DBDB116FB512}">
      <dsp:nvSpPr>
        <dsp:cNvPr id="0" name=""/>
        <dsp:cNvSpPr/>
      </dsp:nvSpPr>
      <dsp:spPr>
        <a:xfrm>
          <a:off x="75768" y="2931271"/>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dirty="0"/>
            <a:t>Digital safety is a term for using social media and personal data correctly.</a:t>
          </a:r>
          <a:endParaRPr lang="en-US" sz="1200" b="1" kern="1200" dirty="0"/>
        </a:p>
      </dsp:txBody>
      <dsp:txXfrm>
        <a:off x="75768" y="2931271"/>
        <a:ext cx="3093750" cy="720000"/>
      </dsp:txXfrm>
    </dsp:sp>
    <dsp:sp modelId="{8300999A-4686-43A2-A19C-73247180EE9B}">
      <dsp:nvSpPr>
        <dsp:cNvPr id="0" name=""/>
        <dsp:cNvSpPr/>
      </dsp:nvSpPr>
      <dsp:spPr>
        <a:xfrm>
          <a:off x="4314206" y="456271"/>
          <a:ext cx="1887187" cy="188718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ED1531-D8F7-4550-BF43-428F79E34F05}">
      <dsp:nvSpPr>
        <dsp:cNvPr id="0" name=""/>
        <dsp:cNvSpPr/>
      </dsp:nvSpPr>
      <dsp:spPr>
        <a:xfrm>
          <a:off x="4716393" y="858458"/>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C8E857-1F85-40CB-A77A-E05FC8036493}">
      <dsp:nvSpPr>
        <dsp:cNvPr id="0" name=""/>
        <dsp:cNvSpPr/>
      </dsp:nvSpPr>
      <dsp:spPr>
        <a:xfrm>
          <a:off x="3710925" y="2931271"/>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dirty="0"/>
            <a:t>Used by employed people in organisations to protect individual’s information </a:t>
          </a:r>
          <a:endParaRPr lang="en-US" sz="1200" b="1" kern="1200" dirty="0"/>
        </a:p>
      </dsp:txBody>
      <dsp:txXfrm>
        <a:off x="3710925" y="2931271"/>
        <a:ext cx="3093750" cy="720000"/>
      </dsp:txXfrm>
    </dsp:sp>
    <dsp:sp modelId="{B014F743-50C3-4A81-A5F1-415D172D4E49}">
      <dsp:nvSpPr>
        <dsp:cNvPr id="0" name=""/>
        <dsp:cNvSpPr/>
      </dsp:nvSpPr>
      <dsp:spPr>
        <a:xfrm>
          <a:off x="7949362" y="456271"/>
          <a:ext cx="1887187" cy="188718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6529DE-9B04-41CF-A1BE-06385CAAECB1}">
      <dsp:nvSpPr>
        <dsp:cNvPr id="0" name=""/>
        <dsp:cNvSpPr/>
      </dsp:nvSpPr>
      <dsp:spPr>
        <a:xfrm>
          <a:off x="8232646" y="891760"/>
          <a:ext cx="1320619" cy="101620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4FF648-6729-45A4-B8C7-2613CA54383C}">
      <dsp:nvSpPr>
        <dsp:cNvPr id="0" name=""/>
        <dsp:cNvSpPr/>
      </dsp:nvSpPr>
      <dsp:spPr>
        <a:xfrm>
          <a:off x="7346081" y="2931271"/>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defRPr cap="all"/>
          </a:pPr>
          <a:r>
            <a:rPr lang="en-GB" sz="1200" b="1" kern="1200" dirty="0"/>
            <a:t>from threats and vulnerabilities keeping data and confidential person information stored correctly</a:t>
          </a:r>
          <a:r>
            <a:rPr lang="en-GB" sz="1200" kern="1200" dirty="0"/>
            <a:t>.</a:t>
          </a:r>
          <a:endParaRPr lang="en-US" sz="1200" kern="1200" dirty="0"/>
        </a:p>
      </dsp:txBody>
      <dsp:txXfrm>
        <a:off x="7346081" y="2931271"/>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4BEA6-40FB-57B2-AB01-8AB51A2F11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20B890-ABF2-C859-67FB-8961377065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3A40C1-5F91-2E8B-0923-F784B5074DE1}"/>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5" name="Footer Placeholder 4">
            <a:extLst>
              <a:ext uri="{FF2B5EF4-FFF2-40B4-BE49-F238E27FC236}">
                <a16:creationId xmlns:a16="http://schemas.microsoft.com/office/drawing/2014/main" id="{E6F3684E-D906-D58F-400C-DFD3148EA7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8D7C23-C4FB-1716-8A08-BED94ED6AEC6}"/>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78306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226B-65AC-6E8B-BA3E-FE49E58244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C72F33-7169-CEE6-70CC-0FB02C4949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32537-E794-137E-365B-B6053AD77B00}"/>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5" name="Footer Placeholder 4">
            <a:extLst>
              <a:ext uri="{FF2B5EF4-FFF2-40B4-BE49-F238E27FC236}">
                <a16:creationId xmlns:a16="http://schemas.microsoft.com/office/drawing/2014/main" id="{801B9332-EABB-552F-9731-1DD28B0E2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B9EDCA-6CC9-A65F-E76F-2D64EB79A29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3312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72D1B-FC1D-4D9E-2839-7DF241FA45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D8CCA1-E457-CAD6-8B6A-8FE4A6CE19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05921F-9A7B-9E2E-DB49-592F282446AF}"/>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5" name="Footer Placeholder 4">
            <a:extLst>
              <a:ext uri="{FF2B5EF4-FFF2-40B4-BE49-F238E27FC236}">
                <a16:creationId xmlns:a16="http://schemas.microsoft.com/office/drawing/2014/main" id="{19359ECB-E7F6-50E9-9818-7C7DAA3DD0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20EB4A-8C10-56CA-A417-9495F748884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39859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83E1E-6CB7-7C2D-571B-103C04FF46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D68F-2D41-ACCB-5544-02CE075065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329A6C-4B65-43C2-798E-1002EFD6CB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3F0208-1EA6-E2FA-7597-D75DB9D83DC5}"/>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6" name="Footer Placeholder 5">
            <a:extLst>
              <a:ext uri="{FF2B5EF4-FFF2-40B4-BE49-F238E27FC236}">
                <a16:creationId xmlns:a16="http://schemas.microsoft.com/office/drawing/2014/main" id="{6963286E-2F4B-F6DC-23AB-FCBEC563C1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106A2D-253E-1BAA-3C08-A49210F86A3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626734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B71D-BF37-F0A0-0DAF-A5D217677B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DC848D-8335-4306-5B8F-DCF8A06059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89F186-7CD1-E5C0-09FC-947E9586A6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2994D0-1C91-6C56-A1BE-2D04C74F03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CE2867-2593-6788-BC53-C6D5BB735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188C56-8836-91A9-BFE9-78E0043667F7}"/>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8" name="Footer Placeholder 7">
            <a:extLst>
              <a:ext uri="{FF2B5EF4-FFF2-40B4-BE49-F238E27FC236}">
                <a16:creationId xmlns:a16="http://schemas.microsoft.com/office/drawing/2014/main" id="{139C8C01-11EA-82DC-D540-8A9E046BB9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522C59-E580-8FC5-0A73-558E087EC7C9}"/>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599820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504E9-8AF9-CD1C-99BA-E802717241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DF22D1-4C72-6891-5FDA-36CB0DDD0F26}"/>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4" name="Footer Placeholder 3">
            <a:extLst>
              <a:ext uri="{FF2B5EF4-FFF2-40B4-BE49-F238E27FC236}">
                <a16:creationId xmlns:a16="http://schemas.microsoft.com/office/drawing/2014/main" id="{B879A598-8B62-1E09-7C8E-D99C209978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6293E8-EBB5-3DBA-F0D8-D425A864D4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59358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9C6F68-61F5-59AC-9D43-5887FFA187BD}"/>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3" name="Footer Placeholder 2">
            <a:extLst>
              <a:ext uri="{FF2B5EF4-FFF2-40B4-BE49-F238E27FC236}">
                <a16:creationId xmlns:a16="http://schemas.microsoft.com/office/drawing/2014/main" id="{565F2C03-EC70-DF42-8321-6CB1E97D91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69938A-050D-F32E-E727-6D523E063955}"/>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39560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1B5E3-FE68-B6DE-8708-4D1E29061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03F278-EDC3-44D0-8950-AC7BFB58FE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E2804D-F364-6F0C-D22B-45710D802B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0E0ED4-04A9-8B6F-750B-50B5DCF9FAF6}"/>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6" name="Footer Placeholder 5">
            <a:extLst>
              <a:ext uri="{FF2B5EF4-FFF2-40B4-BE49-F238E27FC236}">
                <a16:creationId xmlns:a16="http://schemas.microsoft.com/office/drawing/2014/main" id="{068DAB59-17FD-2A44-7A5E-057F3021A7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460A41-C14C-2559-F449-D0D5113303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678855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AAB9-DDC8-091A-6B9A-15A9E3641E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7A11E8-1AEC-072F-1E39-5165D63DDB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1CA9F0-6A95-35BC-E16C-CD2F307AC8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677103-069C-0B7A-9222-42F6DB85C7E2}"/>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6" name="Footer Placeholder 5">
            <a:extLst>
              <a:ext uri="{FF2B5EF4-FFF2-40B4-BE49-F238E27FC236}">
                <a16:creationId xmlns:a16="http://schemas.microsoft.com/office/drawing/2014/main" id="{267F84A5-26BB-F82A-7469-F007C44956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979785-7212-F314-D465-D6FAC5D3C90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891765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D754-D98B-F35D-898F-3ABD741C0C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6A56BF-2CC5-A951-F136-75982D99D2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C60752-DD17-1B78-FD09-BDD48B5B2E0C}"/>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5" name="Footer Placeholder 4">
            <a:extLst>
              <a:ext uri="{FF2B5EF4-FFF2-40B4-BE49-F238E27FC236}">
                <a16:creationId xmlns:a16="http://schemas.microsoft.com/office/drawing/2014/main" id="{519EAAA8-2C90-BB07-FB64-55E0A9EBBF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27B09-23F0-B576-BD8C-59C8C1D4932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108105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E2230-31D3-71D3-A23E-47E1FABCA17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28CCB5-06DA-42BA-B375-AF4F336FBC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76F436-C689-95B0-072A-FBA0E2BA6583}"/>
              </a:ext>
            </a:extLst>
          </p:cNvPr>
          <p:cNvSpPr>
            <a:spLocks noGrp="1"/>
          </p:cNvSpPr>
          <p:nvPr>
            <p:ph type="dt" sz="half" idx="10"/>
          </p:nvPr>
        </p:nvSpPr>
        <p:spPr/>
        <p:txBody>
          <a:bodyPr/>
          <a:lstStyle/>
          <a:p>
            <a:fld id="{1094C089-3582-44F6-A52C-A0943213FCFA}" type="datetimeFigureOut">
              <a:rPr lang="en-GB" smtClean="0"/>
              <a:t>10/12/2025</a:t>
            </a:fld>
            <a:endParaRPr lang="en-GB"/>
          </a:p>
        </p:txBody>
      </p:sp>
      <p:sp>
        <p:nvSpPr>
          <p:cNvPr id="5" name="Footer Placeholder 4">
            <a:extLst>
              <a:ext uri="{FF2B5EF4-FFF2-40B4-BE49-F238E27FC236}">
                <a16:creationId xmlns:a16="http://schemas.microsoft.com/office/drawing/2014/main" id="{FF1F3455-1A99-54CF-F050-38B85A6E3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08BE59-2A8F-CDD3-6C98-68F93F232C2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277320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056CFE-08C5-AD6B-4E13-915289066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E6C1FB-EAF1-7B59-C316-D4090AAF1A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B9900C-4BA4-075F-AE1B-67EE27B10D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94C089-3582-44F6-A52C-A0943213FCFA}" type="datetimeFigureOut">
              <a:rPr lang="en-GB" smtClean="0"/>
              <a:t>10/12/2025</a:t>
            </a:fld>
            <a:endParaRPr lang="en-GB"/>
          </a:p>
        </p:txBody>
      </p:sp>
      <p:sp>
        <p:nvSpPr>
          <p:cNvPr id="5" name="Footer Placeholder 4">
            <a:extLst>
              <a:ext uri="{FF2B5EF4-FFF2-40B4-BE49-F238E27FC236}">
                <a16:creationId xmlns:a16="http://schemas.microsoft.com/office/drawing/2014/main" id="{E5C9CBA1-E8F5-A6F2-95E6-50DB8F7B00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AB5052B-E94F-7B48-DB1D-DD6F1C959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637343-0A74-448A-BC3B-0884AE5B08C2}" type="slidenum">
              <a:rPr lang="en-GB" smtClean="0"/>
              <a:t>‹#›</a:t>
            </a:fld>
            <a:endParaRPr lang="en-GB"/>
          </a:p>
        </p:txBody>
      </p:sp>
    </p:spTree>
    <p:extLst>
      <p:ext uri="{BB962C8B-B14F-4D97-AF65-F5344CB8AC3E}">
        <p14:creationId xmlns:p14="http://schemas.microsoft.com/office/powerpoint/2010/main" val="1704040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4528895" y="2218854"/>
            <a:ext cx="7663105" cy="964919"/>
          </a:xfrm>
        </p:spPr>
        <p:txBody>
          <a:bodyPr>
            <a:normAutofit fontScale="90000"/>
          </a:bodyPr>
          <a:lstStyle/>
          <a:p>
            <a:r>
              <a:rPr lang="en-GB" sz="4000" dirty="0">
                <a:latin typeface="Arial" panose="020B0604020202020204" pitchFamily="34" charset="0"/>
                <a:cs typeface="Arial" panose="020B0604020202020204" pitchFamily="34" charset="0"/>
              </a:rPr>
              <a:t>Digital Skills and Research Methods</a:t>
            </a:r>
            <a:br>
              <a:rPr lang="en-GB" sz="2800" dirty="0">
                <a:latin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LCHS4007</a:t>
            </a:r>
            <a:br>
              <a:rPr lang="en-US" sz="2800" b="1" spc="-10" dirty="0">
                <a:effectLst/>
                <a:latin typeface="Arial" panose="020B0604020202020204" pitchFamily="34" charset="0"/>
                <a:ea typeface="Arial" panose="020B0604020202020204" pitchFamily="34" charset="0"/>
                <a:cs typeface="Arial" panose="020B0604020202020204" pitchFamily="34" charset="0"/>
              </a:rPr>
            </a:br>
            <a:br>
              <a:rPr lang="en-US" sz="2800" b="1" spc="-10" dirty="0">
                <a:effectLst/>
                <a:latin typeface="Arial" panose="020B0604020202020204" pitchFamily="34" charset="0"/>
                <a:ea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Assessment 1: </a:t>
            </a:r>
            <a:r>
              <a:rPr lang="en-US" sz="2800" b="1" spc="-10" dirty="0">
                <a:latin typeface="Arial" panose="020B0604020202020204" pitchFamily="34" charset="0"/>
                <a:ea typeface="Arial" panose="020B0604020202020204" pitchFamily="34" charset="0"/>
                <a:cs typeface="Arial" panose="020B0604020202020204" pitchFamily="34" charset="0"/>
              </a:rPr>
              <a:t>Group 6</a:t>
            </a:r>
            <a:r>
              <a:rPr lang="en-US" sz="2800" b="1" spc="-10" dirty="0">
                <a:effectLst/>
                <a:latin typeface="Arial" panose="020B0604020202020204" pitchFamily="34" charset="0"/>
                <a:ea typeface="Arial" panose="020B0604020202020204" pitchFamily="34" charset="0"/>
                <a:cs typeface="Arial" panose="020B0604020202020204" pitchFamily="34" charset="0"/>
              </a:rPr>
              <a:t>  Presentation </a:t>
            </a:r>
            <a:endParaRPr lang="en-GB" sz="2800" dirty="0">
              <a:solidFill>
                <a:srgbClr val="FF0000"/>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1262003" y="3469051"/>
            <a:ext cx="9460588" cy="3177409"/>
          </a:xfrm>
        </p:spPr>
        <p:txBody>
          <a:bodyPr>
            <a:normAutofit/>
          </a:bodyPr>
          <a:lstStyle/>
          <a:p>
            <a:pPr algn="l"/>
            <a:endParaRPr lang="en-GB" dirty="0"/>
          </a:p>
          <a:p>
            <a:pPr algn="l"/>
            <a:r>
              <a:rPr lang="en-GB" dirty="0"/>
              <a:t>Programme: Certificate of Higher Education in Health and Social Care</a:t>
            </a:r>
          </a:p>
          <a:p>
            <a:pPr algn="l"/>
            <a:r>
              <a:rPr lang="en-GB" dirty="0"/>
              <a:t>				</a:t>
            </a:r>
          </a:p>
          <a:p>
            <a:pPr algn="l"/>
            <a:r>
              <a:rPr lang="en-GB" dirty="0"/>
              <a:t>Lecturer name: </a:t>
            </a:r>
            <a:r>
              <a:rPr lang="en-GB" b="1" dirty="0">
                <a:solidFill>
                  <a:schemeClr val="tx1">
                    <a:lumMod val="95000"/>
                    <a:lumOff val="5000"/>
                  </a:schemeClr>
                </a:solidFill>
              </a:rPr>
              <a:t>Amitave Banik</a:t>
            </a:r>
          </a:p>
          <a:p>
            <a:endParaRPr lang="en-GB" dirty="0"/>
          </a:p>
        </p:txBody>
      </p:sp>
      <p:pic>
        <p:nvPicPr>
          <p:cNvPr id="3074" name="Picture 2" descr="University of wales Logos">
            <a:extLst>
              <a:ext uri="{FF2B5EF4-FFF2-40B4-BE49-F238E27FC236}">
                <a16:creationId xmlns:a16="http://schemas.microsoft.com/office/drawing/2014/main" id="{EB2DB8C7-FBDE-53E9-BABD-14CE3F53CB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219076"/>
            <a:ext cx="451485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2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818FE-795F-0E4A-2DAB-A76E4C28911E}"/>
              </a:ext>
            </a:extLst>
          </p:cNvPr>
          <p:cNvSpPr>
            <a:spLocks noGrp="1"/>
          </p:cNvSpPr>
          <p:nvPr>
            <p:ph type="ctrTitle"/>
          </p:nvPr>
        </p:nvSpPr>
        <p:spPr>
          <a:xfrm>
            <a:off x="-92790" y="2324903"/>
            <a:ext cx="6737263" cy="243840"/>
          </a:xfrm>
        </p:spPr>
        <p:txBody>
          <a:bodyPr>
            <a:normAutofit fontScale="90000"/>
          </a:bodyPr>
          <a:lstStyle/>
          <a:p>
            <a:r>
              <a:rPr lang="en-GB" u="sng" dirty="0"/>
              <a:t>Check list for digital safety</a:t>
            </a:r>
            <a:br>
              <a:rPr lang="en-GB" u="sng" dirty="0"/>
            </a:br>
            <a:r>
              <a:rPr lang="en-GB" sz="3100" u="sng" dirty="0"/>
              <a:t>in sunrise care home</a:t>
            </a:r>
          </a:p>
        </p:txBody>
      </p:sp>
      <p:sp>
        <p:nvSpPr>
          <p:cNvPr id="3" name="Subtitle 2">
            <a:extLst>
              <a:ext uri="{FF2B5EF4-FFF2-40B4-BE49-F238E27FC236}">
                <a16:creationId xmlns:a16="http://schemas.microsoft.com/office/drawing/2014/main" id="{F4825D79-B6B5-F318-A12D-AA288B3D5B6B}"/>
              </a:ext>
            </a:extLst>
          </p:cNvPr>
          <p:cNvSpPr>
            <a:spLocks noGrp="1"/>
          </p:cNvSpPr>
          <p:nvPr>
            <p:ph type="subTitle" idx="1"/>
          </p:nvPr>
        </p:nvSpPr>
        <p:spPr>
          <a:xfrm>
            <a:off x="1551295" y="3338891"/>
            <a:ext cx="9144000" cy="2802601"/>
          </a:xfrm>
        </p:spPr>
        <p:txBody>
          <a:bodyPr>
            <a:normAutofit/>
          </a:bodyPr>
          <a:lstStyle/>
          <a:p>
            <a:endParaRPr lang="en-GB" dirty="0"/>
          </a:p>
          <a:p>
            <a:pPr algn="l"/>
            <a:r>
              <a:rPr lang="en-GB" dirty="0"/>
              <a:t>		</a:t>
            </a:r>
            <a:endParaRPr lang="en-GB" dirty="0">
              <a:solidFill>
                <a:srgbClr val="FF0000"/>
              </a:solidFill>
            </a:endParaRPr>
          </a:p>
        </p:txBody>
      </p:sp>
      <p:pic>
        <p:nvPicPr>
          <p:cNvPr id="5" name="Picture 4" descr="Robot hands and technology">
            <a:extLst>
              <a:ext uri="{FF2B5EF4-FFF2-40B4-BE49-F238E27FC236}">
                <a16:creationId xmlns:a16="http://schemas.microsoft.com/office/drawing/2014/main" id="{BD907039-4929-182E-6866-396AE9004D9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9076" y="-31715"/>
            <a:ext cx="4177407" cy="2802601"/>
          </a:xfrm>
          <a:prstGeom prst="rect">
            <a:avLst/>
          </a:prstGeom>
          <a:ln>
            <a:noFill/>
          </a:ln>
          <a:effectLst>
            <a:outerShdw blurRad="190500" algn="tl" rotWithShape="0">
              <a:srgbClr val="000000">
                <a:alpha val="70000"/>
              </a:srgbClr>
            </a:outerShdw>
          </a:effectLst>
        </p:spPr>
      </p:pic>
      <p:graphicFrame>
        <p:nvGraphicFramePr>
          <p:cNvPr id="4" name="Table 3"/>
          <p:cNvGraphicFramePr>
            <a:graphicFrameLocks noGrp="1"/>
          </p:cNvGraphicFramePr>
          <p:nvPr>
            <p:extLst>
              <p:ext uri="{D42A27DB-BD31-4B8C-83A1-F6EECF244321}">
                <p14:modId xmlns:p14="http://schemas.microsoft.com/office/powerpoint/2010/main" val="2025812448"/>
              </p:ext>
            </p:extLst>
          </p:nvPr>
        </p:nvGraphicFramePr>
        <p:xfrm>
          <a:off x="365760" y="3602528"/>
          <a:ext cx="7363968" cy="2194560"/>
        </p:xfrm>
        <a:graphic>
          <a:graphicData uri="http://schemas.openxmlformats.org/drawingml/2006/table">
            <a:tbl>
              <a:tblPr firstRow="1" bandRow="1">
                <a:tableStyleId>{D27102A9-8310-4765-A935-A1911B00CA55}</a:tableStyleId>
              </a:tblPr>
              <a:tblGrid>
                <a:gridCol w="3681984">
                  <a:extLst>
                    <a:ext uri="{9D8B030D-6E8A-4147-A177-3AD203B41FA5}">
                      <a16:colId xmlns:a16="http://schemas.microsoft.com/office/drawing/2014/main" val="20000"/>
                    </a:ext>
                  </a:extLst>
                </a:gridCol>
                <a:gridCol w="3681984">
                  <a:extLst>
                    <a:ext uri="{9D8B030D-6E8A-4147-A177-3AD203B41FA5}">
                      <a16:colId xmlns:a16="http://schemas.microsoft.com/office/drawing/2014/main" val="20001"/>
                    </a:ext>
                  </a:extLst>
                </a:gridCol>
              </a:tblGrid>
              <a:tr h="328133">
                <a:tc>
                  <a:txBody>
                    <a:bodyPr/>
                    <a:lstStyle/>
                    <a:p>
                      <a:r>
                        <a:rPr lang="en-GB" dirty="0"/>
                        <a:t>Student Name</a:t>
                      </a:r>
                    </a:p>
                  </a:txBody>
                  <a:tcPr/>
                </a:tc>
                <a:tc>
                  <a:txBody>
                    <a:bodyPr/>
                    <a:lstStyle/>
                    <a:p>
                      <a:r>
                        <a:rPr lang="en-GB" dirty="0"/>
                        <a:t>Student Number</a:t>
                      </a:r>
                    </a:p>
                  </a:txBody>
                  <a:tcPr/>
                </a:tc>
                <a:extLst>
                  <a:ext uri="{0D108BD9-81ED-4DB2-BD59-A6C34878D82A}">
                    <a16:rowId xmlns:a16="http://schemas.microsoft.com/office/drawing/2014/main" val="10000"/>
                  </a:ext>
                </a:extLst>
              </a:tr>
              <a:tr h="328133">
                <a:tc>
                  <a:txBody>
                    <a:bodyPr/>
                    <a:lstStyle/>
                    <a:p>
                      <a:r>
                        <a:rPr lang="en-GB" dirty="0"/>
                        <a:t>Leila Gulyas</a:t>
                      </a:r>
                    </a:p>
                  </a:txBody>
                  <a:tcPr/>
                </a:tc>
                <a:tc>
                  <a:txBody>
                    <a:bodyPr/>
                    <a:lstStyle/>
                    <a:p>
                      <a:r>
                        <a:rPr lang="en-GB" dirty="0"/>
                        <a:t>2514995</a:t>
                      </a:r>
                    </a:p>
                  </a:txBody>
                  <a:tcPr/>
                </a:tc>
                <a:extLst>
                  <a:ext uri="{0D108BD9-81ED-4DB2-BD59-A6C34878D82A}">
                    <a16:rowId xmlns:a16="http://schemas.microsoft.com/office/drawing/2014/main" val="10001"/>
                  </a:ext>
                </a:extLst>
              </a:tr>
              <a:tr h="3281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Darianny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2</a:t>
                      </a:r>
                      <a:endParaRPr lang="en-GB" dirty="0"/>
                    </a:p>
                  </a:txBody>
                  <a:tcPr/>
                </a:tc>
                <a:extLst>
                  <a:ext uri="{0D108BD9-81ED-4DB2-BD59-A6C34878D82A}">
                    <a16:rowId xmlns:a16="http://schemas.microsoft.com/office/drawing/2014/main" val="10002"/>
                  </a:ext>
                </a:extLst>
              </a:tr>
              <a:tr h="3281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Elena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3</a:t>
                      </a:r>
                      <a:endParaRPr lang="en-GB" dirty="0"/>
                    </a:p>
                  </a:txBody>
                  <a:tcPr/>
                </a:tc>
                <a:extLst>
                  <a:ext uri="{0D108BD9-81ED-4DB2-BD59-A6C34878D82A}">
                    <a16:rowId xmlns:a16="http://schemas.microsoft.com/office/drawing/2014/main" val="10003"/>
                  </a:ext>
                </a:extLst>
              </a:tr>
              <a:tr h="3281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Yocasta</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4</a:t>
                      </a:r>
                      <a:endParaRPr lang="en-GB" dirty="0"/>
                    </a:p>
                  </a:txBody>
                  <a:tcPr/>
                </a:tc>
                <a:extLst>
                  <a:ext uri="{0D108BD9-81ED-4DB2-BD59-A6C34878D82A}">
                    <a16:rowId xmlns:a16="http://schemas.microsoft.com/office/drawing/2014/main" val="10004"/>
                  </a:ext>
                </a:extLst>
              </a:tr>
              <a:tr h="32813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Kerry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5</a:t>
                      </a:r>
                      <a:endParaRPr lang="en-GB"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66210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957DF-7DA5-99BE-DA65-A5C6DC18F881}"/>
              </a:ext>
            </a:extLst>
          </p:cNvPr>
          <p:cNvSpPr>
            <a:spLocks noGrp="1"/>
          </p:cNvSpPr>
          <p:nvPr>
            <p:ph type="title"/>
          </p:nvPr>
        </p:nvSpPr>
        <p:spPr>
          <a:xfrm>
            <a:off x="134112" y="145669"/>
            <a:ext cx="11219688" cy="948418"/>
          </a:xfrm>
        </p:spPr>
        <p:txBody>
          <a:bodyPr>
            <a:normAutofit fontScale="90000"/>
          </a:bodyPr>
          <a:lstStyle/>
          <a:p>
            <a:r>
              <a:rPr lang="en-GB" sz="2400" b="1" u="sng" dirty="0"/>
              <a:t>Introduction: </a:t>
            </a:r>
            <a:br>
              <a:rPr lang="en-GB" b="1" u="sng" dirty="0"/>
            </a:br>
            <a:r>
              <a:rPr lang="en-GB" b="1" u="sng" dirty="0"/>
              <a:t>What is digital safety? </a:t>
            </a:r>
          </a:p>
        </p:txBody>
      </p:sp>
      <p:graphicFrame>
        <p:nvGraphicFramePr>
          <p:cNvPr id="10" name="Content Placeholder 2">
            <a:extLst>
              <a:ext uri="{FF2B5EF4-FFF2-40B4-BE49-F238E27FC236}">
                <a16:creationId xmlns:a16="http://schemas.microsoft.com/office/drawing/2014/main" id="{F9782237-8CF5-BBAA-AB31-3A72A22DAEB5}"/>
              </a:ext>
            </a:extLst>
          </p:cNvPr>
          <p:cNvGraphicFramePr>
            <a:graphicFrameLocks noGrp="1"/>
          </p:cNvGraphicFramePr>
          <p:nvPr>
            <p:ph idx="1"/>
            <p:extLst>
              <p:ext uri="{D42A27DB-BD31-4B8C-83A1-F6EECF244321}">
                <p14:modId xmlns:p14="http://schemas.microsoft.com/office/powerpoint/2010/main" val="2672104267"/>
              </p:ext>
            </p:extLst>
          </p:nvPr>
        </p:nvGraphicFramePr>
        <p:xfrm>
          <a:off x="838200" y="1436914"/>
          <a:ext cx="10515600" cy="41075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A person standing next to a computer screen&#10;&#10;Description automatically generated">
            <a:extLst>
              <a:ext uri="{FF2B5EF4-FFF2-40B4-BE49-F238E27FC236}">
                <a16:creationId xmlns:a16="http://schemas.microsoft.com/office/drawing/2014/main" id="{8C1FF96C-AC84-EE88-41BB-B965431086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756090" y="1912114"/>
            <a:ext cx="4369796" cy="1968949"/>
          </a:xfrm>
          <a:prstGeom prst="rect">
            <a:avLst/>
          </a:prstGeom>
        </p:spPr>
      </p:pic>
    </p:spTree>
    <p:extLst>
      <p:ext uri="{BB962C8B-B14F-4D97-AF65-F5344CB8AC3E}">
        <p14:creationId xmlns:p14="http://schemas.microsoft.com/office/powerpoint/2010/main" val="1411567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4C7D31E6-0010-6483-0662-4617F7809421}"/>
              </a:ext>
            </a:extLst>
          </p:cNvPr>
          <p:cNvSpPr>
            <a:spLocks noGrp="1"/>
          </p:cNvSpPr>
          <p:nvPr>
            <p:ph type="title"/>
          </p:nvPr>
        </p:nvSpPr>
        <p:spPr>
          <a:xfrm>
            <a:off x="838200" y="365125"/>
            <a:ext cx="5393361" cy="1325563"/>
          </a:xfrm>
        </p:spPr>
        <p:txBody>
          <a:bodyPr>
            <a:normAutofit/>
          </a:bodyPr>
          <a:lstStyle/>
          <a:p>
            <a:r>
              <a:rPr lang="en-GB" sz="3100"/>
              <a:t>How to avoid digital safety breaches in sunrise care home?</a:t>
            </a:r>
          </a:p>
        </p:txBody>
      </p:sp>
      <p:sp>
        <p:nvSpPr>
          <p:cNvPr id="3" name="Content Placeholder 2">
            <a:extLst>
              <a:ext uri="{FF2B5EF4-FFF2-40B4-BE49-F238E27FC236}">
                <a16:creationId xmlns:a16="http://schemas.microsoft.com/office/drawing/2014/main" id="{93CADD87-FB5B-BDE4-DEAA-3F507762538A}"/>
              </a:ext>
            </a:extLst>
          </p:cNvPr>
          <p:cNvSpPr>
            <a:spLocks noGrp="1"/>
          </p:cNvSpPr>
          <p:nvPr>
            <p:ph idx="1"/>
          </p:nvPr>
        </p:nvSpPr>
        <p:spPr>
          <a:xfrm>
            <a:off x="838200" y="1825625"/>
            <a:ext cx="5393361" cy="4351338"/>
          </a:xfrm>
        </p:spPr>
        <p:txBody>
          <a:bodyPr>
            <a:normAutofit/>
          </a:bodyPr>
          <a:lstStyle/>
          <a:p>
            <a:r>
              <a:rPr lang="en-GB" sz="2000" dirty="0"/>
              <a:t>Beware of sharing personal information: name, age, location, bank details, medical records. Only share with trusted sources</a:t>
            </a:r>
          </a:p>
          <a:p>
            <a:r>
              <a:rPr lang="en-GB" sz="2000" dirty="0"/>
              <a:t>Stay informed of what sources your company uses and websites. UpToDate.</a:t>
            </a:r>
          </a:p>
          <a:p>
            <a:r>
              <a:rPr lang="en-GB" sz="2000" dirty="0"/>
              <a:t>Secure your devices by  regularly updating devices software install antivirus app on device  to avoid fraud and scam requesting information also don’t believe anything that seems too good to be true.</a:t>
            </a:r>
          </a:p>
          <a:p>
            <a:r>
              <a:rPr lang="en-GB" sz="2000" dirty="0"/>
              <a:t>Don’t use obvious password ( including you real name date of birth) use something not related to you or your work field.</a:t>
            </a:r>
          </a:p>
          <a:p>
            <a:endParaRPr lang="en-GB" sz="2000" dirty="0"/>
          </a:p>
        </p:txBody>
      </p:sp>
      <p:pic>
        <p:nvPicPr>
          <p:cNvPr id="5" name="Picture 4" descr="A couple of people standing next to a large blue cabinet&#10;&#10;Description automatically generated">
            <a:extLst>
              <a:ext uri="{FF2B5EF4-FFF2-40B4-BE49-F238E27FC236}">
                <a16:creationId xmlns:a16="http://schemas.microsoft.com/office/drawing/2014/main" id="{54631F8A-F9EF-2DED-1B0E-AA7781A48923}"/>
              </a:ext>
            </a:extLst>
          </p:cNvPr>
          <p:cNvPicPr>
            <a:picLocks noChangeAspect="1"/>
          </p:cNvPicPr>
          <p:nvPr/>
        </p:nvPicPr>
        <p:blipFill>
          <a:blip r:embed="rId2">
            <a:extLst>
              <a:ext uri="{28A0092B-C50C-407E-A947-70E740481C1C}">
                <a14:useLocalDpi xmlns:a14="http://schemas.microsoft.com/office/drawing/2010/main" val="0"/>
              </a:ext>
            </a:extLst>
          </a:blip>
          <a:srcRect l="2305" r="195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98002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AB90A1-6F3C-FD70-3429-8F7641FD87AB}"/>
              </a:ext>
            </a:extLst>
          </p:cNvPr>
          <p:cNvSpPr>
            <a:spLocks noGrp="1"/>
          </p:cNvSpPr>
          <p:nvPr>
            <p:ph type="title"/>
          </p:nvPr>
        </p:nvSpPr>
        <p:spPr>
          <a:xfrm>
            <a:off x="1136397" y="502020"/>
            <a:ext cx="5323715" cy="1642970"/>
          </a:xfrm>
        </p:spPr>
        <p:txBody>
          <a:bodyPr anchor="b">
            <a:normAutofit/>
          </a:bodyPr>
          <a:lstStyle/>
          <a:p>
            <a:r>
              <a:rPr lang="en-GB" sz="3700" b="1" u="sng"/>
              <a:t>Staff training awareness in digital safety</a:t>
            </a:r>
          </a:p>
        </p:txBody>
      </p:sp>
      <p:sp>
        <p:nvSpPr>
          <p:cNvPr id="3" name="Content Placeholder 2">
            <a:extLst>
              <a:ext uri="{FF2B5EF4-FFF2-40B4-BE49-F238E27FC236}">
                <a16:creationId xmlns:a16="http://schemas.microsoft.com/office/drawing/2014/main" id="{B935F30A-03CF-7CF7-6F39-91EE7608FA1E}"/>
              </a:ext>
            </a:extLst>
          </p:cNvPr>
          <p:cNvSpPr>
            <a:spLocks noGrp="1"/>
          </p:cNvSpPr>
          <p:nvPr>
            <p:ph idx="1"/>
          </p:nvPr>
        </p:nvSpPr>
        <p:spPr>
          <a:xfrm>
            <a:off x="1144923" y="2405894"/>
            <a:ext cx="5315189" cy="3535083"/>
          </a:xfrm>
        </p:spPr>
        <p:txBody>
          <a:bodyPr anchor="t">
            <a:normAutofit/>
          </a:bodyPr>
          <a:lstStyle/>
          <a:p>
            <a:pPr marL="0" indent="0">
              <a:buNone/>
            </a:pPr>
            <a:r>
              <a:rPr lang="en-GB" sz="1400"/>
              <a:t>Staff training and awareness on digital safety procedures are crucial</a:t>
            </a:r>
          </a:p>
          <a:p>
            <a:pPr marL="0" indent="0">
              <a:buNone/>
            </a:pPr>
            <a:r>
              <a:rPr lang="en-GB" sz="1400"/>
              <a:t>For making certain compliances and safeguarding sensitive information. The sunrise care home community should require a comprehensive training program for careers. Ensuring they know how maintain the workplace compromised and worry free.</a:t>
            </a:r>
          </a:p>
          <a:p>
            <a:pPr marL="0" indent="0">
              <a:buNone/>
            </a:pPr>
            <a:r>
              <a:rPr lang="en-GB" sz="1400"/>
              <a:t>Unfollowing this safety rules can result and  lead to patient records being leaked personal details being used. Staff should be acknowledged in this type of occurrences and situations. To be prepared.</a:t>
            </a:r>
          </a:p>
          <a:p>
            <a:pPr marL="0" indent="0">
              <a:buNone/>
            </a:pPr>
            <a:r>
              <a:rPr lang="en-GB" sz="1400" b="1" u="sng"/>
              <a:t>NHS CLINICAL SAFETY TRAINING</a:t>
            </a:r>
          </a:p>
          <a:p>
            <a:pPr marL="0" indent="0">
              <a:buNone/>
            </a:pPr>
            <a:r>
              <a:rPr lang="en-GB" sz="1400"/>
              <a:t>The NHS offers a training program for organisations focusing on the risk safety management. This training helps gain skills and competence in clinical digital safety.</a:t>
            </a:r>
          </a:p>
          <a:p>
            <a:pPr marL="0" indent="0">
              <a:buNone/>
            </a:pPr>
            <a:endParaRPr lang="en-GB" sz="1400"/>
          </a:p>
          <a:p>
            <a:pPr marL="0" indent="0">
              <a:buNone/>
            </a:pPr>
            <a:endParaRPr lang="en-GB" sz="1400" b="0" i="0">
              <a:effectLst/>
              <a:latin typeface="Roboto" panose="02000000000000000000" pitchFamily="2" charset="0"/>
            </a:endParaRPr>
          </a:p>
          <a:p>
            <a:pPr marL="0" indent="0">
              <a:buNone/>
            </a:pPr>
            <a:endParaRPr lang="en-GB" sz="1400">
              <a:latin typeface="Roboto" panose="02000000000000000000" pitchFamily="2" charset="0"/>
            </a:endParaRPr>
          </a:p>
          <a:p>
            <a:pPr marL="0" indent="0">
              <a:buNone/>
            </a:pPr>
            <a:endParaRPr lang="en-GB" sz="1400"/>
          </a:p>
        </p:txBody>
      </p:sp>
      <p:sp>
        <p:nvSpPr>
          <p:cNvPr id="22" name="Rectangle 21">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EAC71E4B-C743-7DA9-147C-393F4AEC9332}"/>
              </a:ext>
            </a:extLst>
          </p:cNvPr>
          <p:cNvPicPr>
            <a:picLocks noChangeAspect="1"/>
          </p:cNvPicPr>
          <p:nvPr/>
        </p:nvPicPr>
        <p:blipFill>
          <a:blip r:embed="rId2"/>
          <a:stretch>
            <a:fillRect/>
          </a:stretch>
        </p:blipFill>
        <p:spPr>
          <a:xfrm>
            <a:off x="7075967" y="1269018"/>
            <a:ext cx="4170530" cy="4351857"/>
          </a:xfrm>
          <a:prstGeom prst="rect">
            <a:avLst/>
          </a:prstGeom>
        </p:spPr>
      </p:pic>
    </p:spTree>
    <p:extLst>
      <p:ext uri="{BB962C8B-B14F-4D97-AF65-F5344CB8AC3E}">
        <p14:creationId xmlns:p14="http://schemas.microsoft.com/office/powerpoint/2010/main" val="1832616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15">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BF05CC-739A-12D4-71C3-520647535167}"/>
              </a:ext>
            </a:extLst>
          </p:cNvPr>
          <p:cNvSpPr>
            <a:spLocks noGrp="1"/>
          </p:cNvSpPr>
          <p:nvPr>
            <p:ph type="title"/>
          </p:nvPr>
        </p:nvSpPr>
        <p:spPr>
          <a:xfrm>
            <a:off x="5894962" y="479493"/>
            <a:ext cx="5458838" cy="1325563"/>
          </a:xfrm>
        </p:spPr>
        <p:txBody>
          <a:bodyPr>
            <a:normAutofit/>
          </a:bodyPr>
          <a:lstStyle/>
          <a:p>
            <a:r>
              <a:rPr lang="en-GB" dirty="0"/>
              <a:t>conclusion</a:t>
            </a:r>
          </a:p>
        </p:txBody>
      </p:sp>
      <p:sp>
        <p:nvSpPr>
          <p:cNvPr id="17"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B2E29085-4EF5-1F7E-E6B1-918B7B77E0A3}"/>
              </a:ext>
            </a:extLst>
          </p:cNvPr>
          <p:cNvPicPr>
            <a:picLocks noChangeAspect="1"/>
          </p:cNvPicPr>
          <p:nvPr/>
        </p:nvPicPr>
        <p:blipFill>
          <a:blip r:embed="rId2"/>
          <a:stretch>
            <a:fillRect/>
          </a:stretch>
        </p:blipFill>
        <p:spPr>
          <a:xfrm>
            <a:off x="703182" y="1522403"/>
            <a:ext cx="4777381" cy="364345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FE4C7886-BB7A-62BD-9C0B-4660C516F271}"/>
              </a:ext>
            </a:extLst>
          </p:cNvPr>
          <p:cNvSpPr>
            <a:spLocks noGrp="1"/>
          </p:cNvSpPr>
          <p:nvPr>
            <p:ph idx="1"/>
          </p:nvPr>
        </p:nvSpPr>
        <p:spPr>
          <a:xfrm>
            <a:off x="5894962" y="1984443"/>
            <a:ext cx="5458838" cy="4192520"/>
          </a:xfrm>
        </p:spPr>
        <p:txBody>
          <a:bodyPr>
            <a:normAutofit/>
          </a:bodyPr>
          <a:lstStyle/>
          <a:p>
            <a:pPr marL="0" indent="0">
              <a:buNone/>
            </a:pPr>
            <a:r>
              <a:rPr lang="en-GB" sz="2000"/>
              <a:t>In conclusion, navigating the digital world safely requires a proactive and informed approach. By staying updated on the latest threats, employing strong security measures, and practicing responsible online behaviour, individuals can significantly reduce their risk of falling victims to cybercrimes and privacy breaches, digital safety is not just a matter of personal security; it’s a crucial aspect of participating in an increasingly interconnected world.</a:t>
            </a:r>
          </a:p>
          <a:p>
            <a:pPr marL="0" indent="0">
              <a:buNone/>
            </a:pPr>
            <a:endParaRPr lang="en-GB" sz="2000"/>
          </a:p>
          <a:p>
            <a:pPr marL="0" indent="0">
              <a:buNone/>
            </a:pPr>
            <a:endParaRPr lang="en-GB" sz="2000"/>
          </a:p>
          <a:p>
            <a:pPr marL="0" indent="0">
              <a:buNone/>
            </a:pPr>
            <a:r>
              <a:rPr lang="en-GB" sz="2000"/>
              <a:t>- Leila Gulyas </a:t>
            </a:r>
          </a:p>
        </p:txBody>
      </p:sp>
    </p:spTree>
    <p:extLst>
      <p:ext uri="{BB962C8B-B14F-4D97-AF65-F5344CB8AC3E}">
        <p14:creationId xmlns:p14="http://schemas.microsoft.com/office/powerpoint/2010/main" val="30875130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1D38E7F2-7FB5-45FF-6131-A835EAB84674}"/>
              </a:ext>
            </a:extLst>
          </p:cNvPr>
          <p:cNvPicPr>
            <a:picLocks noChangeAspect="1"/>
          </p:cNvPicPr>
          <p:nvPr/>
        </p:nvPicPr>
        <p:blipFill>
          <a:blip r:embed="rId2"/>
          <a:srcRect l="47342" r="-2" b="-2"/>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94C661-6CC5-0D06-77D7-296AD5D447D3}"/>
              </a:ext>
            </a:extLst>
          </p:cNvPr>
          <p:cNvSpPr>
            <a:spLocks noGrp="1"/>
          </p:cNvSpPr>
          <p:nvPr>
            <p:ph type="title"/>
          </p:nvPr>
        </p:nvSpPr>
        <p:spPr>
          <a:xfrm>
            <a:off x="6115317" y="405685"/>
            <a:ext cx="5464968" cy="1559301"/>
          </a:xfrm>
        </p:spPr>
        <p:txBody>
          <a:bodyPr>
            <a:normAutofit/>
          </a:bodyPr>
          <a:lstStyle/>
          <a:p>
            <a:r>
              <a:rPr lang="en-GB" sz="4000"/>
              <a:t>Reference List</a:t>
            </a:r>
          </a:p>
        </p:txBody>
      </p:sp>
      <p:sp>
        <p:nvSpPr>
          <p:cNvPr id="3" name="Content Placeholder 2">
            <a:extLst>
              <a:ext uri="{FF2B5EF4-FFF2-40B4-BE49-F238E27FC236}">
                <a16:creationId xmlns:a16="http://schemas.microsoft.com/office/drawing/2014/main" id="{A9C9E669-D8B9-1A47-49A1-33E198BBF41E}"/>
              </a:ext>
            </a:extLst>
          </p:cNvPr>
          <p:cNvSpPr>
            <a:spLocks noGrp="1"/>
          </p:cNvSpPr>
          <p:nvPr>
            <p:ph idx="1"/>
          </p:nvPr>
        </p:nvSpPr>
        <p:spPr>
          <a:xfrm>
            <a:off x="6115317" y="2743200"/>
            <a:ext cx="5247340" cy="3496878"/>
          </a:xfrm>
        </p:spPr>
        <p:txBody>
          <a:bodyPr anchor="ctr">
            <a:normAutofit/>
          </a:bodyPr>
          <a:lstStyle/>
          <a:p>
            <a:r>
              <a:rPr lang="en-GB" sz="2000"/>
              <a:t>Use Word and copy it here – Harvard Style</a:t>
            </a:r>
          </a:p>
        </p:txBody>
      </p:sp>
    </p:spTree>
    <p:extLst>
      <p:ext uri="{BB962C8B-B14F-4D97-AF65-F5344CB8AC3E}">
        <p14:creationId xmlns:p14="http://schemas.microsoft.com/office/powerpoint/2010/main" val="910340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421</TotalTime>
  <Words>421</Words>
  <Application>Microsoft Office PowerPoint</Application>
  <PresentationFormat>Widescreen</PresentationFormat>
  <Paragraphs>44</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Aptos Display</vt:lpstr>
      <vt:lpstr>Arial</vt:lpstr>
      <vt:lpstr>Calibri</vt:lpstr>
      <vt:lpstr>Roboto</vt:lpstr>
      <vt:lpstr>Office Theme</vt:lpstr>
      <vt:lpstr>Digital Skills and Research Methods LCHS4007  Assessment 1: Group 6  Presentation </vt:lpstr>
      <vt:lpstr>Check list for digital safety in sunrise care home</vt:lpstr>
      <vt:lpstr>Introduction:  What is digital safety? </vt:lpstr>
      <vt:lpstr>How to avoid digital safety breaches in sunrise care home?</vt:lpstr>
      <vt:lpstr>Staff training awareness in digital safety</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LCHS4007  Assessment 1: Group  Presentation</dc:title>
  <dc:creator>Shaila Hussain</dc:creator>
  <cp:lastModifiedBy>leilagulyas5@gmail.com</cp:lastModifiedBy>
  <cp:revision>13</cp:revision>
  <dcterms:created xsi:type="dcterms:W3CDTF">2025-07-04T16:22:41Z</dcterms:created>
  <dcterms:modified xsi:type="dcterms:W3CDTF">2025-12-10T09:54:28Z</dcterms:modified>
</cp:coreProperties>
</file>