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70" r:id="rId9"/>
    <p:sldId id="271" r:id="rId10"/>
    <p:sldId id="279" r:id="rId11"/>
    <p:sldId id="280" r:id="rId12"/>
    <p:sldId id="281" r:id="rId13"/>
    <p:sldId id="268" r:id="rId14"/>
    <p:sldId id="265" r:id="rId15"/>
    <p:sldId id="266" r:id="rId16"/>
    <p:sldId id="267" r:id="rId17"/>
    <p:sldId id="278" r:id="rId18"/>
    <p:sldId id="274" r:id="rId19"/>
    <p:sldId id="275" r:id="rId20"/>
    <p:sldId id="272" r:id="rId21"/>
    <p:sldId id="273" r:id="rId22"/>
    <p:sldId id="276" r:id="rId23"/>
    <p:sldId id="277"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59"/>
    <p:restoredTop sz="94674"/>
  </p:normalViewPr>
  <p:slideViewPr>
    <p:cSldViewPr snapToGrid="0">
      <p:cViewPr>
        <p:scale>
          <a:sx n="124" d="100"/>
          <a:sy n="124" d="100"/>
        </p:scale>
        <p:origin x="68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AF42-78E9-76A9-3280-B419956F95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DDB1877-863F-CDFF-7323-A9BFE7EB0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2300E6A-F68F-7E46-5FBC-EA36FE17B35B}"/>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EF091C08-53FD-DE85-F6E2-9FD58EBC9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2B323-5C5A-6402-1B82-360F4254DF42}"/>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46393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187B2-6E64-2297-1E5B-717A761A49D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3575D8-217D-FF59-86D9-E0D7571F92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14841EE-6E63-4617-3A23-D992569D30C3}"/>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7713471C-F2C2-07E4-9F9A-20F48FD128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87D2C9-E7E8-FE16-2EA9-79F1AADBAA2E}"/>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35259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E9465-FC08-1862-AB0F-40CB914B2C6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8706FDD-DC7C-32A6-BAA0-32875CC831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13302C3-2C79-AB74-975A-804220086AAD}"/>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349072B6-6C7F-900F-ADC7-8FD313C074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86ACE-B4B4-211E-9356-66BF0F8F984F}"/>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2126132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7D323-D219-6C25-073F-7A15D0F2618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718BE0-9592-56B7-FF8B-962B947253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31777F-789C-9017-1E7E-497049F19B1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2491B43-9826-7811-6F3C-65A3B169D421}"/>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6" name="Footer Placeholder 5">
            <a:extLst>
              <a:ext uri="{FF2B5EF4-FFF2-40B4-BE49-F238E27FC236}">
                <a16:creationId xmlns:a16="http://schemas.microsoft.com/office/drawing/2014/main" id="{B984CDDF-D164-A734-CB5A-AC802900F9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980814-7456-FC8A-DCCE-955B3287DC50}"/>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3199946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9BEA4-09BE-4C8C-1662-CEF43B85356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88B2E00-1A1E-55F8-0D2B-3353EE592E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651834-7AA2-E2F6-7DDD-53A3E21F71D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62D89F9-FFD7-1223-DE06-7D78A51869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3CBC998-560A-C9F6-9D4A-1A62EF5943B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75FDB3E-803F-4DDE-7532-CF4774CE4C57}"/>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8" name="Footer Placeholder 7">
            <a:extLst>
              <a:ext uri="{FF2B5EF4-FFF2-40B4-BE49-F238E27FC236}">
                <a16:creationId xmlns:a16="http://schemas.microsoft.com/office/drawing/2014/main" id="{FAE90470-3044-7862-3732-FB3093C9C7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53459B-24CD-53DD-D093-5ABDF173C26E}"/>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206999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7D231-6A32-B807-8691-AAB09E039BA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8B300B-DA4C-F998-E5DF-87FA958F11AF}"/>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4" name="Footer Placeholder 3">
            <a:extLst>
              <a:ext uri="{FF2B5EF4-FFF2-40B4-BE49-F238E27FC236}">
                <a16:creationId xmlns:a16="http://schemas.microsoft.com/office/drawing/2014/main" id="{68644056-5B3B-4C8B-CED2-B481DDC851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B718FE-2C9A-D906-3857-526BF52B984B}"/>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441026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F0C3EA-CFF6-1DCD-6492-6B8667515C81}"/>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3" name="Footer Placeholder 2">
            <a:extLst>
              <a:ext uri="{FF2B5EF4-FFF2-40B4-BE49-F238E27FC236}">
                <a16:creationId xmlns:a16="http://schemas.microsoft.com/office/drawing/2014/main" id="{097C2550-529C-1465-E075-346EF86FE96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A97EB3-0CC0-4859-D78A-5368824FD63D}"/>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3918647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D447F-F8AB-08A3-8EFD-DE72EEB02E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C34C5C5-D3C7-09D9-19F1-2ED44E0988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3E3E74A-D75B-F647-E0DA-31F4B789C1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2F1179-DD2E-2C6A-2805-152CFB53DBEA}"/>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6" name="Footer Placeholder 5">
            <a:extLst>
              <a:ext uri="{FF2B5EF4-FFF2-40B4-BE49-F238E27FC236}">
                <a16:creationId xmlns:a16="http://schemas.microsoft.com/office/drawing/2014/main" id="{637C36E4-CF3E-92B0-02F5-AB7800962B4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DA849-1144-3908-A53B-D7B83E533F56}"/>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211599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2E7BD-6D3F-FDAE-1596-A90794EEBD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0B59FF8-776B-9468-3D80-BCC4401A2E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3D8822-68A1-C139-1009-1788BE826F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70809C2-9F76-D031-7AA6-7A52295E783B}"/>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6" name="Footer Placeholder 5">
            <a:extLst>
              <a:ext uri="{FF2B5EF4-FFF2-40B4-BE49-F238E27FC236}">
                <a16:creationId xmlns:a16="http://schemas.microsoft.com/office/drawing/2014/main" id="{AB0E965D-5491-AE8F-DB4D-3D5371BF9E6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6E2C69F-6CE7-BBC7-DEDF-101EB65CD447}"/>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198862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C5CA-5415-8069-CF8E-F4D87712782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4E093EA-4152-D9DF-E4C8-52458993B3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2E1C6B-562B-92EA-7279-FB33343F8630}"/>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65CF7905-52E6-CECC-9773-AFDD966CFC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639E2-53D9-7BAC-4F01-FCAA8CDFD40F}"/>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1668042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09763F-3554-0BED-1C5A-FB2AE55B8E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934173E-518A-A653-64FA-9A4318F34F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5025B3-BD1B-2ED6-043C-B816291356BF}"/>
              </a:ext>
            </a:extLst>
          </p:cNvPr>
          <p:cNvSpPr>
            <a:spLocks noGrp="1"/>
          </p:cNvSpPr>
          <p:nvPr>
            <p:ph type="dt" sz="half" idx="10"/>
          </p:nvPr>
        </p:nvSpPr>
        <p:spPr/>
        <p:txBody>
          <a:body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A031B28C-E598-6572-1E7F-B1AAE46588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FD6523-18C5-7761-7A7D-4E19C755A1AB}"/>
              </a:ext>
            </a:extLst>
          </p:cNvPr>
          <p:cNvSpPr>
            <a:spLocks noGrp="1"/>
          </p:cNvSpPr>
          <p:nvPr>
            <p:ph type="sldNum" sz="quarter" idx="12"/>
          </p:nvPr>
        </p:nvSpPr>
        <p:spPr/>
        <p:txBody>
          <a:bodyPr/>
          <a:lstStyle/>
          <a:p>
            <a:fld id="{D7C05A53-10C2-AB45-AB08-260EFF064601}" type="slidenum">
              <a:rPr lang="en-US" smtClean="0"/>
              <a:t>‹#›</a:t>
            </a:fld>
            <a:endParaRPr lang="en-US"/>
          </a:p>
        </p:txBody>
      </p:sp>
    </p:spTree>
    <p:extLst>
      <p:ext uri="{BB962C8B-B14F-4D97-AF65-F5344CB8AC3E}">
        <p14:creationId xmlns:p14="http://schemas.microsoft.com/office/powerpoint/2010/main" val="598793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8F0199-CB9D-93E8-CCDE-87B1D0A4D81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BB133C-60D3-30C0-755B-980D7C21E4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D8E6E7-7995-DF80-2D23-7DE1BD932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F8173B-76FA-7D46-8215-2C11DB264B95}" type="datetimeFigureOut">
              <a:rPr lang="en-US" smtClean="0"/>
              <a:t>7/24/22</a:t>
            </a:fld>
            <a:endParaRPr lang="en-US"/>
          </a:p>
        </p:txBody>
      </p:sp>
      <p:sp>
        <p:nvSpPr>
          <p:cNvPr id="5" name="Footer Placeholder 4">
            <a:extLst>
              <a:ext uri="{FF2B5EF4-FFF2-40B4-BE49-F238E27FC236}">
                <a16:creationId xmlns:a16="http://schemas.microsoft.com/office/drawing/2014/main" id="{1ECC0646-6B51-14F1-5D95-0CE9650EB5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97EF8D-8A10-D003-E10B-DB42C16164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C05A53-10C2-AB45-AB08-260EFF064601}" type="slidenum">
              <a:rPr lang="en-US" smtClean="0"/>
              <a:t>‹#›</a:t>
            </a:fld>
            <a:endParaRPr lang="en-US"/>
          </a:p>
        </p:txBody>
      </p:sp>
    </p:spTree>
    <p:extLst>
      <p:ext uri="{BB962C8B-B14F-4D97-AF65-F5344CB8AC3E}">
        <p14:creationId xmlns:p14="http://schemas.microsoft.com/office/powerpoint/2010/main" val="3245312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497A4-FD0C-0E0B-9312-D8F2C26EF7FB}"/>
              </a:ext>
            </a:extLst>
          </p:cNvPr>
          <p:cNvSpPr>
            <a:spLocks noGrp="1"/>
          </p:cNvSpPr>
          <p:nvPr>
            <p:ph type="ctrTitle"/>
          </p:nvPr>
        </p:nvSpPr>
        <p:spPr>
          <a:xfrm>
            <a:off x="1202832" y="1253111"/>
            <a:ext cx="9783286" cy="3477002"/>
          </a:xfrm>
          <a:effectLst>
            <a:outerShdw blurRad="50800" dist="38100" dir="2700000" algn="tl" rotWithShape="0">
              <a:prstClr val="black">
                <a:alpha val="40000"/>
              </a:prstClr>
            </a:outerShdw>
          </a:effectLst>
        </p:spPr>
        <p:txBody>
          <a:bodyPr>
            <a:normAutofit/>
          </a:bodyPr>
          <a:lstStyle/>
          <a:p>
            <a:r>
              <a:rPr lang="en-GB" sz="5200" b="1" dirty="0">
                <a:solidFill>
                  <a:srgbClr val="FFFFFF"/>
                </a:solidFill>
              </a:rPr>
              <a:t>Effective Team working for team success </a:t>
            </a:r>
            <a:endParaRPr lang="en-US" sz="5200" b="1" dirty="0">
              <a:solidFill>
                <a:srgbClr val="FFFFFF"/>
              </a:solidFill>
            </a:endParaRPr>
          </a:p>
        </p:txBody>
      </p:sp>
      <p:pic>
        <p:nvPicPr>
          <p:cNvPr id="7" name="Picture 6">
            <a:extLst>
              <a:ext uri="{FF2B5EF4-FFF2-40B4-BE49-F238E27FC236}">
                <a16:creationId xmlns:a16="http://schemas.microsoft.com/office/drawing/2014/main" id="{6ADDD89A-CA69-8A02-7DC4-3C0F3AC2645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000" y="44450"/>
            <a:ext cx="10160000" cy="6769100"/>
          </a:xfrm>
          <a:prstGeom prst="rect">
            <a:avLst/>
          </a:prstGeom>
        </p:spPr>
      </p:pic>
      <p:sp>
        <p:nvSpPr>
          <p:cNvPr id="8" name="Rectangle 7">
            <a:extLst>
              <a:ext uri="{FF2B5EF4-FFF2-40B4-BE49-F238E27FC236}">
                <a16:creationId xmlns:a16="http://schemas.microsoft.com/office/drawing/2014/main" id="{BA3FB892-3D14-6CFC-D7DF-2C7212E76296}"/>
              </a:ext>
            </a:extLst>
          </p:cNvPr>
          <p:cNvSpPr/>
          <p:nvPr/>
        </p:nvSpPr>
        <p:spPr>
          <a:xfrm>
            <a:off x="1582220" y="510226"/>
            <a:ext cx="8085762" cy="1754326"/>
          </a:xfrm>
          <a:prstGeom prst="rect">
            <a:avLst/>
          </a:prstGeom>
          <a:noFill/>
        </p:spPr>
        <p:txBody>
          <a:bodyPr wrap="square" lIns="91440" tIns="45720" rIns="91440" bIns="45720">
            <a:spAutoFit/>
          </a:bodyPr>
          <a:lstStyle/>
          <a:p>
            <a:pPr algn="ctr"/>
            <a:r>
              <a:rPr lang="en-GB" sz="5400" dirty="0">
                <a:ln w="0"/>
                <a:solidFill>
                  <a:schemeClr val="accent1"/>
                </a:solidFill>
                <a:effectLst>
                  <a:outerShdw blurRad="38100" dist="25400" dir="5400000" algn="ctr" rotWithShape="0">
                    <a:srgbClr val="6E747A">
                      <a:alpha val="43000"/>
                    </a:srgbClr>
                  </a:outerShdw>
                </a:effectLst>
              </a:rPr>
              <a:t>Effective Communication Benefits </a:t>
            </a:r>
          </a:p>
        </p:txBody>
      </p:sp>
    </p:spTree>
    <p:extLst>
      <p:ext uri="{BB962C8B-B14F-4D97-AF65-F5344CB8AC3E}">
        <p14:creationId xmlns:p14="http://schemas.microsoft.com/office/powerpoint/2010/main" val="3122040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09EBF71-5392-E206-580A-B149A27C07EC}"/>
              </a:ext>
            </a:extLst>
          </p:cNvPr>
          <p:cNvSpPr>
            <a:spLocks noGrp="1"/>
          </p:cNvSpPr>
          <p:nvPr>
            <p:ph sz="half" idx="2"/>
          </p:nvPr>
        </p:nvSpPr>
        <p:spPr>
          <a:xfrm>
            <a:off x="1920488" y="1156957"/>
            <a:ext cx="9633415" cy="3984994"/>
          </a:xfrm>
        </p:spPr>
        <p:txBody>
          <a:bodyPr>
            <a:normAutofit lnSpcReduction="10000"/>
          </a:bodyPr>
          <a:lstStyle/>
          <a:p>
            <a:pPr marL="0" indent="0">
              <a:buNone/>
            </a:pPr>
            <a:r>
              <a:rPr lang="en-GB" dirty="0"/>
              <a:t>Student names: </a:t>
            </a:r>
          </a:p>
          <a:p>
            <a:pPr marL="0" indent="0">
              <a:buNone/>
            </a:pPr>
            <a:r>
              <a:rPr lang="en-GB" dirty="0"/>
              <a:t>Alexandra Lidia Chilianu (2118365)</a:t>
            </a:r>
          </a:p>
          <a:p>
            <a:pPr marL="0" indent="0">
              <a:buNone/>
            </a:pPr>
            <a:r>
              <a:rPr lang="en-US" dirty="0"/>
              <a:t>Elena Daniela </a:t>
            </a:r>
            <a:r>
              <a:rPr lang="en-US" dirty="0" err="1"/>
              <a:t>Dumitrescu</a:t>
            </a:r>
            <a:r>
              <a:rPr lang="en-US" dirty="0"/>
              <a:t> </a:t>
            </a:r>
            <a:r>
              <a:rPr lang="en-GB" dirty="0"/>
              <a:t>(</a:t>
            </a:r>
            <a:r>
              <a:rPr lang="en-US" dirty="0"/>
              <a:t>1918144</a:t>
            </a:r>
            <a:r>
              <a:rPr lang="en-GB" dirty="0"/>
              <a:t>)</a:t>
            </a:r>
          </a:p>
          <a:p>
            <a:pPr marL="0" indent="0">
              <a:buNone/>
            </a:pPr>
            <a:r>
              <a:rPr lang="en-US" dirty="0"/>
              <a:t>Elvis </a:t>
            </a:r>
            <a:r>
              <a:rPr lang="en-US" dirty="0" err="1"/>
              <a:t>Liviu</a:t>
            </a:r>
            <a:r>
              <a:rPr lang="en-US" dirty="0"/>
              <a:t> </a:t>
            </a:r>
            <a:r>
              <a:rPr lang="en-US" dirty="0" err="1"/>
              <a:t>Nassiri</a:t>
            </a:r>
            <a:r>
              <a:rPr lang="en-US" dirty="0"/>
              <a:t> Basti </a:t>
            </a:r>
            <a:r>
              <a:rPr lang="en-GB" dirty="0"/>
              <a:t>(</a:t>
            </a:r>
            <a:r>
              <a:rPr lang="en-US" dirty="0"/>
              <a:t>2112789</a:t>
            </a:r>
            <a:r>
              <a:rPr lang="en-GB" dirty="0"/>
              <a:t>)</a:t>
            </a:r>
          </a:p>
          <a:p>
            <a:pPr marL="0" indent="0">
              <a:buNone/>
            </a:pPr>
            <a:r>
              <a:rPr lang="en-GB" dirty="0" err="1"/>
              <a:t>Veselin</a:t>
            </a:r>
            <a:r>
              <a:rPr lang="en-GB" dirty="0"/>
              <a:t> </a:t>
            </a:r>
            <a:r>
              <a:rPr lang="en-GB" dirty="0" err="1"/>
              <a:t>Dzhonev</a:t>
            </a:r>
            <a:r>
              <a:rPr lang="en-GB" dirty="0"/>
              <a:t> (2124097)</a:t>
            </a:r>
          </a:p>
          <a:p>
            <a:pPr marL="0" indent="0">
              <a:buNone/>
            </a:pPr>
            <a:endParaRPr lang="en-GB" dirty="0"/>
          </a:p>
          <a:p>
            <a:pPr marL="0" indent="0">
              <a:buNone/>
            </a:pPr>
            <a:r>
              <a:rPr lang="en-GB" dirty="0"/>
              <a:t>Module : Effective team working and Communication </a:t>
            </a:r>
          </a:p>
          <a:p>
            <a:pPr marL="0" indent="0">
              <a:buNone/>
            </a:pPr>
            <a:r>
              <a:rPr lang="en-GB" dirty="0"/>
              <a:t>Lecture name: Muhammad Islam</a:t>
            </a:r>
          </a:p>
        </p:txBody>
      </p:sp>
    </p:spTree>
    <p:extLst>
      <p:ext uri="{BB962C8B-B14F-4D97-AF65-F5344CB8AC3E}">
        <p14:creationId xmlns:p14="http://schemas.microsoft.com/office/powerpoint/2010/main" val="290963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4E7F6A14-9ABC-404F-68DE-79A4CA9E2DE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4301" y="0"/>
            <a:ext cx="10543397" cy="6858000"/>
          </a:xfrm>
          <a:prstGeom prst="rect">
            <a:avLst/>
          </a:prstGeom>
        </p:spPr>
      </p:pic>
      <p:sp>
        <p:nvSpPr>
          <p:cNvPr id="7" name="Rectangle 6">
            <a:extLst>
              <a:ext uri="{FF2B5EF4-FFF2-40B4-BE49-F238E27FC236}">
                <a16:creationId xmlns:a16="http://schemas.microsoft.com/office/drawing/2014/main" id="{3FC3CA04-1FCB-752D-E500-31F64EAE032D}"/>
              </a:ext>
            </a:extLst>
          </p:cNvPr>
          <p:cNvSpPr/>
          <p:nvPr/>
        </p:nvSpPr>
        <p:spPr>
          <a:xfrm>
            <a:off x="5319545" y="4025573"/>
            <a:ext cx="1388522" cy="523220"/>
          </a:xfrm>
          <a:prstGeom prst="rect">
            <a:avLst/>
          </a:prstGeom>
          <a:noFill/>
        </p:spPr>
        <p:txBody>
          <a:bodyPr wrap="none" lIns="91440" tIns="45720" rIns="91440" bIns="45720">
            <a:spAutoFit/>
          </a:bodyPr>
          <a:lstStyle/>
          <a:p>
            <a:pPr algn="ctr"/>
            <a:r>
              <a:rPr lang="en-GB" sz="2800" b="1"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77"/>
              </a:rPr>
              <a:t>In NHS</a:t>
            </a:r>
          </a:p>
        </p:txBody>
      </p:sp>
      <p:sp>
        <p:nvSpPr>
          <p:cNvPr id="8" name="Rectangle 7">
            <a:extLst>
              <a:ext uri="{FF2B5EF4-FFF2-40B4-BE49-F238E27FC236}">
                <a16:creationId xmlns:a16="http://schemas.microsoft.com/office/drawing/2014/main" id="{2E161279-DE29-6DD3-2016-DD29C1671F80}"/>
              </a:ext>
            </a:extLst>
          </p:cNvPr>
          <p:cNvSpPr/>
          <p:nvPr/>
        </p:nvSpPr>
        <p:spPr>
          <a:xfrm>
            <a:off x="9421401" y="256854"/>
            <a:ext cx="1715785" cy="493159"/>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Box 8">
            <a:extLst>
              <a:ext uri="{FF2B5EF4-FFF2-40B4-BE49-F238E27FC236}">
                <a16:creationId xmlns:a16="http://schemas.microsoft.com/office/drawing/2014/main" id="{DDD5718B-69BC-548A-41A6-98C0A475021C}"/>
              </a:ext>
            </a:extLst>
          </p:cNvPr>
          <p:cNvSpPr txBox="1"/>
          <p:nvPr/>
        </p:nvSpPr>
        <p:spPr>
          <a:xfrm>
            <a:off x="482885" y="256853"/>
            <a:ext cx="9483048" cy="707886"/>
          </a:xfrm>
          <a:prstGeom prst="rect">
            <a:avLst/>
          </a:prstGeom>
          <a:noFill/>
        </p:spPr>
        <p:txBody>
          <a:bodyPr wrap="square" rtlCol="0">
            <a:spAutoFit/>
          </a:bodyPr>
          <a:lstStyle/>
          <a:p>
            <a:r>
              <a:rPr lang="en-US" sz="4000" b="1" i="1" dirty="0"/>
              <a:t>Benefits of Effective Communication. In </a:t>
            </a:r>
            <a:r>
              <a:rPr lang="en-US" sz="4000" b="1" i="1" dirty="0" err="1"/>
              <a:t>Nhs</a:t>
            </a:r>
            <a:r>
              <a:rPr lang="en-US" sz="4000" b="1" i="1" dirty="0"/>
              <a:t> </a:t>
            </a:r>
          </a:p>
        </p:txBody>
      </p:sp>
    </p:spTree>
    <p:extLst>
      <p:ext uri="{BB962C8B-B14F-4D97-AF65-F5344CB8AC3E}">
        <p14:creationId xmlns:p14="http://schemas.microsoft.com/office/powerpoint/2010/main" val="37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B4A5D7C2-45CF-C538-4F2C-4B6D37A454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5128" y="-85774"/>
            <a:ext cx="8006823" cy="7029548"/>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668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67804496-ED82-9203-1DAD-13244E1680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70670" y="1058238"/>
            <a:ext cx="9001365" cy="5156294"/>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4E78903B-E954-2144-2963-361BDBBFEF2C}"/>
              </a:ext>
            </a:extLst>
          </p:cNvPr>
          <p:cNvSpPr/>
          <p:nvPr/>
        </p:nvSpPr>
        <p:spPr>
          <a:xfrm>
            <a:off x="1670670" y="304030"/>
            <a:ext cx="8921986" cy="584775"/>
          </a:xfrm>
          <a:prstGeom prst="rect">
            <a:avLst/>
          </a:prstGeom>
          <a:noFill/>
        </p:spPr>
        <p:txBody>
          <a:bodyPr wrap="square" lIns="91440" tIns="45720" rIns="91440" bIns="45720">
            <a:spAutoFit/>
          </a:bodyPr>
          <a:lstStyle/>
          <a:p>
            <a:pPr algn="ctr"/>
            <a:r>
              <a:rPr lang="en-GB" sz="3200" b="1" i="1" dirty="0" err="1"/>
              <a:t>Berlo’s</a:t>
            </a:r>
            <a:r>
              <a:rPr lang="en-GB" sz="3200" b="1" i="1" dirty="0"/>
              <a:t> SMCR Model of Communication</a:t>
            </a:r>
            <a:endParaRPr lang="en-GB" sz="32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712304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54E9D1A3-A49D-4486-825D-79CC0D969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866309"/>
            <a:ext cx="10905066" cy="5125381"/>
          </a:xfrm>
          <a:prstGeom prst="rect">
            <a:avLst/>
          </a:prstGeom>
          <a:ln>
            <a:noFill/>
          </a:ln>
        </p:spPr>
      </p:pic>
      <p:sp>
        <p:nvSpPr>
          <p:cNvPr id="5" name="TextBox 4">
            <a:extLst>
              <a:ext uri="{FF2B5EF4-FFF2-40B4-BE49-F238E27FC236}">
                <a16:creationId xmlns:a16="http://schemas.microsoft.com/office/drawing/2014/main" id="{273C6109-5779-8C1D-B06C-85EAECE79663}"/>
              </a:ext>
            </a:extLst>
          </p:cNvPr>
          <p:cNvSpPr txBox="1"/>
          <p:nvPr/>
        </p:nvSpPr>
        <p:spPr>
          <a:xfrm>
            <a:off x="5187795" y="2523892"/>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7971429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3" name="Freeform: Shape 12">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D437D5AA-2EDD-8E6E-B88A-1C6E13BAE5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5752" y="800731"/>
            <a:ext cx="8493588" cy="5256537"/>
          </a:xfrm>
          <a:prstGeom prst="rect">
            <a:avLst/>
          </a:prstGeom>
          <a:ln>
            <a:noFill/>
          </a:ln>
        </p:spPr>
      </p:pic>
      <p:sp>
        <p:nvSpPr>
          <p:cNvPr id="2" name="Rectangle 1">
            <a:extLst>
              <a:ext uri="{FF2B5EF4-FFF2-40B4-BE49-F238E27FC236}">
                <a16:creationId xmlns:a16="http://schemas.microsoft.com/office/drawing/2014/main" id="{E3B6F1CD-214B-0C50-17E9-FCD2CAA4956D}"/>
              </a:ext>
            </a:extLst>
          </p:cNvPr>
          <p:cNvSpPr/>
          <p:nvPr/>
        </p:nvSpPr>
        <p:spPr>
          <a:xfrm>
            <a:off x="3142602" y="3059667"/>
            <a:ext cx="4973076" cy="830997"/>
          </a:xfrm>
          <a:prstGeom prst="rect">
            <a:avLst/>
          </a:prstGeom>
          <a:noFill/>
        </p:spPr>
        <p:txBody>
          <a:bodyPr wrap="square" lIns="91440" tIns="45720" rIns="91440" bIns="45720">
            <a:spAutoFit/>
          </a:bodyPr>
          <a:lstStyle/>
          <a:p>
            <a:pPr algn="ctr"/>
            <a:r>
              <a:rPr lang="en-GB" sz="2400" b="1" i="1" dirty="0"/>
              <a:t>Eugene White’s Model of Communication.</a:t>
            </a:r>
            <a:endParaRPr lang="en-GB" sz="24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2261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1CA6FB-E21A-BDFA-C303-CDC19C22446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650786" y="1918854"/>
            <a:ext cx="5703013" cy="4164879"/>
          </a:xfrm>
        </p:spPr>
      </p:pic>
      <p:sp>
        <p:nvSpPr>
          <p:cNvPr id="7" name="TextBox 6">
            <a:extLst>
              <a:ext uri="{FF2B5EF4-FFF2-40B4-BE49-F238E27FC236}">
                <a16:creationId xmlns:a16="http://schemas.microsoft.com/office/drawing/2014/main" id="{27161408-F211-0207-403E-BC447A97CD9C}"/>
              </a:ext>
            </a:extLst>
          </p:cNvPr>
          <p:cNvSpPr txBox="1"/>
          <p:nvPr/>
        </p:nvSpPr>
        <p:spPr>
          <a:xfrm>
            <a:off x="421241" y="2784297"/>
            <a:ext cx="3225882" cy="2862322"/>
          </a:xfrm>
          <a:prstGeom prst="rect">
            <a:avLst/>
          </a:prstGeom>
          <a:noFill/>
        </p:spPr>
        <p:txBody>
          <a:bodyPr wrap="square" rtlCol="0">
            <a:spAutoFit/>
          </a:bodyPr>
          <a:lstStyle/>
          <a:p>
            <a:pPr marL="285750" indent="-285750">
              <a:buFont typeface="Arial" panose="020B0604020202020204" pitchFamily="34" charset="0"/>
              <a:buChar char="•"/>
            </a:pPr>
            <a:r>
              <a:rPr lang="en-US" dirty="0"/>
              <a:t>Ability of a person to express information </a:t>
            </a:r>
          </a:p>
          <a:p>
            <a:pPr marL="285750" indent="-285750">
              <a:buFont typeface="Arial" panose="020B0604020202020204" pitchFamily="34" charset="0"/>
              <a:buChar char="•"/>
            </a:pPr>
            <a:r>
              <a:rPr lang="en-US" dirty="0"/>
              <a:t>Good communication involves a process of active listening and understanding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Communication skill is a must </a:t>
            </a:r>
          </a:p>
          <a:p>
            <a:r>
              <a:rPr lang="en-US" dirty="0"/>
              <a:t>   in health care organization </a:t>
            </a:r>
          </a:p>
          <a:p>
            <a:endParaRPr lang="en-US" dirty="0"/>
          </a:p>
          <a:p>
            <a:endParaRPr lang="en-US" dirty="0"/>
          </a:p>
        </p:txBody>
      </p:sp>
      <p:sp>
        <p:nvSpPr>
          <p:cNvPr id="8" name="Rectangle 7">
            <a:extLst>
              <a:ext uri="{FF2B5EF4-FFF2-40B4-BE49-F238E27FC236}">
                <a16:creationId xmlns:a16="http://schemas.microsoft.com/office/drawing/2014/main" id="{08DA8511-DFF4-D032-5C4E-9D47373A36DE}"/>
              </a:ext>
            </a:extLst>
          </p:cNvPr>
          <p:cNvSpPr/>
          <p:nvPr/>
        </p:nvSpPr>
        <p:spPr>
          <a:xfrm>
            <a:off x="484784" y="183039"/>
            <a:ext cx="9188157" cy="923330"/>
          </a:xfrm>
          <a:prstGeom prst="rect">
            <a:avLst/>
          </a:prstGeom>
          <a:noFill/>
        </p:spPr>
        <p:txBody>
          <a:bodyPr wrap="none" lIns="91440" tIns="45720" rIns="91440" bIns="45720">
            <a:spAutoFit/>
          </a:bodyPr>
          <a:lstStyle/>
          <a:p>
            <a:pPr algn="ctr"/>
            <a:r>
              <a:rPr lang="en-GB" sz="5400" b="1" i="1" dirty="0">
                <a:ln w="0"/>
                <a:effectLst>
                  <a:outerShdw blurRad="38100" dist="19050" dir="2700000" algn="tl" rotWithShape="0">
                    <a:schemeClr val="dk1">
                      <a:alpha val="40000"/>
                    </a:schemeClr>
                  </a:outerShdw>
                </a:effectLst>
              </a:rPr>
              <a:t>Cycle of Communication in </a:t>
            </a:r>
            <a:r>
              <a:rPr lang="en-GB" sz="5400" b="1" i="1" dirty="0" err="1">
                <a:ln w="0"/>
                <a:effectLst>
                  <a:outerShdw blurRad="38100" dist="19050" dir="2700000" algn="tl" rotWithShape="0">
                    <a:schemeClr val="dk1">
                      <a:alpha val="40000"/>
                    </a:schemeClr>
                  </a:outerShdw>
                </a:effectLst>
              </a:rPr>
              <a:t>Nhs</a:t>
            </a:r>
            <a:r>
              <a:rPr lang="en-GB" sz="5400" b="1" i="1" dirty="0">
                <a:ln w="0"/>
                <a:effectLst>
                  <a:outerShdw blurRad="38100" dist="19050" dir="2700000" algn="tl" rotWithShape="0">
                    <a:schemeClr val="dk1">
                      <a:alpha val="40000"/>
                    </a:schemeClr>
                  </a:outerShdw>
                </a:effectLst>
              </a:rPr>
              <a:t> </a:t>
            </a:r>
            <a:endParaRPr lang="en-GB" sz="5400" b="1" i="1"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47291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C05892D-C8E9-C9FC-2296-5A335CBD1B3A}"/>
              </a:ext>
            </a:extLst>
          </p:cNvPr>
          <p:cNvSpPr txBox="1"/>
          <p:nvPr/>
        </p:nvSpPr>
        <p:spPr>
          <a:xfrm>
            <a:off x="8116584" y="2219218"/>
            <a:ext cx="667820" cy="369332"/>
          </a:xfrm>
          <a:prstGeom prst="rect">
            <a:avLst/>
          </a:prstGeom>
          <a:noFill/>
        </p:spPr>
        <p:txBody>
          <a:bodyPr wrap="square" rtlCol="0">
            <a:spAutoFit/>
          </a:bodyPr>
          <a:lstStyle/>
          <a:p>
            <a:endParaRPr lang="en-US" dirty="0"/>
          </a:p>
        </p:txBody>
      </p:sp>
      <p:pic>
        <p:nvPicPr>
          <p:cNvPr id="15" name="Content Placeholder 14">
            <a:extLst>
              <a:ext uri="{FF2B5EF4-FFF2-40B4-BE49-F238E27FC236}">
                <a16:creationId xmlns:a16="http://schemas.microsoft.com/office/drawing/2014/main" id="{42CAB84F-AD58-799C-80A3-9C138F8335E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778376" y="2032182"/>
            <a:ext cx="5181600" cy="3383419"/>
          </a:xfrm>
        </p:spPr>
      </p:pic>
      <p:sp>
        <p:nvSpPr>
          <p:cNvPr id="16" name="TextBox 15">
            <a:extLst>
              <a:ext uri="{FF2B5EF4-FFF2-40B4-BE49-F238E27FC236}">
                <a16:creationId xmlns:a16="http://schemas.microsoft.com/office/drawing/2014/main" id="{804E53F1-BA9E-4BFB-FA19-ADB1D4B12BC2}"/>
              </a:ext>
            </a:extLst>
          </p:cNvPr>
          <p:cNvSpPr txBox="1"/>
          <p:nvPr/>
        </p:nvSpPr>
        <p:spPr>
          <a:xfrm>
            <a:off x="421240" y="2219218"/>
            <a:ext cx="5078634" cy="2308324"/>
          </a:xfrm>
          <a:prstGeom prst="rect">
            <a:avLst/>
          </a:prstGeom>
          <a:noFill/>
        </p:spPr>
        <p:txBody>
          <a:bodyPr wrap="none" rtlCol="0">
            <a:spAutoFit/>
          </a:bodyPr>
          <a:lstStyle/>
          <a:p>
            <a:pPr marL="285750" indent="-285750">
              <a:buFont typeface="Arial" panose="020B0604020202020204" pitchFamily="34" charset="0"/>
              <a:buChar char="•"/>
            </a:pPr>
            <a:r>
              <a:rPr lang="en-GB" dirty="0"/>
              <a:t>Understanding communication cycle.</a:t>
            </a:r>
          </a:p>
          <a:p>
            <a:pPr marL="285750" indent="-285750">
              <a:buFont typeface="Arial" panose="020B0604020202020204" pitchFamily="34" charset="0"/>
              <a:buChar char="•"/>
            </a:pPr>
            <a:r>
              <a:rPr lang="en-GB" dirty="0"/>
              <a:t>Understanding non-verbal messages.</a:t>
            </a:r>
          </a:p>
          <a:p>
            <a:pPr marL="285750" indent="-285750">
              <a:buFont typeface="Arial" panose="020B0604020202020204" pitchFamily="34" charset="0"/>
              <a:buChar char="•"/>
            </a:pPr>
            <a:r>
              <a:rPr lang="en-GB" dirty="0"/>
              <a:t>Understanding cultural differences.</a:t>
            </a:r>
          </a:p>
          <a:p>
            <a:pPr marL="285750" indent="-285750">
              <a:buFont typeface="Arial" panose="020B0604020202020204" pitchFamily="34" charset="0"/>
              <a:buChar char="•"/>
            </a:pPr>
            <a:r>
              <a:rPr lang="en-GB" dirty="0"/>
              <a:t>Knowing how to question effectively.</a:t>
            </a:r>
          </a:p>
          <a:p>
            <a:pPr marL="285750" indent="-285750">
              <a:buFont typeface="Arial" panose="020B0604020202020204" pitchFamily="34" charset="0"/>
              <a:buChar char="•"/>
            </a:pPr>
            <a:r>
              <a:rPr lang="en-GB" dirty="0"/>
              <a:t>Able to organize a conversation.</a:t>
            </a:r>
          </a:p>
          <a:p>
            <a:pPr marL="285750" indent="-285750">
              <a:buFont typeface="Arial" panose="020B0604020202020204" pitchFamily="34" charset="0"/>
              <a:buChar char="•"/>
            </a:pPr>
            <a:r>
              <a:rPr lang="en-GB" dirty="0"/>
              <a:t>Using skills to continue a healthy conversation.</a:t>
            </a:r>
          </a:p>
          <a:p>
            <a:pPr marL="285750" indent="-285750">
              <a:buFont typeface="Arial" panose="020B0604020202020204" pitchFamily="34" charset="0"/>
              <a:buChar char="•"/>
            </a:pPr>
            <a:r>
              <a:rPr lang="en-GB" dirty="0"/>
              <a:t>Using listening skills and checking understanding.</a:t>
            </a:r>
          </a:p>
          <a:p>
            <a:pPr marL="285750" indent="-285750">
              <a:buFont typeface="Arial" panose="020B0604020202020204" pitchFamily="34" charset="0"/>
              <a:buChar char="•"/>
            </a:pPr>
            <a:endParaRPr lang="en-US" dirty="0"/>
          </a:p>
        </p:txBody>
      </p:sp>
      <p:sp>
        <p:nvSpPr>
          <p:cNvPr id="17" name="TextBox 16">
            <a:extLst>
              <a:ext uri="{FF2B5EF4-FFF2-40B4-BE49-F238E27FC236}">
                <a16:creationId xmlns:a16="http://schemas.microsoft.com/office/drawing/2014/main" id="{51D2AB4D-AB32-5A11-F253-56E0BCC669C1}"/>
              </a:ext>
            </a:extLst>
          </p:cNvPr>
          <p:cNvSpPr txBox="1"/>
          <p:nvPr/>
        </p:nvSpPr>
        <p:spPr>
          <a:xfrm>
            <a:off x="3045432" y="472611"/>
            <a:ext cx="5181600" cy="830997"/>
          </a:xfrm>
          <a:prstGeom prst="rect">
            <a:avLst/>
          </a:prstGeom>
          <a:noFill/>
        </p:spPr>
        <p:txBody>
          <a:bodyPr wrap="square" rtlCol="0">
            <a:spAutoFit/>
          </a:bodyPr>
          <a:lstStyle/>
          <a:p>
            <a:r>
              <a:rPr lang="en-US" sz="4800" b="1" i="1" u="sng" dirty="0"/>
              <a:t>Communication</a:t>
            </a:r>
            <a:r>
              <a:rPr lang="en-US" b="1" i="1" dirty="0"/>
              <a:t> </a:t>
            </a:r>
          </a:p>
        </p:txBody>
      </p:sp>
    </p:spTree>
    <p:extLst>
      <p:ext uri="{BB962C8B-B14F-4D97-AF65-F5344CB8AC3E}">
        <p14:creationId xmlns:p14="http://schemas.microsoft.com/office/powerpoint/2010/main" val="1083578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9CF1-C490-4D53-D653-17B53104FF9C}"/>
              </a:ext>
            </a:extLst>
          </p:cNvPr>
          <p:cNvSpPr>
            <a:spLocks noGrp="1"/>
          </p:cNvSpPr>
          <p:nvPr>
            <p:ph type="title"/>
          </p:nvPr>
        </p:nvSpPr>
        <p:spPr/>
        <p:txBody>
          <a:bodyPr/>
          <a:lstStyle/>
          <a:p>
            <a:r>
              <a:rPr lang="en-US" b="1" i="1" u="sng" dirty="0"/>
              <a:t>Behavioral Theory </a:t>
            </a:r>
          </a:p>
        </p:txBody>
      </p:sp>
      <p:pic>
        <p:nvPicPr>
          <p:cNvPr id="7" name="Content Placeholder 6">
            <a:extLst>
              <a:ext uri="{FF2B5EF4-FFF2-40B4-BE49-F238E27FC236}">
                <a16:creationId xmlns:a16="http://schemas.microsoft.com/office/drawing/2014/main" id="{0874B6B7-6195-184B-2FF5-07C35769624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04636" y="1390395"/>
            <a:ext cx="7278384" cy="5256610"/>
          </a:xfrm>
        </p:spPr>
      </p:pic>
      <p:sp>
        <p:nvSpPr>
          <p:cNvPr id="4" name="Content Placeholder 3">
            <a:extLst>
              <a:ext uri="{FF2B5EF4-FFF2-40B4-BE49-F238E27FC236}">
                <a16:creationId xmlns:a16="http://schemas.microsoft.com/office/drawing/2014/main" id="{AA1DF5E0-8B0C-43DA-3ED0-5E5FDE9B4A75}"/>
              </a:ext>
            </a:extLst>
          </p:cNvPr>
          <p:cNvSpPr>
            <a:spLocks noGrp="1"/>
          </p:cNvSpPr>
          <p:nvPr>
            <p:ph sz="half" idx="2"/>
          </p:nvPr>
        </p:nvSpPr>
        <p:spPr>
          <a:xfrm>
            <a:off x="6172200" y="1825625"/>
            <a:ext cx="588196" cy="229206"/>
          </a:xfrm>
        </p:spPr>
        <p:txBody>
          <a:bodyPr>
            <a:normAutofit fontScale="40000" lnSpcReduction="20000"/>
          </a:bodyPr>
          <a:lstStyle/>
          <a:p>
            <a:pPr marL="0" indent="0">
              <a:buNone/>
            </a:pPr>
            <a:r>
              <a:rPr lang="en-US" dirty="0"/>
              <a:t>.</a:t>
            </a:r>
          </a:p>
        </p:txBody>
      </p:sp>
    </p:spTree>
    <p:extLst>
      <p:ext uri="{BB962C8B-B14F-4D97-AF65-F5344CB8AC3E}">
        <p14:creationId xmlns:p14="http://schemas.microsoft.com/office/powerpoint/2010/main" val="1521683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52415-F194-5F73-E394-A6FDD78903CB}"/>
              </a:ext>
            </a:extLst>
          </p:cNvPr>
          <p:cNvSpPr>
            <a:spLocks noGrp="1"/>
          </p:cNvSpPr>
          <p:nvPr>
            <p:ph type="title"/>
          </p:nvPr>
        </p:nvSpPr>
        <p:spPr/>
        <p:txBody>
          <a:bodyPr/>
          <a:lstStyle/>
          <a:p>
            <a:br>
              <a:rPr lang="en-US" dirty="0"/>
            </a:br>
            <a:endParaRPr lang="en-US" dirty="0"/>
          </a:p>
        </p:txBody>
      </p:sp>
      <p:pic>
        <p:nvPicPr>
          <p:cNvPr id="5" name="Content Placeholder 4">
            <a:extLst>
              <a:ext uri="{FF2B5EF4-FFF2-40B4-BE49-F238E27FC236}">
                <a16:creationId xmlns:a16="http://schemas.microsoft.com/office/drawing/2014/main" id="{DB02680C-BB16-66A8-0A7A-2FB6D6946606}"/>
              </a:ext>
            </a:extLst>
          </p:cNvPr>
          <p:cNvPicPr>
            <a:picLocks noGrp="1" noChangeAspect="1"/>
          </p:cNvPicPr>
          <p:nvPr>
            <p:ph sz="half" idx="1"/>
          </p:nvPr>
        </p:nvPicPr>
        <p:blipFill>
          <a:blip r:embed="rId2"/>
          <a:stretch>
            <a:fillRect/>
          </a:stretch>
        </p:blipFill>
        <p:spPr>
          <a:xfrm>
            <a:off x="1269715" y="1578190"/>
            <a:ext cx="9343490" cy="4846207"/>
          </a:xfrm>
          <a:prstGeom prst="rect">
            <a:avLst/>
          </a:prstGeom>
        </p:spPr>
      </p:pic>
      <p:sp>
        <p:nvSpPr>
          <p:cNvPr id="4" name="Content Placeholder 3">
            <a:extLst>
              <a:ext uri="{FF2B5EF4-FFF2-40B4-BE49-F238E27FC236}">
                <a16:creationId xmlns:a16="http://schemas.microsoft.com/office/drawing/2014/main" id="{2078D4D0-C865-C895-BC9C-FBCE47A3D754}"/>
              </a:ext>
            </a:extLst>
          </p:cNvPr>
          <p:cNvSpPr>
            <a:spLocks noGrp="1"/>
          </p:cNvSpPr>
          <p:nvPr>
            <p:ph sz="half" idx="2"/>
          </p:nvPr>
        </p:nvSpPr>
        <p:spPr>
          <a:xfrm>
            <a:off x="10191964" y="4715837"/>
            <a:ext cx="349321" cy="1325563"/>
          </a:xfrm>
        </p:spPr>
        <p:txBody>
          <a:bodyPr/>
          <a:lstStyle/>
          <a:p>
            <a:r>
              <a:rPr lang="en-US" dirty="0"/>
              <a:t>.</a:t>
            </a:r>
          </a:p>
        </p:txBody>
      </p:sp>
      <p:sp>
        <p:nvSpPr>
          <p:cNvPr id="6" name="Rectangle 5">
            <a:extLst>
              <a:ext uri="{FF2B5EF4-FFF2-40B4-BE49-F238E27FC236}">
                <a16:creationId xmlns:a16="http://schemas.microsoft.com/office/drawing/2014/main" id="{1DD8FC7E-C423-A7F7-736D-4F8D9543A8D5}"/>
              </a:ext>
            </a:extLst>
          </p:cNvPr>
          <p:cNvSpPr/>
          <p:nvPr/>
        </p:nvSpPr>
        <p:spPr>
          <a:xfrm>
            <a:off x="417828" y="-42785"/>
            <a:ext cx="648639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Psychoanalytic theory </a:t>
            </a:r>
          </a:p>
        </p:txBody>
      </p:sp>
    </p:spTree>
    <p:extLst>
      <p:ext uri="{BB962C8B-B14F-4D97-AF65-F5344CB8AC3E}">
        <p14:creationId xmlns:p14="http://schemas.microsoft.com/office/powerpoint/2010/main" val="15494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E6082-CC1A-7E0B-2683-FE799F2DBA80}"/>
              </a:ext>
            </a:extLst>
          </p:cNvPr>
          <p:cNvSpPr>
            <a:spLocks noGrp="1"/>
          </p:cNvSpPr>
          <p:nvPr>
            <p:ph type="title"/>
          </p:nvPr>
        </p:nvSpPr>
        <p:spPr>
          <a:xfrm>
            <a:off x="838200" y="38804"/>
            <a:ext cx="10515600" cy="1155126"/>
          </a:xfrm>
        </p:spPr>
        <p:txBody>
          <a:bodyPr/>
          <a:lstStyle/>
          <a:p>
            <a:r>
              <a:rPr lang="en-US" b="1" i="1" dirty="0"/>
              <a:t>Humanistic Theory In </a:t>
            </a:r>
            <a:r>
              <a:rPr lang="en-US" b="1" i="1" dirty="0" err="1"/>
              <a:t>Nhs</a:t>
            </a:r>
            <a:r>
              <a:rPr lang="en-US" b="1" i="1" dirty="0"/>
              <a:t> </a:t>
            </a:r>
          </a:p>
        </p:txBody>
      </p:sp>
      <p:sp>
        <p:nvSpPr>
          <p:cNvPr id="3" name="Content Placeholder 2">
            <a:extLst>
              <a:ext uri="{FF2B5EF4-FFF2-40B4-BE49-F238E27FC236}">
                <a16:creationId xmlns:a16="http://schemas.microsoft.com/office/drawing/2014/main" id="{82652096-0CDA-8EA1-3BD0-619547883096}"/>
              </a:ext>
            </a:extLst>
          </p:cNvPr>
          <p:cNvSpPr>
            <a:spLocks noGrp="1"/>
          </p:cNvSpPr>
          <p:nvPr>
            <p:ph sz="half" idx="1"/>
          </p:nvPr>
        </p:nvSpPr>
        <p:spPr>
          <a:xfrm>
            <a:off x="4623370" y="5445303"/>
            <a:ext cx="1396429" cy="731660"/>
          </a:xfrm>
        </p:spPr>
        <p:txBody>
          <a:bodyPr/>
          <a:lstStyle/>
          <a:p>
            <a:pPr marL="0" indent="0">
              <a:buNone/>
            </a:pPr>
            <a:endParaRPr lang="en-US" dirty="0"/>
          </a:p>
        </p:txBody>
      </p:sp>
      <p:pic>
        <p:nvPicPr>
          <p:cNvPr id="5" name="Content Placeholder 4">
            <a:extLst>
              <a:ext uri="{FF2B5EF4-FFF2-40B4-BE49-F238E27FC236}">
                <a16:creationId xmlns:a16="http://schemas.microsoft.com/office/drawing/2014/main" id="{A4ECAA9E-2DC2-51A8-E060-7AF7E50237C3}"/>
              </a:ext>
            </a:extLst>
          </p:cNvPr>
          <p:cNvPicPr>
            <a:picLocks noGrp="1" noChangeAspect="1"/>
          </p:cNvPicPr>
          <p:nvPr>
            <p:ph sz="half" idx="2"/>
          </p:nvPr>
        </p:nvPicPr>
        <p:blipFill>
          <a:blip r:embed="rId2"/>
          <a:stretch>
            <a:fillRect/>
          </a:stretch>
        </p:blipFill>
        <p:spPr>
          <a:xfrm>
            <a:off x="1037690" y="1173381"/>
            <a:ext cx="8405117" cy="5684619"/>
          </a:xfrm>
          <a:prstGeom prst="rect">
            <a:avLst/>
          </a:prstGeom>
        </p:spPr>
      </p:pic>
    </p:spTree>
    <p:extLst>
      <p:ext uri="{BB962C8B-B14F-4D97-AF65-F5344CB8AC3E}">
        <p14:creationId xmlns:p14="http://schemas.microsoft.com/office/powerpoint/2010/main" val="208578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5">
            <a:extLst>
              <a:ext uri="{FF2B5EF4-FFF2-40B4-BE49-F238E27FC236}">
                <a16:creationId xmlns:a16="http://schemas.microsoft.com/office/drawing/2014/main" id="{6AE53FF4-99A5-00BE-8A11-25F1D4CCE6B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25" r="7471" b="1"/>
          <a:stretch/>
        </p:blipFill>
        <p:spPr>
          <a:xfrm>
            <a:off x="20" y="1282"/>
            <a:ext cx="12191980" cy="6856718"/>
          </a:xfrm>
          <a:prstGeom prst="rect">
            <a:avLst/>
          </a:prstGeom>
        </p:spPr>
      </p:pic>
      <p:pic>
        <p:nvPicPr>
          <p:cNvPr id="3" name="Picture 2">
            <a:extLst>
              <a:ext uri="{FF2B5EF4-FFF2-40B4-BE49-F238E27FC236}">
                <a16:creationId xmlns:a16="http://schemas.microsoft.com/office/drawing/2014/main" id="{77175C7C-6273-D4A8-EE05-FA8468F9D2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193" y="0"/>
            <a:ext cx="12301407" cy="6888788"/>
          </a:xfrm>
          <a:prstGeom prst="rect">
            <a:avLst/>
          </a:prstGeom>
        </p:spPr>
      </p:pic>
    </p:spTree>
    <p:extLst>
      <p:ext uri="{BB962C8B-B14F-4D97-AF65-F5344CB8AC3E}">
        <p14:creationId xmlns:p14="http://schemas.microsoft.com/office/powerpoint/2010/main" val="2353729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75A7AE20-0BFA-6CA7-6249-7FB5BC7F8C5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381957" y="643467"/>
            <a:ext cx="7428085" cy="557106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6943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21554424-353C-A2A7-82FD-C4F31F1682C1}"/>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31567" y="2891160"/>
            <a:ext cx="5455917" cy="3068953"/>
          </a:xfrm>
          <a:prstGeom prst="rect">
            <a:avLst/>
          </a:prstGeom>
        </p:spPr>
      </p:pic>
      <p:cxnSp>
        <p:nvCxnSpPr>
          <p:cNvPr id="27" name="Straight Connector 2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1EFF85FA-B083-8019-0ABE-0AE6AE5A2834}"/>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45073" y="3034377"/>
            <a:ext cx="5455917" cy="2782518"/>
          </a:xfrm>
          <a:prstGeom prst="rect">
            <a:avLst/>
          </a:prstGeom>
        </p:spPr>
      </p:pic>
      <p:sp>
        <p:nvSpPr>
          <p:cNvPr id="2" name="TextBox 1">
            <a:extLst>
              <a:ext uri="{FF2B5EF4-FFF2-40B4-BE49-F238E27FC236}">
                <a16:creationId xmlns:a16="http://schemas.microsoft.com/office/drawing/2014/main" id="{5C1D0624-2E40-6ABB-8ADE-627E458AA396}"/>
              </a:ext>
            </a:extLst>
          </p:cNvPr>
          <p:cNvSpPr txBox="1"/>
          <p:nvPr/>
        </p:nvSpPr>
        <p:spPr>
          <a:xfrm>
            <a:off x="1387016" y="766097"/>
            <a:ext cx="9267286" cy="7694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US" sz="4400" b="1" i="1" dirty="0"/>
              <a:t>Physical and Psychological Barriers </a:t>
            </a:r>
          </a:p>
        </p:txBody>
      </p:sp>
    </p:spTree>
    <p:extLst>
      <p:ext uri="{BB962C8B-B14F-4D97-AF65-F5344CB8AC3E}">
        <p14:creationId xmlns:p14="http://schemas.microsoft.com/office/powerpoint/2010/main" val="4189504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003E35BF-7161-B33C-4A99-9BB9C824496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2640458" y="1462832"/>
            <a:ext cx="6716185" cy="4751699"/>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CE214D4-D446-CA33-32DD-DF94EB241CFF}"/>
              </a:ext>
            </a:extLst>
          </p:cNvPr>
          <p:cNvSpPr txBox="1"/>
          <p:nvPr/>
        </p:nvSpPr>
        <p:spPr>
          <a:xfrm>
            <a:off x="3257598" y="93798"/>
            <a:ext cx="5324838" cy="830997"/>
          </a:xfrm>
          <a:prstGeom prst="rect">
            <a:avLst/>
          </a:prstGeom>
          <a:noFill/>
        </p:spPr>
        <p:txBody>
          <a:bodyPr wrap="square" rtlCol="0">
            <a:spAutoFit/>
          </a:bodyPr>
          <a:lstStyle/>
          <a:p>
            <a:r>
              <a:rPr lang="en-US" sz="4800" b="1" i="1" u="sng" dirty="0"/>
              <a:t>Sematic Barriers </a:t>
            </a:r>
          </a:p>
        </p:txBody>
      </p:sp>
    </p:spTree>
    <p:extLst>
      <p:ext uri="{BB962C8B-B14F-4D97-AF65-F5344CB8AC3E}">
        <p14:creationId xmlns:p14="http://schemas.microsoft.com/office/powerpoint/2010/main" val="18438218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B8676-B118-338F-5F82-39BE1BB64800}"/>
              </a:ext>
            </a:extLst>
          </p:cNvPr>
          <p:cNvSpPr>
            <a:spLocks noGrp="1"/>
          </p:cNvSpPr>
          <p:nvPr>
            <p:ph type="title"/>
          </p:nvPr>
        </p:nvSpPr>
        <p:spPr/>
        <p:txBody>
          <a:bodyPr/>
          <a:lstStyle/>
          <a:p>
            <a:r>
              <a:rPr lang="en-US" b="1" i="1" u="sng" dirty="0"/>
              <a:t>Overcome communication barriers</a:t>
            </a:r>
          </a:p>
        </p:txBody>
      </p:sp>
      <p:pic>
        <p:nvPicPr>
          <p:cNvPr id="6" name="Content Placeholder 5">
            <a:extLst>
              <a:ext uri="{FF2B5EF4-FFF2-40B4-BE49-F238E27FC236}">
                <a16:creationId xmlns:a16="http://schemas.microsoft.com/office/drawing/2014/main" id="{A67AA246-31E7-E837-AAC4-4A60A6465EA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219200" y="2528094"/>
            <a:ext cx="4419600" cy="2946400"/>
          </a:xfrm>
        </p:spPr>
      </p:pic>
      <p:sp>
        <p:nvSpPr>
          <p:cNvPr id="4" name="Content Placeholder 3">
            <a:extLst>
              <a:ext uri="{FF2B5EF4-FFF2-40B4-BE49-F238E27FC236}">
                <a16:creationId xmlns:a16="http://schemas.microsoft.com/office/drawing/2014/main" id="{5D2E9D22-F964-9858-1A94-6333FEF22AD0}"/>
              </a:ext>
            </a:extLst>
          </p:cNvPr>
          <p:cNvSpPr>
            <a:spLocks noGrp="1"/>
          </p:cNvSpPr>
          <p:nvPr>
            <p:ph sz="half" idx="2"/>
          </p:nvPr>
        </p:nvSpPr>
        <p:spPr/>
        <p:txBody>
          <a:bodyPr/>
          <a:lstStyle/>
          <a:p>
            <a:r>
              <a:rPr lang="en-US" dirty="0"/>
              <a:t>Feedback</a:t>
            </a:r>
          </a:p>
          <a:p>
            <a:r>
              <a:rPr lang="en-US" dirty="0"/>
              <a:t>Use of latest </a:t>
            </a:r>
            <a:r>
              <a:rPr lang="en-US" dirty="0" err="1"/>
              <a:t>techonology</a:t>
            </a:r>
            <a:endParaRPr lang="en-US" dirty="0"/>
          </a:p>
          <a:p>
            <a:r>
              <a:rPr lang="en-US" dirty="0"/>
              <a:t>Use proper body language </a:t>
            </a:r>
          </a:p>
          <a:p>
            <a:r>
              <a:rPr lang="en-US" dirty="0"/>
              <a:t>Use proper language </a:t>
            </a:r>
          </a:p>
          <a:p>
            <a:r>
              <a:rPr lang="en-US" dirty="0"/>
              <a:t>Active listening</a:t>
            </a:r>
          </a:p>
          <a:p>
            <a:r>
              <a:rPr lang="en-US" dirty="0"/>
              <a:t>Developing good interpersonal relations </a:t>
            </a:r>
          </a:p>
        </p:txBody>
      </p:sp>
    </p:spTree>
    <p:extLst>
      <p:ext uri="{BB962C8B-B14F-4D97-AF65-F5344CB8AC3E}">
        <p14:creationId xmlns:p14="http://schemas.microsoft.com/office/powerpoint/2010/main" val="3051487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BF74C10-1948-750C-396E-EEE30EB68BBA}"/>
              </a:ext>
            </a:extLst>
          </p:cNvPr>
          <p:cNvSpPr>
            <a:spLocks noGrp="1"/>
          </p:cNvSpPr>
          <p:nvPr>
            <p:ph sz="half" idx="2"/>
          </p:nvPr>
        </p:nvSpPr>
        <p:spPr>
          <a:xfrm>
            <a:off x="1951153" y="244574"/>
            <a:ext cx="8289693" cy="6368852"/>
          </a:xfrm>
        </p:spPr>
        <p:txBody>
          <a:bodyPr>
            <a:normAutofit fontScale="85000" lnSpcReduction="20000"/>
          </a:bodyPr>
          <a:lstStyle/>
          <a:p>
            <a:pPr fontAlgn="ctr"/>
            <a:endParaRPr lang="en-GB" b="0" i="0" u="none" strike="noStrike" dirty="0">
              <a:solidFill>
                <a:srgbClr val="000000"/>
              </a:solidFill>
              <a:effectLst/>
              <a:latin typeface="Goudy Old Style" panose="020F0502020204030204" pitchFamily="34" charset="0"/>
            </a:endParaRPr>
          </a:p>
          <a:p>
            <a:pPr marL="0" indent="0">
              <a:buNone/>
            </a:pPr>
            <a:r>
              <a:rPr lang="en-GB" b="1" i="0" u="none" strike="noStrike" dirty="0">
                <a:solidFill>
                  <a:srgbClr val="242C41"/>
                </a:solidFill>
                <a:effectLst/>
                <a:latin typeface="Georgia Pro" panose="020F0502020204030204" pitchFamily="34" charset="0"/>
              </a:rPr>
              <a:t>What are the channels of communication used by the </a:t>
            </a:r>
            <a:r>
              <a:rPr lang="en-GB" b="1" i="0" u="none" strike="noStrike" dirty="0" err="1">
                <a:solidFill>
                  <a:srgbClr val="242C41"/>
                </a:solidFill>
                <a:effectLst/>
                <a:latin typeface="Georgia Pro" panose="020F0502020204030204" pitchFamily="34" charset="0"/>
              </a:rPr>
              <a:t>organization</a:t>
            </a:r>
            <a:r>
              <a:rPr lang="en-GB" b="1" i="0" u="none" strike="noStrike" dirty="0">
                <a:solidFill>
                  <a:srgbClr val="242C41"/>
                </a:solidFill>
                <a:effectLst/>
                <a:latin typeface="Georgia Pro" panose="020F0502020204030204" pitchFamily="34" charset="0"/>
              </a:rPr>
              <a:t>  and channels that can be  used to improve communication ?</a:t>
            </a:r>
            <a:endParaRPr lang="en-GB" b="0" i="0" u="none" strike="noStrike" dirty="0">
              <a:solidFill>
                <a:srgbClr val="000000"/>
              </a:solidFill>
              <a:effectLst/>
              <a:latin typeface="Georgia Pro" panose="020F0502020204030204" pitchFamily="34" charset="0"/>
            </a:endParaRPr>
          </a:p>
          <a:p>
            <a:r>
              <a:rPr lang="en-GB" b="0" i="0" u="none" strike="noStrike" dirty="0">
                <a:solidFill>
                  <a:srgbClr val="000000"/>
                </a:solidFill>
                <a:effectLst/>
                <a:latin typeface="Goudy Old Style" panose="020F0502020204030204" pitchFamily="34" charset="0"/>
              </a:rPr>
              <a:t> </a:t>
            </a:r>
          </a:p>
          <a:p>
            <a:r>
              <a:rPr lang="en-GB" b="0" i="0" u="none" strike="noStrike" dirty="0">
                <a:solidFill>
                  <a:srgbClr val="242C41"/>
                </a:solidFill>
                <a:effectLst/>
                <a:latin typeface="Arial" panose="020B0604020202020204" pitchFamily="34" charset="0"/>
              </a:rPr>
              <a:t>Some different sorts of technology in the NHS and social care:” We are capturing, storing and sharing information more effectively than ever before: some </a:t>
            </a:r>
            <a:r>
              <a:rPr lang="en-GB" b="0" i="0" u="none" strike="noStrike" dirty="0" err="1">
                <a:solidFill>
                  <a:srgbClr val="242C41"/>
                </a:solidFill>
                <a:effectLst/>
                <a:latin typeface="Arial" panose="020B0604020202020204" pitchFamily="34" charset="0"/>
              </a:rPr>
              <a:t>healthcommunities</a:t>
            </a:r>
            <a:r>
              <a:rPr lang="en-GB" b="0" i="0" u="none" strike="noStrike" dirty="0">
                <a:solidFill>
                  <a:srgbClr val="242C41"/>
                </a:solidFill>
                <a:effectLst/>
                <a:latin typeface="Arial" panose="020B0604020202020204" pitchFamily="34" charset="0"/>
              </a:rPr>
              <a:t>  are already sharing patient records electronically and electronic care records will be soon in place for everyone, many hospitals are using digital technology rather than film to take, store and share x-rays and other clinical images– meaning several clinicians at several different locations can see the same images as soon as they have been taken. We are making better use of our knowledge: theMap of Medicine, for instance, has been created by health professionals for health professionals  and is giving staff fast access to best practice guidelines on a number of different conditions at the point of care. Users can even add to the </a:t>
            </a:r>
            <a:r>
              <a:rPr lang="en-GB" b="0" i="0" u="none" strike="noStrike" dirty="0" err="1">
                <a:solidFill>
                  <a:srgbClr val="242C41"/>
                </a:solidFill>
                <a:effectLst/>
                <a:latin typeface="Arial" panose="020B0604020202020204" pitchFamily="34" charset="0"/>
              </a:rPr>
              <a:t>mapthemselves</a:t>
            </a:r>
            <a:r>
              <a:rPr lang="en-GB" b="0" i="0" u="none" strike="noStrike" dirty="0">
                <a:solidFill>
                  <a:srgbClr val="242C41"/>
                </a:solidFill>
                <a:effectLst/>
                <a:latin typeface="Arial" panose="020B0604020202020204" pitchFamily="34" charset="0"/>
              </a:rPr>
              <a:t>, using their own expertise and local knowledge of services”. </a:t>
            </a:r>
            <a:r>
              <a:rPr lang="en-GB" b="0" i="0" u="none" strike="noStrike" dirty="0">
                <a:solidFill>
                  <a:srgbClr val="000000"/>
                </a:solidFill>
                <a:effectLst/>
                <a:latin typeface="Georgia Pro" panose="020F0502020204030204" pitchFamily="34" charset="0"/>
              </a:rPr>
              <a:t> </a:t>
            </a:r>
          </a:p>
          <a:p>
            <a:endParaRPr lang="en-US" dirty="0"/>
          </a:p>
        </p:txBody>
      </p:sp>
    </p:spTree>
    <p:extLst>
      <p:ext uri="{BB962C8B-B14F-4D97-AF65-F5344CB8AC3E}">
        <p14:creationId xmlns:p14="http://schemas.microsoft.com/office/powerpoint/2010/main" val="16176183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AC5BD5-3B0F-2FDB-3AFF-ADF0FF1DD474}"/>
              </a:ext>
            </a:extLst>
          </p:cNvPr>
          <p:cNvSpPr>
            <a:spLocks noGrp="1"/>
          </p:cNvSpPr>
          <p:nvPr>
            <p:ph sz="half" idx="1"/>
          </p:nvPr>
        </p:nvSpPr>
        <p:spPr>
          <a:xfrm>
            <a:off x="1016929" y="1253331"/>
            <a:ext cx="10846730" cy="4948068"/>
          </a:xfrm>
        </p:spPr>
        <p:txBody>
          <a:bodyPr>
            <a:normAutofit fontScale="85000" lnSpcReduction="20000"/>
          </a:bodyPr>
          <a:lstStyle/>
          <a:p>
            <a:pPr marL="0" indent="0">
              <a:buNone/>
            </a:pPr>
            <a:r>
              <a:rPr lang="en-GB" b="1" i="0" u="none" strike="noStrike" dirty="0">
                <a:effectLst/>
                <a:latin typeface="Arial" panose="020B0604020202020204" pitchFamily="34" charset="0"/>
              </a:rPr>
              <a:t>Technology and service </a:t>
            </a:r>
            <a:r>
              <a:rPr lang="en-GB" b="1" i="0" u="none" strike="noStrike" dirty="0" err="1">
                <a:effectLst/>
                <a:latin typeface="Arial" panose="020B0604020202020204" pitchFamily="34" charset="0"/>
              </a:rPr>
              <a:t>improveme</a:t>
            </a:r>
            <a:r>
              <a:rPr lang="en-GB" b="1" dirty="0" err="1">
                <a:latin typeface="Arial" panose="020B0604020202020204" pitchFamily="34" charset="0"/>
              </a:rPr>
              <a:t>ment</a:t>
            </a:r>
            <a:endParaRPr lang="en-GB" b="1" dirty="0">
              <a:latin typeface="Arial" panose="020B0604020202020204" pitchFamily="34" charset="0"/>
            </a:endParaRPr>
          </a:p>
          <a:p>
            <a:pPr marL="0" indent="0">
              <a:buNone/>
            </a:pPr>
            <a:endParaRPr lang="en-GB" b="1" dirty="0">
              <a:latin typeface="Arial" panose="020B0604020202020204" pitchFamily="34" charset="0"/>
            </a:endParaRPr>
          </a:p>
          <a:p>
            <a:pPr marL="0" indent="0">
              <a:buNone/>
            </a:pPr>
            <a:r>
              <a:rPr lang="en-GB" b="1" dirty="0">
                <a:latin typeface="Arial" panose="020B0604020202020204" pitchFamily="34" charset="0"/>
              </a:rPr>
              <a:t> </a:t>
            </a:r>
            <a:r>
              <a:rPr lang="en-GB" b="1" i="0" u="none" strike="noStrike" dirty="0">
                <a:effectLst/>
                <a:latin typeface="Arial" panose="020B0604020202020204" pitchFamily="34" charset="0"/>
              </a:rPr>
              <a:t>Improvement for our patients </a:t>
            </a:r>
            <a:r>
              <a:rPr lang="en-GB" b="1" i="0" u="none" strike="noStrike" dirty="0" err="1">
                <a:effectLst/>
                <a:latin typeface="Arial" panose="020B0604020202020204" pitchFamily="34" charset="0"/>
              </a:rPr>
              <a:t>shouldalways</a:t>
            </a:r>
            <a:r>
              <a:rPr lang="en-GB" b="1" i="0" u="none" strike="noStrike" dirty="0">
                <a:effectLst/>
                <a:latin typeface="Arial" panose="020B0604020202020204" pitchFamily="34" charset="0"/>
              </a:rPr>
              <a:t>  be the driving purpose behind </a:t>
            </a:r>
            <a:r>
              <a:rPr lang="en-GB" b="1" i="0" u="none" strike="noStrike" dirty="0" err="1">
                <a:effectLst/>
                <a:latin typeface="Arial" panose="020B0604020202020204" pitchFamily="34" charset="0"/>
              </a:rPr>
              <a:t>theintroduction</a:t>
            </a:r>
            <a:r>
              <a:rPr lang="en-GB" b="1" i="0" u="none" strike="noStrike" dirty="0">
                <a:effectLst/>
                <a:latin typeface="Arial" panose="020B0604020202020204" pitchFamily="34" charset="0"/>
              </a:rPr>
              <a:t> and use of any technology. Most NHS organisations are signed up </a:t>
            </a:r>
            <a:r>
              <a:rPr lang="en-GB" b="1" i="0" u="none" strike="noStrike" dirty="0" err="1">
                <a:effectLst/>
                <a:latin typeface="Arial" panose="020B0604020202020204" pitchFamily="34" charset="0"/>
              </a:rPr>
              <a:t>tothis</a:t>
            </a:r>
            <a:r>
              <a:rPr lang="en-GB" b="1" i="0" u="none" strike="noStrike" dirty="0">
                <a:effectLst/>
                <a:latin typeface="Arial" panose="020B0604020202020204" pitchFamily="34" charset="0"/>
              </a:rPr>
              <a:t> - in fact creating a more patient-led NHS is the driving force behind a raft of new technologies coming into the NHS, many under the NHS National </a:t>
            </a:r>
            <a:r>
              <a:rPr lang="en-GB" b="1" i="0" u="none" strike="noStrike" dirty="0" err="1">
                <a:effectLst/>
                <a:latin typeface="Arial" panose="020B0604020202020204" pitchFamily="34" charset="0"/>
              </a:rPr>
              <a:t>Programmefor</a:t>
            </a:r>
            <a:r>
              <a:rPr lang="en-GB" b="1" i="0" u="none" strike="noStrike" dirty="0">
                <a:effectLst/>
                <a:latin typeface="Arial" panose="020B0604020202020204" pitchFamily="34" charset="0"/>
              </a:rPr>
              <a:t> IT . This is good news for most of </a:t>
            </a:r>
            <a:r>
              <a:rPr lang="en-GB" b="1" i="0" u="none" strike="noStrike" dirty="0" err="1">
                <a:effectLst/>
                <a:latin typeface="Arial" panose="020B0604020202020204" pitchFamily="34" charset="0"/>
              </a:rPr>
              <a:t>usbecause</a:t>
            </a:r>
            <a:r>
              <a:rPr lang="en-GB" b="1" i="0" u="none" strike="noStrike" dirty="0">
                <a:effectLst/>
                <a:latin typeface="Arial" panose="020B0604020202020204" pitchFamily="34" charset="0"/>
              </a:rPr>
              <a:t> : if you understand how </a:t>
            </a:r>
            <a:r>
              <a:rPr lang="en-GB" b="1" i="0" u="none" strike="noStrike" dirty="0" err="1">
                <a:effectLst/>
                <a:latin typeface="Arial" panose="020B0604020202020204" pitchFamily="34" charset="0"/>
              </a:rPr>
              <a:t>healthcareservices</a:t>
            </a:r>
            <a:r>
              <a:rPr lang="en-GB" b="1" i="0" u="none" strike="noStrike" dirty="0">
                <a:effectLst/>
                <a:latin typeface="Arial" panose="020B0604020202020204" pitchFamily="34" charset="0"/>
              </a:rPr>
              <a:t> are designed and delivered </a:t>
            </a:r>
            <a:r>
              <a:rPr lang="en-GB" b="1" i="0" u="none" strike="noStrike" dirty="0" err="1">
                <a:effectLst/>
                <a:latin typeface="Arial" panose="020B0604020202020204" pitchFamily="34" charset="0"/>
              </a:rPr>
              <a:t>andhave</a:t>
            </a:r>
            <a:r>
              <a:rPr lang="en-GB" b="1" i="0" u="none" strike="noStrike" dirty="0">
                <a:effectLst/>
                <a:latin typeface="Arial" panose="020B0604020202020204" pitchFamily="34" charset="0"/>
              </a:rPr>
              <a:t>  ideas about improving them – you, not the technology, are in the driving seat , patients and staff – the taxpayers and end-users - are protected because </a:t>
            </a:r>
            <a:r>
              <a:rPr lang="en-GB" b="1" i="0" u="none" strike="noStrike" dirty="0" err="1">
                <a:effectLst/>
                <a:latin typeface="Arial" panose="020B0604020202020204" pitchFamily="34" charset="0"/>
              </a:rPr>
              <a:t>investmentin</a:t>
            </a:r>
            <a:r>
              <a:rPr lang="en-GB" b="1" i="0" u="none" strike="noStrike" dirty="0">
                <a:effectLst/>
                <a:latin typeface="Arial" panose="020B0604020202020204" pitchFamily="34" charset="0"/>
              </a:rPr>
              <a:t>  technology should always be </a:t>
            </a:r>
            <a:r>
              <a:rPr lang="en-GB" b="1" i="0" u="none" strike="noStrike" dirty="0" err="1">
                <a:effectLst/>
                <a:latin typeface="Arial" panose="020B0604020202020204" pitchFamily="34" charset="0"/>
              </a:rPr>
              <a:t>clearlylinked</a:t>
            </a:r>
            <a:r>
              <a:rPr lang="en-GB" b="1" i="0" u="none" strike="noStrike" dirty="0">
                <a:effectLst/>
                <a:latin typeface="Arial" panose="020B0604020202020204" pitchFamily="34" charset="0"/>
              </a:rPr>
              <a:t> to better care and better ways of working.</a:t>
            </a:r>
          </a:p>
          <a:p>
            <a:pPr marL="0" indent="0">
              <a:buNone/>
            </a:pPr>
            <a:br>
              <a:rPr lang="en-GB" b="1" dirty="0"/>
            </a:br>
            <a:endParaRPr lang="en-US" b="1" dirty="0"/>
          </a:p>
        </p:txBody>
      </p:sp>
    </p:spTree>
    <p:extLst>
      <p:ext uri="{BB962C8B-B14F-4D97-AF65-F5344CB8AC3E}">
        <p14:creationId xmlns:p14="http://schemas.microsoft.com/office/powerpoint/2010/main" val="32489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6BE46B-7E10-5381-76D2-09EFDF65BBD0}"/>
              </a:ext>
            </a:extLst>
          </p:cNvPr>
          <p:cNvSpPr>
            <a:spLocks noGrp="1"/>
          </p:cNvSpPr>
          <p:nvPr>
            <p:ph sz="half" idx="1"/>
          </p:nvPr>
        </p:nvSpPr>
        <p:spPr>
          <a:xfrm>
            <a:off x="2541859" y="929269"/>
            <a:ext cx="7742044" cy="4256475"/>
          </a:xfrm>
        </p:spPr>
        <p:txBody>
          <a:bodyPr>
            <a:noAutofit/>
          </a:bodyPr>
          <a:lstStyle/>
          <a:p>
            <a:pPr fontAlgn="ctr"/>
            <a:r>
              <a:rPr lang="en-GB" sz="2100" b="0" i="0" u="none" strike="noStrike" dirty="0">
                <a:solidFill>
                  <a:srgbClr val="000000"/>
                </a:solidFill>
                <a:effectLst/>
                <a:latin typeface="Calibri" panose="020F0502020204030204" pitchFamily="34" charset="0"/>
              </a:rPr>
              <a:t>The types of barriers that can prevent effective communication between the organisation and their external stakeholders.</a:t>
            </a:r>
            <a:endParaRPr lang="en-GB" sz="2100" b="0" i="0" u="none" strike="noStrike" dirty="0">
              <a:solidFill>
                <a:srgbClr val="000000"/>
              </a:solidFill>
              <a:effectLst/>
              <a:latin typeface="Calibri Light" panose="020F0302020204030204" pitchFamily="34" charset="0"/>
            </a:endParaRPr>
          </a:p>
          <a:p>
            <a:pPr fontAlgn="ctr"/>
            <a:r>
              <a:rPr lang="en-GB" sz="2100" b="0" i="0" u="none" strike="noStrike" dirty="0">
                <a:solidFill>
                  <a:srgbClr val="000000"/>
                </a:solidFill>
                <a:effectLst/>
                <a:latin typeface="Calibri Light" panose="020F0302020204030204" pitchFamily="34" charset="0"/>
              </a:rPr>
              <a:t> </a:t>
            </a:r>
          </a:p>
          <a:p>
            <a:r>
              <a:rPr lang="en-GB" sz="2100" b="0" i="0" u="none" strike="noStrike" dirty="0">
                <a:solidFill>
                  <a:srgbClr val="000000"/>
                </a:solidFill>
                <a:effectLst/>
                <a:latin typeface="Calibri" panose="020F0502020204030204" pitchFamily="34" charset="0"/>
              </a:rPr>
              <a:t>•Competing demands, lack of privacy, and background noise are all potential barriers to effective communication between nurses and patients. Patients’ ability to communicate effectively may also be affected by their condition, medication, pain and/or anxiety. Nurses’ and patients’ cultural values and beliefs can also lead to misinterpretation or reinterpretation of key messages.</a:t>
            </a:r>
          </a:p>
          <a:p>
            <a:r>
              <a:rPr lang="en-GB" sz="2100" b="0" i="0" u="none" strike="noStrike" dirty="0">
                <a:solidFill>
                  <a:srgbClr val="000000"/>
                </a:solidFill>
                <a:effectLst/>
                <a:latin typeface="Calibri" panose="020F0502020204030204" pitchFamily="34" charset="0"/>
              </a:rPr>
              <a:t>•Time – or lack of it – creates a significant barrier to communication for nurses (</a:t>
            </a:r>
            <a:r>
              <a:rPr lang="en-GB" sz="2100" b="0" i="0" u="none" strike="noStrike" dirty="0" err="1">
                <a:solidFill>
                  <a:srgbClr val="000000"/>
                </a:solidFill>
                <a:effectLst/>
                <a:latin typeface="Calibri" panose="020F0502020204030204" pitchFamily="34" charset="0"/>
              </a:rPr>
              <a:t>Norouzinia</a:t>
            </a:r>
            <a:r>
              <a:rPr lang="en-GB" sz="2100" b="0" i="0" u="none" strike="noStrike" dirty="0">
                <a:solidFill>
                  <a:srgbClr val="000000"/>
                </a:solidFill>
                <a:effectLst/>
                <a:latin typeface="Calibri" panose="020F0502020204030204" pitchFamily="34" charset="0"/>
              </a:rPr>
              <a:t> et al, 2016). Hurried communication is never as effective as a leisurely interaction, yet in pressured workplaces, nurses faced with competing demands may neglect the quality of communication. It is important to remember that communication does not need to be time-consuming – a smile, hello, </a:t>
            </a:r>
          </a:p>
          <a:p>
            <a:endParaRPr lang="en-US" sz="2100" dirty="0"/>
          </a:p>
        </p:txBody>
      </p:sp>
    </p:spTree>
    <p:extLst>
      <p:ext uri="{BB962C8B-B14F-4D97-AF65-F5344CB8AC3E}">
        <p14:creationId xmlns:p14="http://schemas.microsoft.com/office/powerpoint/2010/main" val="476804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1779DB63-B01E-BA76-A209-8C46DF4089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800469" y="0"/>
            <a:ext cx="8515292" cy="6942815"/>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00748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a:extLst>
              <a:ext uri="{FF2B5EF4-FFF2-40B4-BE49-F238E27FC236}">
                <a16:creationId xmlns:a16="http://schemas.microsoft.com/office/drawing/2014/main" id="{3A0DEAB0-1270-0952-F26D-8E120541080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030335" y="288485"/>
            <a:ext cx="9511102" cy="6348662"/>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049307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5">
            <a:extLst>
              <a:ext uri="{FF2B5EF4-FFF2-40B4-BE49-F238E27FC236}">
                <a16:creationId xmlns:a16="http://schemas.microsoft.com/office/drawing/2014/main" id="{D2C61C75-17AC-89FD-984A-A02156A889C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5014"/>
          <a:stretch/>
        </p:blipFill>
        <p:spPr>
          <a:xfrm>
            <a:off x="20" y="1282"/>
            <a:ext cx="12191980" cy="6856718"/>
          </a:xfrm>
          <a:prstGeom prst="rect">
            <a:avLst/>
          </a:prstGeom>
        </p:spPr>
      </p:pic>
    </p:spTree>
    <p:extLst>
      <p:ext uri="{BB962C8B-B14F-4D97-AF65-F5344CB8AC3E}">
        <p14:creationId xmlns:p14="http://schemas.microsoft.com/office/powerpoint/2010/main" val="4290864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756</TotalTime>
  <Words>628</Words>
  <Application>Microsoft Macintosh PowerPoint</Application>
  <PresentationFormat>Widescreen</PresentationFormat>
  <Paragraphs>55</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Rounded MT Bold</vt:lpstr>
      <vt:lpstr>Calibri</vt:lpstr>
      <vt:lpstr>Calibri Light</vt:lpstr>
      <vt:lpstr>Georgia Pro</vt:lpstr>
      <vt:lpstr>Goudy Old Style</vt:lpstr>
      <vt:lpstr>Office Theme</vt:lpstr>
      <vt:lpstr>Effective Team working for team success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Behavioral Theory </vt:lpstr>
      <vt:lpstr> </vt:lpstr>
      <vt:lpstr>Humanistic Theory In Nhs </vt:lpstr>
      <vt:lpstr>PowerPoint Presentation</vt:lpstr>
      <vt:lpstr>PowerPoint Presentation</vt:lpstr>
      <vt:lpstr>PowerPoint Presentation</vt:lpstr>
      <vt:lpstr>PowerPoint Presentation</vt:lpstr>
      <vt:lpstr>Overcome communication barriers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for team success </dc:title>
  <dc:creator>alexandra chilianu</dc:creator>
  <cp:lastModifiedBy>Elvis Liviu Nassiri Basti (2112789)</cp:lastModifiedBy>
  <cp:revision>5</cp:revision>
  <dcterms:created xsi:type="dcterms:W3CDTF">2022-07-23T23:28:50Z</dcterms:created>
  <dcterms:modified xsi:type="dcterms:W3CDTF">2022-07-24T13:49:23Z</dcterms:modified>
</cp:coreProperties>
</file>