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8" r:id="rId2"/>
    <p:sldId id="256" r:id="rId3"/>
    <p:sldId id="257" r:id="rId4"/>
    <p:sldId id="259" r:id="rId5"/>
    <p:sldId id="261" r:id="rId6"/>
    <p:sldId id="260" r:id="rId7"/>
    <p:sldId id="263" r:id="rId8"/>
    <p:sldId id="264" r:id="rId9"/>
    <p:sldId id="265" r:id="rId10"/>
    <p:sldId id="266" r:id="rId11"/>
    <p:sldId id="258"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F85943-380A-44A4-8EE7-C4AACA97C0C8}" v="9" dt="2026-02-13T11:52:21.3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3" d="100"/>
          <a:sy n="63" d="100"/>
        </p:scale>
        <p:origin x="61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Ogadimma (2435763)" userId="6d850106-19d9-4362-839a-19f9d13a8a9d" providerId="ADAL" clId="{369C18D4-DC57-4BA2-891D-1207818EF178}"/>
    <pc:docChg chg="undo custSel addSld delSld modSld sldOrd">
      <pc:chgData name="Martin Ogadimma (2435763)" userId="6d850106-19d9-4362-839a-19f9d13a8a9d" providerId="ADAL" clId="{369C18D4-DC57-4BA2-891D-1207818EF178}" dt="2026-02-13T12:04:16.342" v="365" actId="20577"/>
      <pc:docMkLst>
        <pc:docMk/>
      </pc:docMkLst>
      <pc:sldChg chg="addSp delSp modSp mod delDesignElem">
        <pc:chgData name="Martin Ogadimma (2435763)" userId="6d850106-19d9-4362-839a-19f9d13a8a9d" providerId="ADAL" clId="{369C18D4-DC57-4BA2-891D-1207818EF178}" dt="2026-02-05T19:08:59.827" v="225" actId="20577"/>
        <pc:sldMkLst>
          <pc:docMk/>
          <pc:sldMk cId="109857222" sldId="256"/>
        </pc:sldMkLst>
        <pc:spChg chg="mod">
          <ac:chgData name="Martin Ogadimma (2435763)" userId="6d850106-19d9-4362-839a-19f9d13a8a9d" providerId="ADAL" clId="{369C18D4-DC57-4BA2-891D-1207818EF178}" dt="2026-02-05T19:08:35.571" v="223" actId="255"/>
          <ac:spMkLst>
            <pc:docMk/>
            <pc:sldMk cId="109857222" sldId="256"/>
            <ac:spMk id="2" creationId="{00000000-0000-0000-0000-000000000000}"/>
          </ac:spMkLst>
        </pc:spChg>
        <pc:spChg chg="mod">
          <ac:chgData name="Martin Ogadimma (2435763)" userId="6d850106-19d9-4362-839a-19f9d13a8a9d" providerId="ADAL" clId="{369C18D4-DC57-4BA2-891D-1207818EF178}" dt="2026-02-05T19:08:59.827" v="225" actId="20577"/>
          <ac:spMkLst>
            <pc:docMk/>
            <pc:sldMk cId="109857222" sldId="256"/>
            <ac:spMk id="3" creationId="{00000000-0000-0000-0000-000000000000}"/>
          </ac:spMkLst>
        </pc:spChg>
        <pc:spChg chg="add del">
          <ac:chgData name="Martin Ogadimma (2435763)" userId="6d850106-19d9-4362-839a-19f9d13a8a9d" providerId="ADAL" clId="{369C18D4-DC57-4BA2-891D-1207818EF178}" dt="2026-02-05T18:37:46.596" v="38"/>
          <ac:spMkLst>
            <pc:docMk/>
            <pc:sldMk cId="109857222" sldId="256"/>
            <ac:spMk id="21" creationId="{6F5A5072-7B47-4D32-B52A-4EBBF590B8A5}"/>
          </ac:spMkLst>
        </pc:spChg>
        <pc:spChg chg="add del">
          <ac:chgData name="Martin Ogadimma (2435763)" userId="6d850106-19d9-4362-839a-19f9d13a8a9d" providerId="ADAL" clId="{369C18D4-DC57-4BA2-891D-1207818EF178}" dt="2026-02-05T18:37:46.596" v="38"/>
          <ac:spMkLst>
            <pc:docMk/>
            <pc:sldMk cId="109857222" sldId="256"/>
            <ac:spMk id="23" creationId="{9715DAF0-AE1B-46C9-8A6B-DB2AA05AB91D}"/>
          </ac:spMkLst>
        </pc:spChg>
        <pc:spChg chg="add del">
          <ac:chgData name="Martin Ogadimma (2435763)" userId="6d850106-19d9-4362-839a-19f9d13a8a9d" providerId="ADAL" clId="{369C18D4-DC57-4BA2-891D-1207818EF178}" dt="2026-02-05T18:37:46.596" v="38"/>
          <ac:spMkLst>
            <pc:docMk/>
            <pc:sldMk cId="109857222" sldId="256"/>
            <ac:spMk id="25" creationId="{6016219D-510E-4184-9090-6D5578A87BD1}"/>
          </ac:spMkLst>
        </pc:spChg>
        <pc:spChg chg="add del">
          <ac:chgData name="Martin Ogadimma (2435763)" userId="6d850106-19d9-4362-839a-19f9d13a8a9d" providerId="ADAL" clId="{369C18D4-DC57-4BA2-891D-1207818EF178}" dt="2026-02-05T18:37:46.596" v="38"/>
          <ac:spMkLst>
            <pc:docMk/>
            <pc:sldMk cId="109857222" sldId="256"/>
            <ac:spMk id="27" creationId="{AFF4A713-7B75-4B21-90D7-5AB19547C728}"/>
          </ac:spMkLst>
        </pc:spChg>
        <pc:spChg chg="add del">
          <ac:chgData name="Martin Ogadimma (2435763)" userId="6d850106-19d9-4362-839a-19f9d13a8a9d" providerId="ADAL" clId="{369C18D4-DC57-4BA2-891D-1207818EF178}" dt="2026-02-05T18:37:46.596" v="38"/>
          <ac:spMkLst>
            <pc:docMk/>
            <pc:sldMk cId="109857222" sldId="256"/>
            <ac:spMk id="29" creationId="{DC631C0B-6DA6-4E57-8231-CE32B3434A7E}"/>
          </ac:spMkLst>
        </pc:spChg>
        <pc:spChg chg="add del">
          <ac:chgData name="Martin Ogadimma (2435763)" userId="6d850106-19d9-4362-839a-19f9d13a8a9d" providerId="ADAL" clId="{369C18D4-DC57-4BA2-891D-1207818EF178}" dt="2026-02-05T18:37:46.596" v="38"/>
          <ac:spMkLst>
            <pc:docMk/>
            <pc:sldMk cId="109857222" sldId="256"/>
            <ac:spMk id="31" creationId="{C29501E6-A978-4A61-9689-9085AF97A53A}"/>
          </ac:spMkLst>
        </pc:spChg>
      </pc:sldChg>
      <pc:sldChg chg="addSp delSp delDesignElem">
        <pc:chgData name="Martin Ogadimma (2435763)" userId="6d850106-19d9-4362-839a-19f9d13a8a9d" providerId="ADAL" clId="{369C18D4-DC57-4BA2-891D-1207818EF178}" dt="2026-02-05T18:37:46.596" v="38"/>
        <pc:sldMkLst>
          <pc:docMk/>
          <pc:sldMk cId="258582644" sldId="257"/>
        </pc:sldMkLst>
        <pc:spChg chg="add del">
          <ac:chgData name="Martin Ogadimma (2435763)" userId="6d850106-19d9-4362-839a-19f9d13a8a9d" providerId="ADAL" clId="{369C18D4-DC57-4BA2-891D-1207818EF178}" dt="2026-02-05T18:37:46.596" v="38"/>
          <ac:spMkLst>
            <pc:docMk/>
            <pc:sldMk cId="258582644" sldId="257"/>
            <ac:spMk id="27" creationId="{3ECBE1F1-D69B-4AFA-ABD5-8E41720EF6DE}"/>
          </ac:spMkLst>
        </pc:spChg>
        <pc:spChg chg="add del">
          <ac:chgData name="Martin Ogadimma (2435763)" userId="6d850106-19d9-4362-839a-19f9d13a8a9d" providerId="ADAL" clId="{369C18D4-DC57-4BA2-891D-1207818EF178}" dt="2026-02-05T18:37:46.596" v="38"/>
          <ac:spMkLst>
            <pc:docMk/>
            <pc:sldMk cId="258582644" sldId="257"/>
            <ac:spMk id="28" creationId="{603A6265-E10C-4B85-9C20-E75FCAF9CC63}"/>
          </ac:spMkLst>
        </pc:spChg>
      </pc:sldChg>
      <pc:sldChg chg="modSp mod">
        <pc:chgData name="Martin Ogadimma (2435763)" userId="6d850106-19d9-4362-839a-19f9d13a8a9d" providerId="ADAL" clId="{369C18D4-DC57-4BA2-891D-1207818EF178}" dt="2026-02-13T11:52:38.968" v="353" actId="20577"/>
        <pc:sldMkLst>
          <pc:docMk/>
          <pc:sldMk cId="4031546761" sldId="258"/>
        </pc:sldMkLst>
        <pc:spChg chg="mod">
          <ac:chgData name="Martin Ogadimma (2435763)" userId="6d850106-19d9-4362-839a-19f9d13a8a9d" providerId="ADAL" clId="{369C18D4-DC57-4BA2-891D-1207818EF178}" dt="2026-02-05T18:37:46.596" v="38"/>
          <ac:spMkLst>
            <pc:docMk/>
            <pc:sldMk cId="4031546761" sldId="258"/>
            <ac:spMk id="2" creationId="{B3DD4BF6-F643-33E0-CE0B-56D3EEEAB3F8}"/>
          </ac:spMkLst>
        </pc:spChg>
        <pc:spChg chg="mod">
          <ac:chgData name="Martin Ogadimma (2435763)" userId="6d850106-19d9-4362-839a-19f9d13a8a9d" providerId="ADAL" clId="{369C18D4-DC57-4BA2-891D-1207818EF178}" dt="2026-02-13T11:52:38.968" v="353" actId="20577"/>
          <ac:spMkLst>
            <pc:docMk/>
            <pc:sldMk cId="4031546761" sldId="258"/>
            <ac:spMk id="3" creationId="{A65C3721-A628-CE68-5E06-828A277FFA11}"/>
          </ac:spMkLst>
        </pc:spChg>
      </pc:sldChg>
      <pc:sldChg chg="addSp delSp delDesignElem">
        <pc:chgData name="Martin Ogadimma (2435763)" userId="6d850106-19d9-4362-839a-19f9d13a8a9d" providerId="ADAL" clId="{369C18D4-DC57-4BA2-891D-1207818EF178}" dt="2026-02-05T18:37:46.596" v="38"/>
        <pc:sldMkLst>
          <pc:docMk/>
          <pc:sldMk cId="1193983767" sldId="259"/>
        </pc:sldMkLst>
        <pc:spChg chg="add del">
          <ac:chgData name="Martin Ogadimma (2435763)" userId="6d850106-19d9-4362-839a-19f9d13a8a9d" providerId="ADAL" clId="{369C18D4-DC57-4BA2-891D-1207818EF178}" dt="2026-02-05T18:37:46.596" v="38"/>
          <ac:spMkLst>
            <pc:docMk/>
            <pc:sldMk cId="1193983767" sldId="259"/>
            <ac:spMk id="34" creationId="{4F7EBAE4-9945-4473-9E34-B2C66EA0F03D}"/>
          </ac:spMkLst>
        </pc:spChg>
        <pc:spChg chg="add del">
          <ac:chgData name="Martin Ogadimma (2435763)" userId="6d850106-19d9-4362-839a-19f9d13a8a9d" providerId="ADAL" clId="{369C18D4-DC57-4BA2-891D-1207818EF178}" dt="2026-02-05T18:37:46.596" v="38"/>
          <ac:spMkLst>
            <pc:docMk/>
            <pc:sldMk cId="1193983767" sldId="259"/>
            <ac:spMk id="36" creationId="{70BEB1E7-2F88-40BC-B73D-42E5B6F80BFC}"/>
          </ac:spMkLst>
        </pc:spChg>
        <pc:spChg chg="add del">
          <ac:chgData name="Martin Ogadimma (2435763)" userId="6d850106-19d9-4362-839a-19f9d13a8a9d" providerId="ADAL" clId="{369C18D4-DC57-4BA2-891D-1207818EF178}" dt="2026-02-05T18:37:46.596" v="38"/>
          <ac:spMkLst>
            <pc:docMk/>
            <pc:sldMk cId="1193983767" sldId="259"/>
            <ac:spMk id="38" creationId="{A7B99495-F43F-4D80-A44F-2CB4764EB90B}"/>
          </ac:spMkLst>
        </pc:spChg>
      </pc:sldChg>
      <pc:sldChg chg="addSp delSp delDesignElem">
        <pc:chgData name="Martin Ogadimma (2435763)" userId="6d850106-19d9-4362-839a-19f9d13a8a9d" providerId="ADAL" clId="{369C18D4-DC57-4BA2-891D-1207818EF178}" dt="2026-02-05T18:37:46.596" v="38"/>
        <pc:sldMkLst>
          <pc:docMk/>
          <pc:sldMk cId="4126399671" sldId="260"/>
        </pc:sldMkLst>
        <pc:spChg chg="add del">
          <ac:chgData name="Martin Ogadimma (2435763)" userId="6d850106-19d9-4362-839a-19f9d13a8a9d" providerId="ADAL" clId="{369C18D4-DC57-4BA2-891D-1207818EF178}" dt="2026-02-05T18:37:46.596" v="38"/>
          <ac:spMkLst>
            <pc:docMk/>
            <pc:sldMk cId="4126399671" sldId="260"/>
            <ac:spMk id="27" creationId="{B6E25673-9323-673B-CB40-92EDE7FC24A0}"/>
          </ac:spMkLst>
        </pc:spChg>
        <pc:spChg chg="add del">
          <ac:chgData name="Martin Ogadimma (2435763)" userId="6d850106-19d9-4362-839a-19f9d13a8a9d" providerId="ADAL" clId="{369C18D4-DC57-4BA2-891D-1207818EF178}" dt="2026-02-05T18:37:46.596" v="38"/>
          <ac:spMkLst>
            <pc:docMk/>
            <pc:sldMk cId="4126399671" sldId="260"/>
            <ac:spMk id="28" creationId="{3D760F2D-4FB2-BF23-85FB-D865D72BCA9B}"/>
          </ac:spMkLst>
        </pc:spChg>
      </pc:sldChg>
      <pc:sldChg chg="addSp delSp delDesignElem">
        <pc:chgData name="Martin Ogadimma (2435763)" userId="6d850106-19d9-4362-839a-19f9d13a8a9d" providerId="ADAL" clId="{369C18D4-DC57-4BA2-891D-1207818EF178}" dt="2026-02-05T18:37:46.596" v="38"/>
        <pc:sldMkLst>
          <pc:docMk/>
          <pc:sldMk cId="2825531325" sldId="261"/>
        </pc:sldMkLst>
        <pc:spChg chg="add del">
          <ac:chgData name="Martin Ogadimma (2435763)" userId="6d850106-19d9-4362-839a-19f9d13a8a9d" providerId="ADAL" clId="{369C18D4-DC57-4BA2-891D-1207818EF178}" dt="2026-02-05T18:37:46.596" v="38"/>
          <ac:spMkLst>
            <pc:docMk/>
            <pc:sldMk cId="2825531325" sldId="261"/>
            <ac:spMk id="27" creationId="{4BE1E62B-1E34-7309-C24C-A6A0306A11E6}"/>
          </ac:spMkLst>
        </pc:spChg>
        <pc:spChg chg="add del">
          <ac:chgData name="Martin Ogadimma (2435763)" userId="6d850106-19d9-4362-839a-19f9d13a8a9d" providerId="ADAL" clId="{369C18D4-DC57-4BA2-891D-1207818EF178}" dt="2026-02-05T18:37:46.596" v="38"/>
          <ac:spMkLst>
            <pc:docMk/>
            <pc:sldMk cId="2825531325" sldId="261"/>
            <ac:spMk id="28" creationId="{7996D3A4-EE53-1960-C4A4-F6A622160600}"/>
          </ac:spMkLst>
        </pc:spChg>
      </pc:sldChg>
      <pc:sldChg chg="addSp delSp delDesignElem">
        <pc:chgData name="Martin Ogadimma (2435763)" userId="6d850106-19d9-4362-839a-19f9d13a8a9d" providerId="ADAL" clId="{369C18D4-DC57-4BA2-891D-1207818EF178}" dt="2026-02-05T18:37:46.596" v="38"/>
        <pc:sldMkLst>
          <pc:docMk/>
          <pc:sldMk cId="2566465987" sldId="263"/>
        </pc:sldMkLst>
        <pc:spChg chg="add del">
          <ac:chgData name="Martin Ogadimma (2435763)" userId="6d850106-19d9-4362-839a-19f9d13a8a9d" providerId="ADAL" clId="{369C18D4-DC57-4BA2-891D-1207818EF178}" dt="2026-02-05T18:37:46.596" v="38"/>
          <ac:spMkLst>
            <pc:docMk/>
            <pc:sldMk cId="2566465987" sldId="263"/>
            <ac:spMk id="27" creationId="{E1415006-D374-9EE4-D0D6-A30849CDF263}"/>
          </ac:spMkLst>
        </pc:spChg>
        <pc:spChg chg="add del">
          <ac:chgData name="Martin Ogadimma (2435763)" userId="6d850106-19d9-4362-839a-19f9d13a8a9d" providerId="ADAL" clId="{369C18D4-DC57-4BA2-891D-1207818EF178}" dt="2026-02-05T18:37:46.596" v="38"/>
          <ac:spMkLst>
            <pc:docMk/>
            <pc:sldMk cId="2566465987" sldId="263"/>
            <ac:spMk id="28" creationId="{282709AD-BB02-B802-1A42-90E0DF7658BA}"/>
          </ac:spMkLst>
        </pc:spChg>
      </pc:sldChg>
      <pc:sldChg chg="addSp delSp delDesignElem">
        <pc:chgData name="Martin Ogadimma (2435763)" userId="6d850106-19d9-4362-839a-19f9d13a8a9d" providerId="ADAL" clId="{369C18D4-DC57-4BA2-891D-1207818EF178}" dt="2026-02-05T18:37:46.596" v="38"/>
        <pc:sldMkLst>
          <pc:docMk/>
          <pc:sldMk cId="2574161093" sldId="264"/>
        </pc:sldMkLst>
        <pc:spChg chg="add del">
          <ac:chgData name="Martin Ogadimma (2435763)" userId="6d850106-19d9-4362-839a-19f9d13a8a9d" providerId="ADAL" clId="{369C18D4-DC57-4BA2-891D-1207818EF178}" dt="2026-02-05T18:37:46.596" v="38"/>
          <ac:spMkLst>
            <pc:docMk/>
            <pc:sldMk cId="2574161093" sldId="264"/>
            <ac:spMk id="27" creationId="{93470156-51D8-2CB4-9F60-E1AED6AA05B9}"/>
          </ac:spMkLst>
        </pc:spChg>
        <pc:spChg chg="add del">
          <ac:chgData name="Martin Ogadimma (2435763)" userId="6d850106-19d9-4362-839a-19f9d13a8a9d" providerId="ADAL" clId="{369C18D4-DC57-4BA2-891D-1207818EF178}" dt="2026-02-05T18:37:46.596" v="38"/>
          <ac:spMkLst>
            <pc:docMk/>
            <pc:sldMk cId="2574161093" sldId="264"/>
            <ac:spMk id="28" creationId="{395B4AE8-75DF-EB64-C99A-521CC5660BEE}"/>
          </ac:spMkLst>
        </pc:spChg>
      </pc:sldChg>
      <pc:sldChg chg="addSp delSp delDesignElem">
        <pc:chgData name="Martin Ogadimma (2435763)" userId="6d850106-19d9-4362-839a-19f9d13a8a9d" providerId="ADAL" clId="{369C18D4-DC57-4BA2-891D-1207818EF178}" dt="2026-02-05T18:37:46.596" v="38"/>
        <pc:sldMkLst>
          <pc:docMk/>
          <pc:sldMk cId="3818718109" sldId="265"/>
        </pc:sldMkLst>
        <pc:spChg chg="add del">
          <ac:chgData name="Martin Ogadimma (2435763)" userId="6d850106-19d9-4362-839a-19f9d13a8a9d" providerId="ADAL" clId="{369C18D4-DC57-4BA2-891D-1207818EF178}" dt="2026-02-05T18:37:46.596" v="38"/>
          <ac:spMkLst>
            <pc:docMk/>
            <pc:sldMk cId="3818718109" sldId="265"/>
            <ac:spMk id="27" creationId="{B5A37581-F8AD-86A2-AAF3-E235CCA5D8DC}"/>
          </ac:spMkLst>
        </pc:spChg>
        <pc:spChg chg="add del">
          <ac:chgData name="Martin Ogadimma (2435763)" userId="6d850106-19d9-4362-839a-19f9d13a8a9d" providerId="ADAL" clId="{369C18D4-DC57-4BA2-891D-1207818EF178}" dt="2026-02-05T18:37:46.596" v="38"/>
          <ac:spMkLst>
            <pc:docMk/>
            <pc:sldMk cId="3818718109" sldId="265"/>
            <ac:spMk id="28" creationId="{37D04DEA-C99B-DC5B-DE29-175A30FEC137}"/>
          </ac:spMkLst>
        </pc:spChg>
      </pc:sldChg>
      <pc:sldChg chg="addSp delSp delDesignElem">
        <pc:chgData name="Martin Ogadimma (2435763)" userId="6d850106-19d9-4362-839a-19f9d13a8a9d" providerId="ADAL" clId="{369C18D4-DC57-4BA2-891D-1207818EF178}" dt="2026-02-05T18:37:46.596" v="38"/>
        <pc:sldMkLst>
          <pc:docMk/>
          <pc:sldMk cId="2453954024" sldId="266"/>
        </pc:sldMkLst>
        <pc:spChg chg="add del">
          <ac:chgData name="Martin Ogadimma (2435763)" userId="6d850106-19d9-4362-839a-19f9d13a8a9d" providerId="ADAL" clId="{369C18D4-DC57-4BA2-891D-1207818EF178}" dt="2026-02-05T18:37:46.596" v="38"/>
          <ac:spMkLst>
            <pc:docMk/>
            <pc:sldMk cId="2453954024" sldId="266"/>
            <ac:spMk id="27" creationId="{B90BC341-2C10-19EF-744E-BD52C731A397}"/>
          </ac:spMkLst>
        </pc:spChg>
        <pc:spChg chg="add del">
          <ac:chgData name="Martin Ogadimma (2435763)" userId="6d850106-19d9-4362-839a-19f9d13a8a9d" providerId="ADAL" clId="{369C18D4-DC57-4BA2-891D-1207818EF178}" dt="2026-02-05T18:37:46.596" v="38"/>
          <ac:spMkLst>
            <pc:docMk/>
            <pc:sldMk cId="2453954024" sldId="266"/>
            <ac:spMk id="28" creationId="{3489AB74-5460-4662-D825-2043ECCA46C1}"/>
          </ac:spMkLst>
        </pc:spChg>
      </pc:sldChg>
      <pc:sldChg chg="delSp modSp add mod">
        <pc:chgData name="Martin Ogadimma (2435763)" userId="6d850106-19d9-4362-839a-19f9d13a8a9d" providerId="ADAL" clId="{369C18D4-DC57-4BA2-891D-1207818EF178}" dt="2026-02-13T12:04:16.342" v="365" actId="20577"/>
        <pc:sldMkLst>
          <pc:docMk/>
          <pc:sldMk cId="1125503366" sldId="268"/>
        </pc:sldMkLst>
        <pc:spChg chg="mod">
          <ac:chgData name="Martin Ogadimma (2435763)" userId="6d850106-19d9-4362-839a-19f9d13a8a9d" providerId="ADAL" clId="{369C18D4-DC57-4BA2-891D-1207818EF178}" dt="2026-02-13T12:04:16.342" v="365" actId="20577"/>
          <ac:spMkLst>
            <pc:docMk/>
            <pc:sldMk cId="1125503366" sldId="268"/>
            <ac:spMk id="3" creationId="{378D300C-6A40-4FBD-FEDB-E6DC6ED83BE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9BC6E8-2C90-4095-BF04-03C7537AF9A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F270015-DB4D-4263-8EB9-134B101D1B1F}">
      <dgm:prSet/>
      <dgm:spPr/>
      <dgm:t>
        <a:bodyPr/>
        <a:lstStyle/>
        <a:p>
          <a:r>
            <a:rPr lang="en-GB"/>
            <a:t>Bowlby’s attachment theory proposes that early emotional bonds between a child and caregiver are vital for survival and emotional development and form a foundation for later relationships(McLeod, 2025).</a:t>
          </a:r>
          <a:endParaRPr lang="en-US"/>
        </a:p>
      </dgm:t>
    </dgm:pt>
    <dgm:pt modelId="{D7B060EA-1899-4D1B-9814-CCFF211D9B55}" type="parTrans" cxnId="{1488F901-BEEC-4B38-A7D4-A3880931E5E4}">
      <dgm:prSet/>
      <dgm:spPr/>
      <dgm:t>
        <a:bodyPr/>
        <a:lstStyle/>
        <a:p>
          <a:endParaRPr lang="en-US"/>
        </a:p>
      </dgm:t>
    </dgm:pt>
    <dgm:pt modelId="{7F634DDB-F860-4669-8C58-5E8278E7A509}" type="sibTrans" cxnId="{1488F901-BEEC-4B38-A7D4-A3880931E5E4}">
      <dgm:prSet/>
      <dgm:spPr/>
      <dgm:t>
        <a:bodyPr/>
        <a:lstStyle/>
        <a:p>
          <a:endParaRPr lang="en-US"/>
        </a:p>
      </dgm:t>
    </dgm:pt>
    <dgm:pt modelId="{71BD9681-E52A-450E-A84D-66EF73739542}">
      <dgm:prSet/>
      <dgm:spPr/>
      <dgm:t>
        <a:bodyPr/>
        <a:lstStyle/>
        <a:p>
          <a:r>
            <a:rPr lang="en-GB"/>
            <a:t>Children are biologically programmed to form attachments, and a consistently sensitive caregiver provides a secure base that supports exploration and confidence (McLeod, 2025). </a:t>
          </a:r>
          <a:endParaRPr lang="en-US"/>
        </a:p>
      </dgm:t>
    </dgm:pt>
    <dgm:pt modelId="{D81882E9-6C8E-4554-B61A-8D66E447AE60}" type="parTrans" cxnId="{9429E11D-03C3-4D0D-BC08-F8B928E26E03}">
      <dgm:prSet/>
      <dgm:spPr/>
      <dgm:t>
        <a:bodyPr/>
        <a:lstStyle/>
        <a:p>
          <a:endParaRPr lang="en-US"/>
        </a:p>
      </dgm:t>
    </dgm:pt>
    <dgm:pt modelId="{3C1CFAA7-8D88-4997-A437-EC45CBF74E2A}" type="sibTrans" cxnId="{9429E11D-03C3-4D0D-BC08-F8B928E26E03}">
      <dgm:prSet/>
      <dgm:spPr/>
      <dgm:t>
        <a:bodyPr/>
        <a:lstStyle/>
        <a:p>
          <a:endParaRPr lang="en-US"/>
        </a:p>
      </dgm:t>
    </dgm:pt>
    <dgm:pt modelId="{349139A4-DA27-41F8-BB7F-6AC33C84826A}">
      <dgm:prSet/>
      <dgm:spPr/>
      <dgm:t>
        <a:bodyPr/>
        <a:lstStyle/>
        <a:p>
          <a:r>
            <a:rPr lang="en-GB"/>
            <a:t>If the attachment is disrupted or caregiving is adverse, children can experience long‑term cognitive, social and emotional difficulties(Doyle and Cicchetti, 2017)</a:t>
          </a:r>
          <a:endParaRPr lang="en-US"/>
        </a:p>
      </dgm:t>
    </dgm:pt>
    <dgm:pt modelId="{C449E955-1201-4B6E-95CD-F2476BC4721B}" type="parTrans" cxnId="{CAEEF461-D570-4FB3-AA9F-4AB06E5AEBA6}">
      <dgm:prSet/>
      <dgm:spPr/>
      <dgm:t>
        <a:bodyPr/>
        <a:lstStyle/>
        <a:p>
          <a:endParaRPr lang="en-US"/>
        </a:p>
      </dgm:t>
    </dgm:pt>
    <dgm:pt modelId="{495B3F7A-90FB-4090-A2BD-726AA39FDAFB}" type="sibTrans" cxnId="{CAEEF461-D570-4FB3-AA9F-4AB06E5AEBA6}">
      <dgm:prSet/>
      <dgm:spPr/>
      <dgm:t>
        <a:bodyPr/>
        <a:lstStyle/>
        <a:p>
          <a:endParaRPr lang="en-US"/>
        </a:p>
      </dgm:t>
    </dgm:pt>
    <dgm:pt modelId="{1FC06C0D-AC0E-47EE-8C52-2C6B17691B2A}" type="pres">
      <dgm:prSet presAssocID="{8E9BC6E8-2C90-4095-BF04-03C7537AF9A7}" presName="linear" presStyleCnt="0">
        <dgm:presLayoutVars>
          <dgm:animLvl val="lvl"/>
          <dgm:resizeHandles val="exact"/>
        </dgm:presLayoutVars>
      </dgm:prSet>
      <dgm:spPr/>
    </dgm:pt>
    <dgm:pt modelId="{487FDF2F-2EFB-42CD-9E48-A8EA78CA0C5F}" type="pres">
      <dgm:prSet presAssocID="{EF270015-DB4D-4263-8EB9-134B101D1B1F}" presName="parentText" presStyleLbl="node1" presStyleIdx="0" presStyleCnt="3">
        <dgm:presLayoutVars>
          <dgm:chMax val="0"/>
          <dgm:bulletEnabled val="1"/>
        </dgm:presLayoutVars>
      </dgm:prSet>
      <dgm:spPr/>
    </dgm:pt>
    <dgm:pt modelId="{997F8AD6-0311-4A15-A80E-9ACDA89E4E67}" type="pres">
      <dgm:prSet presAssocID="{7F634DDB-F860-4669-8C58-5E8278E7A509}" presName="spacer" presStyleCnt="0"/>
      <dgm:spPr/>
    </dgm:pt>
    <dgm:pt modelId="{A5953BA7-C5CC-4130-B78B-95A32F68B58E}" type="pres">
      <dgm:prSet presAssocID="{71BD9681-E52A-450E-A84D-66EF73739542}" presName="parentText" presStyleLbl="node1" presStyleIdx="1" presStyleCnt="3">
        <dgm:presLayoutVars>
          <dgm:chMax val="0"/>
          <dgm:bulletEnabled val="1"/>
        </dgm:presLayoutVars>
      </dgm:prSet>
      <dgm:spPr/>
    </dgm:pt>
    <dgm:pt modelId="{55ECEE65-EEB6-4DBD-A0F2-A8801C03D495}" type="pres">
      <dgm:prSet presAssocID="{3C1CFAA7-8D88-4997-A437-EC45CBF74E2A}" presName="spacer" presStyleCnt="0"/>
      <dgm:spPr/>
    </dgm:pt>
    <dgm:pt modelId="{F1427A8F-10B6-4C6A-B3FE-DA2B47C215AF}" type="pres">
      <dgm:prSet presAssocID="{349139A4-DA27-41F8-BB7F-6AC33C84826A}" presName="parentText" presStyleLbl="node1" presStyleIdx="2" presStyleCnt="3">
        <dgm:presLayoutVars>
          <dgm:chMax val="0"/>
          <dgm:bulletEnabled val="1"/>
        </dgm:presLayoutVars>
      </dgm:prSet>
      <dgm:spPr/>
    </dgm:pt>
  </dgm:ptLst>
  <dgm:cxnLst>
    <dgm:cxn modelId="{1488F901-BEEC-4B38-A7D4-A3880931E5E4}" srcId="{8E9BC6E8-2C90-4095-BF04-03C7537AF9A7}" destId="{EF270015-DB4D-4263-8EB9-134B101D1B1F}" srcOrd="0" destOrd="0" parTransId="{D7B060EA-1899-4D1B-9814-CCFF211D9B55}" sibTransId="{7F634DDB-F860-4669-8C58-5E8278E7A509}"/>
    <dgm:cxn modelId="{D430A10C-5A4C-4D4C-BB8B-54292C03FE8C}" type="presOf" srcId="{349139A4-DA27-41F8-BB7F-6AC33C84826A}" destId="{F1427A8F-10B6-4C6A-B3FE-DA2B47C215AF}" srcOrd="0" destOrd="0" presId="urn:microsoft.com/office/officeart/2005/8/layout/vList2"/>
    <dgm:cxn modelId="{9429E11D-03C3-4D0D-BC08-F8B928E26E03}" srcId="{8E9BC6E8-2C90-4095-BF04-03C7537AF9A7}" destId="{71BD9681-E52A-450E-A84D-66EF73739542}" srcOrd="1" destOrd="0" parTransId="{D81882E9-6C8E-4554-B61A-8D66E447AE60}" sibTransId="{3C1CFAA7-8D88-4997-A437-EC45CBF74E2A}"/>
    <dgm:cxn modelId="{401FD334-6339-47A9-80ED-F4F77200DF92}" type="presOf" srcId="{8E9BC6E8-2C90-4095-BF04-03C7537AF9A7}" destId="{1FC06C0D-AC0E-47EE-8C52-2C6B17691B2A}" srcOrd="0" destOrd="0" presId="urn:microsoft.com/office/officeart/2005/8/layout/vList2"/>
    <dgm:cxn modelId="{CAEEF461-D570-4FB3-AA9F-4AB06E5AEBA6}" srcId="{8E9BC6E8-2C90-4095-BF04-03C7537AF9A7}" destId="{349139A4-DA27-41F8-BB7F-6AC33C84826A}" srcOrd="2" destOrd="0" parTransId="{C449E955-1201-4B6E-95CD-F2476BC4721B}" sibTransId="{495B3F7A-90FB-4090-A2BD-726AA39FDAFB}"/>
    <dgm:cxn modelId="{D226F071-1E7D-4DDA-AE3C-066AA58CCAB8}" type="presOf" srcId="{71BD9681-E52A-450E-A84D-66EF73739542}" destId="{A5953BA7-C5CC-4130-B78B-95A32F68B58E}" srcOrd="0" destOrd="0" presId="urn:microsoft.com/office/officeart/2005/8/layout/vList2"/>
    <dgm:cxn modelId="{217FB5C3-5DA2-4E74-B496-2F1CF50E934A}" type="presOf" srcId="{EF270015-DB4D-4263-8EB9-134B101D1B1F}" destId="{487FDF2F-2EFB-42CD-9E48-A8EA78CA0C5F}" srcOrd="0" destOrd="0" presId="urn:microsoft.com/office/officeart/2005/8/layout/vList2"/>
    <dgm:cxn modelId="{68569C8A-BA16-4C6B-950F-E9E05003A6A5}" type="presParOf" srcId="{1FC06C0D-AC0E-47EE-8C52-2C6B17691B2A}" destId="{487FDF2F-2EFB-42CD-9E48-A8EA78CA0C5F}" srcOrd="0" destOrd="0" presId="urn:microsoft.com/office/officeart/2005/8/layout/vList2"/>
    <dgm:cxn modelId="{A1FE0322-BAAB-493B-95A1-D5EFEF1E53CE}" type="presParOf" srcId="{1FC06C0D-AC0E-47EE-8C52-2C6B17691B2A}" destId="{997F8AD6-0311-4A15-A80E-9ACDA89E4E67}" srcOrd="1" destOrd="0" presId="urn:microsoft.com/office/officeart/2005/8/layout/vList2"/>
    <dgm:cxn modelId="{8B62A024-1993-41FA-97D6-6EB4D7B41A53}" type="presParOf" srcId="{1FC06C0D-AC0E-47EE-8C52-2C6B17691B2A}" destId="{A5953BA7-C5CC-4130-B78B-95A32F68B58E}" srcOrd="2" destOrd="0" presId="urn:microsoft.com/office/officeart/2005/8/layout/vList2"/>
    <dgm:cxn modelId="{68D429F3-C39D-4DDE-8AE3-CFDA745CD978}" type="presParOf" srcId="{1FC06C0D-AC0E-47EE-8C52-2C6B17691B2A}" destId="{55ECEE65-EEB6-4DBD-A0F2-A8801C03D495}" srcOrd="3" destOrd="0" presId="urn:microsoft.com/office/officeart/2005/8/layout/vList2"/>
    <dgm:cxn modelId="{3C640AB7-9E44-4B8E-A292-D63BBACBE821}" type="presParOf" srcId="{1FC06C0D-AC0E-47EE-8C52-2C6B17691B2A}" destId="{F1427A8F-10B6-4C6A-B3FE-DA2B47C215A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E9BC6E8-2C90-4095-BF04-03C7537AF9A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EF270015-DB4D-4263-8EB9-134B101D1B1F}">
      <dgm:prSet/>
      <dgm:spPr/>
      <dgm:t>
        <a:bodyPr/>
        <a:lstStyle/>
        <a:p>
          <a:pPr rtl="0"/>
          <a:r>
            <a:rPr lang="en-GB">
              <a:latin typeface="Aptos"/>
              <a:ea typeface="+mn-ea"/>
              <a:cs typeface="+mn-cs"/>
            </a:rPr>
            <a:t>Bowlby argued that early attachment experiences create an internal working model that shapes expectations about self, others and future relationships across development </a:t>
          </a:r>
          <a:r>
            <a:rPr lang="en-GB">
              <a:latin typeface="Roboto"/>
              <a:ea typeface="Roboto"/>
              <a:cs typeface="Roboto"/>
            </a:rPr>
            <a:t>(Vaughn et al., 2016)</a:t>
          </a:r>
          <a:r>
            <a:rPr lang="en-GB">
              <a:latin typeface="Aptos"/>
              <a:ea typeface="+mn-ea"/>
              <a:cs typeface="+mn-cs"/>
            </a:rPr>
            <a:t>.</a:t>
          </a:r>
        </a:p>
      </dgm:t>
    </dgm:pt>
    <dgm:pt modelId="{D7B060EA-1899-4D1B-9814-CCFF211D9B55}" type="parTrans" cxnId="{1488F901-BEEC-4B38-A7D4-A3880931E5E4}">
      <dgm:prSet/>
      <dgm:spPr/>
      <dgm:t>
        <a:bodyPr/>
        <a:lstStyle/>
        <a:p>
          <a:endParaRPr lang="en-US"/>
        </a:p>
      </dgm:t>
    </dgm:pt>
    <dgm:pt modelId="{7F634DDB-F860-4669-8C58-5E8278E7A509}" type="sibTrans" cxnId="{1488F901-BEEC-4B38-A7D4-A3880931E5E4}">
      <dgm:prSet/>
      <dgm:spPr/>
      <dgm:t>
        <a:bodyPr/>
        <a:lstStyle/>
        <a:p>
          <a:endParaRPr lang="en-US"/>
        </a:p>
      </dgm:t>
    </dgm:pt>
    <dgm:pt modelId="{78F59A21-38FF-4E79-B9D1-AE22A4928AD8}">
      <dgm:prSet phldr="0"/>
      <dgm:spPr/>
      <dgm:t>
        <a:bodyPr/>
        <a:lstStyle/>
        <a:p>
          <a:pPr rtl="0"/>
          <a:r>
            <a:rPr lang="en-GB">
              <a:latin typeface="Aptos"/>
              <a:ea typeface="+mn-ea"/>
              <a:cs typeface="+mn-cs"/>
            </a:rPr>
            <a:t>A secure base is provided when caregivers are available and responsive, allowing the young person to explore the world while feeling emotionally safe</a:t>
          </a:r>
          <a:r>
            <a:rPr lang="en-GB">
              <a:latin typeface="Roboto"/>
              <a:ea typeface="Roboto"/>
              <a:cs typeface="Roboto"/>
            </a:rPr>
            <a:t>(McLeod, 2025).</a:t>
          </a:r>
        </a:p>
      </dgm:t>
    </dgm:pt>
    <dgm:pt modelId="{8AE62773-296B-417A-937D-527CDB5F3D80}" type="parTrans" cxnId="{D48BF8F5-188D-4008-9F84-E77E166EDABC}">
      <dgm:prSet/>
      <dgm:spPr/>
    </dgm:pt>
    <dgm:pt modelId="{87165624-1ADB-44E6-9056-0431C2CC125D}" type="sibTrans" cxnId="{D48BF8F5-188D-4008-9F84-E77E166EDABC}">
      <dgm:prSet/>
      <dgm:spPr/>
    </dgm:pt>
    <dgm:pt modelId="{F86E7896-D801-46D8-B99A-0FF49EEFAC04}">
      <dgm:prSet phldr="0"/>
      <dgm:spPr/>
      <dgm:t>
        <a:bodyPr/>
        <a:lstStyle/>
        <a:p>
          <a:pPr rtl="0"/>
          <a:r>
            <a:rPr lang="en-GB">
              <a:latin typeface="Aptos"/>
              <a:ea typeface="+mn-ea"/>
              <a:cs typeface="+mn-cs"/>
            </a:rPr>
            <a:t>Prolonged separation or inconsistent care in sensitive early periods can lead to deprivation, increasing the risk of long‑term social and emotional problems</a:t>
          </a:r>
          <a:r>
            <a:rPr lang="en-GB">
              <a:latin typeface="Roboto"/>
              <a:ea typeface="Roboto"/>
              <a:cs typeface="Roboto"/>
            </a:rPr>
            <a:t> (McLeod, 2025; Doyle and Cicchetti, 2017)</a:t>
          </a:r>
        </a:p>
      </dgm:t>
    </dgm:pt>
    <dgm:pt modelId="{F7B076D1-63C8-4C37-95AB-BEA244287FB6}" type="parTrans" cxnId="{B5A38870-2E33-4A00-ADE9-18394C8CB570}">
      <dgm:prSet/>
      <dgm:spPr/>
    </dgm:pt>
    <dgm:pt modelId="{E8CC7340-0047-47AB-90EA-F0C2A969C543}" type="sibTrans" cxnId="{B5A38870-2E33-4A00-ADE9-18394C8CB570}">
      <dgm:prSet/>
      <dgm:spPr/>
    </dgm:pt>
    <dgm:pt modelId="{AA37D567-FCF7-4C0C-B7A5-E6D5627C1B2E}" type="pres">
      <dgm:prSet presAssocID="{8E9BC6E8-2C90-4095-BF04-03C7537AF9A7}" presName="linear" presStyleCnt="0">
        <dgm:presLayoutVars>
          <dgm:animLvl val="lvl"/>
          <dgm:resizeHandles val="exact"/>
        </dgm:presLayoutVars>
      </dgm:prSet>
      <dgm:spPr/>
    </dgm:pt>
    <dgm:pt modelId="{89D7A3D6-9243-4187-9899-F04D33FF4C8C}" type="pres">
      <dgm:prSet presAssocID="{EF270015-DB4D-4263-8EB9-134B101D1B1F}" presName="parentText" presStyleLbl="node1" presStyleIdx="0" presStyleCnt="3">
        <dgm:presLayoutVars>
          <dgm:chMax val="0"/>
          <dgm:bulletEnabled val="1"/>
        </dgm:presLayoutVars>
      </dgm:prSet>
      <dgm:spPr/>
    </dgm:pt>
    <dgm:pt modelId="{3E3EFA8E-F653-4C38-8DD8-B76AD125EFD7}" type="pres">
      <dgm:prSet presAssocID="{7F634DDB-F860-4669-8C58-5E8278E7A509}" presName="spacer" presStyleCnt="0"/>
      <dgm:spPr/>
    </dgm:pt>
    <dgm:pt modelId="{45467DC1-BD15-404C-982F-D28B383EBC55}" type="pres">
      <dgm:prSet presAssocID="{78F59A21-38FF-4E79-B9D1-AE22A4928AD8}" presName="parentText" presStyleLbl="node1" presStyleIdx="1" presStyleCnt="3">
        <dgm:presLayoutVars>
          <dgm:chMax val="0"/>
          <dgm:bulletEnabled val="1"/>
        </dgm:presLayoutVars>
      </dgm:prSet>
      <dgm:spPr/>
    </dgm:pt>
    <dgm:pt modelId="{B2A5E9C3-474B-48B4-9F61-F0E76884A4D9}" type="pres">
      <dgm:prSet presAssocID="{87165624-1ADB-44E6-9056-0431C2CC125D}" presName="spacer" presStyleCnt="0"/>
      <dgm:spPr/>
    </dgm:pt>
    <dgm:pt modelId="{C419BF70-B711-4CC6-985B-7B55BDC395BE}" type="pres">
      <dgm:prSet presAssocID="{F86E7896-D801-46D8-B99A-0FF49EEFAC04}" presName="parentText" presStyleLbl="node1" presStyleIdx="2" presStyleCnt="3">
        <dgm:presLayoutVars>
          <dgm:chMax val="0"/>
          <dgm:bulletEnabled val="1"/>
        </dgm:presLayoutVars>
      </dgm:prSet>
      <dgm:spPr/>
    </dgm:pt>
  </dgm:ptLst>
  <dgm:cxnLst>
    <dgm:cxn modelId="{1488F901-BEEC-4B38-A7D4-A3880931E5E4}" srcId="{8E9BC6E8-2C90-4095-BF04-03C7537AF9A7}" destId="{EF270015-DB4D-4263-8EB9-134B101D1B1F}" srcOrd="0" destOrd="0" parTransId="{D7B060EA-1899-4D1B-9814-CCFF211D9B55}" sibTransId="{7F634DDB-F860-4669-8C58-5E8278E7A509}"/>
    <dgm:cxn modelId="{B5A38870-2E33-4A00-ADE9-18394C8CB570}" srcId="{8E9BC6E8-2C90-4095-BF04-03C7537AF9A7}" destId="{F86E7896-D801-46D8-B99A-0FF49EEFAC04}" srcOrd="2" destOrd="0" parTransId="{F7B076D1-63C8-4C37-95AB-BEA244287FB6}" sibTransId="{E8CC7340-0047-47AB-90EA-F0C2A969C543}"/>
    <dgm:cxn modelId="{648D3855-0904-4854-826B-24A1E8D9ABB9}" type="presOf" srcId="{8E9BC6E8-2C90-4095-BF04-03C7537AF9A7}" destId="{AA37D567-FCF7-4C0C-B7A5-E6D5627C1B2E}" srcOrd="0" destOrd="0" presId="urn:microsoft.com/office/officeart/2005/8/layout/vList2"/>
    <dgm:cxn modelId="{9A81E8B0-0DA4-484D-8EFD-C0FFE1DFF6B9}" type="presOf" srcId="{78F59A21-38FF-4E79-B9D1-AE22A4928AD8}" destId="{45467DC1-BD15-404C-982F-D28B383EBC55}" srcOrd="0" destOrd="0" presId="urn:microsoft.com/office/officeart/2005/8/layout/vList2"/>
    <dgm:cxn modelId="{6863C6F5-BE51-4EF6-AEBA-2396D9D0E7F5}" type="presOf" srcId="{F86E7896-D801-46D8-B99A-0FF49EEFAC04}" destId="{C419BF70-B711-4CC6-985B-7B55BDC395BE}" srcOrd="0" destOrd="0" presId="urn:microsoft.com/office/officeart/2005/8/layout/vList2"/>
    <dgm:cxn modelId="{D48BF8F5-188D-4008-9F84-E77E166EDABC}" srcId="{8E9BC6E8-2C90-4095-BF04-03C7537AF9A7}" destId="{78F59A21-38FF-4E79-B9D1-AE22A4928AD8}" srcOrd="1" destOrd="0" parTransId="{8AE62773-296B-417A-937D-527CDB5F3D80}" sibTransId="{87165624-1ADB-44E6-9056-0431C2CC125D}"/>
    <dgm:cxn modelId="{2BB806FA-E649-4F54-A3AF-8025FC7C151C}" type="presOf" srcId="{EF270015-DB4D-4263-8EB9-134B101D1B1F}" destId="{89D7A3D6-9243-4187-9899-F04D33FF4C8C}" srcOrd="0" destOrd="0" presId="urn:microsoft.com/office/officeart/2005/8/layout/vList2"/>
    <dgm:cxn modelId="{A30FF66B-0F43-43B1-8CD3-431BC3F412D3}" type="presParOf" srcId="{AA37D567-FCF7-4C0C-B7A5-E6D5627C1B2E}" destId="{89D7A3D6-9243-4187-9899-F04D33FF4C8C}" srcOrd="0" destOrd="0" presId="urn:microsoft.com/office/officeart/2005/8/layout/vList2"/>
    <dgm:cxn modelId="{F57EC723-6D66-4DE3-B7AD-9A232096794C}" type="presParOf" srcId="{AA37D567-FCF7-4C0C-B7A5-E6D5627C1B2E}" destId="{3E3EFA8E-F653-4C38-8DD8-B76AD125EFD7}" srcOrd="1" destOrd="0" presId="urn:microsoft.com/office/officeart/2005/8/layout/vList2"/>
    <dgm:cxn modelId="{BAAD0B69-F1DD-4A0F-8189-E249CC25DDE8}" type="presParOf" srcId="{AA37D567-FCF7-4C0C-B7A5-E6D5627C1B2E}" destId="{45467DC1-BD15-404C-982F-D28B383EBC55}" srcOrd="2" destOrd="0" presId="urn:microsoft.com/office/officeart/2005/8/layout/vList2"/>
    <dgm:cxn modelId="{5DE747D2-D5BA-46DF-9F8B-9EF7532A6F36}" type="presParOf" srcId="{AA37D567-FCF7-4C0C-B7A5-E6D5627C1B2E}" destId="{B2A5E9C3-474B-48B4-9F61-F0E76884A4D9}" srcOrd="3" destOrd="0" presId="urn:microsoft.com/office/officeart/2005/8/layout/vList2"/>
    <dgm:cxn modelId="{DCFC4E1F-7168-428A-B910-C64C635C1BDD}" type="presParOf" srcId="{AA37D567-FCF7-4C0C-B7A5-E6D5627C1B2E}" destId="{C419BF70-B711-4CC6-985B-7B55BDC395B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E9BC6E8-2C90-4095-BF04-03C7537AF9A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1BD9681-E52A-450E-A84D-66EF73739542}">
      <dgm:prSet/>
      <dgm:spPr/>
      <dgm:t>
        <a:bodyPr/>
        <a:lstStyle/>
        <a:p>
          <a:pPr algn="l" rtl="0">
            <a:lnSpc>
              <a:spcPct val="90000"/>
            </a:lnSpc>
          </a:pPr>
          <a:r>
            <a:rPr lang="en-GB" sz="2000" dirty="0">
              <a:solidFill>
                <a:srgbClr val="FFFFFF"/>
              </a:solidFill>
              <a:latin typeface="Aptos" panose="020B0004020202020204"/>
              <a:ea typeface="+mn-ea"/>
              <a:cs typeface="+mn-cs"/>
            </a:rPr>
            <a:t>Bowlby recognised that attachment develops through an interaction between biological predispositions and the caregiving environment rather than either nature or nurture alone (McLeod, 2025).</a:t>
          </a:r>
          <a:endParaRPr lang="en-US" sz="2000" dirty="0">
            <a:solidFill>
              <a:srgbClr val="FFFFFF"/>
            </a:solidFill>
            <a:latin typeface="Aptos" panose="020B0004020202020204"/>
            <a:ea typeface="+mn-ea"/>
            <a:cs typeface="+mn-cs"/>
          </a:endParaRPr>
        </a:p>
      </dgm:t>
    </dgm:pt>
    <dgm:pt modelId="{D81882E9-6C8E-4554-B61A-8D66E447AE60}" type="parTrans" cxnId="{9429E11D-03C3-4D0D-BC08-F8B928E26E03}">
      <dgm:prSet/>
      <dgm:spPr/>
      <dgm:t>
        <a:bodyPr/>
        <a:lstStyle/>
        <a:p>
          <a:endParaRPr lang="en-US"/>
        </a:p>
      </dgm:t>
    </dgm:pt>
    <dgm:pt modelId="{3C1CFAA7-8D88-4997-A437-EC45CBF74E2A}" type="sibTrans" cxnId="{9429E11D-03C3-4D0D-BC08-F8B928E26E03}">
      <dgm:prSet/>
      <dgm:spPr/>
      <dgm:t>
        <a:bodyPr/>
        <a:lstStyle/>
        <a:p>
          <a:endParaRPr lang="en-US"/>
        </a:p>
      </dgm:t>
    </dgm:pt>
    <dgm:pt modelId="{F7A83C63-7846-4727-AFEB-769CC4A2153D}">
      <dgm:prSet phldr="0"/>
      <dgm:spPr/>
      <dgm:t>
        <a:bodyPr/>
        <a:lstStyle/>
        <a:p>
          <a:pPr algn="l" rtl="0">
            <a:lnSpc>
              <a:spcPct val="90000"/>
            </a:lnSpc>
          </a:pPr>
          <a:r>
            <a:rPr lang="en-GB" sz="2000" dirty="0">
              <a:solidFill>
                <a:srgbClr val="FFFFFF"/>
              </a:solidFill>
              <a:latin typeface="Aptos"/>
              <a:ea typeface="+mn-ea"/>
              <a:cs typeface="+mn-cs"/>
            </a:rPr>
            <a:t>Biology provides Jenny with basic capacities for emotion regulation and stress responses, but chronic caregiving stress can affect her mental health and coping over time</a:t>
          </a:r>
          <a:r>
            <a:rPr lang="en-GB" sz="2000" dirty="0">
              <a:solidFill>
                <a:srgbClr val="FFFFFF"/>
              </a:solidFill>
              <a:latin typeface="Roboto"/>
              <a:ea typeface="Roboto"/>
              <a:cs typeface="Roboto"/>
            </a:rPr>
            <a:t> (Doyle and Cicchetti, 2017).</a:t>
          </a:r>
        </a:p>
      </dgm:t>
    </dgm:pt>
    <dgm:pt modelId="{18D74E13-EF8B-4728-BD12-BD1EE9B5161A}" type="parTrans" cxnId="{19AB09B1-A966-475A-A55A-5D8A8F970144}">
      <dgm:prSet/>
      <dgm:spPr/>
    </dgm:pt>
    <dgm:pt modelId="{CAE1D319-7B8F-4AA1-812C-B6D7BE1EB191}" type="sibTrans" cxnId="{19AB09B1-A966-475A-A55A-5D8A8F970144}">
      <dgm:prSet/>
      <dgm:spPr/>
    </dgm:pt>
    <dgm:pt modelId="{7469B1F0-C184-49D0-A6D1-F1171BD3445A}">
      <dgm:prSet phldr="0"/>
      <dgm:spPr/>
      <dgm:t>
        <a:bodyPr/>
        <a:lstStyle/>
        <a:p>
          <a:pPr algn="l" rtl="0">
            <a:lnSpc>
              <a:spcPct val="90000"/>
            </a:lnSpc>
          </a:pPr>
          <a:r>
            <a:rPr lang="en-GB" sz="2000" dirty="0">
              <a:solidFill>
                <a:srgbClr val="FFFFFF"/>
              </a:solidFill>
              <a:latin typeface="Aptos"/>
              <a:ea typeface="+mn-ea"/>
              <a:cs typeface="+mn-cs"/>
            </a:rPr>
            <a:t>The nurturing quality of her environment, including emotional support, conversation and opportunities beyond caring, will shape her confidence, curiosity and resilience</a:t>
          </a:r>
          <a:r>
            <a:rPr lang="en-GB" sz="2000" dirty="0">
              <a:solidFill>
                <a:srgbClr val="FFFFFF"/>
              </a:solidFill>
              <a:latin typeface="Roboto"/>
              <a:ea typeface="Roboto"/>
              <a:cs typeface="Roboto"/>
            </a:rPr>
            <a:t>(Gable and Hunting, 2001)</a:t>
          </a:r>
        </a:p>
      </dgm:t>
    </dgm:pt>
    <dgm:pt modelId="{0908D198-0289-470E-BC55-FA47ED764DF2}" type="parTrans" cxnId="{3A757327-678F-4303-9D35-DED1D99291E4}">
      <dgm:prSet/>
      <dgm:spPr/>
    </dgm:pt>
    <dgm:pt modelId="{EDB14DB5-0FE7-4AE1-91C1-DA9DD01D1678}" type="sibTrans" cxnId="{3A757327-678F-4303-9D35-DED1D99291E4}">
      <dgm:prSet/>
      <dgm:spPr/>
    </dgm:pt>
    <dgm:pt modelId="{1FC06C0D-AC0E-47EE-8C52-2C6B17691B2A}" type="pres">
      <dgm:prSet presAssocID="{8E9BC6E8-2C90-4095-BF04-03C7537AF9A7}" presName="linear" presStyleCnt="0">
        <dgm:presLayoutVars>
          <dgm:animLvl val="lvl"/>
          <dgm:resizeHandles val="exact"/>
        </dgm:presLayoutVars>
      </dgm:prSet>
      <dgm:spPr/>
    </dgm:pt>
    <dgm:pt modelId="{A5953BA7-C5CC-4130-B78B-95A32F68B58E}" type="pres">
      <dgm:prSet presAssocID="{71BD9681-E52A-450E-A84D-66EF73739542}" presName="parentText" presStyleLbl="node1" presStyleIdx="0" presStyleCnt="3">
        <dgm:presLayoutVars>
          <dgm:chMax val="0"/>
          <dgm:bulletEnabled val="1"/>
        </dgm:presLayoutVars>
      </dgm:prSet>
      <dgm:spPr/>
    </dgm:pt>
    <dgm:pt modelId="{9141FD5B-ED4D-4434-AE94-A4704BFE12C1}" type="pres">
      <dgm:prSet presAssocID="{3C1CFAA7-8D88-4997-A437-EC45CBF74E2A}" presName="spacer" presStyleCnt="0"/>
      <dgm:spPr/>
    </dgm:pt>
    <dgm:pt modelId="{83A625E4-7EB1-47BD-89D2-6509C60B7F60}" type="pres">
      <dgm:prSet presAssocID="{F7A83C63-7846-4727-AFEB-769CC4A2153D}" presName="parentText" presStyleLbl="node1" presStyleIdx="1" presStyleCnt="3">
        <dgm:presLayoutVars>
          <dgm:chMax val="0"/>
          <dgm:bulletEnabled val="1"/>
        </dgm:presLayoutVars>
      </dgm:prSet>
      <dgm:spPr/>
    </dgm:pt>
    <dgm:pt modelId="{17F8B9EE-6091-4DCE-B504-4A61D3BDBBD5}" type="pres">
      <dgm:prSet presAssocID="{CAE1D319-7B8F-4AA1-812C-B6D7BE1EB191}" presName="spacer" presStyleCnt="0"/>
      <dgm:spPr/>
    </dgm:pt>
    <dgm:pt modelId="{75381E72-91EB-4B89-A9ED-7283C68A35F5}" type="pres">
      <dgm:prSet presAssocID="{7469B1F0-C184-49D0-A6D1-F1171BD3445A}" presName="parentText" presStyleLbl="node1" presStyleIdx="2" presStyleCnt="3">
        <dgm:presLayoutVars>
          <dgm:chMax val="0"/>
          <dgm:bulletEnabled val="1"/>
        </dgm:presLayoutVars>
      </dgm:prSet>
      <dgm:spPr/>
    </dgm:pt>
  </dgm:ptLst>
  <dgm:cxnLst>
    <dgm:cxn modelId="{9429E11D-03C3-4D0D-BC08-F8B928E26E03}" srcId="{8E9BC6E8-2C90-4095-BF04-03C7537AF9A7}" destId="{71BD9681-E52A-450E-A84D-66EF73739542}" srcOrd="0" destOrd="0" parTransId="{D81882E9-6C8E-4554-B61A-8D66E447AE60}" sibTransId="{3C1CFAA7-8D88-4997-A437-EC45CBF74E2A}"/>
    <dgm:cxn modelId="{3A757327-678F-4303-9D35-DED1D99291E4}" srcId="{8E9BC6E8-2C90-4095-BF04-03C7537AF9A7}" destId="{7469B1F0-C184-49D0-A6D1-F1171BD3445A}" srcOrd="2" destOrd="0" parTransId="{0908D198-0289-470E-BC55-FA47ED764DF2}" sibTransId="{EDB14DB5-0FE7-4AE1-91C1-DA9DD01D1678}"/>
    <dgm:cxn modelId="{AE886A29-606A-48AD-B0C8-F54667C08C6C}" type="presOf" srcId="{71BD9681-E52A-450E-A84D-66EF73739542}" destId="{A5953BA7-C5CC-4130-B78B-95A32F68B58E}" srcOrd="0" destOrd="0" presId="urn:microsoft.com/office/officeart/2005/8/layout/vList2"/>
    <dgm:cxn modelId="{401FD334-6339-47A9-80ED-F4F77200DF92}" type="presOf" srcId="{8E9BC6E8-2C90-4095-BF04-03C7537AF9A7}" destId="{1FC06C0D-AC0E-47EE-8C52-2C6B17691B2A}" srcOrd="0" destOrd="0" presId="urn:microsoft.com/office/officeart/2005/8/layout/vList2"/>
    <dgm:cxn modelId="{2ABBE13B-3237-423C-892F-82F95111B604}" type="presOf" srcId="{7469B1F0-C184-49D0-A6D1-F1171BD3445A}" destId="{75381E72-91EB-4B89-A9ED-7283C68A35F5}" srcOrd="0" destOrd="0" presId="urn:microsoft.com/office/officeart/2005/8/layout/vList2"/>
    <dgm:cxn modelId="{2A498568-49B1-417B-8F9C-21A610499442}" type="presOf" srcId="{F7A83C63-7846-4727-AFEB-769CC4A2153D}" destId="{83A625E4-7EB1-47BD-89D2-6509C60B7F60}" srcOrd="0" destOrd="0" presId="urn:microsoft.com/office/officeart/2005/8/layout/vList2"/>
    <dgm:cxn modelId="{19AB09B1-A966-475A-A55A-5D8A8F970144}" srcId="{8E9BC6E8-2C90-4095-BF04-03C7537AF9A7}" destId="{F7A83C63-7846-4727-AFEB-769CC4A2153D}" srcOrd="1" destOrd="0" parTransId="{18D74E13-EF8B-4728-BD12-BD1EE9B5161A}" sibTransId="{CAE1D319-7B8F-4AA1-812C-B6D7BE1EB191}"/>
    <dgm:cxn modelId="{606B16F9-D9B6-4F81-93BD-B59940B458FE}" type="presParOf" srcId="{1FC06C0D-AC0E-47EE-8C52-2C6B17691B2A}" destId="{A5953BA7-C5CC-4130-B78B-95A32F68B58E}" srcOrd="0" destOrd="0" presId="urn:microsoft.com/office/officeart/2005/8/layout/vList2"/>
    <dgm:cxn modelId="{6049CD3A-35C2-4686-8821-AB8EF72B4CAB}" type="presParOf" srcId="{1FC06C0D-AC0E-47EE-8C52-2C6B17691B2A}" destId="{9141FD5B-ED4D-4434-AE94-A4704BFE12C1}" srcOrd="1" destOrd="0" presId="urn:microsoft.com/office/officeart/2005/8/layout/vList2"/>
    <dgm:cxn modelId="{C02D4F8E-E6EC-49AB-9824-8FFECAC42343}" type="presParOf" srcId="{1FC06C0D-AC0E-47EE-8C52-2C6B17691B2A}" destId="{83A625E4-7EB1-47BD-89D2-6509C60B7F60}" srcOrd="2" destOrd="0" presId="urn:microsoft.com/office/officeart/2005/8/layout/vList2"/>
    <dgm:cxn modelId="{90DAE87C-8873-494C-BF0A-0A48A883F9E8}" type="presParOf" srcId="{1FC06C0D-AC0E-47EE-8C52-2C6B17691B2A}" destId="{17F8B9EE-6091-4DCE-B504-4A61D3BDBBD5}" srcOrd="3" destOrd="0" presId="urn:microsoft.com/office/officeart/2005/8/layout/vList2"/>
    <dgm:cxn modelId="{95ACE322-CF5D-4274-B7AC-4BF93AF6CFF4}" type="presParOf" srcId="{1FC06C0D-AC0E-47EE-8C52-2C6B17691B2A}" destId="{75381E72-91EB-4B89-A9ED-7283C68A35F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E9BC6E8-2C90-4095-BF04-03C7537AF9A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A3D7BD0-104D-4934-BB48-2A0CF8172C76}">
      <dgm:prSet phldr="0"/>
      <dgm:spPr/>
      <dgm:t>
        <a:bodyPr/>
        <a:lstStyle/>
        <a:p>
          <a:pPr algn="l">
            <a:lnSpc>
              <a:spcPct val="90000"/>
            </a:lnSpc>
          </a:pPr>
          <a:r>
            <a:rPr lang="en-GB" sz="1800" dirty="0">
              <a:solidFill>
                <a:srgbClr val="FFFFFF"/>
              </a:solidFill>
              <a:latin typeface="Aptos"/>
              <a:ea typeface="+mn-ea"/>
              <a:cs typeface="+mn-cs"/>
            </a:rPr>
            <a:t>Jenny may experience anxiety, low mood or guilt if she feels responsible for her mother’s wellbeing, consistent with evidence that adverse caregiving environments can disrupt social‑emotional competencies. </a:t>
          </a:r>
          <a:r>
            <a:rPr lang="en-GB" sz="1800" dirty="0">
              <a:solidFill>
                <a:srgbClr val="FFFFFF"/>
              </a:solidFill>
              <a:latin typeface="Roboto"/>
              <a:ea typeface="Roboto"/>
              <a:cs typeface="Roboto"/>
            </a:rPr>
            <a:t> (Doyle and Cicchetti, 2017).</a:t>
          </a:r>
          <a:endParaRPr lang="en-US" sz="1800" dirty="0">
            <a:solidFill>
              <a:srgbClr val="FFFFFF"/>
            </a:solidFill>
            <a:latin typeface="Aptos" panose="020B0004020202020204"/>
            <a:ea typeface="+mn-ea"/>
            <a:cs typeface="+mn-cs"/>
          </a:endParaRPr>
        </a:p>
      </dgm:t>
    </dgm:pt>
    <dgm:pt modelId="{C65E9059-71C3-42CA-902E-B5870D3F4483}" type="parTrans" cxnId="{11A4262F-8283-4830-B202-28F261B292DB}">
      <dgm:prSet/>
      <dgm:spPr/>
    </dgm:pt>
    <dgm:pt modelId="{B5BFC51D-96FB-4686-99BA-59C5D76D3161}" type="sibTrans" cxnId="{11A4262F-8283-4830-B202-28F261B292DB}">
      <dgm:prSet/>
      <dgm:spPr/>
    </dgm:pt>
    <dgm:pt modelId="{8A7A578C-C638-4ACA-ADD3-B833F98A5CE5}">
      <dgm:prSet phldr="0"/>
      <dgm:spPr/>
      <dgm:t>
        <a:bodyPr/>
        <a:lstStyle/>
        <a:p>
          <a:pPr algn="l" rtl="0">
            <a:lnSpc>
              <a:spcPct val="90000"/>
            </a:lnSpc>
          </a:pPr>
          <a:r>
            <a:rPr lang="en-GB" sz="1800" dirty="0">
              <a:solidFill>
                <a:srgbClr val="FFFFFF"/>
              </a:solidFill>
              <a:latin typeface="Aptos"/>
              <a:ea typeface="+mn-ea"/>
              <a:cs typeface="+mn-cs"/>
            </a:rPr>
            <a:t>Limited time for friendships and typical teenage activities can lead to feelings of isolation and “missing out,” which are commonly reported by young carers </a:t>
          </a:r>
          <a:r>
            <a:rPr lang="en-GB" sz="1800" dirty="0">
              <a:solidFill>
                <a:srgbClr val="FFFFFF"/>
              </a:solidFill>
              <a:latin typeface="Roboto"/>
              <a:ea typeface="Roboto"/>
              <a:cs typeface="Roboto"/>
            </a:rPr>
            <a:t>(Dharampal and Ani, 2019).</a:t>
          </a:r>
        </a:p>
      </dgm:t>
    </dgm:pt>
    <dgm:pt modelId="{46FAE4E3-38CC-4CEE-9AA9-881D1CC500A7}" type="parTrans" cxnId="{0BF5A314-9F33-4AC7-B4D4-91759E8D7C3F}">
      <dgm:prSet/>
      <dgm:spPr/>
    </dgm:pt>
    <dgm:pt modelId="{A8A409A8-CAB8-42C3-AD28-5F2F39DAEA2C}" type="sibTrans" cxnId="{0BF5A314-9F33-4AC7-B4D4-91759E8D7C3F}">
      <dgm:prSet/>
      <dgm:spPr/>
    </dgm:pt>
    <dgm:pt modelId="{143F8087-39A6-4C9B-8041-1CC3BD849608}">
      <dgm:prSet phldr="0"/>
      <dgm:spPr/>
      <dgm:t>
        <a:bodyPr/>
        <a:lstStyle/>
        <a:p>
          <a:pPr algn="l" rtl="0">
            <a:lnSpc>
              <a:spcPct val="90000"/>
            </a:lnSpc>
          </a:pPr>
          <a:r>
            <a:rPr lang="en-GB" sz="1800" dirty="0">
              <a:solidFill>
                <a:srgbClr val="FFFFFF"/>
              </a:solidFill>
              <a:latin typeface="Aptos"/>
              <a:ea typeface="+mn-ea"/>
              <a:cs typeface="+mn-cs"/>
            </a:rPr>
            <a:t>However, taking on responsibility can also develop strengths such as empathy, maturity and problem‑solving, depending on the support she receives. </a:t>
          </a:r>
          <a:r>
            <a:rPr lang="en-GB" sz="1800" dirty="0">
              <a:solidFill>
                <a:srgbClr val="FFFFFF"/>
              </a:solidFill>
              <a:latin typeface="Roboto"/>
              <a:ea typeface="Roboto"/>
              <a:cs typeface="Roboto"/>
            </a:rPr>
            <a:t>(Gable and Hunting, 2001)</a:t>
          </a:r>
        </a:p>
      </dgm:t>
    </dgm:pt>
    <dgm:pt modelId="{3103E3FF-4830-4829-8E24-42311607243C}" type="parTrans" cxnId="{8B3082AF-7271-463C-83DD-82F3C8FB142B}">
      <dgm:prSet/>
      <dgm:spPr/>
    </dgm:pt>
    <dgm:pt modelId="{01068AFA-5A1A-4DD8-865E-76423AA6FA8D}" type="sibTrans" cxnId="{8B3082AF-7271-463C-83DD-82F3C8FB142B}">
      <dgm:prSet/>
      <dgm:spPr/>
    </dgm:pt>
    <dgm:pt modelId="{1FC06C0D-AC0E-47EE-8C52-2C6B17691B2A}" type="pres">
      <dgm:prSet presAssocID="{8E9BC6E8-2C90-4095-BF04-03C7537AF9A7}" presName="linear" presStyleCnt="0">
        <dgm:presLayoutVars>
          <dgm:animLvl val="lvl"/>
          <dgm:resizeHandles val="exact"/>
        </dgm:presLayoutVars>
      </dgm:prSet>
      <dgm:spPr/>
    </dgm:pt>
    <dgm:pt modelId="{A3B2C390-4EC4-4133-94DC-E15F0772D923}" type="pres">
      <dgm:prSet presAssocID="{BA3D7BD0-104D-4934-BB48-2A0CF8172C76}" presName="parentText" presStyleLbl="node1" presStyleIdx="0" presStyleCnt="3">
        <dgm:presLayoutVars>
          <dgm:chMax val="0"/>
          <dgm:bulletEnabled val="1"/>
        </dgm:presLayoutVars>
      </dgm:prSet>
      <dgm:spPr/>
    </dgm:pt>
    <dgm:pt modelId="{E28627B3-2FDB-4649-8D6D-16F9EB8D0280}" type="pres">
      <dgm:prSet presAssocID="{B5BFC51D-96FB-4686-99BA-59C5D76D3161}" presName="spacer" presStyleCnt="0"/>
      <dgm:spPr/>
    </dgm:pt>
    <dgm:pt modelId="{0A5076A1-5E28-4B40-ADDB-BA7AB8A8E311}" type="pres">
      <dgm:prSet presAssocID="{8A7A578C-C638-4ACA-ADD3-B833F98A5CE5}" presName="parentText" presStyleLbl="node1" presStyleIdx="1" presStyleCnt="3">
        <dgm:presLayoutVars>
          <dgm:chMax val="0"/>
          <dgm:bulletEnabled val="1"/>
        </dgm:presLayoutVars>
      </dgm:prSet>
      <dgm:spPr/>
    </dgm:pt>
    <dgm:pt modelId="{3EF0D2E9-5B2A-4E40-9250-DA5BC9F0D619}" type="pres">
      <dgm:prSet presAssocID="{A8A409A8-CAB8-42C3-AD28-5F2F39DAEA2C}" presName="spacer" presStyleCnt="0"/>
      <dgm:spPr/>
    </dgm:pt>
    <dgm:pt modelId="{90050C87-5025-46D2-BF18-76A3A218E895}" type="pres">
      <dgm:prSet presAssocID="{143F8087-39A6-4C9B-8041-1CC3BD849608}" presName="parentText" presStyleLbl="node1" presStyleIdx="2" presStyleCnt="3">
        <dgm:presLayoutVars>
          <dgm:chMax val="0"/>
          <dgm:bulletEnabled val="1"/>
        </dgm:presLayoutVars>
      </dgm:prSet>
      <dgm:spPr/>
    </dgm:pt>
  </dgm:ptLst>
  <dgm:cxnLst>
    <dgm:cxn modelId="{C5CC8603-EB18-429D-9C9D-E548DB414B54}" type="presOf" srcId="{BA3D7BD0-104D-4934-BB48-2A0CF8172C76}" destId="{A3B2C390-4EC4-4133-94DC-E15F0772D923}" srcOrd="0" destOrd="0" presId="urn:microsoft.com/office/officeart/2005/8/layout/vList2"/>
    <dgm:cxn modelId="{5B400104-D05F-4B2E-A45D-24B2BDB58C77}" type="presOf" srcId="{143F8087-39A6-4C9B-8041-1CC3BD849608}" destId="{90050C87-5025-46D2-BF18-76A3A218E895}" srcOrd="0" destOrd="0" presId="urn:microsoft.com/office/officeart/2005/8/layout/vList2"/>
    <dgm:cxn modelId="{0BF5A314-9F33-4AC7-B4D4-91759E8D7C3F}" srcId="{8E9BC6E8-2C90-4095-BF04-03C7537AF9A7}" destId="{8A7A578C-C638-4ACA-ADD3-B833F98A5CE5}" srcOrd="1" destOrd="0" parTransId="{46FAE4E3-38CC-4CEE-9AA9-881D1CC500A7}" sibTransId="{A8A409A8-CAB8-42C3-AD28-5F2F39DAEA2C}"/>
    <dgm:cxn modelId="{11A4262F-8283-4830-B202-28F261B292DB}" srcId="{8E9BC6E8-2C90-4095-BF04-03C7537AF9A7}" destId="{BA3D7BD0-104D-4934-BB48-2A0CF8172C76}" srcOrd="0" destOrd="0" parTransId="{C65E9059-71C3-42CA-902E-B5870D3F4483}" sibTransId="{B5BFC51D-96FB-4686-99BA-59C5D76D3161}"/>
    <dgm:cxn modelId="{401FD334-6339-47A9-80ED-F4F77200DF92}" type="presOf" srcId="{8E9BC6E8-2C90-4095-BF04-03C7537AF9A7}" destId="{1FC06C0D-AC0E-47EE-8C52-2C6B17691B2A}" srcOrd="0" destOrd="0" presId="urn:microsoft.com/office/officeart/2005/8/layout/vList2"/>
    <dgm:cxn modelId="{474EFA8D-56F9-429F-9B77-C64639245652}" type="presOf" srcId="{8A7A578C-C638-4ACA-ADD3-B833F98A5CE5}" destId="{0A5076A1-5E28-4B40-ADDB-BA7AB8A8E311}" srcOrd="0" destOrd="0" presId="urn:microsoft.com/office/officeart/2005/8/layout/vList2"/>
    <dgm:cxn modelId="{8B3082AF-7271-463C-83DD-82F3C8FB142B}" srcId="{8E9BC6E8-2C90-4095-BF04-03C7537AF9A7}" destId="{143F8087-39A6-4C9B-8041-1CC3BD849608}" srcOrd="2" destOrd="0" parTransId="{3103E3FF-4830-4829-8E24-42311607243C}" sibTransId="{01068AFA-5A1A-4DD8-865E-76423AA6FA8D}"/>
    <dgm:cxn modelId="{30C820B0-8D76-444B-BBAD-2EE114AA8D36}" type="presParOf" srcId="{1FC06C0D-AC0E-47EE-8C52-2C6B17691B2A}" destId="{A3B2C390-4EC4-4133-94DC-E15F0772D923}" srcOrd="0" destOrd="0" presId="urn:microsoft.com/office/officeart/2005/8/layout/vList2"/>
    <dgm:cxn modelId="{E4A4F7B1-C987-4BDC-AA82-EC6B72AF2D93}" type="presParOf" srcId="{1FC06C0D-AC0E-47EE-8C52-2C6B17691B2A}" destId="{E28627B3-2FDB-4649-8D6D-16F9EB8D0280}" srcOrd="1" destOrd="0" presId="urn:microsoft.com/office/officeart/2005/8/layout/vList2"/>
    <dgm:cxn modelId="{7BE50139-5D4F-4719-9F05-3B7E092F5836}" type="presParOf" srcId="{1FC06C0D-AC0E-47EE-8C52-2C6B17691B2A}" destId="{0A5076A1-5E28-4B40-ADDB-BA7AB8A8E311}" srcOrd="2" destOrd="0" presId="urn:microsoft.com/office/officeart/2005/8/layout/vList2"/>
    <dgm:cxn modelId="{61BAFA3C-8B93-4E50-8B43-6376E1828A65}" type="presParOf" srcId="{1FC06C0D-AC0E-47EE-8C52-2C6B17691B2A}" destId="{3EF0D2E9-5B2A-4E40-9250-DA5BC9F0D619}" srcOrd="3" destOrd="0" presId="urn:microsoft.com/office/officeart/2005/8/layout/vList2"/>
    <dgm:cxn modelId="{9668CBB9-5BF6-4167-8324-313A514CD120}" type="presParOf" srcId="{1FC06C0D-AC0E-47EE-8C52-2C6B17691B2A}" destId="{90050C87-5025-46D2-BF18-76A3A218E89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E9BC6E8-2C90-4095-BF04-03C7537AF9A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A3D7BD0-104D-4934-BB48-2A0CF8172C76}">
      <dgm:prSet phldr="0"/>
      <dgm:spPr/>
      <dgm:t>
        <a:bodyPr/>
        <a:lstStyle/>
        <a:p>
          <a:pPr algn="l" rtl="0">
            <a:lnSpc>
              <a:spcPct val="90000"/>
            </a:lnSpc>
          </a:pPr>
          <a:r>
            <a:rPr lang="en-GB" sz="1600" dirty="0">
              <a:solidFill>
                <a:srgbClr val="FFFFFF"/>
              </a:solidFill>
              <a:latin typeface="Aptos"/>
              <a:ea typeface="+mn-ea"/>
              <a:cs typeface="+mn-cs"/>
            </a:rPr>
            <a:t>A community support plan should provide Jenny with additional secure base figures, such as a key worker or mentor, who can offer consistent emotional support and guidance (McLeod, 2025).</a:t>
          </a:r>
        </a:p>
      </dgm:t>
    </dgm:pt>
    <dgm:pt modelId="{C65E9059-71C3-42CA-902E-B5870D3F4483}" type="parTrans" cxnId="{11A4262F-8283-4830-B202-28F261B292DB}">
      <dgm:prSet/>
      <dgm:spPr/>
    </dgm:pt>
    <dgm:pt modelId="{B5BFC51D-96FB-4686-99BA-59C5D76D3161}" type="sibTrans" cxnId="{11A4262F-8283-4830-B202-28F261B292DB}">
      <dgm:prSet/>
      <dgm:spPr/>
    </dgm:pt>
    <dgm:pt modelId="{0586DCE2-95F9-4D32-AFAC-C83B65736B5F}">
      <dgm:prSet phldr="0"/>
      <dgm:spPr/>
      <dgm:t>
        <a:bodyPr/>
        <a:lstStyle/>
        <a:p>
          <a:pPr algn="l" rtl="0">
            <a:lnSpc>
              <a:spcPct val="90000"/>
            </a:lnSpc>
          </a:pPr>
          <a:r>
            <a:rPr lang="en-GB" sz="1600" dirty="0">
              <a:solidFill>
                <a:srgbClr val="FFFFFF"/>
              </a:solidFill>
              <a:latin typeface="Aptos"/>
              <a:ea typeface="+mn-ea"/>
              <a:cs typeface="+mn-cs"/>
            </a:rPr>
            <a:t>Attachment‑informed interventions that focus on improving mental representations of relationships can enhance social functioning in young people who have experienced caregiving stress </a:t>
          </a:r>
          <a:r>
            <a:rPr lang="en-GB" sz="1600" dirty="0">
              <a:solidFill>
                <a:srgbClr val="FFFFFF"/>
              </a:solidFill>
              <a:latin typeface="Calibri"/>
              <a:ea typeface="Calibri"/>
              <a:cs typeface="Calibri"/>
            </a:rPr>
            <a:t> (Doyle and Cicchetti, 2017).</a:t>
          </a:r>
        </a:p>
      </dgm:t>
    </dgm:pt>
    <dgm:pt modelId="{2BFE30B3-5E28-4C1A-ADDD-DAB4CCA060F7}" type="parTrans" cxnId="{0252506A-7787-4D32-8ADC-C0A6883C9492}">
      <dgm:prSet/>
      <dgm:spPr/>
    </dgm:pt>
    <dgm:pt modelId="{766E7FFD-5CD6-415C-9EC1-6F4799D20EA8}" type="sibTrans" cxnId="{0252506A-7787-4D32-8ADC-C0A6883C9492}">
      <dgm:prSet/>
      <dgm:spPr/>
    </dgm:pt>
    <dgm:pt modelId="{8830F2BA-6066-453E-85B5-110135C2807F}">
      <dgm:prSet phldr="0"/>
      <dgm:spPr/>
      <dgm:t>
        <a:bodyPr/>
        <a:lstStyle/>
        <a:p>
          <a:pPr algn="l" rtl="0">
            <a:lnSpc>
              <a:spcPct val="90000"/>
            </a:lnSpc>
          </a:pPr>
          <a:r>
            <a:rPr lang="en-GB" sz="1600" dirty="0">
              <a:latin typeface="Aptos"/>
              <a:ea typeface="+mn-ea"/>
              <a:cs typeface="+mn-cs"/>
            </a:rPr>
            <a:t>Practically, this could include regular one‑to‑one sessions, validating Jenny’s feelings, helping her balance caring with school and peers, and involving her in decisions about support to strengthen her sense of security and autonomy</a:t>
          </a:r>
          <a:r>
            <a:rPr lang="en-GB" sz="1600" dirty="0">
              <a:latin typeface="Roboto"/>
              <a:ea typeface="Roboto"/>
              <a:cs typeface="Roboto"/>
            </a:rPr>
            <a:t>(Dharampal and Ani, 2019; Doyle and Cicchetti, 2017)</a:t>
          </a:r>
          <a:endParaRPr lang="en-GB" sz="1600" dirty="0">
            <a:latin typeface="Calibri"/>
            <a:ea typeface="Calibri"/>
            <a:cs typeface="Calibri"/>
          </a:endParaRPr>
        </a:p>
      </dgm:t>
    </dgm:pt>
    <dgm:pt modelId="{F2367B60-3746-4D3E-817A-6541AB34539C}" type="parTrans" cxnId="{D7B858D0-2A5B-43A8-B7E9-AC5B28E6E2A1}">
      <dgm:prSet/>
      <dgm:spPr/>
    </dgm:pt>
    <dgm:pt modelId="{9227C3B3-9A7A-461E-A4D7-E6D5E4D43035}" type="sibTrans" cxnId="{D7B858D0-2A5B-43A8-B7E9-AC5B28E6E2A1}">
      <dgm:prSet/>
      <dgm:spPr/>
    </dgm:pt>
    <dgm:pt modelId="{1FC06C0D-AC0E-47EE-8C52-2C6B17691B2A}" type="pres">
      <dgm:prSet presAssocID="{8E9BC6E8-2C90-4095-BF04-03C7537AF9A7}" presName="linear" presStyleCnt="0">
        <dgm:presLayoutVars>
          <dgm:animLvl val="lvl"/>
          <dgm:resizeHandles val="exact"/>
        </dgm:presLayoutVars>
      </dgm:prSet>
      <dgm:spPr/>
    </dgm:pt>
    <dgm:pt modelId="{A3B2C390-4EC4-4133-94DC-E15F0772D923}" type="pres">
      <dgm:prSet presAssocID="{BA3D7BD0-104D-4934-BB48-2A0CF8172C76}" presName="parentText" presStyleLbl="node1" presStyleIdx="0" presStyleCnt="3">
        <dgm:presLayoutVars>
          <dgm:chMax val="0"/>
          <dgm:bulletEnabled val="1"/>
        </dgm:presLayoutVars>
      </dgm:prSet>
      <dgm:spPr/>
    </dgm:pt>
    <dgm:pt modelId="{E4D7FC8D-E1E0-4385-AB93-5418DC92C557}" type="pres">
      <dgm:prSet presAssocID="{B5BFC51D-96FB-4686-99BA-59C5D76D3161}" presName="spacer" presStyleCnt="0"/>
      <dgm:spPr/>
    </dgm:pt>
    <dgm:pt modelId="{019236EA-0BA3-4993-9391-BD6846199D39}" type="pres">
      <dgm:prSet presAssocID="{0586DCE2-95F9-4D32-AFAC-C83B65736B5F}" presName="parentText" presStyleLbl="node1" presStyleIdx="1" presStyleCnt="3">
        <dgm:presLayoutVars>
          <dgm:chMax val="0"/>
          <dgm:bulletEnabled val="1"/>
        </dgm:presLayoutVars>
      </dgm:prSet>
      <dgm:spPr/>
    </dgm:pt>
    <dgm:pt modelId="{622F4D7F-1912-4B50-8946-4B498A8C9663}" type="pres">
      <dgm:prSet presAssocID="{766E7FFD-5CD6-415C-9EC1-6F4799D20EA8}" presName="spacer" presStyleCnt="0"/>
      <dgm:spPr/>
    </dgm:pt>
    <dgm:pt modelId="{33BCE100-FD27-4262-863C-3CEC81420630}" type="pres">
      <dgm:prSet presAssocID="{8830F2BA-6066-453E-85B5-110135C2807F}" presName="parentText" presStyleLbl="node1" presStyleIdx="2" presStyleCnt="3">
        <dgm:presLayoutVars>
          <dgm:chMax val="0"/>
          <dgm:bulletEnabled val="1"/>
        </dgm:presLayoutVars>
      </dgm:prSet>
      <dgm:spPr/>
    </dgm:pt>
  </dgm:ptLst>
  <dgm:cxnLst>
    <dgm:cxn modelId="{11A4262F-8283-4830-B202-28F261B292DB}" srcId="{8E9BC6E8-2C90-4095-BF04-03C7537AF9A7}" destId="{BA3D7BD0-104D-4934-BB48-2A0CF8172C76}" srcOrd="0" destOrd="0" parTransId="{C65E9059-71C3-42CA-902E-B5870D3F4483}" sibTransId="{B5BFC51D-96FB-4686-99BA-59C5D76D3161}"/>
    <dgm:cxn modelId="{401FD334-6339-47A9-80ED-F4F77200DF92}" type="presOf" srcId="{8E9BC6E8-2C90-4095-BF04-03C7537AF9A7}" destId="{1FC06C0D-AC0E-47EE-8C52-2C6B17691B2A}" srcOrd="0" destOrd="0" presId="urn:microsoft.com/office/officeart/2005/8/layout/vList2"/>
    <dgm:cxn modelId="{0252506A-7787-4D32-8ADC-C0A6883C9492}" srcId="{8E9BC6E8-2C90-4095-BF04-03C7537AF9A7}" destId="{0586DCE2-95F9-4D32-AFAC-C83B65736B5F}" srcOrd="1" destOrd="0" parTransId="{2BFE30B3-5E28-4C1A-ADDD-DAB4CCA060F7}" sibTransId="{766E7FFD-5CD6-415C-9EC1-6F4799D20EA8}"/>
    <dgm:cxn modelId="{E9B3F092-F580-452E-8C87-7FBE99FC1104}" type="presOf" srcId="{8830F2BA-6066-453E-85B5-110135C2807F}" destId="{33BCE100-FD27-4262-863C-3CEC81420630}" srcOrd="0" destOrd="0" presId="urn:microsoft.com/office/officeart/2005/8/layout/vList2"/>
    <dgm:cxn modelId="{763742A5-3334-4B3B-847A-4DA920FBED45}" type="presOf" srcId="{BA3D7BD0-104D-4934-BB48-2A0CF8172C76}" destId="{A3B2C390-4EC4-4133-94DC-E15F0772D923}" srcOrd="0" destOrd="0" presId="urn:microsoft.com/office/officeart/2005/8/layout/vList2"/>
    <dgm:cxn modelId="{257507BE-5773-4D9B-9CCA-F7DC9AA281EA}" type="presOf" srcId="{0586DCE2-95F9-4D32-AFAC-C83B65736B5F}" destId="{019236EA-0BA3-4993-9391-BD6846199D39}" srcOrd="0" destOrd="0" presId="urn:microsoft.com/office/officeart/2005/8/layout/vList2"/>
    <dgm:cxn modelId="{D7B858D0-2A5B-43A8-B7E9-AC5B28E6E2A1}" srcId="{8E9BC6E8-2C90-4095-BF04-03C7537AF9A7}" destId="{8830F2BA-6066-453E-85B5-110135C2807F}" srcOrd="2" destOrd="0" parTransId="{F2367B60-3746-4D3E-817A-6541AB34539C}" sibTransId="{9227C3B3-9A7A-461E-A4D7-E6D5E4D43035}"/>
    <dgm:cxn modelId="{C88304C2-9969-4166-9BEE-283288D9943F}" type="presParOf" srcId="{1FC06C0D-AC0E-47EE-8C52-2C6B17691B2A}" destId="{A3B2C390-4EC4-4133-94DC-E15F0772D923}" srcOrd="0" destOrd="0" presId="urn:microsoft.com/office/officeart/2005/8/layout/vList2"/>
    <dgm:cxn modelId="{2BEFB756-FD8D-42ED-AC39-BCF9F89007E4}" type="presParOf" srcId="{1FC06C0D-AC0E-47EE-8C52-2C6B17691B2A}" destId="{E4D7FC8D-E1E0-4385-AB93-5418DC92C557}" srcOrd="1" destOrd="0" presId="urn:microsoft.com/office/officeart/2005/8/layout/vList2"/>
    <dgm:cxn modelId="{57256EE2-E608-451D-871F-0D770C595F2C}" type="presParOf" srcId="{1FC06C0D-AC0E-47EE-8C52-2C6B17691B2A}" destId="{019236EA-0BA3-4993-9391-BD6846199D39}" srcOrd="2" destOrd="0" presId="urn:microsoft.com/office/officeart/2005/8/layout/vList2"/>
    <dgm:cxn modelId="{01D87DBA-C573-444C-8A21-BBD6C547BC1E}" type="presParOf" srcId="{1FC06C0D-AC0E-47EE-8C52-2C6B17691B2A}" destId="{622F4D7F-1912-4B50-8946-4B498A8C9663}" srcOrd="3" destOrd="0" presId="urn:microsoft.com/office/officeart/2005/8/layout/vList2"/>
    <dgm:cxn modelId="{DDF8A9D7-AE8E-4FF9-9EDC-ABC0A43A1B66}" type="presParOf" srcId="{1FC06C0D-AC0E-47EE-8C52-2C6B17691B2A}" destId="{33BCE100-FD27-4262-863C-3CEC8142063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E9BC6E8-2C90-4095-BF04-03C7537AF9A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A3D7BD0-104D-4934-BB48-2A0CF8172C76}">
      <dgm:prSet phldr="0"/>
      <dgm:spPr/>
      <dgm:t>
        <a:bodyPr/>
        <a:lstStyle/>
        <a:p>
          <a:pPr algn="l" rtl="0">
            <a:lnSpc>
              <a:spcPct val="90000"/>
            </a:lnSpc>
          </a:pPr>
          <a:r>
            <a:rPr lang="en-GB" sz="1600" dirty="0">
              <a:solidFill>
                <a:srgbClr val="FFFFFF"/>
              </a:solidFill>
              <a:latin typeface="Aptos" panose="020B0004020202020204"/>
              <a:ea typeface="+mn-ea"/>
              <a:cs typeface="+mn-cs"/>
            </a:rPr>
            <a:t>Reducing Jenny’s practical caring load through home‑care services or community support can protect her development by easing chronic stress associated with adverse caregiving environments </a:t>
          </a:r>
          <a:r>
            <a:rPr lang="en-GB" sz="1600" dirty="0">
              <a:solidFill>
                <a:srgbClr val="FFFFFF"/>
              </a:solidFill>
              <a:latin typeface="Roboto"/>
              <a:ea typeface="Roboto"/>
              <a:cs typeface="Roboto"/>
            </a:rPr>
            <a:t>(Doyle and Cicchetti, 2017; Dharampal and Ani, 2019).</a:t>
          </a:r>
        </a:p>
      </dgm:t>
    </dgm:pt>
    <dgm:pt modelId="{C65E9059-71C3-42CA-902E-B5870D3F4483}" type="parTrans" cxnId="{11A4262F-8283-4830-B202-28F261B292DB}">
      <dgm:prSet/>
      <dgm:spPr/>
    </dgm:pt>
    <dgm:pt modelId="{B5BFC51D-96FB-4686-99BA-59C5D76D3161}" type="sibTrans" cxnId="{11A4262F-8283-4830-B202-28F261B292DB}">
      <dgm:prSet/>
      <dgm:spPr/>
    </dgm:pt>
    <dgm:pt modelId="{68B156E5-98F1-436A-9AF0-7C9E5D4AC6AC}">
      <dgm:prSet phldr="0"/>
      <dgm:spPr/>
      <dgm:t>
        <a:bodyPr/>
        <a:lstStyle/>
        <a:p>
          <a:pPr algn="l" rtl="0">
            <a:lnSpc>
              <a:spcPct val="90000"/>
            </a:lnSpc>
          </a:pPr>
          <a:r>
            <a:rPr lang="en-GB" sz="1600" dirty="0">
              <a:solidFill>
                <a:srgbClr val="FFFFFF"/>
              </a:solidFill>
              <a:latin typeface="Aptos"/>
              <a:ea typeface="+mn-ea"/>
              <a:cs typeface="+mn-cs"/>
            </a:rPr>
            <a:t>Providing psychoeducation and emotional support groups with other young carers may help her build peer connections and reduce feelings of isolation</a:t>
          </a:r>
          <a:r>
            <a:rPr lang="en-GB" sz="1600" dirty="0">
              <a:solidFill>
                <a:srgbClr val="FFFFFF"/>
              </a:solidFill>
              <a:latin typeface="Roboto"/>
              <a:ea typeface="Roboto"/>
              <a:cs typeface="Roboto"/>
            </a:rPr>
            <a:t>(Dharampal and Ani, 2019).</a:t>
          </a:r>
        </a:p>
      </dgm:t>
    </dgm:pt>
    <dgm:pt modelId="{D5968A61-93C7-4DB2-B2A6-085E2B2F6838}" type="parTrans" cxnId="{B4BE1C89-D4AC-4561-A259-721BBA48592F}">
      <dgm:prSet/>
      <dgm:spPr/>
    </dgm:pt>
    <dgm:pt modelId="{1909B121-F0DE-4697-9371-99907D75D3DB}" type="sibTrans" cxnId="{B4BE1C89-D4AC-4561-A259-721BBA48592F}">
      <dgm:prSet/>
      <dgm:spPr/>
    </dgm:pt>
    <dgm:pt modelId="{AC90A381-6FD9-41AE-BFB1-C301196E1783}">
      <dgm:prSet phldr="0"/>
      <dgm:spPr/>
      <dgm:t>
        <a:bodyPr/>
        <a:lstStyle/>
        <a:p>
          <a:pPr algn="l" rtl="0">
            <a:lnSpc>
              <a:spcPct val="90000"/>
            </a:lnSpc>
          </a:pPr>
          <a:r>
            <a:rPr lang="en-GB" sz="1600" dirty="0">
              <a:latin typeface="Aptos"/>
              <a:ea typeface="+mn-ea"/>
              <a:cs typeface="+mn-cs"/>
            </a:rPr>
            <a:t>Supporting warm, nurturing parenting and communication between Jenny and her mother, as far as possible given her mother’s health, can strengthen attachment security and positive personality development</a:t>
          </a:r>
          <a:r>
            <a:rPr lang="en-GB" sz="1600" dirty="0">
              <a:latin typeface="Roboto"/>
              <a:ea typeface="Roboto"/>
              <a:cs typeface="Roboto"/>
            </a:rPr>
            <a:t>(McLeod, 2025; Storey, 2025)</a:t>
          </a:r>
        </a:p>
      </dgm:t>
    </dgm:pt>
    <dgm:pt modelId="{8F014884-3FEF-4923-9E31-CD1A8E4D2BAC}" type="parTrans" cxnId="{47794D8B-4E9E-4DBD-81F9-F2C13E6E41D5}">
      <dgm:prSet/>
      <dgm:spPr/>
    </dgm:pt>
    <dgm:pt modelId="{512E0C3D-9C83-4BD9-81EB-ADD8DD5F9F85}" type="sibTrans" cxnId="{47794D8B-4E9E-4DBD-81F9-F2C13E6E41D5}">
      <dgm:prSet/>
      <dgm:spPr/>
    </dgm:pt>
    <dgm:pt modelId="{1FC06C0D-AC0E-47EE-8C52-2C6B17691B2A}" type="pres">
      <dgm:prSet presAssocID="{8E9BC6E8-2C90-4095-BF04-03C7537AF9A7}" presName="linear" presStyleCnt="0">
        <dgm:presLayoutVars>
          <dgm:animLvl val="lvl"/>
          <dgm:resizeHandles val="exact"/>
        </dgm:presLayoutVars>
      </dgm:prSet>
      <dgm:spPr/>
    </dgm:pt>
    <dgm:pt modelId="{A3B2C390-4EC4-4133-94DC-E15F0772D923}" type="pres">
      <dgm:prSet presAssocID="{BA3D7BD0-104D-4934-BB48-2A0CF8172C76}" presName="parentText" presStyleLbl="node1" presStyleIdx="0" presStyleCnt="3">
        <dgm:presLayoutVars>
          <dgm:chMax val="0"/>
          <dgm:bulletEnabled val="1"/>
        </dgm:presLayoutVars>
      </dgm:prSet>
      <dgm:spPr/>
    </dgm:pt>
    <dgm:pt modelId="{1E61FD74-3166-48DC-A89A-EEEC9FD34B5E}" type="pres">
      <dgm:prSet presAssocID="{B5BFC51D-96FB-4686-99BA-59C5D76D3161}" presName="spacer" presStyleCnt="0"/>
      <dgm:spPr/>
    </dgm:pt>
    <dgm:pt modelId="{15FD45E7-A448-4066-86F5-959B26A53E74}" type="pres">
      <dgm:prSet presAssocID="{68B156E5-98F1-436A-9AF0-7C9E5D4AC6AC}" presName="parentText" presStyleLbl="node1" presStyleIdx="1" presStyleCnt="3">
        <dgm:presLayoutVars>
          <dgm:chMax val="0"/>
          <dgm:bulletEnabled val="1"/>
        </dgm:presLayoutVars>
      </dgm:prSet>
      <dgm:spPr/>
    </dgm:pt>
    <dgm:pt modelId="{1F1F85B6-1B76-45F5-B730-F14387666BAE}" type="pres">
      <dgm:prSet presAssocID="{1909B121-F0DE-4697-9371-99907D75D3DB}" presName="spacer" presStyleCnt="0"/>
      <dgm:spPr/>
    </dgm:pt>
    <dgm:pt modelId="{4AB3DCC9-2E83-4EF0-8FBB-27669938E45A}" type="pres">
      <dgm:prSet presAssocID="{AC90A381-6FD9-41AE-BFB1-C301196E1783}" presName="parentText" presStyleLbl="node1" presStyleIdx="2" presStyleCnt="3">
        <dgm:presLayoutVars>
          <dgm:chMax val="0"/>
          <dgm:bulletEnabled val="1"/>
        </dgm:presLayoutVars>
      </dgm:prSet>
      <dgm:spPr/>
    </dgm:pt>
  </dgm:ptLst>
  <dgm:cxnLst>
    <dgm:cxn modelId="{11A4262F-8283-4830-B202-28F261B292DB}" srcId="{8E9BC6E8-2C90-4095-BF04-03C7537AF9A7}" destId="{BA3D7BD0-104D-4934-BB48-2A0CF8172C76}" srcOrd="0" destOrd="0" parTransId="{C65E9059-71C3-42CA-902E-B5870D3F4483}" sibTransId="{B5BFC51D-96FB-4686-99BA-59C5D76D3161}"/>
    <dgm:cxn modelId="{401FD334-6339-47A9-80ED-F4F77200DF92}" type="presOf" srcId="{8E9BC6E8-2C90-4095-BF04-03C7537AF9A7}" destId="{1FC06C0D-AC0E-47EE-8C52-2C6B17691B2A}" srcOrd="0" destOrd="0" presId="urn:microsoft.com/office/officeart/2005/8/layout/vList2"/>
    <dgm:cxn modelId="{B4BE1C89-D4AC-4561-A259-721BBA48592F}" srcId="{8E9BC6E8-2C90-4095-BF04-03C7537AF9A7}" destId="{68B156E5-98F1-436A-9AF0-7C9E5D4AC6AC}" srcOrd="1" destOrd="0" parTransId="{D5968A61-93C7-4DB2-B2A6-085E2B2F6838}" sibTransId="{1909B121-F0DE-4697-9371-99907D75D3DB}"/>
    <dgm:cxn modelId="{47794D8B-4E9E-4DBD-81F9-F2C13E6E41D5}" srcId="{8E9BC6E8-2C90-4095-BF04-03C7537AF9A7}" destId="{AC90A381-6FD9-41AE-BFB1-C301196E1783}" srcOrd="2" destOrd="0" parTransId="{8F014884-3FEF-4923-9E31-CD1A8E4D2BAC}" sibTransId="{512E0C3D-9C83-4BD9-81EB-ADD8DD5F9F85}"/>
    <dgm:cxn modelId="{DDF43C9A-A84C-417F-B87E-E838392ADD13}" type="presOf" srcId="{BA3D7BD0-104D-4934-BB48-2A0CF8172C76}" destId="{A3B2C390-4EC4-4133-94DC-E15F0772D923}" srcOrd="0" destOrd="0" presId="urn:microsoft.com/office/officeart/2005/8/layout/vList2"/>
    <dgm:cxn modelId="{E296BCA6-6FFE-421D-89E2-6ED510880F2E}" type="presOf" srcId="{AC90A381-6FD9-41AE-BFB1-C301196E1783}" destId="{4AB3DCC9-2E83-4EF0-8FBB-27669938E45A}" srcOrd="0" destOrd="0" presId="urn:microsoft.com/office/officeart/2005/8/layout/vList2"/>
    <dgm:cxn modelId="{646DEDAD-24FA-47E7-8E8F-70BEE74ECD7C}" type="presOf" srcId="{68B156E5-98F1-436A-9AF0-7C9E5D4AC6AC}" destId="{15FD45E7-A448-4066-86F5-959B26A53E74}" srcOrd="0" destOrd="0" presId="urn:microsoft.com/office/officeart/2005/8/layout/vList2"/>
    <dgm:cxn modelId="{5F478346-E5D1-47C0-AEBB-8E0CA469321D}" type="presParOf" srcId="{1FC06C0D-AC0E-47EE-8C52-2C6B17691B2A}" destId="{A3B2C390-4EC4-4133-94DC-E15F0772D923}" srcOrd="0" destOrd="0" presId="urn:microsoft.com/office/officeart/2005/8/layout/vList2"/>
    <dgm:cxn modelId="{18953207-89C7-40D4-989A-6C765FB031C5}" type="presParOf" srcId="{1FC06C0D-AC0E-47EE-8C52-2C6B17691B2A}" destId="{1E61FD74-3166-48DC-A89A-EEEC9FD34B5E}" srcOrd="1" destOrd="0" presId="urn:microsoft.com/office/officeart/2005/8/layout/vList2"/>
    <dgm:cxn modelId="{3DD40252-276D-463F-89C6-5128C5B318E8}" type="presParOf" srcId="{1FC06C0D-AC0E-47EE-8C52-2C6B17691B2A}" destId="{15FD45E7-A448-4066-86F5-959B26A53E74}" srcOrd="2" destOrd="0" presId="urn:microsoft.com/office/officeart/2005/8/layout/vList2"/>
    <dgm:cxn modelId="{42177F93-6616-4F13-9A1A-A2CD5884B3A5}" type="presParOf" srcId="{1FC06C0D-AC0E-47EE-8C52-2C6B17691B2A}" destId="{1F1F85B6-1B76-45F5-B730-F14387666BAE}" srcOrd="3" destOrd="0" presId="urn:microsoft.com/office/officeart/2005/8/layout/vList2"/>
    <dgm:cxn modelId="{F07710FE-10A2-4B47-B13E-592AF4FBA0A3}" type="presParOf" srcId="{1FC06C0D-AC0E-47EE-8C52-2C6B17691B2A}" destId="{4AB3DCC9-2E83-4EF0-8FBB-27669938E45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E9BC6E8-2C90-4095-BF04-03C7537AF9A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A3D7BD0-104D-4934-BB48-2A0CF8172C76}">
      <dgm:prSet phldr="0"/>
      <dgm:spPr/>
      <dgm:t>
        <a:bodyPr/>
        <a:lstStyle/>
        <a:p>
          <a:pPr algn="l" rtl="0">
            <a:lnSpc>
              <a:spcPct val="90000"/>
            </a:lnSpc>
          </a:pPr>
          <a:r>
            <a:rPr lang="en-GB" sz="1600" dirty="0">
              <a:solidFill>
                <a:srgbClr val="FFFFFF"/>
              </a:solidFill>
              <a:latin typeface="Aptos"/>
              <a:ea typeface="+mn-ea"/>
              <a:cs typeface="+mn-cs"/>
            </a:rPr>
            <a:t>Bowlby’s theory is useful because it highlights how early caregiving and ongoing attachment relationships can have pervasive and persistent effects on development across the lifespan</a:t>
          </a:r>
          <a:r>
            <a:rPr lang="en-GB" sz="1600" dirty="0">
              <a:solidFill>
                <a:srgbClr val="FFFFFF"/>
              </a:solidFill>
              <a:latin typeface="Roboto"/>
              <a:ea typeface="Roboto"/>
              <a:cs typeface="Roboto"/>
            </a:rPr>
            <a:t>(Doyle and Cicchetti, 2017).</a:t>
          </a:r>
        </a:p>
      </dgm:t>
    </dgm:pt>
    <dgm:pt modelId="{C65E9059-71C3-42CA-902E-B5870D3F4483}" type="parTrans" cxnId="{11A4262F-8283-4830-B202-28F261B292DB}">
      <dgm:prSet/>
      <dgm:spPr/>
    </dgm:pt>
    <dgm:pt modelId="{B5BFC51D-96FB-4686-99BA-59C5D76D3161}" type="sibTrans" cxnId="{11A4262F-8283-4830-B202-28F261B292DB}">
      <dgm:prSet/>
      <dgm:spPr/>
    </dgm:pt>
    <dgm:pt modelId="{2A959BFA-489D-444F-AFD7-1C96A5486604}">
      <dgm:prSet phldr="0"/>
      <dgm:spPr/>
      <dgm:t>
        <a:bodyPr/>
        <a:lstStyle/>
        <a:p>
          <a:pPr algn="l" rtl="0">
            <a:lnSpc>
              <a:spcPct val="90000"/>
            </a:lnSpc>
          </a:pPr>
          <a:r>
            <a:rPr lang="en-GB" sz="1600" dirty="0">
              <a:solidFill>
                <a:srgbClr val="FFFFFF"/>
              </a:solidFill>
              <a:latin typeface="Aptos"/>
              <a:ea typeface="+mn-ea"/>
              <a:cs typeface="+mn-cs"/>
            </a:rPr>
            <a:t>However, attachment theory has been criticised for focusing too heavily on the mother–child relationship and early years, whereas later relationships and wider social context can also modify developmental outcomes(McLeod, 2025;  </a:t>
          </a:r>
          <a:r>
            <a:rPr lang="en-GB" sz="1600" dirty="0">
              <a:solidFill>
                <a:srgbClr val="FFFFFF"/>
              </a:solidFill>
              <a:latin typeface="Calibri"/>
              <a:ea typeface="Calibri"/>
              <a:cs typeface="Calibri"/>
            </a:rPr>
            <a:t>Doyle and Cicchetti, 2017).</a:t>
          </a:r>
        </a:p>
      </dgm:t>
    </dgm:pt>
    <dgm:pt modelId="{258C30FA-DF8A-4F31-A61D-E980D537299C}" type="parTrans" cxnId="{71F03279-0128-4265-BEF5-F0291B6DB631}">
      <dgm:prSet/>
      <dgm:spPr/>
    </dgm:pt>
    <dgm:pt modelId="{6A3B5F11-76A1-49E1-83D3-F7AB6FDE974E}" type="sibTrans" cxnId="{71F03279-0128-4265-BEF5-F0291B6DB631}">
      <dgm:prSet/>
      <dgm:spPr/>
    </dgm:pt>
    <dgm:pt modelId="{8AFDB658-9A0D-4EA9-948B-1CE78BD91FD7}">
      <dgm:prSet phldr="0"/>
      <dgm:spPr/>
      <dgm:t>
        <a:bodyPr/>
        <a:lstStyle/>
        <a:p>
          <a:pPr algn="l" rtl="0">
            <a:lnSpc>
              <a:spcPct val="90000"/>
            </a:lnSpc>
          </a:pPr>
          <a:r>
            <a:rPr lang="en-GB" sz="1600" dirty="0">
              <a:solidFill>
                <a:srgbClr val="FFFFFF"/>
              </a:solidFill>
              <a:latin typeface="Aptos"/>
              <a:ea typeface="+mn-ea"/>
              <a:cs typeface="+mn-cs"/>
            </a:rPr>
            <a:t>Bowlby’s model does not fully explain how structural factors such as poverty, service provision and school support shape the experiences of young carers like Jenny, so it should be combined with social and ecological perspectives</a:t>
          </a:r>
          <a:r>
            <a:rPr lang="en-GB" sz="1600" dirty="0">
              <a:solidFill>
                <a:srgbClr val="FFFFFF"/>
              </a:solidFill>
              <a:latin typeface="Roboto"/>
              <a:ea typeface="Roboto"/>
              <a:cs typeface="Roboto"/>
            </a:rPr>
            <a:t>(Dharampal and Ani, 2019).</a:t>
          </a:r>
          <a:endParaRPr lang="en-GB" sz="1600" dirty="0">
            <a:solidFill>
              <a:srgbClr val="FFFFFF"/>
            </a:solidFill>
            <a:latin typeface="Calibri"/>
            <a:ea typeface="Calibri"/>
            <a:cs typeface="Calibri"/>
          </a:endParaRPr>
        </a:p>
      </dgm:t>
    </dgm:pt>
    <dgm:pt modelId="{00D90163-16DD-4F39-858F-33266F13CBEF}" type="parTrans" cxnId="{796C20CD-D829-4A4A-BA4A-0196ABE949A6}">
      <dgm:prSet/>
      <dgm:spPr/>
    </dgm:pt>
    <dgm:pt modelId="{0F08E86B-5470-4162-9536-97B230F7D302}" type="sibTrans" cxnId="{796C20CD-D829-4A4A-BA4A-0196ABE949A6}">
      <dgm:prSet/>
      <dgm:spPr/>
    </dgm:pt>
    <dgm:pt modelId="{1FC06C0D-AC0E-47EE-8C52-2C6B17691B2A}" type="pres">
      <dgm:prSet presAssocID="{8E9BC6E8-2C90-4095-BF04-03C7537AF9A7}" presName="linear" presStyleCnt="0">
        <dgm:presLayoutVars>
          <dgm:animLvl val="lvl"/>
          <dgm:resizeHandles val="exact"/>
        </dgm:presLayoutVars>
      </dgm:prSet>
      <dgm:spPr/>
    </dgm:pt>
    <dgm:pt modelId="{A3B2C390-4EC4-4133-94DC-E15F0772D923}" type="pres">
      <dgm:prSet presAssocID="{BA3D7BD0-104D-4934-BB48-2A0CF8172C76}" presName="parentText" presStyleLbl="node1" presStyleIdx="0" presStyleCnt="3">
        <dgm:presLayoutVars>
          <dgm:chMax val="0"/>
          <dgm:bulletEnabled val="1"/>
        </dgm:presLayoutVars>
      </dgm:prSet>
      <dgm:spPr/>
    </dgm:pt>
    <dgm:pt modelId="{562D81A9-092F-49AA-9E39-BEAEE9B60137}" type="pres">
      <dgm:prSet presAssocID="{B5BFC51D-96FB-4686-99BA-59C5D76D3161}" presName="spacer" presStyleCnt="0"/>
      <dgm:spPr/>
    </dgm:pt>
    <dgm:pt modelId="{463BF8FD-1C09-46CA-9DA7-6BC4465E1B20}" type="pres">
      <dgm:prSet presAssocID="{2A959BFA-489D-444F-AFD7-1C96A5486604}" presName="parentText" presStyleLbl="node1" presStyleIdx="1" presStyleCnt="3">
        <dgm:presLayoutVars>
          <dgm:chMax val="0"/>
          <dgm:bulletEnabled val="1"/>
        </dgm:presLayoutVars>
      </dgm:prSet>
      <dgm:spPr/>
    </dgm:pt>
    <dgm:pt modelId="{EFF76CF7-506F-44A5-8A5B-9C64EAC0B00D}" type="pres">
      <dgm:prSet presAssocID="{6A3B5F11-76A1-49E1-83D3-F7AB6FDE974E}" presName="spacer" presStyleCnt="0"/>
      <dgm:spPr/>
    </dgm:pt>
    <dgm:pt modelId="{5D738B20-6047-488A-A15C-DB7419599CBF}" type="pres">
      <dgm:prSet presAssocID="{8AFDB658-9A0D-4EA9-948B-1CE78BD91FD7}" presName="parentText" presStyleLbl="node1" presStyleIdx="2" presStyleCnt="3">
        <dgm:presLayoutVars>
          <dgm:chMax val="0"/>
          <dgm:bulletEnabled val="1"/>
        </dgm:presLayoutVars>
      </dgm:prSet>
      <dgm:spPr/>
    </dgm:pt>
  </dgm:ptLst>
  <dgm:cxnLst>
    <dgm:cxn modelId="{11A4262F-8283-4830-B202-28F261B292DB}" srcId="{8E9BC6E8-2C90-4095-BF04-03C7537AF9A7}" destId="{BA3D7BD0-104D-4934-BB48-2A0CF8172C76}" srcOrd="0" destOrd="0" parTransId="{C65E9059-71C3-42CA-902E-B5870D3F4483}" sibTransId="{B5BFC51D-96FB-4686-99BA-59C5D76D3161}"/>
    <dgm:cxn modelId="{401FD334-6339-47A9-80ED-F4F77200DF92}" type="presOf" srcId="{8E9BC6E8-2C90-4095-BF04-03C7537AF9A7}" destId="{1FC06C0D-AC0E-47EE-8C52-2C6B17691B2A}" srcOrd="0" destOrd="0" presId="urn:microsoft.com/office/officeart/2005/8/layout/vList2"/>
    <dgm:cxn modelId="{55CF6F47-12C9-40AC-806B-F16F420A6D38}" type="presOf" srcId="{BA3D7BD0-104D-4934-BB48-2A0CF8172C76}" destId="{A3B2C390-4EC4-4133-94DC-E15F0772D923}" srcOrd="0" destOrd="0" presId="urn:microsoft.com/office/officeart/2005/8/layout/vList2"/>
    <dgm:cxn modelId="{71F03279-0128-4265-BEF5-F0291B6DB631}" srcId="{8E9BC6E8-2C90-4095-BF04-03C7537AF9A7}" destId="{2A959BFA-489D-444F-AFD7-1C96A5486604}" srcOrd="1" destOrd="0" parTransId="{258C30FA-DF8A-4F31-A61D-E980D537299C}" sibTransId="{6A3B5F11-76A1-49E1-83D3-F7AB6FDE974E}"/>
    <dgm:cxn modelId="{0CBB2ABC-3AC4-48C5-B1C6-FCAB8BD436D9}" type="presOf" srcId="{8AFDB658-9A0D-4EA9-948B-1CE78BD91FD7}" destId="{5D738B20-6047-488A-A15C-DB7419599CBF}" srcOrd="0" destOrd="0" presId="urn:microsoft.com/office/officeart/2005/8/layout/vList2"/>
    <dgm:cxn modelId="{711EECC9-2953-447D-AB6F-E467E0B84426}" type="presOf" srcId="{2A959BFA-489D-444F-AFD7-1C96A5486604}" destId="{463BF8FD-1C09-46CA-9DA7-6BC4465E1B20}" srcOrd="0" destOrd="0" presId="urn:microsoft.com/office/officeart/2005/8/layout/vList2"/>
    <dgm:cxn modelId="{796C20CD-D829-4A4A-BA4A-0196ABE949A6}" srcId="{8E9BC6E8-2C90-4095-BF04-03C7537AF9A7}" destId="{8AFDB658-9A0D-4EA9-948B-1CE78BD91FD7}" srcOrd="2" destOrd="0" parTransId="{00D90163-16DD-4F39-858F-33266F13CBEF}" sibTransId="{0F08E86B-5470-4162-9536-97B230F7D302}"/>
    <dgm:cxn modelId="{F472BD45-5B46-4FB6-95DF-4F038B2B2A7B}" type="presParOf" srcId="{1FC06C0D-AC0E-47EE-8C52-2C6B17691B2A}" destId="{A3B2C390-4EC4-4133-94DC-E15F0772D923}" srcOrd="0" destOrd="0" presId="urn:microsoft.com/office/officeart/2005/8/layout/vList2"/>
    <dgm:cxn modelId="{41E07F04-5A26-43E9-893F-603EF2DB308E}" type="presParOf" srcId="{1FC06C0D-AC0E-47EE-8C52-2C6B17691B2A}" destId="{562D81A9-092F-49AA-9E39-BEAEE9B60137}" srcOrd="1" destOrd="0" presId="urn:microsoft.com/office/officeart/2005/8/layout/vList2"/>
    <dgm:cxn modelId="{F94669FC-1FF4-47A1-9E26-CF2D995F0860}" type="presParOf" srcId="{1FC06C0D-AC0E-47EE-8C52-2C6B17691B2A}" destId="{463BF8FD-1C09-46CA-9DA7-6BC4465E1B20}" srcOrd="2" destOrd="0" presId="urn:microsoft.com/office/officeart/2005/8/layout/vList2"/>
    <dgm:cxn modelId="{F0DB1F90-6E29-4D9E-80E3-2D8BC6F7A948}" type="presParOf" srcId="{1FC06C0D-AC0E-47EE-8C52-2C6B17691B2A}" destId="{EFF76CF7-506F-44A5-8A5B-9C64EAC0B00D}" srcOrd="3" destOrd="0" presId="urn:microsoft.com/office/officeart/2005/8/layout/vList2"/>
    <dgm:cxn modelId="{38FE0218-566E-4231-86E9-4CB07938626D}" type="presParOf" srcId="{1FC06C0D-AC0E-47EE-8C52-2C6B17691B2A}" destId="{5D738B20-6047-488A-A15C-DB7419599CB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E9BC6E8-2C90-4095-BF04-03C7537AF9A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A3D7BD0-104D-4934-BB48-2A0CF8172C76}">
      <dgm:prSet phldr="0"/>
      <dgm:spPr/>
      <dgm:t>
        <a:bodyPr/>
        <a:lstStyle/>
        <a:p>
          <a:pPr algn="l" rtl="0">
            <a:lnSpc>
              <a:spcPct val="90000"/>
            </a:lnSpc>
          </a:pPr>
          <a:r>
            <a:rPr lang="en-GB" sz="1600" dirty="0">
              <a:solidFill>
                <a:srgbClr val="FFFFFF"/>
              </a:solidFill>
              <a:latin typeface="Aptos"/>
              <a:ea typeface="+mn-ea"/>
              <a:cs typeface="+mn-cs"/>
            </a:rPr>
            <a:t>Using Bowlby’s attachment theory helps us understand how Jenny’s prolonged caring role may affect her internal working model, emotional wellbeing and relationships during adolescence</a:t>
          </a:r>
          <a:r>
            <a:rPr lang="en-GB" sz="1600" dirty="0">
              <a:solidFill>
                <a:srgbClr val="FFFFFF"/>
              </a:solidFill>
              <a:latin typeface="Roboto"/>
              <a:ea typeface="Roboto"/>
              <a:cs typeface="Roboto"/>
            </a:rPr>
            <a:t>(Doyle and Cicchetti, 2017; McLeod, 2025).</a:t>
          </a:r>
        </a:p>
      </dgm:t>
    </dgm:pt>
    <dgm:pt modelId="{C65E9059-71C3-42CA-902E-B5870D3F4483}" type="parTrans" cxnId="{11A4262F-8283-4830-B202-28F261B292DB}">
      <dgm:prSet/>
      <dgm:spPr/>
    </dgm:pt>
    <dgm:pt modelId="{B5BFC51D-96FB-4686-99BA-59C5D76D3161}" type="sibTrans" cxnId="{11A4262F-8283-4830-B202-28F261B292DB}">
      <dgm:prSet/>
      <dgm:spPr/>
    </dgm:pt>
    <dgm:pt modelId="{580E7FBF-009A-4DE6-8AF6-3D21ED64D22F}">
      <dgm:prSet phldr="0"/>
      <dgm:spPr/>
      <dgm:t>
        <a:bodyPr/>
        <a:lstStyle/>
        <a:p>
          <a:pPr algn="l" rtl="0">
            <a:lnSpc>
              <a:spcPct val="90000"/>
            </a:lnSpc>
          </a:pPr>
          <a:r>
            <a:rPr lang="en-GB" sz="1600" dirty="0">
              <a:solidFill>
                <a:srgbClr val="FFFFFF"/>
              </a:solidFill>
              <a:latin typeface="Aptos"/>
              <a:ea typeface="+mn-ea"/>
              <a:cs typeface="+mn-cs"/>
            </a:rPr>
            <a:t>An attachment‑informed community support plan should provide Jenny with secure, reliable adults, reduce her caring burden and help her reconnect with education and peers</a:t>
          </a:r>
          <a:r>
            <a:rPr lang="en-GB" sz="1600" dirty="0">
              <a:solidFill>
                <a:srgbClr val="FFFFFF"/>
              </a:solidFill>
              <a:latin typeface="Roboto"/>
              <a:ea typeface="Roboto"/>
              <a:cs typeface="Roboto"/>
            </a:rPr>
            <a:t>.(Dharampal and Ani, 2019; Doyle and Cicchetti, 2017).</a:t>
          </a:r>
        </a:p>
      </dgm:t>
    </dgm:pt>
    <dgm:pt modelId="{37F72835-A687-44C0-A2BF-DFDC47C63368}" type="parTrans" cxnId="{3B9849A5-F072-4202-ABF4-5BB2C838F227}">
      <dgm:prSet/>
      <dgm:spPr/>
    </dgm:pt>
    <dgm:pt modelId="{9D671A70-1BE6-4AD7-AB37-891FC4A902F2}" type="sibTrans" cxnId="{3B9849A5-F072-4202-ABF4-5BB2C838F227}">
      <dgm:prSet/>
      <dgm:spPr/>
    </dgm:pt>
    <dgm:pt modelId="{B2BA983F-8CED-4CA2-AAB8-DF66BFBCBCEB}">
      <dgm:prSet phldr="0"/>
      <dgm:spPr/>
      <dgm:t>
        <a:bodyPr/>
        <a:lstStyle/>
        <a:p>
          <a:pPr algn="l" rtl="0">
            <a:lnSpc>
              <a:spcPct val="90000"/>
            </a:lnSpc>
          </a:pPr>
          <a:r>
            <a:rPr lang="en-GB" sz="1600" dirty="0">
              <a:solidFill>
                <a:srgbClr val="FFFFFF"/>
              </a:solidFill>
              <a:latin typeface="Aptos"/>
              <a:ea typeface="+mn-ea"/>
              <a:cs typeface="+mn-cs"/>
            </a:rPr>
            <a:t>Combining this perspective with an understanding of nature and nurture emphasises the importance of both biological vulnerability and a nurturing environment in promoting Jenny’s long‑term resilience and healthy development</a:t>
          </a:r>
          <a:r>
            <a:rPr lang="en-GB" sz="1600" dirty="0">
              <a:solidFill>
                <a:srgbClr val="FFFFFF"/>
              </a:solidFill>
              <a:latin typeface="Roboto"/>
              <a:ea typeface="Roboto"/>
              <a:cs typeface="Roboto"/>
            </a:rPr>
            <a:t>(McLeod, 2025; Gable and Hunting, 2001).</a:t>
          </a:r>
        </a:p>
      </dgm:t>
    </dgm:pt>
    <dgm:pt modelId="{7ED48A64-6E1C-4F50-BBF6-D3F5118C9690}" type="parTrans" cxnId="{C5537C3F-19E1-4363-8BB0-0A6E22ED6985}">
      <dgm:prSet/>
      <dgm:spPr/>
    </dgm:pt>
    <dgm:pt modelId="{157587CA-FB6D-477E-9E1D-134670F60AC4}" type="sibTrans" cxnId="{C5537C3F-19E1-4363-8BB0-0A6E22ED6985}">
      <dgm:prSet/>
      <dgm:spPr/>
    </dgm:pt>
    <dgm:pt modelId="{1FC06C0D-AC0E-47EE-8C52-2C6B17691B2A}" type="pres">
      <dgm:prSet presAssocID="{8E9BC6E8-2C90-4095-BF04-03C7537AF9A7}" presName="linear" presStyleCnt="0">
        <dgm:presLayoutVars>
          <dgm:animLvl val="lvl"/>
          <dgm:resizeHandles val="exact"/>
        </dgm:presLayoutVars>
      </dgm:prSet>
      <dgm:spPr/>
    </dgm:pt>
    <dgm:pt modelId="{A3B2C390-4EC4-4133-94DC-E15F0772D923}" type="pres">
      <dgm:prSet presAssocID="{BA3D7BD0-104D-4934-BB48-2A0CF8172C76}" presName="parentText" presStyleLbl="node1" presStyleIdx="0" presStyleCnt="3">
        <dgm:presLayoutVars>
          <dgm:chMax val="0"/>
          <dgm:bulletEnabled val="1"/>
        </dgm:presLayoutVars>
      </dgm:prSet>
      <dgm:spPr/>
    </dgm:pt>
    <dgm:pt modelId="{89EEF40B-0CD4-47CA-B353-BE73872CFAA6}" type="pres">
      <dgm:prSet presAssocID="{B5BFC51D-96FB-4686-99BA-59C5D76D3161}" presName="spacer" presStyleCnt="0"/>
      <dgm:spPr/>
    </dgm:pt>
    <dgm:pt modelId="{AA8BB4C8-CB08-4F59-8226-F78B67EE708C}" type="pres">
      <dgm:prSet presAssocID="{580E7FBF-009A-4DE6-8AF6-3D21ED64D22F}" presName="parentText" presStyleLbl="node1" presStyleIdx="1" presStyleCnt="3">
        <dgm:presLayoutVars>
          <dgm:chMax val="0"/>
          <dgm:bulletEnabled val="1"/>
        </dgm:presLayoutVars>
      </dgm:prSet>
      <dgm:spPr/>
    </dgm:pt>
    <dgm:pt modelId="{24A8D10D-8156-45BD-99EF-7358AD8ED474}" type="pres">
      <dgm:prSet presAssocID="{9D671A70-1BE6-4AD7-AB37-891FC4A902F2}" presName="spacer" presStyleCnt="0"/>
      <dgm:spPr/>
    </dgm:pt>
    <dgm:pt modelId="{ED40EC3A-9585-4A87-8854-0555AAFC6A20}" type="pres">
      <dgm:prSet presAssocID="{B2BA983F-8CED-4CA2-AAB8-DF66BFBCBCEB}" presName="parentText" presStyleLbl="node1" presStyleIdx="2" presStyleCnt="3">
        <dgm:presLayoutVars>
          <dgm:chMax val="0"/>
          <dgm:bulletEnabled val="1"/>
        </dgm:presLayoutVars>
      </dgm:prSet>
      <dgm:spPr/>
    </dgm:pt>
  </dgm:ptLst>
  <dgm:cxnLst>
    <dgm:cxn modelId="{11A4262F-8283-4830-B202-28F261B292DB}" srcId="{8E9BC6E8-2C90-4095-BF04-03C7537AF9A7}" destId="{BA3D7BD0-104D-4934-BB48-2A0CF8172C76}" srcOrd="0" destOrd="0" parTransId="{C65E9059-71C3-42CA-902E-B5870D3F4483}" sibTransId="{B5BFC51D-96FB-4686-99BA-59C5D76D3161}"/>
    <dgm:cxn modelId="{401FD334-6339-47A9-80ED-F4F77200DF92}" type="presOf" srcId="{8E9BC6E8-2C90-4095-BF04-03C7537AF9A7}" destId="{1FC06C0D-AC0E-47EE-8C52-2C6B17691B2A}" srcOrd="0" destOrd="0" presId="urn:microsoft.com/office/officeart/2005/8/layout/vList2"/>
    <dgm:cxn modelId="{600C3337-1862-4639-B7A8-887881ED886E}" type="presOf" srcId="{580E7FBF-009A-4DE6-8AF6-3D21ED64D22F}" destId="{AA8BB4C8-CB08-4F59-8226-F78B67EE708C}" srcOrd="0" destOrd="0" presId="urn:microsoft.com/office/officeart/2005/8/layout/vList2"/>
    <dgm:cxn modelId="{C5537C3F-19E1-4363-8BB0-0A6E22ED6985}" srcId="{8E9BC6E8-2C90-4095-BF04-03C7537AF9A7}" destId="{B2BA983F-8CED-4CA2-AAB8-DF66BFBCBCEB}" srcOrd="2" destOrd="0" parTransId="{7ED48A64-6E1C-4F50-BBF6-D3F5118C9690}" sibTransId="{157587CA-FB6D-477E-9E1D-134670F60AC4}"/>
    <dgm:cxn modelId="{E5E4FE51-1B55-47EC-8EE2-DA4D888B8D7A}" type="presOf" srcId="{BA3D7BD0-104D-4934-BB48-2A0CF8172C76}" destId="{A3B2C390-4EC4-4133-94DC-E15F0772D923}" srcOrd="0" destOrd="0" presId="urn:microsoft.com/office/officeart/2005/8/layout/vList2"/>
    <dgm:cxn modelId="{3B9849A5-F072-4202-ABF4-5BB2C838F227}" srcId="{8E9BC6E8-2C90-4095-BF04-03C7537AF9A7}" destId="{580E7FBF-009A-4DE6-8AF6-3D21ED64D22F}" srcOrd="1" destOrd="0" parTransId="{37F72835-A687-44C0-A2BF-DFDC47C63368}" sibTransId="{9D671A70-1BE6-4AD7-AB37-891FC4A902F2}"/>
    <dgm:cxn modelId="{7F5528EF-6342-4405-A382-052CE8D2E7F4}" type="presOf" srcId="{B2BA983F-8CED-4CA2-AAB8-DF66BFBCBCEB}" destId="{ED40EC3A-9585-4A87-8854-0555AAFC6A20}" srcOrd="0" destOrd="0" presId="urn:microsoft.com/office/officeart/2005/8/layout/vList2"/>
    <dgm:cxn modelId="{7031B706-EF31-4888-A0F7-BB23A7B96AB1}" type="presParOf" srcId="{1FC06C0D-AC0E-47EE-8C52-2C6B17691B2A}" destId="{A3B2C390-4EC4-4133-94DC-E15F0772D923}" srcOrd="0" destOrd="0" presId="urn:microsoft.com/office/officeart/2005/8/layout/vList2"/>
    <dgm:cxn modelId="{67AD0E65-A5C7-4CFF-840B-4FE61CBEB3D2}" type="presParOf" srcId="{1FC06C0D-AC0E-47EE-8C52-2C6B17691B2A}" destId="{89EEF40B-0CD4-47CA-B353-BE73872CFAA6}" srcOrd="1" destOrd="0" presId="urn:microsoft.com/office/officeart/2005/8/layout/vList2"/>
    <dgm:cxn modelId="{27F36C72-A351-4B9C-8418-C028CF7CB42A}" type="presParOf" srcId="{1FC06C0D-AC0E-47EE-8C52-2C6B17691B2A}" destId="{AA8BB4C8-CB08-4F59-8226-F78B67EE708C}" srcOrd="2" destOrd="0" presId="urn:microsoft.com/office/officeart/2005/8/layout/vList2"/>
    <dgm:cxn modelId="{BBF1E53A-EBFB-4D29-8963-B16CE1A20623}" type="presParOf" srcId="{1FC06C0D-AC0E-47EE-8C52-2C6B17691B2A}" destId="{24A8D10D-8156-45BD-99EF-7358AD8ED474}" srcOrd="3" destOrd="0" presId="urn:microsoft.com/office/officeart/2005/8/layout/vList2"/>
    <dgm:cxn modelId="{E5F24740-F722-4C5E-AA95-16D03F4A8B14}" type="presParOf" srcId="{1FC06C0D-AC0E-47EE-8C52-2C6B17691B2A}" destId="{ED40EC3A-9585-4A87-8854-0555AAFC6A2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7FDF2F-2EFB-42CD-9E48-A8EA78CA0C5F}">
      <dsp:nvSpPr>
        <dsp:cNvPr id="0" name=""/>
        <dsp:cNvSpPr/>
      </dsp:nvSpPr>
      <dsp:spPr>
        <a:xfrm>
          <a:off x="0" y="86951"/>
          <a:ext cx="6429243" cy="135602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Bowlby’s attachment theory proposes that early emotional bonds between a child and caregiver are vital for survival and emotional development and form a foundation for later relationships(McLeod, 2025).</a:t>
          </a:r>
          <a:endParaRPr lang="en-US" sz="1900" kern="1200"/>
        </a:p>
      </dsp:txBody>
      <dsp:txXfrm>
        <a:off x="66196" y="153147"/>
        <a:ext cx="6296851" cy="1223637"/>
      </dsp:txXfrm>
    </dsp:sp>
    <dsp:sp modelId="{A5953BA7-C5CC-4130-B78B-95A32F68B58E}">
      <dsp:nvSpPr>
        <dsp:cNvPr id="0" name=""/>
        <dsp:cNvSpPr/>
      </dsp:nvSpPr>
      <dsp:spPr>
        <a:xfrm>
          <a:off x="0" y="1497701"/>
          <a:ext cx="6429243" cy="135602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Children are biologically programmed to form attachments, and a consistently sensitive caregiver provides a secure base that supports exploration and confidence (McLeod, 2025). </a:t>
          </a:r>
          <a:endParaRPr lang="en-US" sz="1900" kern="1200"/>
        </a:p>
      </dsp:txBody>
      <dsp:txXfrm>
        <a:off x="66196" y="1563897"/>
        <a:ext cx="6296851" cy="1223637"/>
      </dsp:txXfrm>
    </dsp:sp>
    <dsp:sp modelId="{F1427A8F-10B6-4C6A-B3FE-DA2B47C215AF}">
      <dsp:nvSpPr>
        <dsp:cNvPr id="0" name=""/>
        <dsp:cNvSpPr/>
      </dsp:nvSpPr>
      <dsp:spPr>
        <a:xfrm>
          <a:off x="0" y="2908450"/>
          <a:ext cx="6429243" cy="135602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If the attachment is disrupted or caregiving is adverse, children can experience long‑term cognitive, social and emotional difficulties(Doyle and Cicchetti, 2017)</a:t>
          </a:r>
          <a:endParaRPr lang="en-US" sz="1900" kern="1200"/>
        </a:p>
      </dsp:txBody>
      <dsp:txXfrm>
        <a:off x="66196" y="2974646"/>
        <a:ext cx="6296851" cy="12236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D7A3D6-9243-4187-9899-F04D33FF4C8C}">
      <dsp:nvSpPr>
        <dsp:cNvPr id="0" name=""/>
        <dsp:cNvSpPr/>
      </dsp:nvSpPr>
      <dsp:spPr>
        <a:xfrm>
          <a:off x="0" y="305344"/>
          <a:ext cx="6084241" cy="135602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a:latin typeface="Aptos"/>
              <a:ea typeface="+mn-ea"/>
              <a:cs typeface="+mn-cs"/>
            </a:rPr>
            <a:t>Bowlby argued that early attachment experiences create an internal working model that shapes expectations about self, others and future relationships across development </a:t>
          </a:r>
          <a:r>
            <a:rPr lang="en-GB" sz="1900" kern="1200">
              <a:latin typeface="Roboto"/>
              <a:ea typeface="Roboto"/>
              <a:cs typeface="Roboto"/>
            </a:rPr>
            <a:t>(Vaughn et al., 2016)</a:t>
          </a:r>
          <a:r>
            <a:rPr lang="en-GB" sz="1900" kern="1200">
              <a:latin typeface="Aptos"/>
              <a:ea typeface="+mn-ea"/>
              <a:cs typeface="+mn-cs"/>
            </a:rPr>
            <a:t>.</a:t>
          </a:r>
        </a:p>
      </dsp:txBody>
      <dsp:txXfrm>
        <a:off x="66196" y="371540"/>
        <a:ext cx="5951849" cy="1223637"/>
      </dsp:txXfrm>
    </dsp:sp>
    <dsp:sp modelId="{45467DC1-BD15-404C-982F-D28B383EBC55}">
      <dsp:nvSpPr>
        <dsp:cNvPr id="0" name=""/>
        <dsp:cNvSpPr/>
      </dsp:nvSpPr>
      <dsp:spPr>
        <a:xfrm>
          <a:off x="0" y="1716094"/>
          <a:ext cx="6084241" cy="135602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a:latin typeface="Aptos"/>
              <a:ea typeface="+mn-ea"/>
              <a:cs typeface="+mn-cs"/>
            </a:rPr>
            <a:t>A secure base is provided when caregivers are available and responsive, allowing the young person to explore the world while feeling emotionally safe</a:t>
          </a:r>
          <a:r>
            <a:rPr lang="en-GB" sz="1900" kern="1200">
              <a:latin typeface="Roboto"/>
              <a:ea typeface="Roboto"/>
              <a:cs typeface="Roboto"/>
            </a:rPr>
            <a:t>(McLeod, 2025).</a:t>
          </a:r>
        </a:p>
      </dsp:txBody>
      <dsp:txXfrm>
        <a:off x="66196" y="1782290"/>
        <a:ext cx="5951849" cy="1223637"/>
      </dsp:txXfrm>
    </dsp:sp>
    <dsp:sp modelId="{C419BF70-B711-4CC6-985B-7B55BDC395BE}">
      <dsp:nvSpPr>
        <dsp:cNvPr id="0" name=""/>
        <dsp:cNvSpPr/>
      </dsp:nvSpPr>
      <dsp:spPr>
        <a:xfrm>
          <a:off x="0" y="3126843"/>
          <a:ext cx="6084241" cy="135602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a:latin typeface="Aptos"/>
              <a:ea typeface="+mn-ea"/>
              <a:cs typeface="+mn-cs"/>
            </a:rPr>
            <a:t>Prolonged separation or inconsistent care in sensitive early periods can lead to deprivation, increasing the risk of long‑term social and emotional problems</a:t>
          </a:r>
          <a:r>
            <a:rPr lang="en-GB" sz="1900" kern="1200">
              <a:latin typeface="Roboto"/>
              <a:ea typeface="Roboto"/>
              <a:cs typeface="Roboto"/>
            </a:rPr>
            <a:t> (McLeod, 2025; Doyle and Cicchetti, 2017)</a:t>
          </a:r>
        </a:p>
      </dsp:txBody>
      <dsp:txXfrm>
        <a:off x="66196" y="3193039"/>
        <a:ext cx="5951849" cy="12236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953BA7-C5CC-4130-B78B-95A32F68B58E}">
      <dsp:nvSpPr>
        <dsp:cNvPr id="0" name=""/>
        <dsp:cNvSpPr/>
      </dsp:nvSpPr>
      <dsp:spPr>
        <a:xfrm>
          <a:off x="0" y="27258"/>
          <a:ext cx="6415740" cy="14274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dirty="0">
              <a:solidFill>
                <a:srgbClr val="FFFFFF"/>
              </a:solidFill>
              <a:latin typeface="Aptos" panose="020B0004020202020204"/>
              <a:ea typeface="+mn-ea"/>
              <a:cs typeface="+mn-cs"/>
            </a:rPr>
            <a:t>Bowlby recognised that attachment develops through an interaction between biological predispositions and the caregiving environment rather than either nature or nurture alone (McLeod, 2025).</a:t>
          </a:r>
          <a:endParaRPr lang="en-US" sz="2000" kern="1200" dirty="0">
            <a:solidFill>
              <a:srgbClr val="FFFFFF"/>
            </a:solidFill>
            <a:latin typeface="Aptos" panose="020B0004020202020204"/>
            <a:ea typeface="+mn-ea"/>
            <a:cs typeface="+mn-cs"/>
          </a:endParaRPr>
        </a:p>
      </dsp:txBody>
      <dsp:txXfrm>
        <a:off x="69680" y="96938"/>
        <a:ext cx="6276380" cy="1288040"/>
      </dsp:txXfrm>
    </dsp:sp>
    <dsp:sp modelId="{83A625E4-7EB1-47BD-89D2-6509C60B7F60}">
      <dsp:nvSpPr>
        <dsp:cNvPr id="0" name=""/>
        <dsp:cNvSpPr/>
      </dsp:nvSpPr>
      <dsp:spPr>
        <a:xfrm>
          <a:off x="0" y="1512259"/>
          <a:ext cx="6415740" cy="14274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dirty="0">
              <a:solidFill>
                <a:srgbClr val="FFFFFF"/>
              </a:solidFill>
              <a:latin typeface="Aptos"/>
              <a:ea typeface="+mn-ea"/>
              <a:cs typeface="+mn-cs"/>
            </a:rPr>
            <a:t>Biology provides Jenny with basic capacities for emotion regulation and stress responses, but chronic caregiving stress can affect her mental health and coping over time</a:t>
          </a:r>
          <a:r>
            <a:rPr lang="en-GB" sz="2000" kern="1200" dirty="0">
              <a:solidFill>
                <a:srgbClr val="FFFFFF"/>
              </a:solidFill>
              <a:latin typeface="Roboto"/>
              <a:ea typeface="Roboto"/>
              <a:cs typeface="Roboto"/>
            </a:rPr>
            <a:t> (Doyle and Cicchetti, 2017).</a:t>
          </a:r>
        </a:p>
      </dsp:txBody>
      <dsp:txXfrm>
        <a:off x="69680" y="1581939"/>
        <a:ext cx="6276380" cy="1288040"/>
      </dsp:txXfrm>
    </dsp:sp>
    <dsp:sp modelId="{75381E72-91EB-4B89-A9ED-7283C68A35F5}">
      <dsp:nvSpPr>
        <dsp:cNvPr id="0" name=""/>
        <dsp:cNvSpPr/>
      </dsp:nvSpPr>
      <dsp:spPr>
        <a:xfrm>
          <a:off x="0" y="2997259"/>
          <a:ext cx="6415740" cy="14274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dirty="0">
              <a:solidFill>
                <a:srgbClr val="FFFFFF"/>
              </a:solidFill>
              <a:latin typeface="Aptos"/>
              <a:ea typeface="+mn-ea"/>
              <a:cs typeface="+mn-cs"/>
            </a:rPr>
            <a:t>The nurturing quality of her environment, including emotional support, conversation and opportunities beyond caring, will shape her confidence, curiosity and resilience</a:t>
          </a:r>
          <a:r>
            <a:rPr lang="en-GB" sz="2000" kern="1200" dirty="0">
              <a:solidFill>
                <a:srgbClr val="FFFFFF"/>
              </a:solidFill>
              <a:latin typeface="Roboto"/>
              <a:ea typeface="Roboto"/>
              <a:cs typeface="Roboto"/>
            </a:rPr>
            <a:t>(Gable and Hunting, 2001)</a:t>
          </a:r>
        </a:p>
      </dsp:txBody>
      <dsp:txXfrm>
        <a:off x="69680" y="3066939"/>
        <a:ext cx="6276380" cy="12880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B2C390-4EC4-4133-94DC-E15F0772D923}">
      <dsp:nvSpPr>
        <dsp:cNvPr id="0" name=""/>
        <dsp:cNvSpPr/>
      </dsp:nvSpPr>
      <dsp:spPr>
        <a:xfrm>
          <a:off x="0" y="247129"/>
          <a:ext cx="6415740" cy="128465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rgbClr val="FFFFFF"/>
              </a:solidFill>
              <a:latin typeface="Aptos"/>
              <a:ea typeface="+mn-ea"/>
              <a:cs typeface="+mn-cs"/>
            </a:rPr>
            <a:t>Jenny may experience anxiety, low mood or guilt if she feels responsible for her mother’s wellbeing, consistent with evidence that adverse caregiving environments can disrupt social‑emotional competencies. </a:t>
          </a:r>
          <a:r>
            <a:rPr lang="en-GB" sz="1800" kern="1200" dirty="0">
              <a:solidFill>
                <a:srgbClr val="FFFFFF"/>
              </a:solidFill>
              <a:latin typeface="Roboto"/>
              <a:ea typeface="Roboto"/>
              <a:cs typeface="Roboto"/>
            </a:rPr>
            <a:t> (Doyle and Cicchetti, 2017).</a:t>
          </a:r>
          <a:endParaRPr lang="en-US" sz="1800" kern="1200" dirty="0">
            <a:solidFill>
              <a:srgbClr val="FFFFFF"/>
            </a:solidFill>
            <a:latin typeface="Aptos" panose="020B0004020202020204"/>
            <a:ea typeface="+mn-ea"/>
            <a:cs typeface="+mn-cs"/>
          </a:endParaRPr>
        </a:p>
      </dsp:txBody>
      <dsp:txXfrm>
        <a:off x="62712" y="309841"/>
        <a:ext cx="6290316" cy="1159235"/>
      </dsp:txXfrm>
    </dsp:sp>
    <dsp:sp modelId="{0A5076A1-5E28-4B40-ADDB-BA7AB8A8E311}">
      <dsp:nvSpPr>
        <dsp:cNvPr id="0" name=""/>
        <dsp:cNvSpPr/>
      </dsp:nvSpPr>
      <dsp:spPr>
        <a:xfrm>
          <a:off x="0" y="1583629"/>
          <a:ext cx="6415740" cy="128465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solidFill>
                <a:srgbClr val="FFFFFF"/>
              </a:solidFill>
              <a:latin typeface="Aptos"/>
              <a:ea typeface="+mn-ea"/>
              <a:cs typeface="+mn-cs"/>
            </a:rPr>
            <a:t>Limited time for friendships and typical teenage activities can lead to feelings of isolation and “missing out,” which are commonly reported by young carers </a:t>
          </a:r>
          <a:r>
            <a:rPr lang="en-GB" sz="1800" kern="1200" dirty="0">
              <a:solidFill>
                <a:srgbClr val="FFFFFF"/>
              </a:solidFill>
              <a:latin typeface="Roboto"/>
              <a:ea typeface="Roboto"/>
              <a:cs typeface="Roboto"/>
            </a:rPr>
            <a:t>(Dharampal and Ani, 2019).</a:t>
          </a:r>
        </a:p>
      </dsp:txBody>
      <dsp:txXfrm>
        <a:off x="62712" y="1646341"/>
        <a:ext cx="6290316" cy="1159235"/>
      </dsp:txXfrm>
    </dsp:sp>
    <dsp:sp modelId="{90050C87-5025-46D2-BF18-76A3A218E895}">
      <dsp:nvSpPr>
        <dsp:cNvPr id="0" name=""/>
        <dsp:cNvSpPr/>
      </dsp:nvSpPr>
      <dsp:spPr>
        <a:xfrm>
          <a:off x="0" y="2920128"/>
          <a:ext cx="6415740" cy="128465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solidFill>
                <a:srgbClr val="FFFFFF"/>
              </a:solidFill>
              <a:latin typeface="Aptos"/>
              <a:ea typeface="+mn-ea"/>
              <a:cs typeface="+mn-cs"/>
            </a:rPr>
            <a:t>However, taking on responsibility can also develop strengths such as empathy, maturity and problem‑solving, depending on the support she receives. </a:t>
          </a:r>
          <a:r>
            <a:rPr lang="en-GB" sz="1800" kern="1200" dirty="0">
              <a:solidFill>
                <a:srgbClr val="FFFFFF"/>
              </a:solidFill>
              <a:latin typeface="Roboto"/>
              <a:ea typeface="Roboto"/>
              <a:cs typeface="Roboto"/>
            </a:rPr>
            <a:t>(Gable and Hunting, 2001)</a:t>
          </a:r>
        </a:p>
      </dsp:txBody>
      <dsp:txXfrm>
        <a:off x="62712" y="2982840"/>
        <a:ext cx="6290316" cy="11592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B2C390-4EC4-4133-94DC-E15F0772D923}">
      <dsp:nvSpPr>
        <dsp:cNvPr id="0" name=""/>
        <dsp:cNvSpPr/>
      </dsp:nvSpPr>
      <dsp:spPr>
        <a:xfrm>
          <a:off x="0" y="68778"/>
          <a:ext cx="6415740" cy="14074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solidFill>
                <a:srgbClr val="FFFFFF"/>
              </a:solidFill>
              <a:latin typeface="Aptos"/>
              <a:ea typeface="+mn-ea"/>
              <a:cs typeface="+mn-cs"/>
            </a:rPr>
            <a:t>A community support plan should provide Jenny with additional secure base figures, such as a key worker or mentor, who can offer consistent emotional support and guidance (McLeod, 2025).</a:t>
          </a:r>
        </a:p>
      </dsp:txBody>
      <dsp:txXfrm>
        <a:off x="68704" y="137482"/>
        <a:ext cx="6278332" cy="1269992"/>
      </dsp:txXfrm>
    </dsp:sp>
    <dsp:sp modelId="{019236EA-0BA3-4993-9391-BD6846199D39}">
      <dsp:nvSpPr>
        <dsp:cNvPr id="0" name=""/>
        <dsp:cNvSpPr/>
      </dsp:nvSpPr>
      <dsp:spPr>
        <a:xfrm>
          <a:off x="0" y="1522258"/>
          <a:ext cx="6415740" cy="14074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solidFill>
                <a:srgbClr val="FFFFFF"/>
              </a:solidFill>
              <a:latin typeface="Aptos"/>
              <a:ea typeface="+mn-ea"/>
              <a:cs typeface="+mn-cs"/>
            </a:rPr>
            <a:t>Attachment‑informed interventions that focus on improving mental representations of relationships can enhance social functioning in young people who have experienced caregiving stress </a:t>
          </a:r>
          <a:r>
            <a:rPr lang="en-GB" sz="1600" kern="1200" dirty="0">
              <a:solidFill>
                <a:srgbClr val="FFFFFF"/>
              </a:solidFill>
              <a:latin typeface="Calibri"/>
              <a:ea typeface="Calibri"/>
              <a:cs typeface="Calibri"/>
            </a:rPr>
            <a:t> (Doyle and Cicchetti, 2017).</a:t>
          </a:r>
        </a:p>
      </dsp:txBody>
      <dsp:txXfrm>
        <a:off x="68704" y="1590962"/>
        <a:ext cx="6278332" cy="1269992"/>
      </dsp:txXfrm>
    </dsp:sp>
    <dsp:sp modelId="{33BCE100-FD27-4262-863C-3CEC81420630}">
      <dsp:nvSpPr>
        <dsp:cNvPr id="0" name=""/>
        <dsp:cNvSpPr/>
      </dsp:nvSpPr>
      <dsp:spPr>
        <a:xfrm>
          <a:off x="0" y="2975739"/>
          <a:ext cx="6415740" cy="14074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ptos"/>
              <a:ea typeface="+mn-ea"/>
              <a:cs typeface="+mn-cs"/>
            </a:rPr>
            <a:t>Practically, this could include regular one‑to‑one sessions, validating Jenny’s feelings, helping her balance caring with school and peers, and involving her in decisions about support to strengthen her sense of security and autonomy</a:t>
          </a:r>
          <a:r>
            <a:rPr lang="en-GB" sz="1600" kern="1200" dirty="0">
              <a:latin typeface="Roboto"/>
              <a:ea typeface="Roboto"/>
              <a:cs typeface="Roboto"/>
            </a:rPr>
            <a:t>(Dharampal and Ani, 2019; Doyle and Cicchetti, 2017)</a:t>
          </a:r>
          <a:endParaRPr lang="en-GB" sz="1600" kern="1200" dirty="0">
            <a:latin typeface="Calibri"/>
            <a:ea typeface="Calibri"/>
            <a:cs typeface="Calibri"/>
          </a:endParaRPr>
        </a:p>
      </dsp:txBody>
      <dsp:txXfrm>
        <a:off x="68704" y="3044443"/>
        <a:ext cx="6278332" cy="126999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B2C390-4EC4-4133-94DC-E15F0772D923}">
      <dsp:nvSpPr>
        <dsp:cNvPr id="0" name=""/>
        <dsp:cNvSpPr/>
      </dsp:nvSpPr>
      <dsp:spPr>
        <a:xfrm>
          <a:off x="0" y="442429"/>
          <a:ext cx="6415740" cy="115829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solidFill>
                <a:srgbClr val="FFFFFF"/>
              </a:solidFill>
              <a:latin typeface="Aptos" panose="020B0004020202020204"/>
              <a:ea typeface="+mn-ea"/>
              <a:cs typeface="+mn-cs"/>
            </a:rPr>
            <a:t>Reducing Jenny’s practical caring load through home‑care services or community support can protect her development by easing chronic stress associated with adverse caregiving environments </a:t>
          </a:r>
          <a:r>
            <a:rPr lang="en-GB" sz="1600" kern="1200" dirty="0">
              <a:solidFill>
                <a:srgbClr val="FFFFFF"/>
              </a:solidFill>
              <a:latin typeface="Roboto"/>
              <a:ea typeface="Roboto"/>
              <a:cs typeface="Roboto"/>
            </a:rPr>
            <a:t>(Doyle and Cicchetti, 2017; Dharampal and Ani, 2019).</a:t>
          </a:r>
        </a:p>
      </dsp:txBody>
      <dsp:txXfrm>
        <a:off x="56543" y="498972"/>
        <a:ext cx="6302654" cy="1045213"/>
      </dsp:txXfrm>
    </dsp:sp>
    <dsp:sp modelId="{15FD45E7-A448-4066-86F5-959B26A53E74}">
      <dsp:nvSpPr>
        <dsp:cNvPr id="0" name=""/>
        <dsp:cNvSpPr/>
      </dsp:nvSpPr>
      <dsp:spPr>
        <a:xfrm>
          <a:off x="0" y="1646809"/>
          <a:ext cx="6415740" cy="115829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solidFill>
                <a:srgbClr val="FFFFFF"/>
              </a:solidFill>
              <a:latin typeface="Aptos"/>
              <a:ea typeface="+mn-ea"/>
              <a:cs typeface="+mn-cs"/>
            </a:rPr>
            <a:t>Providing psychoeducation and emotional support groups with other young carers may help her build peer connections and reduce feelings of isolation</a:t>
          </a:r>
          <a:r>
            <a:rPr lang="en-GB" sz="1600" kern="1200" dirty="0">
              <a:solidFill>
                <a:srgbClr val="FFFFFF"/>
              </a:solidFill>
              <a:latin typeface="Roboto"/>
              <a:ea typeface="Roboto"/>
              <a:cs typeface="Roboto"/>
            </a:rPr>
            <a:t>(Dharampal and Ani, 2019).</a:t>
          </a:r>
        </a:p>
      </dsp:txBody>
      <dsp:txXfrm>
        <a:off x="56543" y="1703352"/>
        <a:ext cx="6302654" cy="1045213"/>
      </dsp:txXfrm>
    </dsp:sp>
    <dsp:sp modelId="{4AB3DCC9-2E83-4EF0-8FBB-27669938E45A}">
      <dsp:nvSpPr>
        <dsp:cNvPr id="0" name=""/>
        <dsp:cNvSpPr/>
      </dsp:nvSpPr>
      <dsp:spPr>
        <a:xfrm>
          <a:off x="0" y="2851189"/>
          <a:ext cx="6415740" cy="115829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ptos"/>
              <a:ea typeface="+mn-ea"/>
              <a:cs typeface="+mn-cs"/>
            </a:rPr>
            <a:t>Supporting warm, nurturing parenting and communication between Jenny and her mother, as far as possible given her mother’s health, can strengthen attachment security and positive personality development</a:t>
          </a:r>
          <a:r>
            <a:rPr lang="en-GB" sz="1600" kern="1200" dirty="0">
              <a:latin typeface="Roboto"/>
              <a:ea typeface="Roboto"/>
              <a:cs typeface="Roboto"/>
            </a:rPr>
            <a:t>(McLeod, 2025; Storey, 2025)</a:t>
          </a:r>
        </a:p>
      </dsp:txBody>
      <dsp:txXfrm>
        <a:off x="56543" y="2907732"/>
        <a:ext cx="6302654" cy="104521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B2C390-4EC4-4133-94DC-E15F0772D923}">
      <dsp:nvSpPr>
        <dsp:cNvPr id="0" name=""/>
        <dsp:cNvSpPr/>
      </dsp:nvSpPr>
      <dsp:spPr>
        <a:xfrm>
          <a:off x="0" y="442429"/>
          <a:ext cx="6415740" cy="115829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solidFill>
                <a:srgbClr val="FFFFFF"/>
              </a:solidFill>
              <a:latin typeface="Aptos"/>
              <a:ea typeface="+mn-ea"/>
              <a:cs typeface="+mn-cs"/>
            </a:rPr>
            <a:t>Bowlby’s theory is useful because it highlights how early caregiving and ongoing attachment relationships can have pervasive and persistent effects on development across the lifespan</a:t>
          </a:r>
          <a:r>
            <a:rPr lang="en-GB" sz="1600" kern="1200" dirty="0">
              <a:solidFill>
                <a:srgbClr val="FFFFFF"/>
              </a:solidFill>
              <a:latin typeface="Roboto"/>
              <a:ea typeface="Roboto"/>
              <a:cs typeface="Roboto"/>
            </a:rPr>
            <a:t>(Doyle and Cicchetti, 2017).</a:t>
          </a:r>
        </a:p>
      </dsp:txBody>
      <dsp:txXfrm>
        <a:off x="56543" y="498972"/>
        <a:ext cx="6302654" cy="1045213"/>
      </dsp:txXfrm>
    </dsp:sp>
    <dsp:sp modelId="{463BF8FD-1C09-46CA-9DA7-6BC4465E1B20}">
      <dsp:nvSpPr>
        <dsp:cNvPr id="0" name=""/>
        <dsp:cNvSpPr/>
      </dsp:nvSpPr>
      <dsp:spPr>
        <a:xfrm>
          <a:off x="0" y="1646809"/>
          <a:ext cx="6415740" cy="115829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solidFill>
                <a:srgbClr val="FFFFFF"/>
              </a:solidFill>
              <a:latin typeface="Aptos"/>
              <a:ea typeface="+mn-ea"/>
              <a:cs typeface="+mn-cs"/>
            </a:rPr>
            <a:t>However, attachment theory has been criticised for focusing too heavily on the mother–child relationship and early years, whereas later relationships and wider social context can also modify developmental outcomes(McLeod, 2025;  </a:t>
          </a:r>
          <a:r>
            <a:rPr lang="en-GB" sz="1600" kern="1200" dirty="0">
              <a:solidFill>
                <a:srgbClr val="FFFFFF"/>
              </a:solidFill>
              <a:latin typeface="Calibri"/>
              <a:ea typeface="Calibri"/>
              <a:cs typeface="Calibri"/>
            </a:rPr>
            <a:t>Doyle and Cicchetti, 2017).</a:t>
          </a:r>
        </a:p>
      </dsp:txBody>
      <dsp:txXfrm>
        <a:off x="56543" y="1703352"/>
        <a:ext cx="6302654" cy="1045213"/>
      </dsp:txXfrm>
    </dsp:sp>
    <dsp:sp modelId="{5D738B20-6047-488A-A15C-DB7419599CBF}">
      <dsp:nvSpPr>
        <dsp:cNvPr id="0" name=""/>
        <dsp:cNvSpPr/>
      </dsp:nvSpPr>
      <dsp:spPr>
        <a:xfrm>
          <a:off x="0" y="2851189"/>
          <a:ext cx="6415740" cy="115829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solidFill>
                <a:srgbClr val="FFFFFF"/>
              </a:solidFill>
              <a:latin typeface="Aptos"/>
              <a:ea typeface="+mn-ea"/>
              <a:cs typeface="+mn-cs"/>
            </a:rPr>
            <a:t>Bowlby’s model does not fully explain how structural factors such as poverty, service provision and school support shape the experiences of young carers like Jenny, so it should be combined with social and ecological perspectives</a:t>
          </a:r>
          <a:r>
            <a:rPr lang="en-GB" sz="1600" kern="1200" dirty="0">
              <a:solidFill>
                <a:srgbClr val="FFFFFF"/>
              </a:solidFill>
              <a:latin typeface="Roboto"/>
              <a:ea typeface="Roboto"/>
              <a:cs typeface="Roboto"/>
            </a:rPr>
            <a:t>(Dharampal and Ani, 2019).</a:t>
          </a:r>
          <a:endParaRPr lang="en-GB" sz="1600" kern="1200" dirty="0">
            <a:solidFill>
              <a:srgbClr val="FFFFFF"/>
            </a:solidFill>
            <a:latin typeface="Calibri"/>
            <a:ea typeface="Calibri"/>
            <a:cs typeface="Calibri"/>
          </a:endParaRPr>
        </a:p>
      </dsp:txBody>
      <dsp:txXfrm>
        <a:off x="56543" y="2907732"/>
        <a:ext cx="6302654" cy="104521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B2C390-4EC4-4133-94DC-E15F0772D923}">
      <dsp:nvSpPr>
        <dsp:cNvPr id="0" name=""/>
        <dsp:cNvSpPr/>
      </dsp:nvSpPr>
      <dsp:spPr>
        <a:xfrm>
          <a:off x="0" y="442429"/>
          <a:ext cx="6415740" cy="115829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solidFill>
                <a:srgbClr val="FFFFFF"/>
              </a:solidFill>
              <a:latin typeface="Aptos"/>
              <a:ea typeface="+mn-ea"/>
              <a:cs typeface="+mn-cs"/>
            </a:rPr>
            <a:t>Using Bowlby’s attachment theory helps us understand how Jenny’s prolonged caring role may affect her internal working model, emotional wellbeing and relationships during adolescence</a:t>
          </a:r>
          <a:r>
            <a:rPr lang="en-GB" sz="1600" kern="1200" dirty="0">
              <a:solidFill>
                <a:srgbClr val="FFFFFF"/>
              </a:solidFill>
              <a:latin typeface="Roboto"/>
              <a:ea typeface="Roboto"/>
              <a:cs typeface="Roboto"/>
            </a:rPr>
            <a:t>(Doyle and Cicchetti, 2017; McLeod, 2025).</a:t>
          </a:r>
        </a:p>
      </dsp:txBody>
      <dsp:txXfrm>
        <a:off x="56543" y="498972"/>
        <a:ext cx="6302654" cy="1045213"/>
      </dsp:txXfrm>
    </dsp:sp>
    <dsp:sp modelId="{AA8BB4C8-CB08-4F59-8226-F78B67EE708C}">
      <dsp:nvSpPr>
        <dsp:cNvPr id="0" name=""/>
        <dsp:cNvSpPr/>
      </dsp:nvSpPr>
      <dsp:spPr>
        <a:xfrm>
          <a:off x="0" y="1646809"/>
          <a:ext cx="6415740" cy="115829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solidFill>
                <a:srgbClr val="FFFFFF"/>
              </a:solidFill>
              <a:latin typeface="Aptos"/>
              <a:ea typeface="+mn-ea"/>
              <a:cs typeface="+mn-cs"/>
            </a:rPr>
            <a:t>An attachment‑informed community support plan should provide Jenny with secure, reliable adults, reduce her caring burden and help her reconnect with education and peers</a:t>
          </a:r>
          <a:r>
            <a:rPr lang="en-GB" sz="1600" kern="1200" dirty="0">
              <a:solidFill>
                <a:srgbClr val="FFFFFF"/>
              </a:solidFill>
              <a:latin typeface="Roboto"/>
              <a:ea typeface="Roboto"/>
              <a:cs typeface="Roboto"/>
            </a:rPr>
            <a:t>.(Dharampal and Ani, 2019; Doyle and Cicchetti, 2017).</a:t>
          </a:r>
        </a:p>
      </dsp:txBody>
      <dsp:txXfrm>
        <a:off x="56543" y="1703352"/>
        <a:ext cx="6302654" cy="1045213"/>
      </dsp:txXfrm>
    </dsp:sp>
    <dsp:sp modelId="{ED40EC3A-9585-4A87-8854-0555AAFC6A20}">
      <dsp:nvSpPr>
        <dsp:cNvPr id="0" name=""/>
        <dsp:cNvSpPr/>
      </dsp:nvSpPr>
      <dsp:spPr>
        <a:xfrm>
          <a:off x="0" y="2851189"/>
          <a:ext cx="6415740" cy="115829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solidFill>
                <a:srgbClr val="FFFFFF"/>
              </a:solidFill>
              <a:latin typeface="Aptos"/>
              <a:ea typeface="+mn-ea"/>
              <a:cs typeface="+mn-cs"/>
            </a:rPr>
            <a:t>Combining this perspective with an understanding of nature and nurture emphasises the importance of both biological vulnerability and a nurturing environment in promoting Jenny’s long‑term resilience and healthy development</a:t>
          </a:r>
          <a:r>
            <a:rPr lang="en-GB" sz="1600" kern="1200" dirty="0">
              <a:solidFill>
                <a:srgbClr val="FFFFFF"/>
              </a:solidFill>
              <a:latin typeface="Roboto"/>
              <a:ea typeface="Roboto"/>
              <a:cs typeface="Roboto"/>
            </a:rPr>
            <a:t>(McLeod, 2025; Gable and Hunting, 2001).</a:t>
          </a:r>
        </a:p>
      </dsp:txBody>
      <dsp:txXfrm>
        <a:off x="56543" y="2907732"/>
        <a:ext cx="6302654" cy="104521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13/02/2026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hyperlink" Target="https://www.simplypsychology.org/bowlby.html" TargetMode="External"/><Relationship Id="rId2" Type="http://schemas.openxmlformats.org/officeDocument/2006/relationships/hyperlink" Target="https://extension.missouri.edu/publications/gh6115" TargetMode="External"/><Relationship Id="rId1" Type="http://schemas.openxmlformats.org/officeDocument/2006/relationships/slideLayout" Target="../slideLayouts/slideLayout2.xml"/><Relationship Id="rId4" Type="http://schemas.openxmlformats.org/officeDocument/2006/relationships/hyperlink" Target="https://www.psychiatrist.com/news/nature-vs-nurture-parenting-scores-a-wi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8D300C-6A40-4FBD-FEDB-E6DC6ED83BE7}"/>
              </a:ext>
            </a:extLst>
          </p:cNvPr>
          <p:cNvSpPr>
            <a:spLocks noGrp="1"/>
          </p:cNvSpPr>
          <p:nvPr>
            <p:ph idx="1"/>
          </p:nvPr>
        </p:nvSpPr>
        <p:spPr/>
        <p:txBody>
          <a:bodyPr>
            <a:normAutofit fontScale="92500"/>
          </a:bodyPr>
          <a:lstStyle/>
          <a:p>
            <a:pPr marL="0" indent="0">
              <a:buNone/>
            </a:pPr>
            <a:r>
              <a:rPr lang="en-GB" sz="3600" dirty="0"/>
              <a:t>Name: Martin Ogadimma</a:t>
            </a:r>
          </a:p>
          <a:p>
            <a:pPr marL="0" indent="0">
              <a:buNone/>
            </a:pPr>
            <a:r>
              <a:rPr lang="en-GB" sz="3600" dirty="0"/>
              <a:t>Student Number: 2435763</a:t>
            </a:r>
          </a:p>
          <a:p>
            <a:pPr marL="0" indent="0">
              <a:buNone/>
            </a:pPr>
            <a:r>
              <a:rPr lang="en-GB" sz="3600" dirty="0"/>
              <a:t>Module Code: LCHS4010</a:t>
            </a:r>
          </a:p>
          <a:p>
            <a:pPr marL="0" indent="0">
              <a:buNone/>
            </a:pPr>
            <a:r>
              <a:rPr lang="en-GB" sz="3600" dirty="0"/>
              <a:t>Module Title: Psychology in Health and Social Care</a:t>
            </a:r>
          </a:p>
          <a:p>
            <a:pPr marL="0" indent="0">
              <a:buNone/>
            </a:pPr>
            <a:r>
              <a:rPr lang="en-GB" sz="3600" dirty="0"/>
              <a:t>Lecturer: Helen Parsons</a:t>
            </a:r>
          </a:p>
          <a:p>
            <a:pPr marL="0" indent="0">
              <a:buNone/>
            </a:pPr>
            <a:r>
              <a:rPr lang="en-GB" sz="3600" dirty="0"/>
              <a:t>Assignment Title: Portfolio Component1 Presentation </a:t>
            </a:r>
          </a:p>
          <a:p>
            <a:pPr marL="0" indent="0">
              <a:buNone/>
            </a:pPr>
            <a:r>
              <a:rPr lang="en-GB" sz="3600" dirty="0"/>
              <a:t>Date of Submission</a:t>
            </a:r>
            <a:r>
              <a:rPr lang="en-GB" sz="3600"/>
              <a:t>: 16/02/2026</a:t>
            </a:r>
            <a:endParaRPr lang="en-GB" sz="3600" dirty="0"/>
          </a:p>
        </p:txBody>
      </p:sp>
    </p:spTree>
    <p:extLst>
      <p:ext uri="{BB962C8B-B14F-4D97-AF65-F5344CB8AC3E}">
        <p14:creationId xmlns:p14="http://schemas.microsoft.com/office/powerpoint/2010/main" val="11255033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1296878" y="819189"/>
            <a:ext cx="10053763" cy="2928470"/>
          </a:xfrm>
        </p:spPr>
        <p:txBody>
          <a:bodyPr anchor="b">
            <a:normAutofit/>
          </a:bodyPr>
          <a:lstStyle/>
          <a:p>
            <a:pPr algn="l"/>
            <a:r>
              <a:rPr lang="en-GB" sz="3600" dirty="0">
                <a:solidFill>
                  <a:srgbClr val="FFFFFF"/>
                </a:solidFill>
                <a:ea typeface="+mj-lt"/>
                <a:cs typeface="+mj-lt"/>
              </a:rPr>
              <a:t>Lifespan Development: Supporting Jenny Using Bowlby’s Attachment Theory</a:t>
            </a:r>
            <a:br>
              <a:rPr lang="en-GB" sz="3600" dirty="0">
                <a:solidFill>
                  <a:srgbClr val="FFFFFF"/>
                </a:solidFill>
                <a:ea typeface="+mj-lt"/>
                <a:cs typeface="+mj-lt"/>
              </a:rPr>
            </a:br>
            <a:br>
              <a:rPr lang="en-GB" sz="2600" dirty="0">
                <a:solidFill>
                  <a:srgbClr val="FFFFFF"/>
                </a:solidFill>
                <a:ea typeface="+mj-lt"/>
                <a:cs typeface="+mj-lt"/>
              </a:rPr>
            </a:br>
            <a:br>
              <a:rPr lang="en-GB" sz="2600" dirty="0">
                <a:solidFill>
                  <a:srgbClr val="FFFFFF"/>
                </a:solidFill>
              </a:rPr>
            </a:br>
            <a:br>
              <a:rPr lang="en-GB" sz="2600" dirty="0">
                <a:solidFill>
                  <a:srgbClr val="FFFFFF"/>
                </a:solidFill>
              </a:rPr>
            </a:br>
            <a:br>
              <a:rPr lang="en-GB" sz="2600" dirty="0">
                <a:solidFill>
                  <a:srgbClr val="FFFFFF"/>
                </a:solidFill>
              </a:rPr>
            </a:br>
            <a:endParaRPr lang="en-GB" sz="2600" dirty="0">
              <a:solidFill>
                <a:srgbClr val="FFFFFF"/>
              </a:solidFill>
            </a:endParaRPr>
          </a:p>
        </p:txBody>
      </p:sp>
      <p:sp>
        <p:nvSpPr>
          <p:cNvPr id="3" name="Subtitle 2"/>
          <p:cNvSpPr>
            <a:spLocks noGrp="1"/>
          </p:cNvSpPr>
          <p:nvPr>
            <p:ph type="subTitle" idx="1"/>
          </p:nvPr>
        </p:nvSpPr>
        <p:spPr>
          <a:xfrm>
            <a:off x="683172" y="4870824"/>
            <a:ext cx="10673461" cy="1458258"/>
          </a:xfrm>
        </p:spPr>
        <p:txBody>
          <a:bodyPr anchor="ctr">
            <a:noAutofit/>
          </a:bodyPr>
          <a:lstStyle/>
          <a:p>
            <a:pPr algn="l"/>
            <a:r>
              <a:rPr lang="en-US" sz="3600" b="1" dirty="0">
                <a:highlight>
                  <a:srgbClr val="FFFFFF"/>
                </a:highlight>
                <a:latin typeface="Arial"/>
                <a:cs typeface="Arial"/>
              </a:rPr>
              <a:t>Assessment 1</a:t>
            </a:r>
            <a:r>
              <a:rPr lang="en-US" sz="3600" b="1" dirty="0">
                <a:highlight>
                  <a:srgbClr val="FFFFFF"/>
                </a:highlight>
                <a:latin typeface="Times New Roman"/>
                <a:cs typeface="Times New Roman"/>
              </a:rPr>
              <a:t>: </a:t>
            </a:r>
            <a:r>
              <a:rPr lang="en-US" sz="3600" b="1" dirty="0">
                <a:highlight>
                  <a:srgbClr val="FFFFFF"/>
                </a:highlight>
                <a:latin typeface="Arial"/>
                <a:cs typeface="Arial"/>
              </a:rPr>
              <a:t>Individual Presentation,</a:t>
            </a:r>
            <a:endParaRPr lang="en-US" sz="3600" dirty="0"/>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342937F-9C78-0581-9315-FE85B7252FF7}"/>
              </a:ext>
            </a:extLst>
          </p:cNvPr>
          <p:cNvPicPr>
            <a:picLocks noChangeAspect="1"/>
          </p:cNvPicPr>
          <p:nvPr/>
        </p:nvPicPr>
        <p:blipFill>
          <a:blip r:embed="rId2"/>
          <a:srcRect l="28676" r="29722" b="6250"/>
          <a:stretch>
            <a:fillRect/>
          </a:stretch>
        </p:blipFill>
        <p:spPr>
          <a:xfrm>
            <a:off x="-1" y="-2"/>
            <a:ext cx="5410198" cy="6858002"/>
          </a:xfrm>
          <a:prstGeom prst="rect">
            <a:avLst/>
          </a:prstGeom>
        </p:spPr>
      </p:pic>
      <p:sp useBgFill="1">
        <p:nvSpPr>
          <p:cNvPr id="28" name="Rectangle 27">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438E4F-A86A-C69B-E812-B33D5814F5EA}"/>
              </a:ext>
            </a:extLst>
          </p:cNvPr>
          <p:cNvSpPr>
            <a:spLocks noGrp="1"/>
          </p:cNvSpPr>
          <p:nvPr>
            <p:ph type="title"/>
          </p:nvPr>
        </p:nvSpPr>
        <p:spPr>
          <a:xfrm>
            <a:off x="6115317" y="405685"/>
            <a:ext cx="5464968" cy="1559301"/>
          </a:xfrm>
        </p:spPr>
        <p:txBody>
          <a:bodyPr>
            <a:normAutofit/>
          </a:bodyPr>
          <a:lstStyle/>
          <a:p>
            <a:r>
              <a:rPr lang="en-GB" sz="4000" dirty="0"/>
              <a:t>Overview of Bowlby’s Attachment Theory</a:t>
            </a:r>
            <a:endParaRPr lang="en-US" sz="4000" dirty="0"/>
          </a:p>
        </p:txBody>
      </p:sp>
      <p:graphicFrame>
        <p:nvGraphicFramePr>
          <p:cNvPr id="29" name="Content Placeholder 2">
            <a:extLst>
              <a:ext uri="{FF2B5EF4-FFF2-40B4-BE49-F238E27FC236}">
                <a16:creationId xmlns:a16="http://schemas.microsoft.com/office/drawing/2014/main" id="{46378008-D913-EC71-DECF-339455BC046D}"/>
              </a:ext>
            </a:extLst>
          </p:cNvPr>
          <p:cNvGraphicFramePr>
            <a:graphicFrameLocks noGrp="1"/>
          </p:cNvGraphicFramePr>
          <p:nvPr>
            <p:ph idx="1"/>
            <p:extLst>
              <p:ext uri="{D42A27DB-BD31-4B8C-83A1-F6EECF244321}">
                <p14:modId xmlns:p14="http://schemas.microsoft.com/office/powerpoint/2010/main" val="3000804144"/>
              </p:ext>
            </p:extLst>
          </p:nvPr>
        </p:nvGraphicFramePr>
        <p:xfrm>
          <a:off x="5583900" y="2409036"/>
          <a:ext cx="6429244" cy="43514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5826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D832357-650C-23A9-C786-44428BC18D20}"/>
            </a:ext>
          </a:extLst>
        </p:cNvPr>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89FC37CE-26B2-3B57-D7DD-37FF9DA2F372}"/>
              </a:ext>
            </a:extLst>
          </p:cNvPr>
          <p:cNvSpPr>
            <a:spLocks noGrp="1"/>
          </p:cNvSpPr>
          <p:nvPr>
            <p:ph type="title"/>
          </p:nvPr>
        </p:nvSpPr>
        <p:spPr>
          <a:xfrm>
            <a:off x="838200" y="365125"/>
            <a:ext cx="5393361" cy="1325563"/>
          </a:xfrm>
        </p:spPr>
        <p:txBody>
          <a:bodyPr>
            <a:normAutofit/>
          </a:bodyPr>
          <a:lstStyle/>
          <a:p>
            <a:r>
              <a:rPr lang="en-GB" sz="3100"/>
              <a:t>Key Concepts: Internal Working Model, Secure Base, Deprivation</a:t>
            </a:r>
            <a:endParaRPr lang="en-US" sz="3100"/>
          </a:p>
        </p:txBody>
      </p:sp>
      <p:pic>
        <p:nvPicPr>
          <p:cNvPr id="5" name="Picture 4">
            <a:extLst>
              <a:ext uri="{FF2B5EF4-FFF2-40B4-BE49-F238E27FC236}">
                <a16:creationId xmlns:a16="http://schemas.microsoft.com/office/drawing/2014/main" id="{F20190F3-A172-62EE-454F-041E495C5E00}"/>
              </a:ext>
            </a:extLst>
          </p:cNvPr>
          <p:cNvPicPr>
            <a:picLocks noChangeAspect="1"/>
          </p:cNvPicPr>
          <p:nvPr/>
        </p:nvPicPr>
        <p:blipFill>
          <a:blip r:embed="rId2"/>
          <a:srcRect l="25204" r="18547"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6"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8"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29" name="Content Placeholder 2">
            <a:extLst>
              <a:ext uri="{FF2B5EF4-FFF2-40B4-BE49-F238E27FC236}">
                <a16:creationId xmlns:a16="http://schemas.microsoft.com/office/drawing/2014/main" id="{5FDB1505-54DD-2D84-554F-727B752CC527}"/>
              </a:ext>
            </a:extLst>
          </p:cNvPr>
          <p:cNvGraphicFramePr>
            <a:graphicFrameLocks noGrp="1"/>
          </p:cNvGraphicFramePr>
          <p:nvPr>
            <p:ph idx="1"/>
            <p:extLst>
              <p:ext uri="{D42A27DB-BD31-4B8C-83A1-F6EECF244321}">
                <p14:modId xmlns:p14="http://schemas.microsoft.com/office/powerpoint/2010/main" val="3835218914"/>
              </p:ext>
            </p:extLst>
          </p:nvPr>
        </p:nvGraphicFramePr>
        <p:xfrm>
          <a:off x="299720" y="1683385"/>
          <a:ext cx="6084241" cy="47882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939837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5E0158F-0C32-E6D0-988A-5FCCDFF6EF77}"/>
            </a:ext>
          </a:extLst>
        </p:cNvPr>
        <p:cNvGrpSpPr/>
        <p:nvPr/>
      </p:nvGrpSpPr>
      <p:grpSpPr>
        <a:xfrm>
          <a:off x="0" y="0"/>
          <a:ext cx="0" cy="0"/>
          <a:chOff x="0" y="0"/>
          <a:chExt cx="0" cy="0"/>
        </a:xfrm>
      </p:grpSpPr>
      <p:sp useBgFill="1">
        <p:nvSpPr>
          <p:cNvPr id="27" name="Slide Background">
            <a:extLst>
              <a:ext uri="{FF2B5EF4-FFF2-40B4-BE49-F238E27FC236}">
                <a16:creationId xmlns:a16="http://schemas.microsoft.com/office/drawing/2014/main" id="{4BE1E62B-1E34-7309-C24C-A6A0306A1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AAF64AE-4F0D-5D7F-A6B1-4DD9492F17A2}"/>
              </a:ext>
            </a:extLst>
          </p:cNvPr>
          <p:cNvPicPr>
            <a:picLocks noChangeAspect="1"/>
          </p:cNvPicPr>
          <p:nvPr/>
        </p:nvPicPr>
        <p:blipFill>
          <a:blip r:embed="rId2"/>
          <a:srcRect l="28676" r="29722" b="6250"/>
          <a:stretch>
            <a:fillRect/>
          </a:stretch>
        </p:blipFill>
        <p:spPr>
          <a:xfrm>
            <a:off x="-1" y="-2"/>
            <a:ext cx="5410198" cy="6858002"/>
          </a:xfrm>
          <a:prstGeom prst="rect">
            <a:avLst/>
          </a:prstGeom>
        </p:spPr>
      </p:pic>
      <p:sp useBgFill="1">
        <p:nvSpPr>
          <p:cNvPr id="28" name="Rectangle 27">
            <a:extLst>
              <a:ext uri="{FF2B5EF4-FFF2-40B4-BE49-F238E27FC236}">
                <a16:creationId xmlns:a16="http://schemas.microsoft.com/office/drawing/2014/main" id="{7996D3A4-EE53-1960-C4A4-F6A622160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2A6D49-1797-C385-1BD6-08DB3780CDAA}"/>
              </a:ext>
            </a:extLst>
          </p:cNvPr>
          <p:cNvSpPr>
            <a:spLocks noGrp="1"/>
          </p:cNvSpPr>
          <p:nvPr>
            <p:ph type="title"/>
          </p:nvPr>
        </p:nvSpPr>
        <p:spPr>
          <a:xfrm>
            <a:off x="6115317" y="405685"/>
            <a:ext cx="5464968" cy="1559301"/>
          </a:xfrm>
        </p:spPr>
        <p:txBody>
          <a:bodyPr>
            <a:normAutofit/>
          </a:bodyPr>
          <a:lstStyle/>
          <a:p>
            <a:r>
              <a:rPr lang="en-GB" dirty="0"/>
              <a:t>Nature and Nurture in Jenny’s Development</a:t>
            </a:r>
            <a:endParaRPr lang="en-US" dirty="0"/>
          </a:p>
          <a:p>
            <a:endParaRPr lang="en-GB" sz="4000" dirty="0"/>
          </a:p>
        </p:txBody>
      </p:sp>
      <p:graphicFrame>
        <p:nvGraphicFramePr>
          <p:cNvPr id="29" name="Content Placeholder 2">
            <a:extLst>
              <a:ext uri="{FF2B5EF4-FFF2-40B4-BE49-F238E27FC236}">
                <a16:creationId xmlns:a16="http://schemas.microsoft.com/office/drawing/2014/main" id="{2E17E608-3185-F49A-94BF-A43018A88CEB}"/>
              </a:ext>
            </a:extLst>
          </p:cNvPr>
          <p:cNvGraphicFramePr>
            <a:graphicFrameLocks noGrp="1"/>
          </p:cNvGraphicFramePr>
          <p:nvPr>
            <p:ph idx="1"/>
          </p:nvPr>
        </p:nvGraphicFramePr>
        <p:xfrm>
          <a:off x="5607317" y="2286000"/>
          <a:ext cx="6415740" cy="44519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55313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5CB9A39-532D-1CA9-0148-AD9165831796}"/>
            </a:ext>
          </a:extLst>
        </p:cNvPr>
        <p:cNvGrpSpPr/>
        <p:nvPr/>
      </p:nvGrpSpPr>
      <p:grpSpPr>
        <a:xfrm>
          <a:off x="0" y="0"/>
          <a:ext cx="0" cy="0"/>
          <a:chOff x="0" y="0"/>
          <a:chExt cx="0" cy="0"/>
        </a:xfrm>
      </p:grpSpPr>
      <p:sp useBgFill="1">
        <p:nvSpPr>
          <p:cNvPr id="27" name="Slide Background">
            <a:extLst>
              <a:ext uri="{FF2B5EF4-FFF2-40B4-BE49-F238E27FC236}">
                <a16:creationId xmlns:a16="http://schemas.microsoft.com/office/drawing/2014/main" id="{B6E25673-9323-673B-CB40-92EDE7FC2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752AE21-A3BB-8738-B935-7B8AA20F0738}"/>
              </a:ext>
            </a:extLst>
          </p:cNvPr>
          <p:cNvPicPr>
            <a:picLocks noChangeAspect="1"/>
          </p:cNvPicPr>
          <p:nvPr/>
        </p:nvPicPr>
        <p:blipFill>
          <a:blip r:embed="rId2"/>
          <a:srcRect l="28676" r="29722" b="6250"/>
          <a:stretch>
            <a:fillRect/>
          </a:stretch>
        </p:blipFill>
        <p:spPr>
          <a:xfrm>
            <a:off x="-1" y="-2"/>
            <a:ext cx="5410198" cy="6858002"/>
          </a:xfrm>
          <a:prstGeom prst="rect">
            <a:avLst/>
          </a:prstGeom>
        </p:spPr>
      </p:pic>
      <p:sp useBgFill="1">
        <p:nvSpPr>
          <p:cNvPr id="28" name="Rectangle 27">
            <a:extLst>
              <a:ext uri="{FF2B5EF4-FFF2-40B4-BE49-F238E27FC236}">
                <a16:creationId xmlns:a16="http://schemas.microsoft.com/office/drawing/2014/main" id="{3D760F2D-4FB2-BF23-85FB-D865D72BCA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31CC24-5D9F-2AA4-3FA9-D9FAE2D0E407}"/>
              </a:ext>
            </a:extLst>
          </p:cNvPr>
          <p:cNvSpPr>
            <a:spLocks noGrp="1"/>
          </p:cNvSpPr>
          <p:nvPr>
            <p:ph type="title"/>
          </p:nvPr>
        </p:nvSpPr>
        <p:spPr>
          <a:xfrm>
            <a:off x="6115317" y="405685"/>
            <a:ext cx="5464968" cy="1559301"/>
          </a:xfrm>
        </p:spPr>
        <p:txBody>
          <a:bodyPr>
            <a:normAutofit fontScale="90000"/>
          </a:bodyPr>
          <a:lstStyle/>
          <a:p>
            <a:r>
              <a:rPr lang="en-GB" dirty="0"/>
              <a:t>Impact on Jenny’s Emotional and Social Development</a:t>
            </a:r>
            <a:endParaRPr lang="en-US" dirty="0"/>
          </a:p>
          <a:p>
            <a:endParaRPr lang="en-GB" sz="4000" dirty="0"/>
          </a:p>
        </p:txBody>
      </p:sp>
      <p:graphicFrame>
        <p:nvGraphicFramePr>
          <p:cNvPr id="29" name="Content Placeholder 2">
            <a:extLst>
              <a:ext uri="{FF2B5EF4-FFF2-40B4-BE49-F238E27FC236}">
                <a16:creationId xmlns:a16="http://schemas.microsoft.com/office/drawing/2014/main" id="{60FB6594-C19A-1B7A-5639-1E6807AC494C}"/>
              </a:ext>
            </a:extLst>
          </p:cNvPr>
          <p:cNvGraphicFramePr>
            <a:graphicFrameLocks noGrp="1"/>
          </p:cNvGraphicFramePr>
          <p:nvPr>
            <p:ph idx="1"/>
            <p:extLst>
              <p:ext uri="{D42A27DB-BD31-4B8C-83A1-F6EECF244321}">
                <p14:modId xmlns:p14="http://schemas.microsoft.com/office/powerpoint/2010/main" val="3733095928"/>
              </p:ext>
            </p:extLst>
          </p:nvPr>
        </p:nvGraphicFramePr>
        <p:xfrm>
          <a:off x="5637797" y="2286000"/>
          <a:ext cx="6415740" cy="44519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63996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551BFF3-4FD2-407C-C7E7-DB82B3F39B4B}"/>
            </a:ext>
          </a:extLst>
        </p:cNvPr>
        <p:cNvGrpSpPr/>
        <p:nvPr/>
      </p:nvGrpSpPr>
      <p:grpSpPr>
        <a:xfrm>
          <a:off x="0" y="0"/>
          <a:ext cx="0" cy="0"/>
          <a:chOff x="0" y="0"/>
          <a:chExt cx="0" cy="0"/>
        </a:xfrm>
      </p:grpSpPr>
      <p:sp useBgFill="1">
        <p:nvSpPr>
          <p:cNvPr id="27" name="Slide Background">
            <a:extLst>
              <a:ext uri="{FF2B5EF4-FFF2-40B4-BE49-F238E27FC236}">
                <a16:creationId xmlns:a16="http://schemas.microsoft.com/office/drawing/2014/main" id="{E1415006-D374-9EE4-D0D6-A30849CDF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A7C375E-1EDA-6909-6575-04A4E64DACCC}"/>
              </a:ext>
            </a:extLst>
          </p:cNvPr>
          <p:cNvPicPr>
            <a:picLocks noChangeAspect="1"/>
          </p:cNvPicPr>
          <p:nvPr/>
        </p:nvPicPr>
        <p:blipFill>
          <a:blip r:embed="rId2"/>
          <a:srcRect l="28676" r="29722" b="6250"/>
          <a:stretch>
            <a:fillRect/>
          </a:stretch>
        </p:blipFill>
        <p:spPr>
          <a:xfrm>
            <a:off x="-1" y="-2"/>
            <a:ext cx="5410198" cy="6858002"/>
          </a:xfrm>
          <a:prstGeom prst="rect">
            <a:avLst/>
          </a:prstGeom>
        </p:spPr>
      </p:pic>
      <p:sp useBgFill="1">
        <p:nvSpPr>
          <p:cNvPr id="28" name="Rectangle 27">
            <a:extLst>
              <a:ext uri="{FF2B5EF4-FFF2-40B4-BE49-F238E27FC236}">
                <a16:creationId xmlns:a16="http://schemas.microsoft.com/office/drawing/2014/main" id="{282709AD-BB02-B802-1A42-90E0DF765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91B685-4E30-5F74-8FDA-3B9CC5C1B070}"/>
              </a:ext>
            </a:extLst>
          </p:cNvPr>
          <p:cNvSpPr>
            <a:spLocks noGrp="1"/>
          </p:cNvSpPr>
          <p:nvPr>
            <p:ph type="title"/>
          </p:nvPr>
        </p:nvSpPr>
        <p:spPr>
          <a:xfrm>
            <a:off x="6115317" y="405685"/>
            <a:ext cx="5464968" cy="1559301"/>
          </a:xfrm>
        </p:spPr>
        <p:txBody>
          <a:bodyPr>
            <a:normAutofit/>
          </a:bodyPr>
          <a:lstStyle/>
          <a:p>
            <a:r>
              <a:rPr lang="en-GB" dirty="0"/>
              <a:t>Attachment‑Based Support Plan for Jenny</a:t>
            </a:r>
            <a:endParaRPr lang="en-US" dirty="0"/>
          </a:p>
          <a:p>
            <a:endParaRPr lang="en-GB" sz="4000" dirty="0"/>
          </a:p>
        </p:txBody>
      </p:sp>
      <p:graphicFrame>
        <p:nvGraphicFramePr>
          <p:cNvPr id="29" name="Content Placeholder 2">
            <a:extLst>
              <a:ext uri="{FF2B5EF4-FFF2-40B4-BE49-F238E27FC236}">
                <a16:creationId xmlns:a16="http://schemas.microsoft.com/office/drawing/2014/main" id="{F29EBEC3-487B-90D3-5495-8441D81BC0EC}"/>
              </a:ext>
            </a:extLst>
          </p:cNvPr>
          <p:cNvGraphicFramePr>
            <a:graphicFrameLocks noGrp="1"/>
          </p:cNvGraphicFramePr>
          <p:nvPr>
            <p:ph idx="1"/>
          </p:nvPr>
        </p:nvGraphicFramePr>
        <p:xfrm>
          <a:off x="5637797" y="2286000"/>
          <a:ext cx="6415740" cy="44519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64659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B3DFD50-EE39-62F6-2EBB-28C6F7367EBD}"/>
            </a:ext>
          </a:extLst>
        </p:cNvPr>
        <p:cNvGrpSpPr/>
        <p:nvPr/>
      </p:nvGrpSpPr>
      <p:grpSpPr>
        <a:xfrm>
          <a:off x="0" y="0"/>
          <a:ext cx="0" cy="0"/>
          <a:chOff x="0" y="0"/>
          <a:chExt cx="0" cy="0"/>
        </a:xfrm>
      </p:grpSpPr>
      <p:sp useBgFill="1">
        <p:nvSpPr>
          <p:cNvPr id="27" name="Slide Background">
            <a:extLst>
              <a:ext uri="{FF2B5EF4-FFF2-40B4-BE49-F238E27FC236}">
                <a16:creationId xmlns:a16="http://schemas.microsoft.com/office/drawing/2014/main" id="{93470156-51D8-2CB4-9F60-E1AED6AA0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7D110D6-4860-590F-F214-6C320A1D7B3E}"/>
              </a:ext>
            </a:extLst>
          </p:cNvPr>
          <p:cNvPicPr>
            <a:picLocks noChangeAspect="1"/>
          </p:cNvPicPr>
          <p:nvPr/>
        </p:nvPicPr>
        <p:blipFill>
          <a:blip r:embed="rId2"/>
          <a:srcRect l="28676" r="29722" b="6250"/>
          <a:stretch>
            <a:fillRect/>
          </a:stretch>
        </p:blipFill>
        <p:spPr>
          <a:xfrm>
            <a:off x="-1" y="-2"/>
            <a:ext cx="5410198" cy="6858002"/>
          </a:xfrm>
          <a:prstGeom prst="rect">
            <a:avLst/>
          </a:prstGeom>
        </p:spPr>
      </p:pic>
      <p:sp useBgFill="1">
        <p:nvSpPr>
          <p:cNvPr id="28" name="Rectangle 27">
            <a:extLst>
              <a:ext uri="{FF2B5EF4-FFF2-40B4-BE49-F238E27FC236}">
                <a16:creationId xmlns:a16="http://schemas.microsoft.com/office/drawing/2014/main" id="{395B4AE8-75DF-EB64-C99A-521CC5660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01C8FF-FAF6-780D-CA00-392C4CE5BEDD}"/>
              </a:ext>
            </a:extLst>
          </p:cNvPr>
          <p:cNvSpPr>
            <a:spLocks noGrp="1"/>
          </p:cNvSpPr>
          <p:nvPr>
            <p:ph type="title"/>
          </p:nvPr>
        </p:nvSpPr>
        <p:spPr>
          <a:xfrm>
            <a:off x="5637797" y="405685"/>
            <a:ext cx="6277768" cy="1559301"/>
          </a:xfrm>
        </p:spPr>
        <p:txBody>
          <a:bodyPr>
            <a:normAutofit fontScale="90000"/>
          </a:bodyPr>
          <a:lstStyle/>
          <a:p>
            <a:r>
              <a:rPr lang="en-GB" dirty="0"/>
              <a:t>Practical Strategies: Reducing Care Burden and Supporting Relationships</a:t>
            </a:r>
            <a:endParaRPr lang="en-US" dirty="0"/>
          </a:p>
          <a:p>
            <a:endParaRPr lang="en-GB" sz="4000" dirty="0"/>
          </a:p>
        </p:txBody>
      </p:sp>
      <p:graphicFrame>
        <p:nvGraphicFramePr>
          <p:cNvPr id="29" name="Content Placeholder 2">
            <a:extLst>
              <a:ext uri="{FF2B5EF4-FFF2-40B4-BE49-F238E27FC236}">
                <a16:creationId xmlns:a16="http://schemas.microsoft.com/office/drawing/2014/main" id="{4E38AA96-D194-26A0-7924-36745FC25734}"/>
              </a:ext>
            </a:extLst>
          </p:cNvPr>
          <p:cNvGraphicFramePr>
            <a:graphicFrameLocks noGrp="1"/>
          </p:cNvGraphicFramePr>
          <p:nvPr>
            <p:ph idx="1"/>
          </p:nvPr>
        </p:nvGraphicFramePr>
        <p:xfrm>
          <a:off x="5637797" y="2286000"/>
          <a:ext cx="6415740" cy="44519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41610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0E8E268-C708-27C0-60DE-5284C95076F2}"/>
            </a:ext>
          </a:extLst>
        </p:cNvPr>
        <p:cNvGrpSpPr/>
        <p:nvPr/>
      </p:nvGrpSpPr>
      <p:grpSpPr>
        <a:xfrm>
          <a:off x="0" y="0"/>
          <a:ext cx="0" cy="0"/>
          <a:chOff x="0" y="0"/>
          <a:chExt cx="0" cy="0"/>
        </a:xfrm>
      </p:grpSpPr>
      <p:sp useBgFill="1">
        <p:nvSpPr>
          <p:cNvPr id="27" name="Slide Background">
            <a:extLst>
              <a:ext uri="{FF2B5EF4-FFF2-40B4-BE49-F238E27FC236}">
                <a16:creationId xmlns:a16="http://schemas.microsoft.com/office/drawing/2014/main" id="{B5A37581-F8AD-86A2-AAF3-E235CCA5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7732FD1-6A27-A87F-4A17-5C0E96759284}"/>
              </a:ext>
            </a:extLst>
          </p:cNvPr>
          <p:cNvPicPr>
            <a:picLocks noChangeAspect="1"/>
          </p:cNvPicPr>
          <p:nvPr/>
        </p:nvPicPr>
        <p:blipFill>
          <a:blip r:embed="rId2"/>
          <a:srcRect l="28676" r="29722" b="6250"/>
          <a:stretch>
            <a:fillRect/>
          </a:stretch>
        </p:blipFill>
        <p:spPr>
          <a:xfrm>
            <a:off x="-1" y="-2"/>
            <a:ext cx="5410198" cy="6858002"/>
          </a:xfrm>
          <a:prstGeom prst="rect">
            <a:avLst/>
          </a:prstGeom>
        </p:spPr>
      </p:pic>
      <p:sp useBgFill="1">
        <p:nvSpPr>
          <p:cNvPr id="28" name="Rectangle 27">
            <a:extLst>
              <a:ext uri="{FF2B5EF4-FFF2-40B4-BE49-F238E27FC236}">
                <a16:creationId xmlns:a16="http://schemas.microsoft.com/office/drawing/2014/main" id="{37D04DEA-C99B-DC5B-DE29-175A30FEC1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3AF112-8A60-1AF0-43DC-E541867B4A3F}"/>
              </a:ext>
            </a:extLst>
          </p:cNvPr>
          <p:cNvSpPr>
            <a:spLocks noGrp="1"/>
          </p:cNvSpPr>
          <p:nvPr>
            <p:ph type="title"/>
          </p:nvPr>
        </p:nvSpPr>
        <p:spPr>
          <a:xfrm>
            <a:off x="5637797" y="405685"/>
            <a:ext cx="6277768" cy="1559301"/>
          </a:xfrm>
        </p:spPr>
        <p:txBody>
          <a:bodyPr>
            <a:normAutofit fontScale="90000"/>
          </a:bodyPr>
          <a:lstStyle/>
          <a:p>
            <a:r>
              <a:rPr lang="en-GB" dirty="0"/>
              <a:t>Critical Evaluation of Bowlby’s Theory in This Context</a:t>
            </a:r>
            <a:endParaRPr lang="en-US" dirty="0"/>
          </a:p>
          <a:p>
            <a:endParaRPr lang="en-GB" sz="4000" dirty="0"/>
          </a:p>
        </p:txBody>
      </p:sp>
      <p:graphicFrame>
        <p:nvGraphicFramePr>
          <p:cNvPr id="29" name="Content Placeholder 2">
            <a:extLst>
              <a:ext uri="{FF2B5EF4-FFF2-40B4-BE49-F238E27FC236}">
                <a16:creationId xmlns:a16="http://schemas.microsoft.com/office/drawing/2014/main" id="{E0F783D8-0385-3D55-5453-6F524DB65B55}"/>
              </a:ext>
            </a:extLst>
          </p:cNvPr>
          <p:cNvGraphicFramePr>
            <a:graphicFrameLocks noGrp="1"/>
          </p:cNvGraphicFramePr>
          <p:nvPr>
            <p:ph idx="1"/>
          </p:nvPr>
        </p:nvGraphicFramePr>
        <p:xfrm>
          <a:off x="5637797" y="2286000"/>
          <a:ext cx="6415740" cy="44519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187181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666A03F-353A-CB69-FCF0-3265BF5A36A3}"/>
            </a:ext>
          </a:extLst>
        </p:cNvPr>
        <p:cNvGrpSpPr/>
        <p:nvPr/>
      </p:nvGrpSpPr>
      <p:grpSpPr>
        <a:xfrm>
          <a:off x="0" y="0"/>
          <a:ext cx="0" cy="0"/>
          <a:chOff x="0" y="0"/>
          <a:chExt cx="0" cy="0"/>
        </a:xfrm>
      </p:grpSpPr>
      <p:sp useBgFill="1">
        <p:nvSpPr>
          <p:cNvPr id="27" name="Slide Background">
            <a:extLst>
              <a:ext uri="{FF2B5EF4-FFF2-40B4-BE49-F238E27FC236}">
                <a16:creationId xmlns:a16="http://schemas.microsoft.com/office/drawing/2014/main" id="{B90BC341-2C10-19EF-744E-BD52C731A3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F7E3623-06E3-99EB-18FC-419A412A78AF}"/>
              </a:ext>
            </a:extLst>
          </p:cNvPr>
          <p:cNvPicPr>
            <a:picLocks noChangeAspect="1"/>
          </p:cNvPicPr>
          <p:nvPr/>
        </p:nvPicPr>
        <p:blipFill>
          <a:blip r:embed="rId2"/>
          <a:srcRect l="28676" r="29722" b="6250"/>
          <a:stretch>
            <a:fillRect/>
          </a:stretch>
        </p:blipFill>
        <p:spPr>
          <a:xfrm>
            <a:off x="-1" y="-2"/>
            <a:ext cx="5410198" cy="6858002"/>
          </a:xfrm>
          <a:prstGeom prst="rect">
            <a:avLst/>
          </a:prstGeom>
        </p:spPr>
      </p:pic>
      <p:sp useBgFill="1">
        <p:nvSpPr>
          <p:cNvPr id="28" name="Rectangle 27">
            <a:extLst>
              <a:ext uri="{FF2B5EF4-FFF2-40B4-BE49-F238E27FC236}">
                <a16:creationId xmlns:a16="http://schemas.microsoft.com/office/drawing/2014/main" id="{3489AB74-5460-4662-D825-2043ECCA46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F340AF-66C2-9B0C-701C-3FFEC29AE6A3}"/>
              </a:ext>
            </a:extLst>
          </p:cNvPr>
          <p:cNvSpPr>
            <a:spLocks noGrp="1"/>
          </p:cNvSpPr>
          <p:nvPr>
            <p:ph type="title"/>
          </p:nvPr>
        </p:nvSpPr>
        <p:spPr>
          <a:xfrm>
            <a:off x="5637797" y="405685"/>
            <a:ext cx="6277768" cy="1559301"/>
          </a:xfrm>
        </p:spPr>
        <p:txBody>
          <a:bodyPr>
            <a:normAutofit/>
          </a:bodyPr>
          <a:lstStyle/>
          <a:p>
            <a:r>
              <a:rPr lang="en-GB" dirty="0"/>
              <a:t>Conclusion</a:t>
            </a:r>
            <a:endParaRPr lang="en-US" dirty="0"/>
          </a:p>
          <a:p>
            <a:endParaRPr lang="en-GB" sz="4000" dirty="0"/>
          </a:p>
        </p:txBody>
      </p:sp>
      <p:graphicFrame>
        <p:nvGraphicFramePr>
          <p:cNvPr id="29" name="Content Placeholder 2">
            <a:extLst>
              <a:ext uri="{FF2B5EF4-FFF2-40B4-BE49-F238E27FC236}">
                <a16:creationId xmlns:a16="http://schemas.microsoft.com/office/drawing/2014/main" id="{958F88B9-E98C-4997-A2BF-312AD49C5729}"/>
              </a:ext>
            </a:extLst>
          </p:cNvPr>
          <p:cNvGraphicFramePr>
            <a:graphicFrameLocks noGrp="1"/>
          </p:cNvGraphicFramePr>
          <p:nvPr>
            <p:ph idx="1"/>
          </p:nvPr>
        </p:nvGraphicFramePr>
        <p:xfrm>
          <a:off x="5637797" y="2286000"/>
          <a:ext cx="6415740" cy="44519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539540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D4BF6-F643-33E0-CE0B-56D3EEEAB3F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65C3721-A628-CE68-5E06-828A277FFA11}"/>
              </a:ext>
            </a:extLst>
          </p:cNvPr>
          <p:cNvSpPr>
            <a:spLocks noGrp="1"/>
          </p:cNvSpPr>
          <p:nvPr>
            <p:ph idx="1"/>
          </p:nvPr>
        </p:nvSpPr>
        <p:spPr/>
        <p:txBody>
          <a:bodyPr vert="horz" lIns="91440" tIns="45720" rIns="91440" bIns="45720" rtlCol="0" anchor="t">
            <a:normAutofit/>
          </a:bodyPr>
          <a:lstStyle/>
          <a:p>
            <a:r>
              <a:rPr lang="en-GB" sz="1400" dirty="0">
                <a:latin typeface="Calibri"/>
                <a:ea typeface="Calibri"/>
                <a:cs typeface="Calibri"/>
              </a:rPr>
              <a:t>‌Dharampal, R. and Ani, C. (2019). The Emotional and Mental Health Needs of Young carers: What Psychiatry Can Do. </a:t>
            </a:r>
            <a:r>
              <a:rPr lang="en-GB" sz="1400" i="1" dirty="0" err="1">
                <a:latin typeface="Calibri"/>
                <a:ea typeface="Calibri"/>
                <a:cs typeface="Calibri"/>
              </a:rPr>
              <a:t>BJPsych</a:t>
            </a:r>
            <a:r>
              <a:rPr lang="en-GB" sz="1400" i="1" dirty="0">
                <a:latin typeface="Calibri"/>
                <a:ea typeface="Calibri"/>
                <a:cs typeface="Calibri"/>
              </a:rPr>
              <a:t> Bulletin</a:t>
            </a:r>
            <a:r>
              <a:rPr lang="en-GB" sz="1400" dirty="0">
                <a:latin typeface="Calibri"/>
                <a:ea typeface="Calibri"/>
                <a:cs typeface="Calibri"/>
              </a:rPr>
              <a:t>, [online] 44(3), pp.112–120. </a:t>
            </a:r>
            <a:r>
              <a:rPr lang="en-GB" sz="1400" dirty="0" err="1">
                <a:latin typeface="Calibri"/>
                <a:ea typeface="Calibri"/>
                <a:cs typeface="Calibri"/>
              </a:rPr>
              <a:t>doi:https</a:t>
            </a:r>
            <a:r>
              <a:rPr lang="en-GB" sz="1400" dirty="0">
                <a:latin typeface="Calibri"/>
                <a:ea typeface="Calibri"/>
                <a:cs typeface="Calibri"/>
              </a:rPr>
              <a:t>://doi.org/10.1192/bjb.2019.78.</a:t>
            </a:r>
            <a:endParaRPr lang="en-GB" sz="1400" dirty="0">
              <a:ea typeface="Calibri"/>
              <a:cs typeface="Calibri"/>
            </a:endParaRPr>
          </a:p>
          <a:p>
            <a:r>
              <a:rPr lang="en-GB" sz="1400" dirty="0">
                <a:latin typeface="Calibri"/>
                <a:ea typeface="Calibri"/>
                <a:cs typeface="Calibri"/>
              </a:rPr>
              <a:t>Doyle, C. and Cicchetti, D. (2017). From the Cradle to the Grave: The Effect of Adverse Caregiving Environments on Attachment and Relationships Throughout the Lifespan. </a:t>
            </a:r>
            <a:r>
              <a:rPr lang="en-GB" sz="1400" i="1" dirty="0">
                <a:latin typeface="Calibri"/>
                <a:ea typeface="Calibri"/>
                <a:cs typeface="Calibri"/>
              </a:rPr>
              <a:t>Clinical Psychology: Science and Practice</a:t>
            </a:r>
            <a:r>
              <a:rPr lang="en-GB" sz="1400" dirty="0">
                <a:latin typeface="Calibri"/>
                <a:ea typeface="Calibri"/>
                <a:cs typeface="Calibri"/>
              </a:rPr>
              <a:t>, [online] 24(2), pp.203–217. </a:t>
            </a:r>
            <a:r>
              <a:rPr lang="en-GB" sz="1400" dirty="0" err="1">
                <a:latin typeface="Calibri"/>
                <a:ea typeface="Calibri"/>
                <a:cs typeface="Calibri"/>
              </a:rPr>
              <a:t>doi:https</a:t>
            </a:r>
            <a:r>
              <a:rPr lang="en-GB" sz="1400" dirty="0">
                <a:latin typeface="Calibri"/>
                <a:ea typeface="Calibri"/>
                <a:cs typeface="Calibri"/>
              </a:rPr>
              <a:t>://doi.org/10.1111/cpsp.12192</a:t>
            </a:r>
          </a:p>
          <a:p>
            <a:r>
              <a:rPr lang="en-GB" sz="1400" dirty="0">
                <a:latin typeface="Calibri"/>
                <a:ea typeface="Calibri"/>
                <a:cs typeface="Calibri"/>
              </a:rPr>
              <a:t>Gable, S. and Hunting, M. (2001). </a:t>
            </a:r>
            <a:r>
              <a:rPr lang="en-GB" sz="1400" i="1" dirty="0">
                <a:latin typeface="Calibri"/>
                <a:ea typeface="Calibri"/>
                <a:cs typeface="Calibri"/>
              </a:rPr>
              <a:t>Nature, nurture and early brain development</a:t>
            </a:r>
            <a:r>
              <a:rPr lang="en-GB" sz="1400" dirty="0">
                <a:latin typeface="Calibri"/>
                <a:ea typeface="Calibri"/>
                <a:cs typeface="Calibri"/>
              </a:rPr>
              <a:t>. [online] extension.missouri.edu. Available at: </a:t>
            </a:r>
            <a:r>
              <a:rPr lang="en-GB" sz="1400" dirty="0">
                <a:latin typeface="Calibri"/>
                <a:ea typeface="Calibri"/>
                <a:cs typeface="Calibri"/>
                <a:hlinkClick r:id="rId2"/>
              </a:rPr>
              <a:t>https://extension.missouri.edu/publications/gh6115</a:t>
            </a:r>
            <a:r>
              <a:rPr lang="en-GB" sz="1400" dirty="0">
                <a:latin typeface="Calibri"/>
                <a:ea typeface="Calibri"/>
                <a:cs typeface="Calibri"/>
              </a:rPr>
              <a:t>.</a:t>
            </a:r>
          </a:p>
          <a:p>
            <a:r>
              <a:rPr lang="en-GB" sz="1400" dirty="0">
                <a:latin typeface="Calibri"/>
                <a:ea typeface="Calibri"/>
                <a:cs typeface="Calibri"/>
              </a:rPr>
              <a:t>McLeod, S. (2025). </a:t>
            </a:r>
            <a:r>
              <a:rPr lang="en-GB" sz="1400" i="1" dirty="0">
                <a:latin typeface="Calibri"/>
                <a:ea typeface="Calibri"/>
                <a:cs typeface="Calibri"/>
              </a:rPr>
              <a:t>John Bowlby’s Attachment Theory</a:t>
            </a:r>
            <a:r>
              <a:rPr lang="en-GB" sz="1400" dirty="0">
                <a:latin typeface="Calibri"/>
                <a:ea typeface="Calibri"/>
                <a:cs typeface="Calibri"/>
              </a:rPr>
              <a:t>. [online] Simply Psychology. Available at: </a:t>
            </a:r>
            <a:r>
              <a:rPr lang="en-GB" sz="1400" dirty="0">
                <a:latin typeface="Calibri"/>
                <a:ea typeface="Calibri"/>
                <a:cs typeface="Calibri"/>
                <a:hlinkClick r:id="rId3"/>
              </a:rPr>
              <a:t>https://www.simplypsychology.org/bowlby.html</a:t>
            </a:r>
            <a:r>
              <a:rPr lang="en-GB" sz="1400" dirty="0">
                <a:latin typeface="Calibri"/>
                <a:ea typeface="Calibri"/>
                <a:cs typeface="Calibri"/>
              </a:rPr>
              <a:t>.</a:t>
            </a:r>
            <a:endParaRPr lang="en-GB" sz="1400" dirty="0">
              <a:ea typeface="Calibri"/>
              <a:cs typeface="Calibri"/>
            </a:endParaRPr>
          </a:p>
          <a:p>
            <a:r>
              <a:rPr lang="en-GB" sz="1400" dirty="0">
                <a:latin typeface="Calibri"/>
                <a:ea typeface="Calibri"/>
                <a:cs typeface="Calibri"/>
              </a:rPr>
              <a:t>‌Storey, D. (2025). </a:t>
            </a:r>
            <a:r>
              <a:rPr lang="en-GB" sz="1400" i="1" dirty="0">
                <a:latin typeface="Calibri"/>
                <a:ea typeface="Calibri"/>
                <a:cs typeface="Calibri"/>
              </a:rPr>
              <a:t>Nature vs. Nurture? Parenting Scores a Win</a:t>
            </a:r>
            <a:r>
              <a:rPr lang="en-GB" sz="1400" dirty="0">
                <a:latin typeface="Calibri"/>
                <a:ea typeface="Calibri"/>
                <a:cs typeface="Calibri"/>
              </a:rPr>
              <a:t>. [online] Psychiatrist.com. Available at: </a:t>
            </a:r>
            <a:r>
              <a:rPr lang="en-GB" sz="1400" dirty="0">
                <a:latin typeface="Calibri"/>
                <a:ea typeface="Calibri"/>
                <a:cs typeface="Calibri"/>
                <a:hlinkClick r:id="rId4"/>
              </a:rPr>
              <a:t>https://www.psychiatrist.com/news/nature-vs-nurture-parenting-scores-a-win</a:t>
            </a:r>
            <a:endParaRPr lang="en-GB" sz="1400" dirty="0">
              <a:latin typeface="Calibri"/>
              <a:ea typeface="Calibri"/>
              <a:cs typeface="Calibri"/>
            </a:endParaRPr>
          </a:p>
          <a:p>
            <a:r>
              <a:rPr lang="en-GB" sz="1400" dirty="0">
                <a:latin typeface="Calibri"/>
                <a:ea typeface="Calibri"/>
                <a:cs typeface="Calibri"/>
              </a:rPr>
              <a:t>.‌Vaughn, B.E., Waters, T.E.A., Steele, R.D., Roisman, G.I., Bost, K.K., Truitt, W., Waters, H.S. and Booth-</a:t>
            </a:r>
            <a:r>
              <a:rPr lang="en-GB" sz="1400" dirty="0" err="1">
                <a:latin typeface="Calibri"/>
                <a:ea typeface="Calibri"/>
                <a:cs typeface="Calibri"/>
              </a:rPr>
              <a:t>Laforce</a:t>
            </a:r>
            <a:r>
              <a:rPr lang="en-GB" sz="1400" dirty="0">
                <a:latin typeface="Calibri"/>
                <a:ea typeface="Calibri"/>
                <a:cs typeface="Calibri"/>
              </a:rPr>
              <a:t>, C. (2016). Multiple domains of parental secure base support during childhood and adolescence contribute to adolescents’ representations of attachment as a secure base script. </a:t>
            </a:r>
            <a:r>
              <a:rPr lang="en-GB" sz="1400" i="1" dirty="0">
                <a:latin typeface="Calibri"/>
                <a:ea typeface="Calibri"/>
                <a:cs typeface="Calibri"/>
              </a:rPr>
              <a:t>Attachment &amp; Human Development</a:t>
            </a:r>
            <a:r>
              <a:rPr lang="en-GB" sz="1400" dirty="0">
                <a:latin typeface="Calibri"/>
                <a:ea typeface="Calibri"/>
                <a:cs typeface="Calibri"/>
              </a:rPr>
              <a:t>, 18(4), pp.317–336. </a:t>
            </a:r>
            <a:r>
              <a:rPr lang="en-GB" sz="1400" dirty="0" err="1">
                <a:latin typeface="Calibri"/>
                <a:ea typeface="Calibri"/>
                <a:cs typeface="Calibri"/>
              </a:rPr>
              <a:t>doi:https</a:t>
            </a:r>
            <a:r>
              <a:rPr lang="en-GB" sz="1400" dirty="0">
                <a:latin typeface="Calibri"/>
                <a:ea typeface="Calibri"/>
                <a:cs typeface="Calibri"/>
              </a:rPr>
              <a:t>://doi.org/10.1080/14616734.2016.1162180.</a:t>
            </a:r>
            <a:endParaRPr lang="en-GB" dirty="0">
              <a:latin typeface="Aptos" panose="020B0004020202020204"/>
              <a:ea typeface="Calibri"/>
              <a:cs typeface="Calibri"/>
            </a:endParaRPr>
          </a:p>
          <a:p>
            <a:r>
              <a:rPr lang="en-GB" sz="1400" dirty="0">
                <a:latin typeface="Calibri"/>
                <a:ea typeface="Calibri"/>
                <a:cs typeface="Calibri"/>
              </a:rPr>
              <a:t>‌Storey, D. (2025). </a:t>
            </a:r>
            <a:r>
              <a:rPr lang="en-GB" sz="1400" i="1" dirty="0">
                <a:latin typeface="Calibri"/>
                <a:ea typeface="Calibri"/>
                <a:cs typeface="Calibri"/>
              </a:rPr>
              <a:t>Nature vs. Nurture? Parenting Scores a Win</a:t>
            </a:r>
            <a:r>
              <a:rPr lang="en-GB" sz="1400" dirty="0">
                <a:latin typeface="Calibri"/>
                <a:ea typeface="Calibri"/>
                <a:cs typeface="Calibri"/>
              </a:rPr>
              <a:t>. [online] Psychiatrist.com. Available at: </a:t>
            </a:r>
            <a:r>
              <a:rPr lang="en-GB" sz="1400" dirty="0">
                <a:latin typeface="Calibri"/>
                <a:ea typeface="Calibri"/>
                <a:cs typeface="Calibri"/>
                <a:hlinkClick r:id="rId4"/>
              </a:rPr>
              <a:t>https://www.psychiatrist.com/news/nature-vs-nurture-parenting-scores-a-win/</a:t>
            </a:r>
            <a:r>
              <a:rPr lang="en-GB" sz="1400" dirty="0">
                <a:latin typeface="Calibri"/>
                <a:ea typeface="Calibri"/>
                <a:cs typeface="Calibri"/>
              </a:rPr>
              <a:t>.</a:t>
            </a:r>
            <a:endParaRPr lang="en-GB" dirty="0">
              <a:latin typeface="Aptos" panose="020B0004020202020204"/>
              <a:ea typeface="Calibri"/>
              <a:cs typeface="Calibri"/>
            </a:endParaRPr>
          </a:p>
          <a:p>
            <a:endParaRPr lang="en-GB" sz="1400" dirty="0">
              <a:latin typeface="Calibri"/>
              <a:ea typeface="Calibri"/>
              <a:cs typeface="Calibri"/>
            </a:endParaRPr>
          </a:p>
          <a:p>
            <a:pPr marL="0" indent="0">
              <a:buNone/>
            </a:pPr>
            <a:endParaRPr lang="en-GB" sz="1400" dirty="0">
              <a:latin typeface="Calibri"/>
              <a:ea typeface="Calibri"/>
              <a:cs typeface="Calibri"/>
            </a:endParaRPr>
          </a:p>
          <a:p>
            <a:endParaRPr lang="en-GB" sz="1400" dirty="0">
              <a:latin typeface="Calibri"/>
              <a:ea typeface="Calibri"/>
              <a:cs typeface="Calibri"/>
            </a:endParaRPr>
          </a:p>
          <a:p>
            <a:endParaRPr lang="en-GB" sz="1400" dirty="0">
              <a:latin typeface="Calibri"/>
              <a:ea typeface="Calibri"/>
              <a:cs typeface="Calibri"/>
            </a:endParaRPr>
          </a:p>
        </p:txBody>
      </p:sp>
    </p:spTree>
    <p:extLst>
      <p:ext uri="{BB962C8B-B14F-4D97-AF65-F5344CB8AC3E}">
        <p14:creationId xmlns:p14="http://schemas.microsoft.com/office/powerpoint/2010/main" val="40315467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59</TotalTime>
  <Words>1320</Words>
  <Application>Microsoft Office PowerPoint</Application>
  <PresentationFormat>Widescreen</PresentationFormat>
  <Paragraphs>51</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Aptos</vt:lpstr>
      <vt:lpstr>Aptos Display</vt:lpstr>
      <vt:lpstr>Arial</vt:lpstr>
      <vt:lpstr>Calibri</vt:lpstr>
      <vt:lpstr>Roboto</vt:lpstr>
      <vt:lpstr>Times New Roman</vt:lpstr>
      <vt:lpstr>office theme</vt:lpstr>
      <vt:lpstr>PowerPoint Presentation</vt:lpstr>
      <vt:lpstr>Lifespan Development: Supporting Jenny Using Bowlby’s Attachment Theory     </vt:lpstr>
      <vt:lpstr>Overview of Bowlby’s Attachment Theory</vt:lpstr>
      <vt:lpstr>Key Concepts: Internal Working Model, Secure Base, Deprivation</vt:lpstr>
      <vt:lpstr>Nature and Nurture in Jenny’s Development </vt:lpstr>
      <vt:lpstr>Impact on Jenny’s Emotional and Social Development </vt:lpstr>
      <vt:lpstr>Attachment‑Based Support Plan for Jenny </vt:lpstr>
      <vt:lpstr>Practical Strategies: Reducing Care Burden and Supporting Relationships </vt:lpstr>
      <vt:lpstr>Critical Evaluation of Bowlby’s Theory in This Context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Martin Ogadimma (2435763)</cp:lastModifiedBy>
  <cp:revision>217</cp:revision>
  <dcterms:created xsi:type="dcterms:W3CDTF">2026-01-30T12:56:44Z</dcterms:created>
  <dcterms:modified xsi:type="dcterms:W3CDTF">2026-02-13T12:04:21Z</dcterms:modified>
</cp:coreProperties>
</file>