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2"/>
  </p:notesMasterIdLst>
  <p:sldIdLst>
    <p:sldId id="256" r:id="rId2"/>
    <p:sldId id="257" r:id="rId3"/>
    <p:sldId id="259" r:id="rId4"/>
    <p:sldId id="261" r:id="rId5"/>
    <p:sldId id="483" r:id="rId6"/>
    <p:sldId id="262" r:id="rId7"/>
    <p:sldId id="263" r:id="rId8"/>
    <p:sldId id="264" r:id="rId9"/>
    <p:sldId id="267" r:id="rId10"/>
    <p:sldId id="486" r:id="rId11"/>
    <p:sldId id="489" r:id="rId12"/>
    <p:sldId id="494" r:id="rId13"/>
    <p:sldId id="495" r:id="rId14"/>
    <p:sldId id="496" r:id="rId15"/>
    <p:sldId id="275" r:id="rId16"/>
    <p:sldId id="497" r:id="rId17"/>
    <p:sldId id="278" r:id="rId18"/>
    <p:sldId id="498" r:id="rId19"/>
    <p:sldId id="289" r:id="rId20"/>
    <p:sldId id="499" r:id="rId21"/>
    <p:sldId id="297" r:id="rId22"/>
    <p:sldId id="302" r:id="rId23"/>
    <p:sldId id="303" r:id="rId24"/>
    <p:sldId id="306" r:id="rId25"/>
    <p:sldId id="268" r:id="rId26"/>
    <p:sldId id="269" r:id="rId27"/>
    <p:sldId id="488" r:id="rId28"/>
    <p:sldId id="270" r:id="rId29"/>
    <p:sldId id="271" r:id="rId30"/>
    <p:sldId id="273" r:id="rId31"/>
    <p:sldId id="500" r:id="rId32"/>
    <p:sldId id="272" r:id="rId33"/>
    <p:sldId id="487" r:id="rId34"/>
    <p:sldId id="277" r:id="rId35"/>
    <p:sldId id="421" r:id="rId36"/>
    <p:sldId id="493" r:id="rId37"/>
    <p:sldId id="492" r:id="rId38"/>
    <p:sldId id="491" r:id="rId39"/>
    <p:sldId id="501" r:id="rId40"/>
    <p:sldId id="502" r:id="rId41"/>
    <p:sldId id="440" r:id="rId42"/>
    <p:sldId id="422" r:id="rId43"/>
    <p:sldId id="280" r:id="rId44"/>
    <p:sldId id="281" r:id="rId45"/>
    <p:sldId id="282" r:id="rId46"/>
    <p:sldId id="283" r:id="rId47"/>
    <p:sldId id="427" r:id="rId48"/>
    <p:sldId id="285" r:id="rId49"/>
    <p:sldId id="286" r:id="rId50"/>
    <p:sldId id="287" r:id="rId51"/>
    <p:sldId id="485" r:id="rId52"/>
    <p:sldId id="288" r:id="rId53"/>
    <p:sldId id="290" r:id="rId54"/>
    <p:sldId id="292" r:id="rId55"/>
    <p:sldId id="293" r:id="rId56"/>
    <p:sldId id="295" r:id="rId57"/>
    <p:sldId id="296" r:id="rId58"/>
    <p:sldId id="298" r:id="rId59"/>
    <p:sldId id="299" r:id="rId60"/>
    <p:sldId id="300"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DF2B52-AEDC-338C-A668-A3B9172E17DA}" v="280" dt="2024-01-28T20:38:13.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8" autoAdjust="0"/>
    <p:restoredTop sz="95118" autoAdjust="0"/>
  </p:normalViewPr>
  <p:slideViewPr>
    <p:cSldViewPr snapToGrid="0">
      <p:cViewPr varScale="1">
        <p:scale>
          <a:sx n="84" d="100"/>
          <a:sy n="84" d="100"/>
        </p:scale>
        <p:origin x="9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4D4C5331-0ACE-410E-0C61-7B8C8A7626B5}"/>
    <pc:docChg chg="addSld delSld modSld">
      <pc:chgData name="Jane Davies" userId="S::j.davies2@uwtsd.ac.uk::ece06c1e-1fe5-4526-9740-3b5872e790df" providerId="AD" clId="Web-{4D4C5331-0ACE-410E-0C61-7B8C8A7626B5}" dt="2024-01-26T16:07:25.455" v="158"/>
      <pc:docMkLst>
        <pc:docMk/>
      </pc:docMkLst>
      <pc:sldChg chg="modNotes">
        <pc:chgData name="Jane Davies" userId="S::j.davies2@uwtsd.ac.uk::ece06c1e-1fe5-4526-9740-3b5872e790df" providerId="AD" clId="Web-{4D4C5331-0ACE-410E-0C61-7B8C8A7626B5}" dt="2024-01-26T16:07:25.455" v="158"/>
        <pc:sldMkLst>
          <pc:docMk/>
          <pc:sldMk cId="1872587720" sldId="283"/>
        </pc:sldMkLst>
      </pc:sldChg>
      <pc:sldChg chg="modSp">
        <pc:chgData name="Jane Davies" userId="S::j.davies2@uwtsd.ac.uk::ece06c1e-1fe5-4526-9740-3b5872e790df" providerId="AD" clId="Web-{4D4C5331-0ACE-410E-0C61-7B8C8A7626B5}" dt="2024-01-26T15:55:02.705" v="157" actId="20577"/>
        <pc:sldMkLst>
          <pc:docMk/>
          <pc:sldMk cId="3992729630" sldId="285"/>
        </pc:sldMkLst>
        <pc:spChg chg="mod">
          <ac:chgData name="Jane Davies" userId="S::j.davies2@uwtsd.ac.uk::ece06c1e-1fe5-4526-9740-3b5872e790df" providerId="AD" clId="Web-{4D4C5331-0ACE-410E-0C61-7B8C8A7626B5}" dt="2024-01-26T15:55:02.705" v="157" actId="20577"/>
          <ac:spMkLst>
            <pc:docMk/>
            <pc:sldMk cId="3992729630" sldId="285"/>
            <ac:spMk id="3" creationId="{13B2B4BD-8BBC-89A1-C2A4-9D3C1E08A9CA}"/>
          </ac:spMkLst>
        </pc:spChg>
      </pc:sldChg>
      <pc:sldChg chg="modSp">
        <pc:chgData name="Jane Davies" userId="S::j.davies2@uwtsd.ac.uk::ece06c1e-1fe5-4526-9740-3b5872e790df" providerId="AD" clId="Web-{4D4C5331-0ACE-410E-0C61-7B8C8A7626B5}" dt="2024-01-26T15:46:30.386" v="155" actId="20577"/>
        <pc:sldMkLst>
          <pc:docMk/>
          <pc:sldMk cId="1480769280" sldId="489"/>
        </pc:sldMkLst>
        <pc:spChg chg="mod">
          <ac:chgData name="Jane Davies" userId="S::j.davies2@uwtsd.ac.uk::ece06c1e-1fe5-4526-9740-3b5872e790df" providerId="AD" clId="Web-{4D4C5331-0ACE-410E-0C61-7B8C8A7626B5}" dt="2024-01-26T15:44:18.193" v="126" actId="14100"/>
          <ac:spMkLst>
            <pc:docMk/>
            <pc:sldMk cId="1480769280" sldId="489"/>
            <ac:spMk id="2" creationId="{45AB73D0-31BB-B121-B52E-07A79A275D40}"/>
          </ac:spMkLst>
        </pc:spChg>
        <pc:spChg chg="mod">
          <ac:chgData name="Jane Davies" userId="S::j.davies2@uwtsd.ac.uk::ece06c1e-1fe5-4526-9740-3b5872e790df" providerId="AD" clId="Web-{4D4C5331-0ACE-410E-0C61-7B8C8A7626B5}" dt="2024-01-26T15:46:30.386" v="155" actId="20577"/>
          <ac:spMkLst>
            <pc:docMk/>
            <pc:sldMk cId="1480769280" sldId="489"/>
            <ac:spMk id="3" creationId="{42A4C95A-7C1A-D46D-0A19-CEBB8FC67EC1}"/>
          </ac:spMkLst>
        </pc:spChg>
      </pc:sldChg>
      <pc:sldChg chg="new del">
        <pc:chgData name="Jane Davies" userId="S::j.davies2@uwtsd.ac.uk::ece06c1e-1fe5-4526-9740-3b5872e790df" providerId="AD" clId="Web-{4D4C5331-0ACE-410E-0C61-7B8C8A7626B5}" dt="2024-01-26T15:36:39.831" v="120"/>
        <pc:sldMkLst>
          <pc:docMk/>
          <pc:sldMk cId="2761200060" sldId="490"/>
        </pc:sldMkLst>
      </pc:sldChg>
      <pc:sldChg chg="modSp new del">
        <pc:chgData name="Jane Davies" userId="S::j.davies2@uwtsd.ac.uk::ece06c1e-1fe5-4526-9740-3b5872e790df" providerId="AD" clId="Web-{4D4C5331-0ACE-410E-0C61-7B8C8A7626B5}" dt="2024-01-26T15:36:40.877" v="121"/>
        <pc:sldMkLst>
          <pc:docMk/>
          <pc:sldMk cId="267878760" sldId="491"/>
        </pc:sldMkLst>
        <pc:spChg chg="mod">
          <ac:chgData name="Jane Davies" userId="S::j.davies2@uwtsd.ac.uk::ece06c1e-1fe5-4526-9740-3b5872e790df" providerId="AD" clId="Web-{4D4C5331-0ACE-410E-0C61-7B8C8A7626B5}" dt="2024-01-26T14:36:13.367" v="11" actId="20577"/>
          <ac:spMkLst>
            <pc:docMk/>
            <pc:sldMk cId="267878760" sldId="491"/>
            <ac:spMk id="2" creationId="{656F59D7-7919-D9FE-78D3-D2F203138ABA}"/>
          </ac:spMkLst>
        </pc:spChg>
        <pc:spChg chg="mod">
          <ac:chgData name="Jane Davies" userId="S::j.davies2@uwtsd.ac.uk::ece06c1e-1fe5-4526-9740-3b5872e790df" providerId="AD" clId="Web-{4D4C5331-0ACE-410E-0C61-7B8C8A7626B5}" dt="2024-01-26T14:36:02.288" v="5" actId="20577"/>
          <ac:spMkLst>
            <pc:docMk/>
            <pc:sldMk cId="267878760" sldId="491"/>
            <ac:spMk id="3" creationId="{CE058FFB-43BF-F875-CE0D-B9DD0AB010F5}"/>
          </ac:spMkLst>
        </pc:spChg>
        <pc:spChg chg="mod">
          <ac:chgData name="Jane Davies" userId="S::j.davies2@uwtsd.ac.uk::ece06c1e-1fe5-4526-9740-3b5872e790df" providerId="AD" clId="Web-{4D4C5331-0ACE-410E-0C61-7B8C8A7626B5}" dt="2024-01-26T14:48:38.330" v="77" actId="20577"/>
          <ac:spMkLst>
            <pc:docMk/>
            <pc:sldMk cId="267878760" sldId="491"/>
            <ac:spMk id="4" creationId="{C2B8BBC8-0300-73B3-ED53-C61C81B28FD1}"/>
          </ac:spMkLst>
        </pc:spChg>
        <pc:spChg chg="mod">
          <ac:chgData name="Jane Davies" userId="S::j.davies2@uwtsd.ac.uk::ece06c1e-1fe5-4526-9740-3b5872e790df" providerId="AD" clId="Web-{4D4C5331-0ACE-410E-0C61-7B8C8A7626B5}" dt="2024-01-26T14:48:43.018" v="80" actId="20577"/>
          <ac:spMkLst>
            <pc:docMk/>
            <pc:sldMk cId="267878760" sldId="491"/>
            <ac:spMk id="5" creationId="{0BC3D564-0CD6-F0E2-AC41-D103B80AA8C7}"/>
          </ac:spMkLst>
        </pc:spChg>
        <pc:spChg chg="mod">
          <ac:chgData name="Jane Davies" userId="S::j.davies2@uwtsd.ac.uk::ece06c1e-1fe5-4526-9740-3b5872e790df" providerId="AD" clId="Web-{4D4C5331-0ACE-410E-0C61-7B8C8A7626B5}" dt="2024-01-26T14:59:14.150" v="119" actId="20577"/>
          <ac:spMkLst>
            <pc:docMk/>
            <pc:sldMk cId="267878760" sldId="491"/>
            <ac:spMk id="6" creationId="{AC0885D3-1B36-4034-7BAB-FB82CB167C8E}"/>
          </ac:spMkLst>
        </pc:spChg>
      </pc:sldChg>
    </pc:docChg>
  </pc:docChgLst>
  <pc:docChgLst>
    <pc:chgData name="Jane Davies" userId="S::j.davies2@uwtsd.ac.uk::ece06c1e-1fe5-4526-9740-3b5872e790df" providerId="AD" clId="Web-{7CDF2B52-AEDC-338C-A668-A3B9172E17DA}"/>
    <pc:docChg chg="addSld delSld modSld sldOrd">
      <pc:chgData name="Jane Davies" userId="S::j.davies2@uwtsd.ac.uk::ece06c1e-1fe5-4526-9740-3b5872e790df" providerId="AD" clId="Web-{7CDF2B52-AEDC-338C-A668-A3B9172E17DA}" dt="2024-01-28T20:45:34.241" v="298"/>
      <pc:docMkLst>
        <pc:docMk/>
      </pc:docMkLst>
      <pc:sldChg chg="modSp">
        <pc:chgData name="Jane Davies" userId="S::j.davies2@uwtsd.ac.uk::ece06c1e-1fe5-4526-9740-3b5872e790df" providerId="AD" clId="Web-{7CDF2B52-AEDC-338C-A668-A3B9172E17DA}" dt="2024-01-28T19:28:23.334" v="45" actId="20577"/>
        <pc:sldMkLst>
          <pc:docMk/>
          <pc:sldMk cId="3325942203" sldId="264"/>
        </pc:sldMkLst>
        <pc:spChg chg="mod">
          <ac:chgData name="Jane Davies" userId="S::j.davies2@uwtsd.ac.uk::ece06c1e-1fe5-4526-9740-3b5872e790df" providerId="AD" clId="Web-{7CDF2B52-AEDC-338C-A668-A3B9172E17DA}" dt="2024-01-28T19:28:23.334" v="45" actId="20577"/>
          <ac:spMkLst>
            <pc:docMk/>
            <pc:sldMk cId="3325942203" sldId="264"/>
            <ac:spMk id="3" creationId="{A55C6E71-B571-19DF-340D-9DEF6711FD63}"/>
          </ac:spMkLst>
        </pc:spChg>
      </pc:sldChg>
      <pc:sldChg chg="ord">
        <pc:chgData name="Jane Davies" userId="S::j.davies2@uwtsd.ac.uk::ece06c1e-1fe5-4526-9740-3b5872e790df" providerId="AD" clId="Web-{7CDF2B52-AEDC-338C-A668-A3B9172E17DA}" dt="2024-01-28T19:28:36.022" v="46"/>
        <pc:sldMkLst>
          <pc:docMk/>
          <pc:sldMk cId="1295067166" sldId="267"/>
        </pc:sldMkLst>
      </pc:sldChg>
      <pc:sldChg chg="modSp">
        <pc:chgData name="Jane Davies" userId="S::j.davies2@uwtsd.ac.uk::ece06c1e-1fe5-4526-9740-3b5872e790df" providerId="AD" clId="Web-{7CDF2B52-AEDC-338C-A668-A3B9172E17DA}" dt="2024-01-28T20:24:15.360" v="205" actId="14100"/>
        <pc:sldMkLst>
          <pc:docMk/>
          <pc:sldMk cId="3193349251" sldId="272"/>
        </pc:sldMkLst>
        <pc:spChg chg="mod">
          <ac:chgData name="Jane Davies" userId="S::j.davies2@uwtsd.ac.uk::ece06c1e-1fe5-4526-9740-3b5872e790df" providerId="AD" clId="Web-{7CDF2B52-AEDC-338C-A668-A3B9172E17DA}" dt="2024-01-28T20:24:15.360" v="205" actId="14100"/>
          <ac:spMkLst>
            <pc:docMk/>
            <pc:sldMk cId="3193349251" sldId="272"/>
            <ac:spMk id="3" creationId="{4DFF9DF1-CA24-C4E3-D84F-648687184CAF}"/>
          </ac:spMkLst>
        </pc:spChg>
      </pc:sldChg>
      <pc:sldChg chg="ord">
        <pc:chgData name="Jane Davies" userId="S::j.davies2@uwtsd.ac.uk::ece06c1e-1fe5-4526-9740-3b5872e790df" providerId="AD" clId="Web-{7CDF2B52-AEDC-338C-A668-A3B9172E17DA}" dt="2024-01-28T20:20:42.707" v="204"/>
        <pc:sldMkLst>
          <pc:docMk/>
          <pc:sldMk cId="1676139425" sldId="273"/>
        </pc:sldMkLst>
      </pc:sldChg>
      <pc:sldChg chg="add">
        <pc:chgData name="Jane Davies" userId="S::j.davies2@uwtsd.ac.uk::ece06c1e-1fe5-4526-9740-3b5872e790df" providerId="AD" clId="Web-{7CDF2B52-AEDC-338C-A668-A3B9172E17DA}" dt="2024-01-28T19:56:16.532" v="100"/>
        <pc:sldMkLst>
          <pc:docMk/>
          <pc:sldMk cId="2937955204" sldId="275"/>
        </pc:sldMkLst>
      </pc:sldChg>
      <pc:sldChg chg="add">
        <pc:chgData name="Jane Davies" userId="S::j.davies2@uwtsd.ac.uk::ece06c1e-1fe5-4526-9740-3b5872e790df" providerId="AD" clId="Web-{7CDF2B52-AEDC-338C-A668-A3B9172E17DA}" dt="2024-01-28T20:02:31.420" v="103"/>
        <pc:sldMkLst>
          <pc:docMk/>
          <pc:sldMk cId="1736279396" sldId="278"/>
        </pc:sldMkLst>
      </pc:sldChg>
      <pc:sldChg chg="modNotes">
        <pc:chgData name="Jane Davies" userId="S::j.davies2@uwtsd.ac.uk::ece06c1e-1fe5-4526-9740-3b5872e790df" providerId="AD" clId="Web-{7CDF2B52-AEDC-338C-A668-A3B9172E17DA}" dt="2024-01-28T20:45:34.241" v="298"/>
        <pc:sldMkLst>
          <pc:docMk/>
          <pc:sldMk cId="678484456" sldId="287"/>
        </pc:sldMkLst>
      </pc:sldChg>
      <pc:sldChg chg="add">
        <pc:chgData name="Jane Davies" userId="S::j.davies2@uwtsd.ac.uk::ece06c1e-1fe5-4526-9740-3b5872e790df" providerId="AD" clId="Web-{7CDF2B52-AEDC-338C-A668-A3B9172E17DA}" dt="2024-01-28T20:07:04.921" v="109"/>
        <pc:sldMkLst>
          <pc:docMk/>
          <pc:sldMk cId="3086543763" sldId="289"/>
        </pc:sldMkLst>
      </pc:sldChg>
      <pc:sldChg chg="add">
        <pc:chgData name="Jane Davies" userId="S::j.davies2@uwtsd.ac.uk::ece06c1e-1fe5-4526-9740-3b5872e790df" providerId="AD" clId="Web-{7CDF2B52-AEDC-338C-A668-A3B9172E17DA}" dt="2024-01-28T20:07:04.827" v="107"/>
        <pc:sldMkLst>
          <pc:docMk/>
          <pc:sldMk cId="1083597098" sldId="297"/>
        </pc:sldMkLst>
      </pc:sldChg>
      <pc:sldChg chg="add del">
        <pc:chgData name="Jane Davies" userId="S::j.davies2@uwtsd.ac.uk::ece06c1e-1fe5-4526-9740-3b5872e790df" providerId="AD" clId="Web-{7CDF2B52-AEDC-338C-A668-A3B9172E17DA}" dt="2024-01-28T20:11:12.484" v="160"/>
        <pc:sldMkLst>
          <pc:docMk/>
          <pc:sldMk cId="3384587855" sldId="301"/>
        </pc:sldMkLst>
      </pc:sldChg>
      <pc:sldChg chg="modSp add">
        <pc:chgData name="Jane Davies" userId="S::j.davies2@uwtsd.ac.uk::ece06c1e-1fe5-4526-9740-3b5872e790df" providerId="AD" clId="Web-{7CDF2B52-AEDC-338C-A668-A3B9172E17DA}" dt="2024-01-28T20:11:24.891" v="162" actId="20577"/>
        <pc:sldMkLst>
          <pc:docMk/>
          <pc:sldMk cId="2666364326" sldId="302"/>
        </pc:sldMkLst>
        <pc:spChg chg="mod">
          <ac:chgData name="Jane Davies" userId="S::j.davies2@uwtsd.ac.uk::ece06c1e-1fe5-4526-9740-3b5872e790df" providerId="AD" clId="Web-{7CDF2B52-AEDC-338C-A668-A3B9172E17DA}" dt="2024-01-28T20:11:24.891" v="162" actId="20577"/>
          <ac:spMkLst>
            <pc:docMk/>
            <pc:sldMk cId="2666364326" sldId="302"/>
            <ac:spMk id="3" creationId="{B8864B1A-B03E-6507-0C87-0491C7659E34}"/>
          </ac:spMkLst>
        </pc:spChg>
      </pc:sldChg>
      <pc:sldChg chg="modSp add">
        <pc:chgData name="Jane Davies" userId="S::j.davies2@uwtsd.ac.uk::ece06c1e-1fe5-4526-9740-3b5872e790df" providerId="AD" clId="Web-{7CDF2B52-AEDC-338C-A668-A3B9172E17DA}" dt="2024-01-28T20:12:04.080" v="167" actId="20577"/>
        <pc:sldMkLst>
          <pc:docMk/>
          <pc:sldMk cId="3174484425" sldId="303"/>
        </pc:sldMkLst>
        <pc:spChg chg="mod">
          <ac:chgData name="Jane Davies" userId="S::j.davies2@uwtsd.ac.uk::ece06c1e-1fe5-4526-9740-3b5872e790df" providerId="AD" clId="Web-{7CDF2B52-AEDC-338C-A668-A3B9172E17DA}" dt="2024-01-28T20:12:04.080" v="167" actId="20577"/>
          <ac:spMkLst>
            <pc:docMk/>
            <pc:sldMk cId="3174484425" sldId="303"/>
            <ac:spMk id="3" creationId="{B8864B1A-B03E-6507-0C87-0491C7659E34}"/>
          </ac:spMkLst>
        </pc:spChg>
      </pc:sldChg>
      <pc:sldChg chg="add">
        <pc:chgData name="Jane Davies" userId="S::j.davies2@uwtsd.ac.uk::ece06c1e-1fe5-4526-9740-3b5872e790df" providerId="AD" clId="Web-{7CDF2B52-AEDC-338C-A668-A3B9172E17DA}" dt="2024-01-28T20:12:36.145" v="168"/>
        <pc:sldMkLst>
          <pc:docMk/>
          <pc:sldMk cId="1716212955" sldId="306"/>
        </pc:sldMkLst>
      </pc:sldChg>
      <pc:sldChg chg="add del">
        <pc:chgData name="Jane Davies" userId="S::j.davies2@uwtsd.ac.uk::ece06c1e-1fe5-4526-9740-3b5872e790df" providerId="AD" clId="Web-{7CDF2B52-AEDC-338C-A668-A3B9172E17DA}" dt="2024-01-28T19:20:50.634" v="8"/>
        <pc:sldMkLst>
          <pc:docMk/>
          <pc:sldMk cId="1373276271" sldId="308"/>
        </pc:sldMkLst>
      </pc:sldChg>
      <pc:sldChg chg="add del">
        <pc:chgData name="Jane Davies" userId="S::j.davies2@uwtsd.ac.uk::ece06c1e-1fe5-4526-9740-3b5872e790df" providerId="AD" clId="Web-{7CDF2B52-AEDC-338C-A668-A3B9172E17DA}" dt="2024-01-28T19:20:49.212" v="7"/>
        <pc:sldMkLst>
          <pc:docMk/>
          <pc:sldMk cId="562063466" sldId="309"/>
        </pc:sldMkLst>
      </pc:sldChg>
      <pc:sldChg chg="add del">
        <pc:chgData name="Jane Davies" userId="S::j.davies2@uwtsd.ac.uk::ece06c1e-1fe5-4526-9740-3b5872e790df" providerId="AD" clId="Web-{7CDF2B52-AEDC-338C-A668-A3B9172E17DA}" dt="2024-01-28T19:47:34.343" v="58"/>
        <pc:sldMkLst>
          <pc:docMk/>
          <pc:sldMk cId="3425664319" sldId="320"/>
        </pc:sldMkLst>
      </pc:sldChg>
      <pc:sldChg chg="add del">
        <pc:chgData name="Jane Davies" userId="S::j.davies2@uwtsd.ac.uk::ece06c1e-1fe5-4526-9740-3b5872e790df" providerId="AD" clId="Web-{7CDF2B52-AEDC-338C-A668-A3B9172E17DA}" dt="2024-01-28T19:20:48.055" v="6"/>
        <pc:sldMkLst>
          <pc:docMk/>
          <pc:sldMk cId="3667651679" sldId="490"/>
        </pc:sldMkLst>
      </pc:sldChg>
      <pc:sldChg chg="add">
        <pc:chgData name="Jane Davies" userId="S::j.davies2@uwtsd.ac.uk::ece06c1e-1fe5-4526-9740-3b5872e790df" providerId="AD" clId="Web-{7CDF2B52-AEDC-338C-A668-A3B9172E17DA}" dt="2024-01-28T19:20:42.539" v="3"/>
        <pc:sldMkLst>
          <pc:docMk/>
          <pc:sldMk cId="3112268668" sldId="491"/>
        </pc:sldMkLst>
      </pc:sldChg>
      <pc:sldChg chg="add">
        <pc:chgData name="Jane Davies" userId="S::j.davies2@uwtsd.ac.uk::ece06c1e-1fe5-4526-9740-3b5872e790df" providerId="AD" clId="Web-{7CDF2B52-AEDC-338C-A668-A3B9172E17DA}" dt="2024-01-28T19:20:42.774" v="4"/>
        <pc:sldMkLst>
          <pc:docMk/>
          <pc:sldMk cId="885642301" sldId="492"/>
        </pc:sldMkLst>
      </pc:sldChg>
      <pc:sldChg chg="add">
        <pc:chgData name="Jane Davies" userId="S::j.davies2@uwtsd.ac.uk::ece06c1e-1fe5-4526-9740-3b5872e790df" providerId="AD" clId="Web-{7CDF2B52-AEDC-338C-A668-A3B9172E17DA}" dt="2024-01-28T19:20:42.821" v="5"/>
        <pc:sldMkLst>
          <pc:docMk/>
          <pc:sldMk cId="2597787830" sldId="493"/>
        </pc:sldMkLst>
      </pc:sldChg>
      <pc:sldChg chg="add">
        <pc:chgData name="Jane Davies" userId="S::j.davies2@uwtsd.ac.uk::ece06c1e-1fe5-4526-9740-3b5872e790df" providerId="AD" clId="Web-{7CDF2B52-AEDC-338C-A668-A3B9172E17DA}" dt="2024-01-28T19:45:05.756" v="48"/>
        <pc:sldMkLst>
          <pc:docMk/>
          <pc:sldMk cId="1255009299" sldId="494"/>
        </pc:sldMkLst>
      </pc:sldChg>
      <pc:sldChg chg="addSp delSp modSp new mod setBg modNotes">
        <pc:chgData name="Jane Davies" userId="S::j.davies2@uwtsd.ac.uk::ece06c1e-1fe5-4526-9740-3b5872e790df" providerId="AD" clId="Web-{7CDF2B52-AEDC-338C-A668-A3B9172E17DA}" dt="2024-01-28T19:52:14.454" v="89"/>
        <pc:sldMkLst>
          <pc:docMk/>
          <pc:sldMk cId="273878617" sldId="495"/>
        </pc:sldMkLst>
        <pc:spChg chg="mod">
          <ac:chgData name="Jane Davies" userId="S::j.davies2@uwtsd.ac.uk::ece06c1e-1fe5-4526-9740-3b5872e790df" providerId="AD" clId="Web-{7CDF2B52-AEDC-338C-A668-A3B9172E17DA}" dt="2024-01-28T19:47:18.889" v="55"/>
          <ac:spMkLst>
            <pc:docMk/>
            <pc:sldMk cId="273878617" sldId="495"/>
            <ac:spMk id="2" creationId="{2E6FAF84-A136-B4B2-42CD-7F6C9FE142BE}"/>
          </ac:spMkLst>
        </pc:spChg>
        <pc:spChg chg="del">
          <ac:chgData name="Jane Davies" userId="S::j.davies2@uwtsd.ac.uk::ece06c1e-1fe5-4526-9740-3b5872e790df" providerId="AD" clId="Web-{7CDF2B52-AEDC-338C-A668-A3B9172E17DA}" dt="2024-01-28T19:46:56.106" v="50"/>
          <ac:spMkLst>
            <pc:docMk/>
            <pc:sldMk cId="273878617" sldId="495"/>
            <ac:spMk id="3" creationId="{7ED9C156-85BA-9CCA-A134-9BFDB00AD221}"/>
          </ac:spMkLst>
        </pc:spChg>
        <pc:spChg chg="add mod">
          <ac:chgData name="Jane Davies" userId="S::j.davies2@uwtsd.ac.uk::ece06c1e-1fe5-4526-9740-3b5872e790df" providerId="AD" clId="Web-{7CDF2B52-AEDC-338C-A668-A3B9172E17DA}" dt="2024-01-28T19:51:25.904" v="87" actId="14100"/>
          <ac:spMkLst>
            <pc:docMk/>
            <pc:sldMk cId="273878617" sldId="495"/>
            <ac:spMk id="5" creationId="{01CD31AC-7515-3B5E-657B-C59DF4894640}"/>
          </ac:spMkLst>
        </pc:spChg>
        <pc:spChg chg="add">
          <ac:chgData name="Jane Davies" userId="S::j.davies2@uwtsd.ac.uk::ece06c1e-1fe5-4526-9740-3b5872e790df" providerId="AD" clId="Web-{7CDF2B52-AEDC-338C-A668-A3B9172E17DA}" dt="2024-01-28T19:47:18.889" v="55"/>
          <ac:spMkLst>
            <pc:docMk/>
            <pc:sldMk cId="273878617" sldId="495"/>
            <ac:spMk id="10" creationId="{F13C74B1-5B17-4795-BED0-7140497B445A}"/>
          </ac:spMkLst>
        </pc:spChg>
        <pc:spChg chg="add">
          <ac:chgData name="Jane Davies" userId="S::j.davies2@uwtsd.ac.uk::ece06c1e-1fe5-4526-9740-3b5872e790df" providerId="AD" clId="Web-{7CDF2B52-AEDC-338C-A668-A3B9172E17DA}" dt="2024-01-28T19:47:18.889" v="55"/>
          <ac:spMkLst>
            <pc:docMk/>
            <pc:sldMk cId="273878617" sldId="495"/>
            <ac:spMk id="12" creationId="{D4974D33-8DC5-464E-8C6D-BE58F0669C17}"/>
          </ac:spMkLst>
        </pc:spChg>
        <pc:picChg chg="add mod ord">
          <ac:chgData name="Jane Davies" userId="S::j.davies2@uwtsd.ac.uk::ece06c1e-1fe5-4526-9740-3b5872e790df" providerId="AD" clId="Web-{7CDF2B52-AEDC-338C-A668-A3B9172E17DA}" dt="2024-01-28T19:47:57.938" v="63" actId="14100"/>
          <ac:picMkLst>
            <pc:docMk/>
            <pc:sldMk cId="273878617" sldId="495"/>
            <ac:picMk id="4" creationId="{15D26AF3-F31F-E155-5370-4F606CC4D841}"/>
          </ac:picMkLst>
        </pc:picChg>
      </pc:sldChg>
      <pc:sldChg chg="modSp add">
        <pc:chgData name="Jane Davies" userId="S::j.davies2@uwtsd.ac.uk::ece06c1e-1fe5-4526-9740-3b5872e790df" providerId="AD" clId="Web-{7CDF2B52-AEDC-338C-A668-A3B9172E17DA}" dt="2024-01-28T19:54:26.603" v="99" actId="14100"/>
        <pc:sldMkLst>
          <pc:docMk/>
          <pc:sldMk cId="77297481" sldId="496"/>
        </pc:sldMkLst>
        <pc:spChg chg="mod">
          <ac:chgData name="Jane Davies" userId="S::j.davies2@uwtsd.ac.uk::ece06c1e-1fe5-4526-9740-3b5872e790df" providerId="AD" clId="Web-{7CDF2B52-AEDC-338C-A668-A3B9172E17DA}" dt="2024-01-28T19:54:26.603" v="99" actId="14100"/>
          <ac:spMkLst>
            <pc:docMk/>
            <pc:sldMk cId="77297481" sldId="496"/>
            <ac:spMk id="3" creationId="{0FB45A55-FCAC-FF2F-A724-AB5EE6A50685}"/>
          </ac:spMkLst>
        </pc:spChg>
      </pc:sldChg>
      <pc:sldChg chg="add">
        <pc:chgData name="Jane Davies" userId="S::j.davies2@uwtsd.ac.uk::ece06c1e-1fe5-4526-9740-3b5872e790df" providerId="AD" clId="Web-{7CDF2B52-AEDC-338C-A668-A3B9172E17DA}" dt="2024-01-28T20:01:06.508" v="101"/>
        <pc:sldMkLst>
          <pc:docMk/>
          <pc:sldMk cId="3162166156" sldId="497"/>
        </pc:sldMkLst>
      </pc:sldChg>
      <pc:sldChg chg="add">
        <pc:chgData name="Jane Davies" userId="S::j.davies2@uwtsd.ac.uk::ece06c1e-1fe5-4526-9740-3b5872e790df" providerId="AD" clId="Web-{7CDF2B52-AEDC-338C-A668-A3B9172E17DA}" dt="2024-01-28T20:02:31.326" v="102"/>
        <pc:sldMkLst>
          <pc:docMk/>
          <pc:sldMk cId="3934064085" sldId="498"/>
        </pc:sldMkLst>
      </pc:sldChg>
      <pc:sldChg chg="modSp add">
        <pc:chgData name="Jane Davies" userId="S::j.davies2@uwtsd.ac.uk::ece06c1e-1fe5-4526-9740-3b5872e790df" providerId="AD" clId="Web-{7CDF2B52-AEDC-338C-A668-A3B9172E17DA}" dt="2024-01-28T20:08:18.160" v="119" actId="20577"/>
        <pc:sldMkLst>
          <pc:docMk/>
          <pc:sldMk cId="353501806" sldId="499"/>
        </pc:sldMkLst>
        <pc:spChg chg="mod">
          <ac:chgData name="Jane Davies" userId="S::j.davies2@uwtsd.ac.uk::ece06c1e-1fe5-4526-9740-3b5872e790df" providerId="AD" clId="Web-{7CDF2B52-AEDC-338C-A668-A3B9172E17DA}" dt="2024-01-28T20:08:18.160" v="119" actId="20577"/>
          <ac:spMkLst>
            <pc:docMk/>
            <pc:sldMk cId="353501806" sldId="499"/>
            <ac:spMk id="3" creationId="{B8864B1A-B03E-6507-0C87-0491C7659E34}"/>
          </ac:spMkLst>
        </pc:spChg>
      </pc:sldChg>
      <pc:sldChg chg="modSp new ord modNotes">
        <pc:chgData name="Jane Davies" userId="S::j.davies2@uwtsd.ac.uk::ece06c1e-1fe5-4526-9740-3b5872e790df" providerId="AD" clId="Web-{7CDF2B52-AEDC-338C-A668-A3B9172E17DA}" dt="2024-01-28T20:20:19.314" v="201"/>
        <pc:sldMkLst>
          <pc:docMk/>
          <pc:sldMk cId="1451907562" sldId="500"/>
        </pc:sldMkLst>
        <pc:spChg chg="mod">
          <ac:chgData name="Jane Davies" userId="S::j.davies2@uwtsd.ac.uk::ece06c1e-1fe5-4526-9740-3b5872e790df" providerId="AD" clId="Web-{7CDF2B52-AEDC-338C-A668-A3B9172E17DA}" dt="2024-01-28T20:15:27.921" v="178" actId="20577"/>
          <ac:spMkLst>
            <pc:docMk/>
            <pc:sldMk cId="1451907562" sldId="500"/>
            <ac:spMk id="2" creationId="{95906E9F-D0C4-6BE5-E303-9BCEDE4EC411}"/>
          </ac:spMkLst>
        </pc:spChg>
        <pc:spChg chg="mod">
          <ac:chgData name="Jane Davies" userId="S::j.davies2@uwtsd.ac.uk::ece06c1e-1fe5-4526-9740-3b5872e790df" providerId="AD" clId="Web-{7CDF2B52-AEDC-338C-A668-A3B9172E17DA}" dt="2024-01-28T20:16:53.036" v="193" actId="20577"/>
          <ac:spMkLst>
            <pc:docMk/>
            <pc:sldMk cId="1451907562" sldId="500"/>
            <ac:spMk id="3" creationId="{87F92C1E-9DFB-9551-45BA-28C102C1BEBA}"/>
          </ac:spMkLst>
        </pc:spChg>
      </pc:sldChg>
      <pc:sldChg chg="modSp new modNotes">
        <pc:chgData name="Jane Davies" userId="S::j.davies2@uwtsd.ac.uk::ece06c1e-1fe5-4526-9740-3b5872e790df" providerId="AD" clId="Web-{7CDF2B52-AEDC-338C-A668-A3B9172E17DA}" dt="2024-01-28T20:38:13.336" v="279" actId="20577"/>
        <pc:sldMkLst>
          <pc:docMk/>
          <pc:sldMk cId="1821103236" sldId="501"/>
        </pc:sldMkLst>
        <pc:spChg chg="mod">
          <ac:chgData name="Jane Davies" userId="S::j.davies2@uwtsd.ac.uk::ece06c1e-1fe5-4526-9740-3b5872e790df" providerId="AD" clId="Web-{7CDF2B52-AEDC-338C-A668-A3B9172E17DA}" dt="2024-01-28T20:38:13.336" v="279" actId="20577"/>
          <ac:spMkLst>
            <pc:docMk/>
            <pc:sldMk cId="1821103236" sldId="501"/>
            <ac:spMk id="2" creationId="{A8374909-BBF0-9E16-99B6-05FF258EE868}"/>
          </ac:spMkLst>
        </pc:spChg>
        <pc:spChg chg="mod">
          <ac:chgData name="Jane Davies" userId="S::j.davies2@uwtsd.ac.uk::ece06c1e-1fe5-4526-9740-3b5872e790df" providerId="AD" clId="Web-{7CDF2B52-AEDC-338C-A668-A3B9172E17DA}" dt="2024-01-28T20:37:54.162" v="278" actId="20577"/>
          <ac:spMkLst>
            <pc:docMk/>
            <pc:sldMk cId="1821103236" sldId="501"/>
            <ac:spMk id="3" creationId="{C4C2B716-9688-ACC4-3C9F-C0E3B88402D5}"/>
          </ac:spMkLst>
        </pc:spChg>
      </pc:sldChg>
      <pc:sldChg chg="modSp new">
        <pc:chgData name="Jane Davies" userId="S::j.davies2@uwtsd.ac.uk::ece06c1e-1fe5-4526-9740-3b5872e790df" providerId="AD" clId="Web-{7CDF2B52-AEDC-338C-A668-A3B9172E17DA}" dt="2024-01-28T20:37:50.990" v="277" actId="20577"/>
        <pc:sldMkLst>
          <pc:docMk/>
          <pc:sldMk cId="48717951" sldId="502"/>
        </pc:sldMkLst>
        <pc:spChg chg="mod">
          <ac:chgData name="Jane Davies" userId="S::j.davies2@uwtsd.ac.uk::ece06c1e-1fe5-4526-9740-3b5872e790df" providerId="AD" clId="Web-{7CDF2B52-AEDC-338C-A668-A3B9172E17DA}" dt="2024-01-28T20:36:18.563" v="264" actId="14100"/>
          <ac:spMkLst>
            <pc:docMk/>
            <pc:sldMk cId="48717951" sldId="502"/>
            <ac:spMk id="2" creationId="{AB6346D4-3BE5-B132-852B-4688ACBA054E}"/>
          </ac:spMkLst>
        </pc:spChg>
        <pc:spChg chg="mod">
          <ac:chgData name="Jane Davies" userId="S::j.davies2@uwtsd.ac.uk::ece06c1e-1fe5-4526-9740-3b5872e790df" providerId="AD" clId="Web-{7CDF2B52-AEDC-338C-A668-A3B9172E17DA}" dt="2024-01-28T20:37:50.990" v="277" actId="20577"/>
          <ac:spMkLst>
            <pc:docMk/>
            <pc:sldMk cId="48717951" sldId="502"/>
            <ac:spMk id="3" creationId="{0C4EA4E7-F664-D525-1136-BF80B5FA11FD}"/>
          </ac:spMkLst>
        </pc:spChg>
      </pc:sldChg>
    </pc:docChg>
  </pc:docChgLst>
  <pc:docChgLst>
    <pc:chgData name="Jane Davies" userId="ece06c1e-1fe5-4526-9740-3b5872e790df" providerId="ADAL" clId="{4135DAA0-BEDE-4C13-A8E2-0E176ED466D6}"/>
    <pc:docChg chg="custSel addSld modSld">
      <pc:chgData name="Jane Davies" userId="ece06c1e-1fe5-4526-9740-3b5872e790df" providerId="ADAL" clId="{4135DAA0-BEDE-4C13-A8E2-0E176ED466D6}" dt="2024-01-23T16:16:26.371" v="34" actId="20577"/>
      <pc:docMkLst>
        <pc:docMk/>
      </pc:docMkLst>
      <pc:sldChg chg="modSp mod">
        <pc:chgData name="Jane Davies" userId="ece06c1e-1fe5-4526-9740-3b5872e790df" providerId="ADAL" clId="{4135DAA0-BEDE-4C13-A8E2-0E176ED466D6}" dt="2024-01-23T15:57:32.913" v="0" actId="6549"/>
        <pc:sldMkLst>
          <pc:docMk/>
          <pc:sldMk cId="1545108817" sldId="257"/>
        </pc:sldMkLst>
        <pc:spChg chg="mod">
          <ac:chgData name="Jane Davies" userId="ece06c1e-1fe5-4526-9740-3b5872e790df" providerId="ADAL" clId="{4135DAA0-BEDE-4C13-A8E2-0E176ED466D6}" dt="2024-01-23T15:57:32.913" v="0" actId="6549"/>
          <ac:spMkLst>
            <pc:docMk/>
            <pc:sldMk cId="1545108817" sldId="257"/>
            <ac:spMk id="3" creationId="{5F528799-DF83-C038-86FB-6D3E797762DF}"/>
          </ac:spMkLst>
        </pc:spChg>
      </pc:sldChg>
      <pc:sldChg chg="modSp new mod">
        <pc:chgData name="Jane Davies" userId="ece06c1e-1fe5-4526-9740-3b5872e790df" providerId="ADAL" clId="{4135DAA0-BEDE-4C13-A8E2-0E176ED466D6}" dt="2024-01-23T16:16:26.371" v="34" actId="20577"/>
        <pc:sldMkLst>
          <pc:docMk/>
          <pc:sldMk cId="1480769280" sldId="489"/>
        </pc:sldMkLst>
        <pc:spChg chg="mod">
          <ac:chgData name="Jane Davies" userId="ece06c1e-1fe5-4526-9740-3b5872e790df" providerId="ADAL" clId="{4135DAA0-BEDE-4C13-A8E2-0E176ED466D6}" dt="2024-01-23T16:15:30.072" v="14" actId="313"/>
          <ac:spMkLst>
            <pc:docMk/>
            <pc:sldMk cId="1480769280" sldId="489"/>
            <ac:spMk id="2" creationId="{45AB73D0-31BB-B121-B52E-07A79A275D40}"/>
          </ac:spMkLst>
        </pc:spChg>
        <pc:spChg chg="mod">
          <ac:chgData name="Jane Davies" userId="ece06c1e-1fe5-4526-9740-3b5872e790df" providerId="ADAL" clId="{4135DAA0-BEDE-4C13-A8E2-0E176ED466D6}" dt="2024-01-23T16:16:26.371" v="34" actId="20577"/>
          <ac:spMkLst>
            <pc:docMk/>
            <pc:sldMk cId="1480769280" sldId="489"/>
            <ac:spMk id="3" creationId="{42A4C95A-7C1A-D46D-0A19-CEBB8FC67EC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F37004-FA6D-480B-B3A1-171D43ACFA5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46B458E-40A2-49CF-B42F-E87F6B7966BE}">
      <dgm:prSet/>
      <dgm:spPr/>
      <dgm:t>
        <a:bodyPr/>
        <a:lstStyle/>
        <a:p>
          <a:r>
            <a:rPr lang="en-GB" dirty="0">
              <a:solidFill>
                <a:schemeClr val="tx1"/>
              </a:solidFill>
            </a:rPr>
            <a:t>I am available to email whenever at j.davies2@uwtsd.ac.uk. Please use that email and use your own student email to get in contact.</a:t>
          </a:r>
          <a:endParaRPr lang="en-US" dirty="0">
            <a:solidFill>
              <a:schemeClr val="tx1"/>
            </a:solidFill>
          </a:endParaRPr>
        </a:p>
      </dgm:t>
    </dgm:pt>
    <dgm:pt modelId="{710CDE44-D2D3-4E90-AB5F-C06FE8C94F9B}" type="parTrans" cxnId="{DC1C3713-3AF8-4783-9C45-14A78B1ED2B4}">
      <dgm:prSet/>
      <dgm:spPr/>
      <dgm:t>
        <a:bodyPr/>
        <a:lstStyle/>
        <a:p>
          <a:endParaRPr lang="en-US"/>
        </a:p>
      </dgm:t>
    </dgm:pt>
    <dgm:pt modelId="{2C4CD86C-B25F-424F-9A07-2618D05F025E}" type="sibTrans" cxnId="{DC1C3713-3AF8-4783-9C45-14A78B1ED2B4}">
      <dgm:prSet/>
      <dgm:spPr/>
      <dgm:t>
        <a:bodyPr/>
        <a:lstStyle/>
        <a:p>
          <a:endParaRPr lang="en-US"/>
        </a:p>
      </dgm:t>
    </dgm:pt>
    <dgm:pt modelId="{4576E116-1BEA-4250-A0FA-BFE0B949205F}">
      <dgm:prSet/>
      <dgm:spPr/>
      <dgm:t>
        <a:bodyPr/>
        <a:lstStyle/>
        <a:p>
          <a:r>
            <a:rPr lang="en-GB" dirty="0">
              <a:solidFill>
                <a:schemeClr val="tx1"/>
              </a:solidFill>
            </a:rPr>
            <a:t>I will return your email (within 2 working days) but I don’t work 24/7.</a:t>
          </a:r>
          <a:endParaRPr lang="en-US" dirty="0">
            <a:solidFill>
              <a:schemeClr val="tx1"/>
            </a:solidFill>
          </a:endParaRPr>
        </a:p>
      </dgm:t>
    </dgm:pt>
    <dgm:pt modelId="{289323DE-1D8C-453F-A12B-16530694EE9C}" type="parTrans" cxnId="{388B898D-92B9-415E-8530-41B38D02CA88}">
      <dgm:prSet/>
      <dgm:spPr/>
      <dgm:t>
        <a:bodyPr/>
        <a:lstStyle/>
        <a:p>
          <a:endParaRPr lang="en-US"/>
        </a:p>
      </dgm:t>
    </dgm:pt>
    <dgm:pt modelId="{432318A5-0BEF-4B6C-994A-B4ACB6FF3B58}" type="sibTrans" cxnId="{388B898D-92B9-415E-8530-41B38D02CA88}">
      <dgm:prSet/>
      <dgm:spPr/>
      <dgm:t>
        <a:bodyPr/>
        <a:lstStyle/>
        <a:p>
          <a:endParaRPr lang="en-US"/>
        </a:p>
      </dgm:t>
    </dgm:pt>
    <dgm:pt modelId="{25B6ED08-1B54-4731-9617-CC813FCF8B82}">
      <dgm:prSet/>
      <dgm:spPr/>
      <dgm:t>
        <a:bodyPr/>
        <a:lstStyle/>
        <a:p>
          <a:r>
            <a:rPr lang="en-GB" dirty="0">
              <a:solidFill>
                <a:schemeClr val="tx1"/>
              </a:solidFill>
            </a:rPr>
            <a:t>If you haven’t heard from me in 2 days, please send another email.</a:t>
          </a:r>
          <a:endParaRPr lang="en-US" dirty="0">
            <a:solidFill>
              <a:schemeClr val="tx1"/>
            </a:solidFill>
          </a:endParaRPr>
        </a:p>
      </dgm:t>
    </dgm:pt>
    <dgm:pt modelId="{4CE54FB4-8381-47C1-B7DD-B9D6B474CE41}" type="parTrans" cxnId="{2E0EFC68-8D8E-4C71-8705-283D33AE2D43}">
      <dgm:prSet/>
      <dgm:spPr/>
      <dgm:t>
        <a:bodyPr/>
        <a:lstStyle/>
        <a:p>
          <a:endParaRPr lang="en-US"/>
        </a:p>
      </dgm:t>
    </dgm:pt>
    <dgm:pt modelId="{A697047B-8B26-4E70-985E-85C0F7742692}" type="sibTrans" cxnId="{2E0EFC68-8D8E-4C71-8705-283D33AE2D43}">
      <dgm:prSet/>
      <dgm:spPr/>
      <dgm:t>
        <a:bodyPr/>
        <a:lstStyle/>
        <a:p>
          <a:endParaRPr lang="en-US"/>
        </a:p>
      </dgm:t>
    </dgm:pt>
    <dgm:pt modelId="{E068D9C4-EF72-4A40-98E4-4CF131425496}" type="pres">
      <dgm:prSet presAssocID="{2EF37004-FA6D-480B-B3A1-171D43ACFA51}" presName="linear" presStyleCnt="0">
        <dgm:presLayoutVars>
          <dgm:animLvl val="lvl"/>
          <dgm:resizeHandles val="exact"/>
        </dgm:presLayoutVars>
      </dgm:prSet>
      <dgm:spPr/>
    </dgm:pt>
    <dgm:pt modelId="{6DE8542B-6D86-49E6-9974-341A681813B6}" type="pres">
      <dgm:prSet presAssocID="{246B458E-40A2-49CF-B42F-E87F6B7966BE}" presName="parentText" presStyleLbl="node1" presStyleIdx="0" presStyleCnt="3">
        <dgm:presLayoutVars>
          <dgm:chMax val="0"/>
          <dgm:bulletEnabled val="1"/>
        </dgm:presLayoutVars>
      </dgm:prSet>
      <dgm:spPr/>
    </dgm:pt>
    <dgm:pt modelId="{9117E37E-3AF3-4676-A39A-E75187A7CB0B}" type="pres">
      <dgm:prSet presAssocID="{2C4CD86C-B25F-424F-9A07-2618D05F025E}" presName="spacer" presStyleCnt="0"/>
      <dgm:spPr/>
    </dgm:pt>
    <dgm:pt modelId="{2560791C-C75B-43EB-A07E-062B341286C6}" type="pres">
      <dgm:prSet presAssocID="{4576E116-1BEA-4250-A0FA-BFE0B949205F}" presName="parentText" presStyleLbl="node1" presStyleIdx="1" presStyleCnt="3">
        <dgm:presLayoutVars>
          <dgm:chMax val="0"/>
          <dgm:bulletEnabled val="1"/>
        </dgm:presLayoutVars>
      </dgm:prSet>
      <dgm:spPr/>
    </dgm:pt>
    <dgm:pt modelId="{24E96550-202B-496A-9A2D-191AE35F5311}" type="pres">
      <dgm:prSet presAssocID="{432318A5-0BEF-4B6C-994A-B4ACB6FF3B58}" presName="spacer" presStyleCnt="0"/>
      <dgm:spPr/>
    </dgm:pt>
    <dgm:pt modelId="{3276F231-37D0-48C2-9A0E-B32D436C76DA}" type="pres">
      <dgm:prSet presAssocID="{25B6ED08-1B54-4731-9617-CC813FCF8B82}" presName="parentText" presStyleLbl="node1" presStyleIdx="2" presStyleCnt="3">
        <dgm:presLayoutVars>
          <dgm:chMax val="0"/>
          <dgm:bulletEnabled val="1"/>
        </dgm:presLayoutVars>
      </dgm:prSet>
      <dgm:spPr/>
    </dgm:pt>
  </dgm:ptLst>
  <dgm:cxnLst>
    <dgm:cxn modelId="{DC1C3713-3AF8-4783-9C45-14A78B1ED2B4}" srcId="{2EF37004-FA6D-480B-B3A1-171D43ACFA51}" destId="{246B458E-40A2-49CF-B42F-E87F6B7966BE}" srcOrd="0" destOrd="0" parTransId="{710CDE44-D2D3-4E90-AB5F-C06FE8C94F9B}" sibTransId="{2C4CD86C-B25F-424F-9A07-2618D05F025E}"/>
    <dgm:cxn modelId="{9379DC3D-F185-4980-8808-2C450FC932FA}" type="presOf" srcId="{25B6ED08-1B54-4731-9617-CC813FCF8B82}" destId="{3276F231-37D0-48C2-9A0E-B32D436C76DA}" srcOrd="0" destOrd="0" presId="urn:microsoft.com/office/officeart/2005/8/layout/vList2"/>
    <dgm:cxn modelId="{2E0EFC68-8D8E-4C71-8705-283D33AE2D43}" srcId="{2EF37004-FA6D-480B-B3A1-171D43ACFA51}" destId="{25B6ED08-1B54-4731-9617-CC813FCF8B82}" srcOrd="2" destOrd="0" parTransId="{4CE54FB4-8381-47C1-B7DD-B9D6B474CE41}" sibTransId="{A697047B-8B26-4E70-985E-85C0F7742692}"/>
    <dgm:cxn modelId="{ADA6AB7C-B106-4619-99B6-F6510C75BC30}" type="presOf" srcId="{246B458E-40A2-49CF-B42F-E87F6B7966BE}" destId="{6DE8542B-6D86-49E6-9974-341A681813B6}" srcOrd="0" destOrd="0" presId="urn:microsoft.com/office/officeart/2005/8/layout/vList2"/>
    <dgm:cxn modelId="{A6F47481-FC3A-4656-A482-2FC6166C4AF2}" type="presOf" srcId="{2EF37004-FA6D-480B-B3A1-171D43ACFA51}" destId="{E068D9C4-EF72-4A40-98E4-4CF131425496}" srcOrd="0" destOrd="0" presId="urn:microsoft.com/office/officeart/2005/8/layout/vList2"/>
    <dgm:cxn modelId="{388B898D-92B9-415E-8530-41B38D02CA88}" srcId="{2EF37004-FA6D-480B-B3A1-171D43ACFA51}" destId="{4576E116-1BEA-4250-A0FA-BFE0B949205F}" srcOrd="1" destOrd="0" parTransId="{289323DE-1D8C-453F-A12B-16530694EE9C}" sibTransId="{432318A5-0BEF-4B6C-994A-B4ACB6FF3B58}"/>
    <dgm:cxn modelId="{43CBFCD2-D032-410B-93CE-84C9801960FA}" type="presOf" srcId="{4576E116-1BEA-4250-A0FA-BFE0B949205F}" destId="{2560791C-C75B-43EB-A07E-062B341286C6}" srcOrd="0" destOrd="0" presId="urn:microsoft.com/office/officeart/2005/8/layout/vList2"/>
    <dgm:cxn modelId="{19BA8C3F-DF87-4637-A9F8-A4457A0CA902}" type="presParOf" srcId="{E068D9C4-EF72-4A40-98E4-4CF131425496}" destId="{6DE8542B-6D86-49E6-9974-341A681813B6}" srcOrd="0" destOrd="0" presId="urn:microsoft.com/office/officeart/2005/8/layout/vList2"/>
    <dgm:cxn modelId="{FE1D5062-8BB9-430B-A517-ADF625686B10}" type="presParOf" srcId="{E068D9C4-EF72-4A40-98E4-4CF131425496}" destId="{9117E37E-3AF3-4676-A39A-E75187A7CB0B}" srcOrd="1" destOrd="0" presId="urn:microsoft.com/office/officeart/2005/8/layout/vList2"/>
    <dgm:cxn modelId="{02DB536E-5E5F-41E5-BC56-030256496478}" type="presParOf" srcId="{E068D9C4-EF72-4A40-98E4-4CF131425496}" destId="{2560791C-C75B-43EB-A07E-062B341286C6}" srcOrd="2" destOrd="0" presId="urn:microsoft.com/office/officeart/2005/8/layout/vList2"/>
    <dgm:cxn modelId="{A30416F2-7265-4807-AF29-06AFF0DB1081}" type="presParOf" srcId="{E068D9C4-EF72-4A40-98E4-4CF131425496}" destId="{24E96550-202B-496A-9A2D-191AE35F5311}" srcOrd="3" destOrd="0" presId="urn:microsoft.com/office/officeart/2005/8/layout/vList2"/>
    <dgm:cxn modelId="{A4EDB852-6656-4500-BB70-4BDB70A1D8B7}" type="presParOf" srcId="{E068D9C4-EF72-4A40-98E4-4CF131425496}" destId="{3276F231-37D0-48C2-9A0E-B32D436C76D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447283-53A3-40E0-AFB4-0722FCF1F82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213C7F1-C7F2-45F1-867A-F664C2D6CA5C}">
      <dgm:prSet/>
      <dgm:spPr/>
      <dgm:t>
        <a:bodyPr/>
        <a:lstStyle/>
        <a:p>
          <a:r>
            <a:rPr lang="en-GB"/>
            <a:t>Word Count:</a:t>
          </a:r>
          <a:endParaRPr lang="en-US"/>
        </a:p>
      </dgm:t>
    </dgm:pt>
    <dgm:pt modelId="{99279B41-84D9-40C5-B8C6-2A6B7F2ABC7F}" type="parTrans" cxnId="{8A752DD0-D891-4FAF-A9EA-5AF23F4DDD69}">
      <dgm:prSet/>
      <dgm:spPr/>
      <dgm:t>
        <a:bodyPr/>
        <a:lstStyle/>
        <a:p>
          <a:endParaRPr lang="en-US"/>
        </a:p>
      </dgm:t>
    </dgm:pt>
    <dgm:pt modelId="{69737D22-FC05-46B1-B9F2-24977334677E}" type="sibTrans" cxnId="{8A752DD0-D891-4FAF-A9EA-5AF23F4DDD69}">
      <dgm:prSet/>
      <dgm:spPr/>
      <dgm:t>
        <a:bodyPr/>
        <a:lstStyle/>
        <a:p>
          <a:endParaRPr lang="en-US"/>
        </a:p>
      </dgm:t>
    </dgm:pt>
    <dgm:pt modelId="{58915591-EC4A-4185-8094-F98E3FCC89B9}">
      <dgm:prSet/>
      <dgm:spPr/>
      <dgm:t>
        <a:bodyPr/>
        <a:lstStyle/>
        <a:p>
          <a:r>
            <a:rPr lang="en-GB" dirty="0"/>
            <a:t>2000 words (+/-10%)</a:t>
          </a:r>
          <a:endParaRPr lang="en-US" dirty="0"/>
        </a:p>
      </dgm:t>
    </dgm:pt>
    <dgm:pt modelId="{4733B0DB-4953-4D39-888D-45CDC2827D41}" type="parTrans" cxnId="{88E3E82A-4B15-4EB1-B2EF-7CBE7989D13F}">
      <dgm:prSet/>
      <dgm:spPr/>
      <dgm:t>
        <a:bodyPr/>
        <a:lstStyle/>
        <a:p>
          <a:endParaRPr lang="en-US"/>
        </a:p>
      </dgm:t>
    </dgm:pt>
    <dgm:pt modelId="{D3500A3D-B0C7-46C1-8389-DADAEC2D3264}" type="sibTrans" cxnId="{88E3E82A-4B15-4EB1-B2EF-7CBE7989D13F}">
      <dgm:prSet/>
      <dgm:spPr/>
      <dgm:t>
        <a:bodyPr/>
        <a:lstStyle/>
        <a:p>
          <a:endParaRPr lang="en-US"/>
        </a:p>
      </dgm:t>
    </dgm:pt>
    <dgm:pt modelId="{8E3DE651-F783-4F0B-B097-19D7B61DE8A7}">
      <dgm:prSet/>
      <dgm:spPr/>
      <dgm:t>
        <a:bodyPr/>
        <a:lstStyle/>
        <a:p>
          <a:r>
            <a:rPr lang="en-GB"/>
            <a:t>Submission Date:</a:t>
          </a:r>
          <a:endParaRPr lang="en-US"/>
        </a:p>
      </dgm:t>
    </dgm:pt>
    <dgm:pt modelId="{430A055A-8E7B-4A19-A36F-0E25167F2D96}" type="parTrans" cxnId="{99BEE55C-2CEB-48AB-B954-528836C8B485}">
      <dgm:prSet/>
      <dgm:spPr/>
      <dgm:t>
        <a:bodyPr/>
        <a:lstStyle/>
        <a:p>
          <a:endParaRPr lang="en-US"/>
        </a:p>
      </dgm:t>
    </dgm:pt>
    <dgm:pt modelId="{18681EAB-6CFE-4E90-AE8A-03A2AFD23A7F}" type="sibTrans" cxnId="{99BEE55C-2CEB-48AB-B954-528836C8B485}">
      <dgm:prSet/>
      <dgm:spPr/>
      <dgm:t>
        <a:bodyPr/>
        <a:lstStyle/>
        <a:p>
          <a:endParaRPr lang="en-US"/>
        </a:p>
      </dgm:t>
    </dgm:pt>
    <dgm:pt modelId="{EC0EA235-69B5-492B-AB17-C035774F5F33}">
      <dgm:prSet/>
      <dgm:spPr/>
      <dgm:t>
        <a:bodyPr/>
        <a:lstStyle/>
        <a:p>
          <a:r>
            <a:rPr lang="en-GB" dirty="0"/>
            <a:t>Friday 15</a:t>
          </a:r>
          <a:r>
            <a:rPr lang="en-GB" baseline="30000" dirty="0"/>
            <a:t>th</a:t>
          </a:r>
          <a:r>
            <a:rPr lang="en-GB" dirty="0"/>
            <a:t> March 2024 by 23:59hrs</a:t>
          </a:r>
          <a:endParaRPr lang="en-US" dirty="0"/>
        </a:p>
      </dgm:t>
    </dgm:pt>
    <dgm:pt modelId="{31C0F0DC-22EF-4F60-B505-4431E53222EF}" type="parTrans" cxnId="{E5F3E9A1-9F2E-4AF6-90D6-4BBC52E0DC13}">
      <dgm:prSet/>
      <dgm:spPr/>
      <dgm:t>
        <a:bodyPr/>
        <a:lstStyle/>
        <a:p>
          <a:endParaRPr lang="en-US"/>
        </a:p>
      </dgm:t>
    </dgm:pt>
    <dgm:pt modelId="{2515DE83-AF5E-4A4F-8565-E90D874FE523}" type="sibTrans" cxnId="{E5F3E9A1-9F2E-4AF6-90D6-4BBC52E0DC13}">
      <dgm:prSet/>
      <dgm:spPr/>
      <dgm:t>
        <a:bodyPr/>
        <a:lstStyle/>
        <a:p>
          <a:endParaRPr lang="en-US"/>
        </a:p>
      </dgm:t>
    </dgm:pt>
    <dgm:pt modelId="{5A2FD4F7-8097-4A25-911C-11C9F294E0D4}">
      <dgm:prSet/>
      <dgm:spPr/>
      <dgm:t>
        <a:bodyPr/>
        <a:lstStyle/>
        <a:p>
          <a:r>
            <a:rPr lang="en-GB"/>
            <a:t>Feedback Date:</a:t>
          </a:r>
          <a:endParaRPr lang="en-US"/>
        </a:p>
      </dgm:t>
    </dgm:pt>
    <dgm:pt modelId="{065A17D4-F81D-4289-A750-D9D2AEE23766}" type="parTrans" cxnId="{C645165D-A034-4561-B79F-2F9EA2974EE5}">
      <dgm:prSet/>
      <dgm:spPr/>
      <dgm:t>
        <a:bodyPr/>
        <a:lstStyle/>
        <a:p>
          <a:endParaRPr lang="en-US"/>
        </a:p>
      </dgm:t>
    </dgm:pt>
    <dgm:pt modelId="{8D00CC05-6818-48B9-B995-A5182FA000E8}" type="sibTrans" cxnId="{C645165D-A034-4561-B79F-2F9EA2974EE5}">
      <dgm:prSet/>
      <dgm:spPr/>
      <dgm:t>
        <a:bodyPr/>
        <a:lstStyle/>
        <a:p>
          <a:endParaRPr lang="en-US"/>
        </a:p>
      </dgm:t>
    </dgm:pt>
    <dgm:pt modelId="{856FC113-729F-406A-B156-577B16B88CF9}">
      <dgm:prSet/>
      <dgm:spPr/>
      <dgm:t>
        <a:bodyPr/>
        <a:lstStyle/>
        <a:p>
          <a:r>
            <a:rPr lang="en-GB" dirty="0"/>
            <a:t>3</a:t>
          </a:r>
          <a:r>
            <a:rPr lang="en-GB" baseline="30000" dirty="0"/>
            <a:t>rd</a:t>
          </a:r>
          <a:r>
            <a:rPr lang="en-GB" dirty="0"/>
            <a:t> May 2024 by 10:00am</a:t>
          </a:r>
          <a:endParaRPr lang="en-US" dirty="0"/>
        </a:p>
      </dgm:t>
    </dgm:pt>
    <dgm:pt modelId="{8E2DC10E-B6AA-494B-8907-39304745B5D4}" type="parTrans" cxnId="{CE1B9183-3E78-4C60-9556-FBD9E944C7D8}">
      <dgm:prSet/>
      <dgm:spPr/>
      <dgm:t>
        <a:bodyPr/>
        <a:lstStyle/>
        <a:p>
          <a:endParaRPr lang="en-US"/>
        </a:p>
      </dgm:t>
    </dgm:pt>
    <dgm:pt modelId="{A8FC1B4E-59AD-456A-856D-EFA1345F5EDD}" type="sibTrans" cxnId="{CE1B9183-3E78-4C60-9556-FBD9E944C7D8}">
      <dgm:prSet/>
      <dgm:spPr/>
      <dgm:t>
        <a:bodyPr/>
        <a:lstStyle/>
        <a:p>
          <a:endParaRPr lang="en-US"/>
        </a:p>
      </dgm:t>
    </dgm:pt>
    <dgm:pt modelId="{5F939411-E05F-4A07-B12E-225C492F5F5A}" type="pres">
      <dgm:prSet presAssocID="{AD447283-53A3-40E0-AFB4-0722FCF1F820}" presName="root" presStyleCnt="0">
        <dgm:presLayoutVars>
          <dgm:dir/>
          <dgm:resizeHandles val="exact"/>
        </dgm:presLayoutVars>
      </dgm:prSet>
      <dgm:spPr/>
    </dgm:pt>
    <dgm:pt modelId="{0FBB3515-1F31-432F-BFDE-A9D8B6757EF7}" type="pres">
      <dgm:prSet presAssocID="{4213C7F1-C7F2-45F1-867A-F664C2D6CA5C}" presName="compNode" presStyleCnt="0"/>
      <dgm:spPr/>
    </dgm:pt>
    <dgm:pt modelId="{D3905320-DFE2-4C2F-9E6E-810C854FA2EA}" type="pres">
      <dgm:prSet presAssocID="{4213C7F1-C7F2-45F1-867A-F664C2D6CA5C}" presName="bgRect" presStyleLbl="bgShp" presStyleIdx="0" presStyleCnt="3"/>
      <dgm:spPr/>
    </dgm:pt>
    <dgm:pt modelId="{0449047E-2890-4230-A428-3E70F4FB16DC}" type="pres">
      <dgm:prSet presAssocID="{4213C7F1-C7F2-45F1-867A-F664C2D6CA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1EB66E2-8CB2-4051-B8DB-8C8CF555EA6F}" type="pres">
      <dgm:prSet presAssocID="{4213C7F1-C7F2-45F1-867A-F664C2D6CA5C}" presName="spaceRect" presStyleCnt="0"/>
      <dgm:spPr/>
    </dgm:pt>
    <dgm:pt modelId="{FDC6D7D0-C819-43C8-8A6D-7EE05A77AAE7}" type="pres">
      <dgm:prSet presAssocID="{4213C7F1-C7F2-45F1-867A-F664C2D6CA5C}" presName="parTx" presStyleLbl="revTx" presStyleIdx="0" presStyleCnt="6">
        <dgm:presLayoutVars>
          <dgm:chMax val="0"/>
          <dgm:chPref val="0"/>
        </dgm:presLayoutVars>
      </dgm:prSet>
      <dgm:spPr/>
    </dgm:pt>
    <dgm:pt modelId="{383136D8-74A5-4A87-9B5C-F510CF0B9D27}" type="pres">
      <dgm:prSet presAssocID="{4213C7F1-C7F2-45F1-867A-F664C2D6CA5C}" presName="desTx" presStyleLbl="revTx" presStyleIdx="1" presStyleCnt="6">
        <dgm:presLayoutVars/>
      </dgm:prSet>
      <dgm:spPr/>
    </dgm:pt>
    <dgm:pt modelId="{B6245F54-754F-40F5-BF4C-5665054CE899}" type="pres">
      <dgm:prSet presAssocID="{69737D22-FC05-46B1-B9F2-24977334677E}" presName="sibTrans" presStyleCnt="0"/>
      <dgm:spPr/>
    </dgm:pt>
    <dgm:pt modelId="{555D052D-0446-4E87-8EF1-C589685D9287}" type="pres">
      <dgm:prSet presAssocID="{8E3DE651-F783-4F0B-B097-19D7B61DE8A7}" presName="compNode" presStyleCnt="0"/>
      <dgm:spPr/>
    </dgm:pt>
    <dgm:pt modelId="{7490DEC0-AC87-4845-AF2A-1090BC7925F4}" type="pres">
      <dgm:prSet presAssocID="{8E3DE651-F783-4F0B-B097-19D7B61DE8A7}" presName="bgRect" presStyleLbl="bgShp" presStyleIdx="1" presStyleCnt="3"/>
      <dgm:spPr/>
    </dgm:pt>
    <dgm:pt modelId="{760136DD-85CE-4CB1-A562-7902B56E70C5}" type="pres">
      <dgm:prSet presAssocID="{8E3DE651-F783-4F0B-B097-19D7B61DE8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A8C3BEA2-8265-4D06-8606-4525164BB3B8}" type="pres">
      <dgm:prSet presAssocID="{8E3DE651-F783-4F0B-B097-19D7B61DE8A7}" presName="spaceRect" presStyleCnt="0"/>
      <dgm:spPr/>
    </dgm:pt>
    <dgm:pt modelId="{1E84A562-B67A-4673-BF35-6F9064ECC8F5}" type="pres">
      <dgm:prSet presAssocID="{8E3DE651-F783-4F0B-B097-19D7B61DE8A7}" presName="parTx" presStyleLbl="revTx" presStyleIdx="2" presStyleCnt="6">
        <dgm:presLayoutVars>
          <dgm:chMax val="0"/>
          <dgm:chPref val="0"/>
        </dgm:presLayoutVars>
      </dgm:prSet>
      <dgm:spPr/>
    </dgm:pt>
    <dgm:pt modelId="{1D1D82BB-389D-449D-9691-5BD47D18DBAA}" type="pres">
      <dgm:prSet presAssocID="{8E3DE651-F783-4F0B-B097-19D7B61DE8A7}" presName="desTx" presStyleLbl="revTx" presStyleIdx="3" presStyleCnt="6">
        <dgm:presLayoutVars/>
      </dgm:prSet>
      <dgm:spPr/>
    </dgm:pt>
    <dgm:pt modelId="{AD3F7530-CC30-4FAC-86B1-D0271CF00C84}" type="pres">
      <dgm:prSet presAssocID="{18681EAB-6CFE-4E90-AE8A-03A2AFD23A7F}" presName="sibTrans" presStyleCnt="0"/>
      <dgm:spPr/>
    </dgm:pt>
    <dgm:pt modelId="{992910E6-EEFE-4892-801F-43882E94C7F9}" type="pres">
      <dgm:prSet presAssocID="{5A2FD4F7-8097-4A25-911C-11C9F294E0D4}" presName="compNode" presStyleCnt="0"/>
      <dgm:spPr/>
    </dgm:pt>
    <dgm:pt modelId="{0E353CE2-6A2B-4003-BD7B-980C79CB234F}" type="pres">
      <dgm:prSet presAssocID="{5A2FD4F7-8097-4A25-911C-11C9F294E0D4}" presName="bgRect" presStyleLbl="bgShp" presStyleIdx="2" presStyleCnt="3"/>
      <dgm:spPr/>
    </dgm:pt>
    <dgm:pt modelId="{540FB719-B45B-40E7-B1D3-35248F9329C4}" type="pres">
      <dgm:prSet presAssocID="{5A2FD4F7-8097-4A25-911C-11C9F294E0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ip Calendar"/>
        </a:ext>
      </dgm:extLst>
    </dgm:pt>
    <dgm:pt modelId="{B4315035-46C3-4757-9F73-D96809D9E6FC}" type="pres">
      <dgm:prSet presAssocID="{5A2FD4F7-8097-4A25-911C-11C9F294E0D4}" presName="spaceRect" presStyleCnt="0"/>
      <dgm:spPr/>
    </dgm:pt>
    <dgm:pt modelId="{57CCB543-774E-4651-B579-534D1560F25B}" type="pres">
      <dgm:prSet presAssocID="{5A2FD4F7-8097-4A25-911C-11C9F294E0D4}" presName="parTx" presStyleLbl="revTx" presStyleIdx="4" presStyleCnt="6">
        <dgm:presLayoutVars>
          <dgm:chMax val="0"/>
          <dgm:chPref val="0"/>
        </dgm:presLayoutVars>
      </dgm:prSet>
      <dgm:spPr/>
    </dgm:pt>
    <dgm:pt modelId="{C8CA43C4-7B09-4664-A8D5-3051A7364AA0}" type="pres">
      <dgm:prSet presAssocID="{5A2FD4F7-8097-4A25-911C-11C9F294E0D4}" presName="desTx" presStyleLbl="revTx" presStyleIdx="5" presStyleCnt="6">
        <dgm:presLayoutVars/>
      </dgm:prSet>
      <dgm:spPr/>
    </dgm:pt>
  </dgm:ptLst>
  <dgm:cxnLst>
    <dgm:cxn modelId="{88E3E82A-4B15-4EB1-B2EF-7CBE7989D13F}" srcId="{4213C7F1-C7F2-45F1-867A-F664C2D6CA5C}" destId="{58915591-EC4A-4185-8094-F98E3FCC89B9}" srcOrd="0" destOrd="0" parTransId="{4733B0DB-4953-4D39-888D-45CDC2827D41}" sibTransId="{D3500A3D-B0C7-46C1-8389-DADAEC2D3264}"/>
    <dgm:cxn modelId="{99BEE55C-2CEB-48AB-B954-528836C8B485}" srcId="{AD447283-53A3-40E0-AFB4-0722FCF1F820}" destId="{8E3DE651-F783-4F0B-B097-19D7B61DE8A7}" srcOrd="1" destOrd="0" parTransId="{430A055A-8E7B-4A19-A36F-0E25167F2D96}" sibTransId="{18681EAB-6CFE-4E90-AE8A-03A2AFD23A7F}"/>
    <dgm:cxn modelId="{C645165D-A034-4561-B79F-2F9EA2974EE5}" srcId="{AD447283-53A3-40E0-AFB4-0722FCF1F820}" destId="{5A2FD4F7-8097-4A25-911C-11C9F294E0D4}" srcOrd="2" destOrd="0" parTransId="{065A17D4-F81D-4289-A750-D9D2AEE23766}" sibTransId="{8D00CC05-6818-48B9-B995-A5182FA000E8}"/>
    <dgm:cxn modelId="{0761B846-014D-45E9-B372-1B2F501189C6}" type="presOf" srcId="{AD447283-53A3-40E0-AFB4-0722FCF1F820}" destId="{5F939411-E05F-4A07-B12E-225C492F5F5A}" srcOrd="0" destOrd="0" presId="urn:microsoft.com/office/officeart/2018/2/layout/IconVerticalSolidList"/>
    <dgm:cxn modelId="{EDBD0B4C-1CEC-4766-8EFA-4FBA9295D690}" type="presOf" srcId="{58915591-EC4A-4185-8094-F98E3FCC89B9}" destId="{383136D8-74A5-4A87-9B5C-F510CF0B9D27}" srcOrd="0" destOrd="0" presId="urn:microsoft.com/office/officeart/2018/2/layout/IconVerticalSolidList"/>
    <dgm:cxn modelId="{68B2D073-DDE7-4DF6-AAE7-F09C6F601F76}" type="presOf" srcId="{856FC113-729F-406A-B156-577B16B88CF9}" destId="{C8CA43C4-7B09-4664-A8D5-3051A7364AA0}" srcOrd="0" destOrd="0" presId="urn:microsoft.com/office/officeart/2018/2/layout/IconVerticalSolidList"/>
    <dgm:cxn modelId="{FA359577-B580-4E80-A4E4-03D40A205FB4}" type="presOf" srcId="{EC0EA235-69B5-492B-AB17-C035774F5F33}" destId="{1D1D82BB-389D-449D-9691-5BD47D18DBAA}" srcOrd="0" destOrd="0" presId="urn:microsoft.com/office/officeart/2018/2/layout/IconVerticalSolidList"/>
    <dgm:cxn modelId="{CE1B9183-3E78-4C60-9556-FBD9E944C7D8}" srcId="{5A2FD4F7-8097-4A25-911C-11C9F294E0D4}" destId="{856FC113-729F-406A-B156-577B16B88CF9}" srcOrd="0" destOrd="0" parTransId="{8E2DC10E-B6AA-494B-8907-39304745B5D4}" sibTransId="{A8FC1B4E-59AD-456A-856D-EFA1345F5EDD}"/>
    <dgm:cxn modelId="{E5F3E9A1-9F2E-4AF6-90D6-4BBC52E0DC13}" srcId="{8E3DE651-F783-4F0B-B097-19D7B61DE8A7}" destId="{EC0EA235-69B5-492B-AB17-C035774F5F33}" srcOrd="0" destOrd="0" parTransId="{31C0F0DC-22EF-4F60-B505-4431E53222EF}" sibTransId="{2515DE83-AF5E-4A4F-8565-E90D874FE523}"/>
    <dgm:cxn modelId="{D39915B0-0DA6-47C6-ADA4-81D9E10FA8C9}" type="presOf" srcId="{5A2FD4F7-8097-4A25-911C-11C9F294E0D4}" destId="{57CCB543-774E-4651-B579-534D1560F25B}" srcOrd="0" destOrd="0" presId="urn:microsoft.com/office/officeart/2018/2/layout/IconVerticalSolidList"/>
    <dgm:cxn modelId="{8A752DD0-D891-4FAF-A9EA-5AF23F4DDD69}" srcId="{AD447283-53A3-40E0-AFB4-0722FCF1F820}" destId="{4213C7F1-C7F2-45F1-867A-F664C2D6CA5C}" srcOrd="0" destOrd="0" parTransId="{99279B41-84D9-40C5-B8C6-2A6B7F2ABC7F}" sibTransId="{69737D22-FC05-46B1-B9F2-24977334677E}"/>
    <dgm:cxn modelId="{528E14E1-8B2F-4F5C-9EB0-AD531A76A9EC}" type="presOf" srcId="{8E3DE651-F783-4F0B-B097-19D7B61DE8A7}" destId="{1E84A562-B67A-4673-BF35-6F9064ECC8F5}" srcOrd="0" destOrd="0" presId="urn:microsoft.com/office/officeart/2018/2/layout/IconVerticalSolidList"/>
    <dgm:cxn modelId="{A922F4FF-1F5F-42A0-8BC8-000A065D1FE0}" type="presOf" srcId="{4213C7F1-C7F2-45F1-867A-F664C2D6CA5C}" destId="{FDC6D7D0-C819-43C8-8A6D-7EE05A77AAE7}" srcOrd="0" destOrd="0" presId="urn:microsoft.com/office/officeart/2018/2/layout/IconVerticalSolidList"/>
    <dgm:cxn modelId="{A8D7851C-F819-40BD-8AF7-182272FD8467}" type="presParOf" srcId="{5F939411-E05F-4A07-B12E-225C492F5F5A}" destId="{0FBB3515-1F31-432F-BFDE-A9D8B6757EF7}" srcOrd="0" destOrd="0" presId="urn:microsoft.com/office/officeart/2018/2/layout/IconVerticalSolidList"/>
    <dgm:cxn modelId="{3171C4D2-4D35-4F1E-9813-1D44FCC7A9C0}" type="presParOf" srcId="{0FBB3515-1F31-432F-BFDE-A9D8B6757EF7}" destId="{D3905320-DFE2-4C2F-9E6E-810C854FA2EA}" srcOrd="0" destOrd="0" presId="urn:microsoft.com/office/officeart/2018/2/layout/IconVerticalSolidList"/>
    <dgm:cxn modelId="{8922ED66-49BB-4AFA-A135-C5BD816C89F5}" type="presParOf" srcId="{0FBB3515-1F31-432F-BFDE-A9D8B6757EF7}" destId="{0449047E-2890-4230-A428-3E70F4FB16DC}" srcOrd="1" destOrd="0" presId="urn:microsoft.com/office/officeart/2018/2/layout/IconVerticalSolidList"/>
    <dgm:cxn modelId="{AF40B049-45C8-43A9-B231-000F156C52DE}" type="presParOf" srcId="{0FBB3515-1F31-432F-BFDE-A9D8B6757EF7}" destId="{21EB66E2-8CB2-4051-B8DB-8C8CF555EA6F}" srcOrd="2" destOrd="0" presId="urn:microsoft.com/office/officeart/2018/2/layout/IconVerticalSolidList"/>
    <dgm:cxn modelId="{031C2530-8CC6-4F3F-8AD4-83A86489C1FC}" type="presParOf" srcId="{0FBB3515-1F31-432F-BFDE-A9D8B6757EF7}" destId="{FDC6D7D0-C819-43C8-8A6D-7EE05A77AAE7}" srcOrd="3" destOrd="0" presId="urn:microsoft.com/office/officeart/2018/2/layout/IconVerticalSolidList"/>
    <dgm:cxn modelId="{4B0B4D3A-BF66-4606-B1C4-2A8EE454A53A}" type="presParOf" srcId="{0FBB3515-1F31-432F-BFDE-A9D8B6757EF7}" destId="{383136D8-74A5-4A87-9B5C-F510CF0B9D27}" srcOrd="4" destOrd="0" presId="urn:microsoft.com/office/officeart/2018/2/layout/IconVerticalSolidList"/>
    <dgm:cxn modelId="{692ADE5B-C097-4232-9FAF-D4E1FC1F9DAC}" type="presParOf" srcId="{5F939411-E05F-4A07-B12E-225C492F5F5A}" destId="{B6245F54-754F-40F5-BF4C-5665054CE899}" srcOrd="1" destOrd="0" presId="urn:microsoft.com/office/officeart/2018/2/layout/IconVerticalSolidList"/>
    <dgm:cxn modelId="{6C4C58BF-7975-4854-845B-98B1C126A30B}" type="presParOf" srcId="{5F939411-E05F-4A07-B12E-225C492F5F5A}" destId="{555D052D-0446-4E87-8EF1-C589685D9287}" srcOrd="2" destOrd="0" presId="urn:microsoft.com/office/officeart/2018/2/layout/IconVerticalSolidList"/>
    <dgm:cxn modelId="{5AB8E214-AF63-454D-A639-E830FEBE5329}" type="presParOf" srcId="{555D052D-0446-4E87-8EF1-C589685D9287}" destId="{7490DEC0-AC87-4845-AF2A-1090BC7925F4}" srcOrd="0" destOrd="0" presId="urn:microsoft.com/office/officeart/2018/2/layout/IconVerticalSolidList"/>
    <dgm:cxn modelId="{CF3D9170-3B6A-4871-84D1-C2861636DE52}" type="presParOf" srcId="{555D052D-0446-4E87-8EF1-C589685D9287}" destId="{760136DD-85CE-4CB1-A562-7902B56E70C5}" srcOrd="1" destOrd="0" presId="urn:microsoft.com/office/officeart/2018/2/layout/IconVerticalSolidList"/>
    <dgm:cxn modelId="{B69EE9BF-8BF2-4708-BBF3-80DCC2594C61}" type="presParOf" srcId="{555D052D-0446-4E87-8EF1-C589685D9287}" destId="{A8C3BEA2-8265-4D06-8606-4525164BB3B8}" srcOrd="2" destOrd="0" presId="urn:microsoft.com/office/officeart/2018/2/layout/IconVerticalSolidList"/>
    <dgm:cxn modelId="{29AEB10A-3B80-41B9-B8A5-9A08AF852D78}" type="presParOf" srcId="{555D052D-0446-4E87-8EF1-C589685D9287}" destId="{1E84A562-B67A-4673-BF35-6F9064ECC8F5}" srcOrd="3" destOrd="0" presId="urn:microsoft.com/office/officeart/2018/2/layout/IconVerticalSolidList"/>
    <dgm:cxn modelId="{CE78D7B5-8828-4D61-AC61-692699BB039A}" type="presParOf" srcId="{555D052D-0446-4E87-8EF1-C589685D9287}" destId="{1D1D82BB-389D-449D-9691-5BD47D18DBAA}" srcOrd="4" destOrd="0" presId="urn:microsoft.com/office/officeart/2018/2/layout/IconVerticalSolidList"/>
    <dgm:cxn modelId="{B4C1FF65-1E4F-4DC8-B6A8-7A39474B39C3}" type="presParOf" srcId="{5F939411-E05F-4A07-B12E-225C492F5F5A}" destId="{AD3F7530-CC30-4FAC-86B1-D0271CF00C84}" srcOrd="3" destOrd="0" presId="urn:microsoft.com/office/officeart/2018/2/layout/IconVerticalSolidList"/>
    <dgm:cxn modelId="{0C5DA0F6-86A8-47EF-ABB9-C1CAEA658AED}" type="presParOf" srcId="{5F939411-E05F-4A07-B12E-225C492F5F5A}" destId="{992910E6-EEFE-4892-801F-43882E94C7F9}" srcOrd="4" destOrd="0" presId="urn:microsoft.com/office/officeart/2018/2/layout/IconVerticalSolidList"/>
    <dgm:cxn modelId="{67606633-B58E-4807-8AA0-6EC2F6095683}" type="presParOf" srcId="{992910E6-EEFE-4892-801F-43882E94C7F9}" destId="{0E353CE2-6A2B-4003-BD7B-980C79CB234F}" srcOrd="0" destOrd="0" presId="urn:microsoft.com/office/officeart/2018/2/layout/IconVerticalSolidList"/>
    <dgm:cxn modelId="{B2DC56A1-AE13-483F-A91D-A8D57299C8C3}" type="presParOf" srcId="{992910E6-EEFE-4892-801F-43882E94C7F9}" destId="{540FB719-B45B-40E7-B1D3-35248F9329C4}" srcOrd="1" destOrd="0" presId="urn:microsoft.com/office/officeart/2018/2/layout/IconVerticalSolidList"/>
    <dgm:cxn modelId="{C21C31F9-CC0C-49E0-9AF0-BC3F6FB3C3EE}" type="presParOf" srcId="{992910E6-EEFE-4892-801F-43882E94C7F9}" destId="{B4315035-46C3-4757-9F73-D96809D9E6FC}" srcOrd="2" destOrd="0" presId="urn:microsoft.com/office/officeart/2018/2/layout/IconVerticalSolidList"/>
    <dgm:cxn modelId="{5BBDFB62-D47C-4424-8453-8281BD099DD6}" type="presParOf" srcId="{992910E6-EEFE-4892-801F-43882E94C7F9}" destId="{57CCB543-774E-4651-B579-534D1560F25B}" srcOrd="3" destOrd="0" presId="urn:microsoft.com/office/officeart/2018/2/layout/IconVerticalSolidList"/>
    <dgm:cxn modelId="{DE266BD7-4231-43E2-9806-74D6C45B9D5E}" type="presParOf" srcId="{992910E6-EEFE-4892-801F-43882E94C7F9}" destId="{C8CA43C4-7B09-4664-A8D5-3051A7364AA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8542B-6D86-49E6-9974-341A681813B6}">
      <dsp:nvSpPr>
        <dsp:cNvPr id="0" name=""/>
        <dsp:cNvSpPr/>
      </dsp:nvSpPr>
      <dsp:spPr>
        <a:xfrm>
          <a:off x="0" y="71800"/>
          <a:ext cx="5077071" cy="1498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I am available to email whenever at j.davies2@uwtsd.ac.uk. Please use that email and use your own student email to get in contact.</a:t>
          </a:r>
          <a:endParaRPr lang="en-US" sz="2100" kern="1200" dirty="0">
            <a:solidFill>
              <a:schemeClr val="tx1"/>
            </a:solidFill>
          </a:endParaRPr>
        </a:p>
      </dsp:txBody>
      <dsp:txXfrm>
        <a:off x="73164" y="144964"/>
        <a:ext cx="4930743" cy="1352442"/>
      </dsp:txXfrm>
    </dsp:sp>
    <dsp:sp modelId="{2560791C-C75B-43EB-A07E-062B341286C6}">
      <dsp:nvSpPr>
        <dsp:cNvPr id="0" name=""/>
        <dsp:cNvSpPr/>
      </dsp:nvSpPr>
      <dsp:spPr>
        <a:xfrm>
          <a:off x="0" y="1631050"/>
          <a:ext cx="5077071" cy="1498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I will return your email (within 2 working days) but I don’t work 24/7.</a:t>
          </a:r>
          <a:endParaRPr lang="en-US" sz="2100" kern="1200" dirty="0">
            <a:solidFill>
              <a:schemeClr val="tx1"/>
            </a:solidFill>
          </a:endParaRPr>
        </a:p>
      </dsp:txBody>
      <dsp:txXfrm>
        <a:off x="73164" y="1704214"/>
        <a:ext cx="4930743" cy="1352442"/>
      </dsp:txXfrm>
    </dsp:sp>
    <dsp:sp modelId="{3276F231-37D0-48C2-9A0E-B32D436C76DA}">
      <dsp:nvSpPr>
        <dsp:cNvPr id="0" name=""/>
        <dsp:cNvSpPr/>
      </dsp:nvSpPr>
      <dsp:spPr>
        <a:xfrm>
          <a:off x="0" y="3190300"/>
          <a:ext cx="5077071" cy="1498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If you haven’t heard from me in 2 days, please send another email.</a:t>
          </a:r>
          <a:endParaRPr lang="en-US" sz="2100" kern="1200" dirty="0">
            <a:solidFill>
              <a:schemeClr val="tx1"/>
            </a:solidFill>
          </a:endParaRPr>
        </a:p>
      </dsp:txBody>
      <dsp:txXfrm>
        <a:off x="73164" y="3263464"/>
        <a:ext cx="4930743" cy="1352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05320-DFE2-4C2F-9E6E-810C854FA2EA}">
      <dsp:nvSpPr>
        <dsp:cNvPr id="0" name=""/>
        <dsp:cNvSpPr/>
      </dsp:nvSpPr>
      <dsp:spPr>
        <a:xfrm>
          <a:off x="0" y="719"/>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9047E-2890-4230-A428-3E70F4FB16DC}">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6D7D0-C819-43C8-8A6D-7EE05A77AAE7}">
      <dsp:nvSpPr>
        <dsp:cNvPr id="0" name=""/>
        <dsp:cNvSpPr/>
      </dsp:nvSpPr>
      <dsp:spPr>
        <a:xfrm>
          <a:off x="1945450" y="719"/>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Word Count:</a:t>
          </a:r>
          <a:endParaRPr lang="en-US" sz="2500" kern="1200"/>
        </a:p>
      </dsp:txBody>
      <dsp:txXfrm>
        <a:off x="1945450" y="719"/>
        <a:ext cx="2964910" cy="1684372"/>
      </dsp:txXfrm>
    </dsp:sp>
    <dsp:sp modelId="{383136D8-74A5-4A87-9B5C-F510CF0B9D27}">
      <dsp:nvSpPr>
        <dsp:cNvPr id="0" name=""/>
        <dsp:cNvSpPr/>
      </dsp:nvSpPr>
      <dsp:spPr>
        <a:xfrm>
          <a:off x="4910361" y="719"/>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dirty="0"/>
            <a:t>2000 words (+/-10%)</a:t>
          </a:r>
          <a:endParaRPr lang="en-US" sz="1800" kern="1200" dirty="0"/>
        </a:p>
      </dsp:txBody>
      <dsp:txXfrm>
        <a:off x="4910361" y="719"/>
        <a:ext cx="1678329" cy="1684372"/>
      </dsp:txXfrm>
    </dsp:sp>
    <dsp:sp modelId="{7490DEC0-AC87-4845-AF2A-1090BC7925F4}">
      <dsp:nvSpPr>
        <dsp:cNvPr id="0" name=""/>
        <dsp:cNvSpPr/>
      </dsp:nvSpPr>
      <dsp:spPr>
        <a:xfrm>
          <a:off x="0" y="2106185"/>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136DD-85CE-4CB1-A562-7902B56E70C5}">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84A562-B67A-4673-BF35-6F9064ECC8F5}">
      <dsp:nvSpPr>
        <dsp:cNvPr id="0" name=""/>
        <dsp:cNvSpPr/>
      </dsp:nvSpPr>
      <dsp:spPr>
        <a:xfrm>
          <a:off x="1945450" y="2106185"/>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Submission Date:</a:t>
          </a:r>
          <a:endParaRPr lang="en-US" sz="2500" kern="1200"/>
        </a:p>
      </dsp:txBody>
      <dsp:txXfrm>
        <a:off x="1945450" y="2106185"/>
        <a:ext cx="2964910" cy="1684372"/>
      </dsp:txXfrm>
    </dsp:sp>
    <dsp:sp modelId="{1D1D82BB-389D-449D-9691-5BD47D18DBAA}">
      <dsp:nvSpPr>
        <dsp:cNvPr id="0" name=""/>
        <dsp:cNvSpPr/>
      </dsp:nvSpPr>
      <dsp:spPr>
        <a:xfrm>
          <a:off x="4910361" y="2106185"/>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dirty="0"/>
            <a:t>Friday 15</a:t>
          </a:r>
          <a:r>
            <a:rPr lang="en-GB" sz="1800" kern="1200" baseline="30000" dirty="0"/>
            <a:t>th</a:t>
          </a:r>
          <a:r>
            <a:rPr lang="en-GB" sz="1800" kern="1200" dirty="0"/>
            <a:t> March 2024 by 23:59hrs</a:t>
          </a:r>
          <a:endParaRPr lang="en-US" sz="1800" kern="1200" dirty="0"/>
        </a:p>
      </dsp:txBody>
      <dsp:txXfrm>
        <a:off x="4910361" y="2106185"/>
        <a:ext cx="1678329" cy="1684372"/>
      </dsp:txXfrm>
    </dsp:sp>
    <dsp:sp modelId="{0E353CE2-6A2B-4003-BD7B-980C79CB234F}">
      <dsp:nvSpPr>
        <dsp:cNvPr id="0" name=""/>
        <dsp:cNvSpPr/>
      </dsp:nvSpPr>
      <dsp:spPr>
        <a:xfrm>
          <a:off x="0" y="4211650"/>
          <a:ext cx="6588691"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0FB719-B45B-40E7-B1D3-35248F9329C4}">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CCB543-774E-4651-B579-534D1560F25B}">
      <dsp:nvSpPr>
        <dsp:cNvPr id="0" name=""/>
        <dsp:cNvSpPr/>
      </dsp:nvSpPr>
      <dsp:spPr>
        <a:xfrm>
          <a:off x="1945450" y="4211650"/>
          <a:ext cx="296491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111250">
            <a:lnSpc>
              <a:spcPct val="90000"/>
            </a:lnSpc>
            <a:spcBef>
              <a:spcPct val="0"/>
            </a:spcBef>
            <a:spcAft>
              <a:spcPct val="35000"/>
            </a:spcAft>
            <a:buNone/>
          </a:pPr>
          <a:r>
            <a:rPr lang="en-GB" sz="2500" kern="1200"/>
            <a:t>Feedback Date:</a:t>
          </a:r>
          <a:endParaRPr lang="en-US" sz="2500" kern="1200"/>
        </a:p>
      </dsp:txBody>
      <dsp:txXfrm>
        <a:off x="1945450" y="4211650"/>
        <a:ext cx="2964910" cy="1684372"/>
      </dsp:txXfrm>
    </dsp:sp>
    <dsp:sp modelId="{C8CA43C4-7B09-4664-A8D5-3051A7364AA0}">
      <dsp:nvSpPr>
        <dsp:cNvPr id="0" name=""/>
        <dsp:cNvSpPr/>
      </dsp:nvSpPr>
      <dsp:spPr>
        <a:xfrm>
          <a:off x="4910361" y="4211650"/>
          <a:ext cx="1678329"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dirty="0"/>
            <a:t>3</a:t>
          </a:r>
          <a:r>
            <a:rPr lang="en-GB" sz="1800" kern="1200" baseline="30000" dirty="0"/>
            <a:t>rd</a:t>
          </a:r>
          <a:r>
            <a:rPr lang="en-GB" sz="1800" kern="1200" dirty="0"/>
            <a:t> May 2024 by 10:00am</a:t>
          </a:r>
          <a:endParaRPr lang="en-US" sz="1800" kern="1200" dirty="0"/>
        </a:p>
      </dsp:txBody>
      <dsp:txXfrm>
        <a:off x="4910361" y="4211650"/>
        <a:ext cx="1678329" cy="16843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8F167-4F24-49EC-94C7-42DE7E93E073}" type="datetimeFigureOut">
              <a:rPr lang="en-GB" smtClean="0"/>
              <a:t>28/01/2024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7BD329-5AB2-4450-9B2F-C4FC55EA6620}" type="slidenum">
              <a:rPr lang="en-GB" smtClean="0"/>
              <a:t>‹#›</a:t>
            </a:fld>
            <a:endParaRPr lang="en-GB"/>
          </a:p>
        </p:txBody>
      </p:sp>
    </p:spTree>
    <p:extLst>
      <p:ext uri="{BB962C8B-B14F-4D97-AF65-F5344CB8AC3E}">
        <p14:creationId xmlns:p14="http://schemas.microsoft.com/office/powerpoint/2010/main" val="3685075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1806165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Kill one, frighten ten thousand" is a famous quote from Sun Tzu's "The Art of War," an ancient Chinese treatise on military strategy and tactics written in the 5th century BC. This quote encapsulates a key principle in Sun Tzu's teachings, which emphasizes the psychological aspect of warfare and the importance of using fear and intimidation as a strategic tool.</a:t>
            </a:r>
          </a:p>
          <a:p>
            <a:r>
              <a:rPr lang="en-US" dirty="0"/>
              <a:t>In the context of the quote, Sun Tzu is highlighting the idea that a single act of extreme violence or brutality can have a disproportionately significant impact on the enemy's morale and willingness to fight. By inflicting fear and terror through a single act, an army or commander can potentially deter a much larger force from engaging in battle or resistances.</a:t>
            </a:r>
            <a:endParaRPr lang="en-GB" dirty="0"/>
          </a:p>
          <a:p>
            <a:r>
              <a:rPr lang="en-US" dirty="0"/>
              <a:t>The underlying principle is that the fear of suffering a similar fate to the one who was killed can be a powerful motivator or demotivator in warfare. This psychological aspect of war is considered just as important as physical strength and tactical prowess.</a:t>
            </a:r>
            <a:endParaRPr lang="en-GB" dirty="0"/>
          </a:p>
          <a:p>
            <a:r>
              <a:rPr lang="en-US" dirty="0"/>
              <a:t>Overall, Sun Tzu's "The Art of War" emphasizes the strategic importance of understanding and manipulating the psychological elements of warfare to achieve victory while minimizing actual combat. It remains a highly influential work in the fields of military strategy, leadership, and conflict resolution.</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13</a:t>
            </a:fld>
            <a:endParaRPr lang="en-GB"/>
          </a:p>
        </p:txBody>
      </p:sp>
    </p:spTree>
    <p:extLst>
      <p:ext uri="{BB962C8B-B14F-4D97-AF65-F5344CB8AC3E}">
        <p14:creationId xmlns:p14="http://schemas.microsoft.com/office/powerpoint/2010/main" val="3347638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historical context of terrorism is complex and multifaceted, as terrorism has evolved over centuries in response to changing political, social, and technological dynamics. Here's an overview of the historical context of terrorism:</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Origins and Early Forms: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as a tactic of violence and intimidation, has ancient roots. Historical accounts suggest that groups and individuals have employed terror as a means of achieving political, religious, or ideological objectives for centuries.</a:t>
            </a:r>
          </a:p>
          <a:p>
            <a:pPr algn="l">
              <a:buFont typeface="Arial" panose="020B0604020202020204" pitchFamily="34" charset="0"/>
              <a:buChar char="•"/>
            </a:pPr>
            <a:r>
              <a:rPr lang="en-GB" b="0" i="0" u="none" strike="noStrike" dirty="0">
                <a:solidFill>
                  <a:srgbClr val="374151"/>
                </a:solidFill>
                <a:effectLst/>
                <a:latin typeface="Söhne"/>
              </a:rPr>
              <a:t>Some early examples of terrorism include the Sicarii, a Jewish extremist group active in the 1st century CE, and the Thuggee cult in India during the 19th century.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Nineteenth Century and Anarchist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19th century saw the emergence of anarchist movements in Europe and the Americas. Anarchist groups engaged in acts of political violence, including bombings and assassinations, to overthrow governments and challenge established authority.</a:t>
            </a:r>
          </a:p>
          <a:p>
            <a:pPr algn="l">
              <a:buFont typeface="Arial" panose="020B0604020202020204" pitchFamily="34" charset="0"/>
              <a:buChar char="•"/>
            </a:pPr>
            <a:r>
              <a:rPr lang="en-GB" b="0" i="0" u="none" strike="noStrike" dirty="0">
                <a:solidFill>
                  <a:srgbClr val="374151"/>
                </a:solidFill>
                <a:effectLst/>
                <a:latin typeface="Söhne"/>
              </a:rPr>
              <a:t>Prominent events include the assassination of Archduke Franz Ferdinand of Austria in 1914, which triggered World War I, and the Haymarket affair in Chicago in 1886.</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Decolonization and National Liberation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During the 20th century, decolonization and struggles for national liberation led to the rise of insurgent and guerrilla movements. Some of these movements, such as the Algerian National Liberation Front (FLN) and the Palestine Liberation Organization (PLO), used terrorism as a tactic to achieve their goals.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Cold War and State-Sponsored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Cold War era saw the emergence of state-sponsored terrorism. Superpower rivalry and ideological conflicts </a:t>
            </a:r>
            <a:r>
              <a:rPr lang="en-GB" b="0" i="0" u="none" strike="noStrike" dirty="0" err="1">
                <a:solidFill>
                  <a:srgbClr val="374151"/>
                </a:solidFill>
                <a:effectLst/>
                <a:latin typeface="Söhne"/>
              </a:rPr>
              <a:t>fueled</a:t>
            </a:r>
            <a:r>
              <a:rPr lang="en-GB" b="0" i="0" u="none" strike="noStrike" dirty="0">
                <a:solidFill>
                  <a:srgbClr val="374151"/>
                </a:solidFill>
                <a:effectLst/>
                <a:latin typeface="Söhne"/>
              </a:rPr>
              <a:t> the support of proxy groups engaged in acts of terrorism. For example, the Soviet Union supported groups like the Popular Front for the Liberation of Palestine (PFLP), while the United States backed anti-communist groups in various regions.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Contemporary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late 20th and early 21st centuries witnessed the rise of contemporary terrorism, characterized by non-state actors with global ambitions. Notable groups include Al-Qaeda, responsible for the 9/11 attacks in the United States, and ISIS (Islamic State of Iraq and Syria).</a:t>
            </a:r>
          </a:p>
          <a:p>
            <a:pPr algn="l">
              <a:buFont typeface="Arial" panose="020B0604020202020204" pitchFamily="34" charset="0"/>
              <a:buChar char="•"/>
            </a:pPr>
            <a:r>
              <a:rPr lang="en-GB" b="0" i="0" u="none" strike="noStrike" dirty="0">
                <a:solidFill>
                  <a:srgbClr val="374151"/>
                </a:solidFill>
                <a:effectLst/>
                <a:latin typeface="Söhne"/>
              </a:rPr>
              <a:t>New technologies, such as the internet and social media, have facilitated the spread of extremist ideologies and the recruitment of individuals into terrorist groups.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Changing Tactics and Targets: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has evolved in terms of tactics and targets. While bombings and hijackings remain common tactics, cyberterrorism and lone-wolf attacks have become more prevalent. Targets have shifted from purely political or military targets to include civilian populations and symbolic landmarks.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Counterterrorism Responses: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In response to the evolving threat of terrorism, nations have implemented various counterterrorism measures, including intelligence agencies, law enforcement, and international cooperation through organizations like INTERPOL and the United 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terrorism is a dynamic and constantly changing phenomenon. Historical context provides insights into its evolution, but each period and region has unique dynamics and motivations that have contributed to the development of terrorist movements. Understanding the historical context of terrorism is crucial for developing effective strategies to counter it and address its root causes.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3910180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were a Jewish extremist group active during the 1st century CE, primarily in Roman-occupied Judea (modern-day Israel and Palestine). While the Sicarii operated in a very different historical and cultural context from modern terrorism, their actions and motivations are sometimes referenced in discussions of terrorism for a few key reasons: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Political Violence:</a:t>
            </a:r>
            <a:r>
              <a:rPr lang="en-GB" b="0" i="0" u="none" strike="noStrike" dirty="0">
                <a:solidFill>
                  <a:srgbClr val="374151"/>
                </a:solidFill>
                <a:effectLst/>
                <a:latin typeface="Söhne"/>
              </a:rPr>
              <a:t> The Sicarii were known for their use of political violence, including assassinations and acts of terror against Roman officials and collaborators. Their actions were aimed at resisting Roman rule and expelling the Romans from Judea.</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and Nationalistic Motivations:</a:t>
            </a:r>
            <a:r>
              <a:rPr lang="en-GB" b="0" i="0" u="none" strike="noStrike" dirty="0">
                <a:solidFill>
                  <a:srgbClr val="374151"/>
                </a:solidFill>
                <a:effectLst/>
                <a:latin typeface="Söhne"/>
              </a:rPr>
              <a:t> Like many modern terrorist groups, the Sicarii were driven by a combination of religious and nationalistic motivations. They saw their actions as a means of defending their faith and homeland against a foreign occupying power.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Impact on Public Perception:</a:t>
            </a:r>
            <a:r>
              <a:rPr lang="en-GB" b="0" i="0" u="none" strike="noStrike" dirty="0">
                <a:solidFill>
                  <a:srgbClr val="374151"/>
                </a:solidFill>
                <a:effectLst/>
                <a:latin typeface="Söhne"/>
              </a:rPr>
              <a:t> The actions of the Sicarii had a significant impact on the perceptions of the Jewish population, the Roman authorities, and the wider world. The use of violence and terror tactics by a radical minority group can influence how a broader community or society is perceived and can have implications for how that community is treated.</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Historical Analogies:</a:t>
            </a:r>
            <a:r>
              <a:rPr lang="en-GB" b="0" i="0" u="none" strike="noStrike" dirty="0">
                <a:solidFill>
                  <a:srgbClr val="374151"/>
                </a:solidFill>
                <a:effectLst/>
                <a:latin typeface="Söhne"/>
              </a:rPr>
              <a:t> Scholars and analysts sometimes draw historical analogies to the Sicarii to better understand the motivations and strategies of modern terrorist groups. While the historical context and motivations may differ, there can be useful parallels drawn in terms of tactics, objectives, and the impact of extremist violence.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existed in a very different historical context, and the term "terrorism" as we understand it today did not exist during their time. Therefore, while there are some similarities in terms of the use of political violence and extremist ideologies, the concept of terrorism as we know it today is a modern phenomenon. Nevertheless, the historical study of groups like the Sicarii can provide valuable insights into the history of political violence and extremism.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15</a:t>
            </a:fld>
            <a:endParaRPr lang="en-US"/>
          </a:p>
        </p:txBody>
      </p:sp>
    </p:spTree>
    <p:extLst>
      <p:ext uri="{BB962C8B-B14F-4D97-AF65-F5344CB8AC3E}">
        <p14:creationId xmlns:p14="http://schemas.microsoft.com/office/powerpoint/2010/main" val="126422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3640034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employed a range of tactics to further their objectives of resisting Roman rule in Judea and fighting against perceived collaborators. Some of their primary tactics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a:t>
            </a:r>
            <a:r>
              <a:rPr lang="en-GB" b="0" i="0" u="none" strike="noStrike" dirty="0">
                <a:solidFill>
                  <a:srgbClr val="374151"/>
                </a:solidFill>
                <a:effectLst/>
                <a:latin typeface="Söhne"/>
              </a:rPr>
              <a:t> The Sicarii were infamous for carrying concealed weapons, particularly short swords or daggers called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They used these weapons to assassinate Roman officials, collaborators, and others whom they considered enemies. These assassinations were often carried out in crowded public places to maximize fear and uncertainty.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carry out assassinations or acts of violence against their targets.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were known to set up ambushes along roads and in areas where Roman officials or sympathizers were likely to pass. They would then launch surprise attacks, often targeting individuals traveling with minimal protection.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Arson and Sabotage:</a:t>
            </a:r>
            <a:r>
              <a:rPr lang="en-GB" b="0" i="0" u="none" strike="noStrike" dirty="0">
                <a:solidFill>
                  <a:srgbClr val="374151"/>
                </a:solidFill>
                <a:effectLst/>
                <a:latin typeface="Söhne"/>
              </a:rPr>
              <a:t> In addition to assassinations, the Sicarii engaged in acts of arson and sabotage. They would target Roman property, infrastructure, and supply routes, aiming to disrupt Roman governance and control in the region.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Sieges:</a:t>
            </a:r>
            <a:r>
              <a:rPr lang="en-GB" b="0" i="0" u="none" strike="noStrike" dirty="0">
                <a:solidFill>
                  <a:srgbClr val="374151"/>
                </a:solidFill>
                <a:effectLst/>
                <a:latin typeface="Söhne"/>
              </a:rPr>
              <a:t> The Sicarii were responsible for the siege of the mountain fortress of Masada in 73-74 CE. They held out against Roman forces for several months before ultimately choosing mass suicide over capture.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 Tactics:</a:t>
            </a:r>
            <a:r>
              <a:rPr lang="en-GB" b="0" i="0" u="none" strike="noStrike" dirty="0">
                <a:solidFill>
                  <a:srgbClr val="374151"/>
                </a:solidFill>
                <a:effectLst/>
                <a:latin typeface="Söhne"/>
              </a:rPr>
              <a:t> The Sicarii's use of concealed weapons, assassinations, and public acts of violence aimed to create a climate of fear and uncertainty. This fear was intended to deter both Romans and those who were seen as collaborators from openly opposing the Sicarii's objectives.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Guerrilla Warfare:</a:t>
            </a:r>
            <a:r>
              <a:rPr lang="en-GB" b="0" i="0" u="none" strike="noStrike" dirty="0">
                <a:solidFill>
                  <a:srgbClr val="374151"/>
                </a:solidFill>
                <a:effectLst/>
                <a:latin typeface="Söhne"/>
              </a:rPr>
              <a:t> While their tactics included some elements of guerrilla warfare, the Sicarii did not engage in large-scale military confrontations with Roman forces. Instead, they relied on hit-and-run attacks and acts of terror to harass and disrupt Roman rule.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operated in a specific historical and regional context, and their tactics were tailored to the circumstances of their time. While there are parallels between the Sicarii's tactics and those employed by some modern terrorist groups, it's also important to recognize the differences in motivation, technology, and the political landscape between ancient Judea and the contemporary world.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1512718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did not win the hearts and minds of the majority of the Jewish population in Judea during their time. While they attracted support from some segments of the population who were opposed to Roman rule, their tactics of violence, assassination, and terrorism were divisive, and they often resorted to extreme measures that did not endear them to the broader community.</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Here are some key factors contributing to their failure to win widespread support: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Terror Tactics:</a:t>
            </a:r>
            <a:r>
              <a:rPr lang="en-GB" b="0" i="0" u="none" strike="noStrike" dirty="0">
                <a:solidFill>
                  <a:srgbClr val="374151"/>
                </a:solidFill>
                <a:effectLst/>
                <a:latin typeface="Söhne"/>
              </a:rPr>
              <a:t> The Sicarii's use of violence and acts of terror, including assassinations in public places, created an atmosphere of fear and instability. Such tactics, while aimed at intimidating Roman authorities and collaborators, also had the effect of alienating and endangering innocent civilians.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Moderate Opposition:</a:t>
            </a:r>
            <a:r>
              <a:rPr lang="en-GB" b="0" i="0" u="none" strike="noStrike" dirty="0">
                <a:solidFill>
                  <a:srgbClr val="374151"/>
                </a:solidFill>
                <a:effectLst/>
                <a:latin typeface="Söhne"/>
              </a:rPr>
              <a:t> Many Jewish residents of Judea opposed Roman rule but did not necessarily support the extreme methods of the Sicarii. Moderate and diplomatic approaches to seeking independence or negotiating with Roman authorities were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by some in the Jewish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Divisions Within the Resistance:</a:t>
            </a:r>
            <a:r>
              <a:rPr lang="en-GB" b="0" i="0" u="none" strike="noStrike" dirty="0">
                <a:solidFill>
                  <a:srgbClr val="374151"/>
                </a:solidFill>
                <a:effectLst/>
                <a:latin typeface="Söhne"/>
              </a:rPr>
              <a:t> The Jewish population in Judea was not monolithic, and there were various factions with differing views on how to resist Roman rule. The Sicarii's tactics and ideology were at odds with those of other groups, creating internal divisions within the resistance movement.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Limited Impact on Roman Rule:</a:t>
            </a:r>
            <a:r>
              <a:rPr lang="en-GB" b="0" i="0" u="none" strike="noStrike" dirty="0">
                <a:solidFill>
                  <a:srgbClr val="374151"/>
                </a:solidFill>
                <a:effectLst/>
                <a:latin typeface="Söhne"/>
              </a:rPr>
              <a:t> While the Sicarii were successful in disrupting Roman activities in certain areas, their actions did not significantly undermine Roman control of the region. The Roman Empire maintained a strong military presence, and the Jewish-Roman Wars continued until the eventual destruction of the Second Temple in 70 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end, while the Sicarii were a notable and radical element of the resistance movement in Judea, they did not succeed in rallying the broader population to their cause. Their extreme methods and tactics contributed to divisions within the Jewish community, and the overall impact of their actions on the course of history in the region was limited.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2679782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(often translated as the People's Will), a Russian revolutionary organization in the late 19th century that played a significant role in the history of terrorism.</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known for its acts of political violence, including the assassination of government officials. </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Background and Ideology:</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formed in Russia in 1879 as a revolutionary organization dedicated to overthrowing the autocratic Tsarist regime and establishing a socialist and democratic society.</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group's ideology was influenced by populist and socialist ideas, emphasizing the role of the peasantry in the revolution and the need for political change.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Key Objectives: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primary goal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to assassinate high-ranking government officials, including members of the imperial family and prominent ministers. They believed that by eliminating these figures, they could weaken the Tsarist regime and inspire a broader uprising.</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Assassinations and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 carried out a series of high-profile assassinations, including the assassination of Tsar Alexander II in 1881. They also targeted other government officials and functionaries.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Their use of terrorism as a tactic was intended to destabilize the government, create fear among the ruling elite, and incite popular rebellion.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Organizational Structure: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organizational structure with a leadership committee. Members often operated in small cells to carry out specific tasks, including planning and executing assassinations.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Repression and Decline: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Tsarist government responded with brutal repression. Many members were arrested, and the organization faced internal divisions and declining public support.</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By the late 1880s,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largely ceased to exist as a coherent and effective organization.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Legacy:</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remembered for its radical tactics and its role in shaping the political landscape in Russia at the time. While it did not achieve its ultimate objectives, its actions had a lasting impact on Russian revolutionary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use of assassination and terrorism as tools to achieve political change shares commonalities with modern terrorist groups. These include the belief in the strategic value of violence, the targeting of government officials, and the desire to create fear and instability to achieve political objectives.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Key Figures: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Prominent figures associated with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include Sofia </a:t>
            </a:r>
            <a:r>
              <a:rPr lang="en-GB" b="0" i="0" u="none" strike="noStrike" dirty="0" err="1">
                <a:solidFill>
                  <a:srgbClr val="374151"/>
                </a:solidFill>
                <a:effectLst/>
                <a:latin typeface="Söhne"/>
              </a:rPr>
              <a:t>Perovskaya</a:t>
            </a:r>
            <a:r>
              <a:rPr lang="en-GB" b="0" i="0" u="none" strike="noStrike" dirty="0">
                <a:solidFill>
                  <a:srgbClr val="374151"/>
                </a:solidFill>
                <a:effectLst/>
                <a:latin typeface="Söhne"/>
              </a:rPr>
              <a:t>, Andrei </a:t>
            </a:r>
            <a:r>
              <a:rPr lang="en-GB" b="0" i="0" u="none" strike="noStrike" dirty="0" err="1">
                <a:solidFill>
                  <a:srgbClr val="374151"/>
                </a:solidFill>
                <a:effectLst/>
                <a:latin typeface="Söhne"/>
              </a:rPr>
              <a:t>Zhelyabov</a:t>
            </a:r>
            <a:r>
              <a:rPr lang="en-GB" b="0" i="0" u="none" strike="noStrike" dirty="0">
                <a:solidFill>
                  <a:srgbClr val="374151"/>
                </a:solidFill>
                <a:effectLst/>
                <a:latin typeface="Söhne"/>
              </a:rPr>
              <a:t>, and Alexander Ulyanov (the older brother of Vladimir Lenin). These individuals were involved in planning and carrying out assassinations.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represents a significant historical example of a revolutionary group that used terrorism as a tactic in pursuit of political change. It played a role in the broader context of political and social upheaval in Russia during the late 19th century.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1408762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assassination of Tsar Alexander II by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one of the most notable events in the history of the organization. Here's a detailed account of what happened: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Date and Location: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took place on March 1, 1881, in St. Petersburg,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Plot:</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been planning the assassination of Tsar Alexander II for some time. They saw him as a symbol of autocracy and oppression and believed that his death would destabilize the Tsarist regime.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Attack:</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Tsar Alexander II was traveling in a closed carriage along the Catherine Canal when the attack occurred.</a:t>
            </a:r>
          </a:p>
          <a:p>
            <a:pPr algn="l">
              <a:buFont typeface="Arial" panose="020B0604020202020204" pitchFamily="34" charset="0"/>
              <a:buChar char="•"/>
            </a:pPr>
            <a:r>
              <a:rPr lang="en-GB" b="0" i="0" u="none" strike="noStrike" dirty="0">
                <a:solidFill>
                  <a:srgbClr val="374151"/>
                </a:solidFill>
                <a:effectLst/>
                <a:latin typeface="Söhne"/>
              </a:rPr>
              <a:t>As the Tsar's carriage passed, a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Ignacy</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Hryniewiecki</a:t>
            </a:r>
            <a:r>
              <a:rPr lang="en-GB" b="0" i="0" u="none" strike="noStrike" dirty="0">
                <a:solidFill>
                  <a:srgbClr val="374151"/>
                </a:solidFill>
                <a:effectLst/>
                <a:latin typeface="Söhne"/>
              </a:rPr>
              <a:t>, threw a homemade bomb at the Tsar's carriage. The bomb exploded, damaging the carriage and injuring some of the Tsar's guards and bystanders.</a:t>
            </a:r>
          </a:p>
          <a:p>
            <a:pPr algn="l">
              <a:buFont typeface="Arial" panose="020B0604020202020204" pitchFamily="34" charset="0"/>
              <a:buChar char="•"/>
            </a:pPr>
            <a:r>
              <a:rPr lang="en-GB" b="0" i="0" u="none" strike="noStrike" dirty="0">
                <a:solidFill>
                  <a:srgbClr val="374151"/>
                </a:solidFill>
                <a:effectLst/>
                <a:latin typeface="Söhne"/>
              </a:rPr>
              <a:t>The Tsar emerged from the damaged carriage, shaken but alive. He began to walk towards the injured and wounded.</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Second Bomb:</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At this point, another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Grigory</a:t>
            </a:r>
            <a:r>
              <a:rPr lang="en-GB" b="0" i="0" u="none" strike="noStrike" dirty="0">
                <a:solidFill>
                  <a:srgbClr val="374151"/>
                </a:solidFill>
                <a:effectLst/>
                <a:latin typeface="Söhne"/>
              </a:rPr>
              <a:t> Goldenberg, threw a second bomb at the Tsar. This bomb detonated near the Tsar, causing severe injuries to him.</a:t>
            </a:r>
          </a:p>
          <a:p>
            <a:pPr algn="l">
              <a:buFont typeface="Arial" panose="020B0604020202020204" pitchFamily="34" charset="0"/>
              <a:buChar char="•"/>
            </a:pPr>
            <a:r>
              <a:rPr lang="en-GB" b="0" i="0" u="none" strike="noStrike" dirty="0">
                <a:solidFill>
                  <a:srgbClr val="374151"/>
                </a:solidFill>
                <a:effectLst/>
                <a:latin typeface="Söhne"/>
              </a:rPr>
              <a:t>Tsar Alexander II was critically wounded, and despite efforts to save his life, he succumbed to his injuries a short time later.</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Aftermath:</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of Tsar Alexander II had a profound impact on Russia and its political landscape. It led to a period of increased repression, with a crackdown on revolutionary and dissenting movements.</a:t>
            </a:r>
          </a:p>
          <a:p>
            <a:pPr algn="l">
              <a:buFont typeface="Arial" panose="020B0604020202020204" pitchFamily="34" charset="0"/>
              <a:buChar char="•"/>
            </a:pPr>
            <a:r>
              <a:rPr lang="en-GB" b="0" i="0" u="none" strike="noStrike" dirty="0">
                <a:solidFill>
                  <a:srgbClr val="374151"/>
                </a:solidFill>
                <a:effectLst/>
                <a:latin typeface="Söhne"/>
              </a:rPr>
              <a:t>Alexander III, the successor to the slain Tsar, adopted even more authoritarian policies in response to the assassination.</a:t>
            </a: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achieved its immediate goal of assassinating the Tsar, but it did not achieve its broader objectives of political change in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assassination of Tsar Alexander II marked a significant turning point in Russian history, and it had repercussions for years to come. It is remembered as one of the most dramatic and consequential acts of political violence carried out by a revolutionary organization during that period.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1485748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Following the assassination of Tsar Alexander II and in response to the broader terrorist and revolutionary activities of various groups, including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the Russian government, under Tsar Alexander III and later his son Tsar Nicholas II, implemented a series of repressive measures and policies aimed at suppressing dissent and maintaining control. Here are some key ways in which the Tsars addressed terrorist and revolutionary issues: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Increased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 significantly increased its repression of political dissent and revolutionary activities. This included the use of secret police agencies like the Okhrana to infiltrate and monitor revolutionary organizations.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The Okhrana: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Okhrana was the Tsarist secret police, established to counter revolutionary movements. It engaged in extensive surveillance, infiltration of revolutionary groups, and the arrest and imprisonment of suspected revolutionaries.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Censorship:</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Strict censorship of newspapers, literature, and public discourse was enforced to prevent the spread of revolutionary ideas and propaganda.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Arrests and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Thousands of individuals suspected of involvement in revolutionary activities were arrested, imprisoned, or executed. Show trials and harsh sentences were used to suppress dissent.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Siberian Exile: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political prisoners were exiled to Siberia, a remote region of Russia, as a means of isolating and neutralizing revolutionary elements.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Russification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implemented policies to promote Russification, which aimed to assimilate non-Russian ethnic groups into Russian culture and suppress their national identities. This was seen as a means of preventing nationalist or separatist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Economic and Social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pursued conservative economic and social policies that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the nobility and maintained a strict hierarchical social structure. This was intended to maintain the existing order and reduce the appeal of revolutionary ideologies.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8. Secret Police Activities: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used informants and agents to infiltrate revolutionary organizations and disrupt their activities. This often led to the discovery and suppression of revolutionary plots and cells.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these repressive measures, revolutionary and terrorist activities persisted in Russia, ultimately culminating in the Russian Revolution of 1917, which led to the overthrow of the monarchy and the establishment of a communist government under the leadership of the Bolsheviks.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Tsarist regime's response to terrorism and revolutionary movements was characterized by authoritarianism, censorship, and harsh repression. While these measures succeeded in suppressing dissent to some extent, they did not ultimately prevent the major political and social changes that would come with the fall of the Romanov dynasty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1628596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3727517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who were involved in the assassination of Tsar Alexander II were subjected to a range of punitive measures by the Russian government.</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After the assassination, the government launched a crackdown on revolutionary and terrorist activities, and those associated with the group faced arrest, trials, and various forms of punishment. Here's how some members of the group were executed, and the reasons behind it:</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Arrests and Trials: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directly involved in the assassination, were arrested in the aftermath of the attack. This led to a series of trials.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Death Sentences: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Several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who had thrown the bombs that killed the Tsar, were sentenced to death by hanging. The death penalty was a common punishment for political crimes in Russia at the time.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Public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executions of the condemned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were carried out in public, as was the practice for executions in Russia during that era. Public executions were intended to serve as a deterrent and to send a message of the government's resolve to suppress revolutionary activities.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Deterrence and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government's decision to execute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can be understood as part of its broader strategy of repression and deterrence. The government sought to demonstrate the consequences of engaging in terrorism and revolutionary actions against the state.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Symbolic Significance: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 of those involved in the assassination of the Tsar had a symbolic significance. It marked the government's response to what was considered a grave and direct threat to the monarchy.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The Fear of Uprisings: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was also concerned about the possibility of further uprisings and terrorist actions. The executions were meant to discourage other revolutionaries from taking similar actions and to maintain control over the population.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response to the assassination varied for different individuals involved in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and depended on their roles and levels of responsibility. Some received death sentences, while others faced imprisonment or exile.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execution of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part of a broader pattern of repression and crackdown against revolutionary movements in Russia during that period. While it may have temporarily suppressed some revolutionary activities, it did not eliminate the underlying causes of discontent and dissent that ultimately led to the Russian Revolution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481138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2655987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https://www.mi5.gov.uk/threat-levels</a:t>
            </a:r>
          </a:p>
        </p:txBody>
      </p:sp>
      <p:sp>
        <p:nvSpPr>
          <p:cNvPr id="4" name="Slide Number Placeholder 3"/>
          <p:cNvSpPr>
            <a:spLocks noGrp="1"/>
          </p:cNvSpPr>
          <p:nvPr>
            <p:ph type="sldNum" sz="quarter" idx="5"/>
          </p:nvPr>
        </p:nvSpPr>
        <p:spPr/>
        <p:txBody>
          <a:bodyPr/>
          <a:lstStyle/>
          <a:p>
            <a:fld id="{C47BD329-5AB2-4450-9B2F-C4FC55EA6620}" type="slidenum">
              <a:rPr lang="en-GB" smtClean="0"/>
              <a:t>30</a:t>
            </a:fld>
            <a:endParaRPr lang="en-GB"/>
          </a:p>
        </p:txBody>
      </p:sp>
    </p:spTree>
    <p:extLst>
      <p:ext uri="{BB962C8B-B14F-4D97-AF65-F5344CB8AC3E}">
        <p14:creationId xmlns:p14="http://schemas.microsoft.com/office/powerpoint/2010/main" val="1209345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Definition of Terrorism:</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Terrorism is a complex and multifaceted concept that lacks a universally agreed-upon definition due to its political, ideological, and subjective nature. However, there are common elements that many definitions share: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 Terrorism involves the use of violence, threats, or intimidation to create fear and coerce individuals, groups, or governments into taking certain actions or adhering to specific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 Terrorist acts are often driven by political, religious, or ideological motivations. These motivations can range from separatism and nationalism to religious extremism and revolutionary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 One of the main goals of terrorism is to spread fear and panic within a population or a specific target group. This fear is intended to influence behaviour or policies.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Targets and Victims: Terrorist acts typically target civilians, non-combatants, and symbols of authority to maximize psychological impact. However, they can also target government facilities, infrastructure, or military personnel.</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Non-State Actors: While states can engage in acts of violence, terrorism is primarily associated with non-state actors, such as extremist groups or individuals.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2932106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emphasize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a:t>
            </a:r>
            <a:r>
              <a:rPr lang="en-GB" b="0" i="0" u="none" strike="noStrike" dirty="0" err="1">
                <a:solidFill>
                  <a:srgbClr val="374151"/>
                </a:solidFill>
                <a:effectLst/>
                <a:latin typeface="Söhne"/>
              </a:rPr>
              <a:t>labeling</a:t>
            </a:r>
            <a:r>
              <a:rPr lang="en-GB" b="0" i="0" u="none" strike="noStrike" dirty="0">
                <a:solidFill>
                  <a:srgbClr val="374151"/>
                </a:solidFill>
                <a:effectLst/>
                <a:latin typeface="Söhne"/>
              </a:rPr>
              <a:t>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in another. For example, some individuals or groups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Terrorism Act 2000 is a piece of legislation in the United Kingdom that was enacted to address the growing threat of terrorism and to provide law enforcement agencies with enhanced powers to combat terrorism. It was introduced in response to several factors and events that highlighted the need for updated and comprehensive counterterrorism legislation:</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Rising Global Terrorism:</a:t>
            </a:r>
            <a:r>
              <a:rPr lang="en-GB" b="0" i="0" u="none" strike="noStrike" dirty="0">
                <a:solidFill>
                  <a:srgbClr val="374151"/>
                </a:solidFill>
                <a:effectLst/>
                <a:latin typeface="Söhne"/>
              </a:rPr>
              <a:t> In the late 20th century and early 21st century, terrorism became a significant global concern. High-profile attacks such as the 1998 U.S. embassy bombings in Kenya and Tanzania and the 9/11 attacks in the United States underscored the need for countries to strengthen their legal frameworks to counter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Obligations:</a:t>
            </a:r>
            <a:r>
              <a:rPr lang="en-GB" b="0" i="0" u="none" strike="noStrike" dirty="0">
                <a:solidFill>
                  <a:srgbClr val="374151"/>
                </a:solidFill>
                <a:effectLst/>
                <a:latin typeface="Söhne"/>
              </a:rPr>
              <a:t> The United Kingdom, like many other countries, is a signatory to various international conventions and agreements aimed at combating terrorism. These agreements, including United Nations Security Council resolutions, required member states to take specific measures to combat terrorism and its financing.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Domestic Threats:</a:t>
            </a:r>
            <a:r>
              <a:rPr lang="en-GB" b="0" i="0" u="none" strike="noStrike" dirty="0">
                <a:solidFill>
                  <a:srgbClr val="374151"/>
                </a:solidFill>
                <a:effectLst/>
                <a:latin typeface="Söhne"/>
              </a:rPr>
              <a:t> The UK faced its own challenges with terrorism. The Irish Republican Army (IRA) had been involved in a long-running conflict in Northern Ireland, and there were concerns about the potential for international terrorist groups to operate within the country.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Gaps:</a:t>
            </a:r>
            <a:r>
              <a:rPr lang="en-GB" b="0" i="0" u="none" strike="noStrike" dirty="0">
                <a:solidFill>
                  <a:srgbClr val="374151"/>
                </a:solidFill>
                <a:effectLst/>
                <a:latin typeface="Söhne"/>
              </a:rPr>
              <a:t> Prior to the Terrorism Act 2000, the UK had several counterterrorism laws, but they were seen as fragmented and inadequate to address the evolving nature of terrorism. The new legislation aimed to consolidate and modernize these laws.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provisions and objectives of the Terrorism Act 2000 include: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Defining Terrorism:</a:t>
            </a:r>
            <a:r>
              <a:rPr lang="en-GB" b="0" i="0" u="none" strike="noStrike" dirty="0">
                <a:solidFill>
                  <a:srgbClr val="374151"/>
                </a:solidFill>
                <a:effectLst/>
                <a:latin typeface="Söhne"/>
              </a:rPr>
              <a:t> The act provided a legal definition of terrorism, which was essential for law enforcement to identify and prosecute terrorists effectively.</a:t>
            </a:r>
          </a:p>
          <a:p>
            <a:pPr algn="l">
              <a:buFont typeface="Arial" panose="020B0604020202020204" pitchFamily="34" charset="0"/>
              <a:buChar char="•"/>
            </a:pPr>
            <a:r>
              <a:rPr lang="en-GB" b="1" i="0" u="none" strike="noStrike" dirty="0">
                <a:solidFill>
                  <a:srgbClr val="374151"/>
                </a:solidFill>
                <a:effectLst/>
                <a:latin typeface="Söhne"/>
              </a:rPr>
              <a:t>Preventative Detention:</a:t>
            </a:r>
            <a:r>
              <a:rPr lang="en-GB" b="0" i="0" u="none" strike="noStrike" dirty="0">
                <a:solidFill>
                  <a:srgbClr val="374151"/>
                </a:solidFill>
                <a:effectLst/>
                <a:latin typeface="Söhne"/>
              </a:rPr>
              <a:t> It granted law enforcement agencies the authority to detain suspects without charge for up to seven days, subject to judicial oversight, in cases involving national security concerns.</a:t>
            </a:r>
          </a:p>
          <a:p>
            <a:pPr algn="l">
              <a:buFont typeface="Arial" panose="020B0604020202020204" pitchFamily="34" charset="0"/>
              <a:buChar char="•"/>
            </a:pPr>
            <a:r>
              <a:rPr lang="en-GB" b="1" i="0" u="none" strike="noStrike" dirty="0">
                <a:solidFill>
                  <a:srgbClr val="374151"/>
                </a:solidFill>
                <a:effectLst/>
                <a:latin typeface="Söhne"/>
              </a:rPr>
              <a:t>Stop and Search Powers:</a:t>
            </a:r>
            <a:r>
              <a:rPr lang="en-GB" b="0" i="0" u="none" strike="noStrike" dirty="0">
                <a:solidFill>
                  <a:srgbClr val="374151"/>
                </a:solidFill>
                <a:effectLst/>
                <a:latin typeface="Söhne"/>
              </a:rPr>
              <a:t> The act expanded stop and search powers for the police in designated areas, allowing them to search individuals and vehicles without requiring reasonable suspicion in certain circumstances.</a:t>
            </a:r>
          </a:p>
          <a:p>
            <a:pPr algn="l">
              <a:buFont typeface="Arial" panose="020B0604020202020204" pitchFamily="34" charset="0"/>
              <a:buChar char="•"/>
            </a:pPr>
            <a:r>
              <a:rPr lang="en-GB" b="1" i="0" u="none" strike="noStrike" dirty="0">
                <a:solidFill>
                  <a:srgbClr val="374151"/>
                </a:solidFill>
                <a:effectLst/>
                <a:latin typeface="Söhne"/>
              </a:rPr>
              <a:t>Criminalization of Terrorism-Related Activities:</a:t>
            </a:r>
            <a:r>
              <a:rPr lang="en-GB" b="0" i="0" u="none" strike="noStrike" dirty="0">
                <a:solidFill>
                  <a:srgbClr val="374151"/>
                </a:solidFill>
                <a:effectLst/>
                <a:latin typeface="Söhne"/>
              </a:rPr>
              <a:t> The legislation made it an offense to be a member of a terrorist organization, engage in fundraising for terrorist purposes, and possess materials useful for terrorism.</a:t>
            </a:r>
          </a:p>
          <a:p>
            <a:pPr algn="l">
              <a:buFont typeface="Arial" panose="020B0604020202020204" pitchFamily="34" charset="0"/>
              <a:buChar char="•"/>
            </a:pPr>
            <a:r>
              <a:rPr lang="en-GB" b="1" i="0" u="none" strike="noStrike" dirty="0">
                <a:solidFill>
                  <a:srgbClr val="374151"/>
                </a:solidFill>
                <a:effectLst/>
                <a:latin typeface="Söhne"/>
              </a:rPr>
              <a:t>Financial Measures:</a:t>
            </a:r>
            <a:r>
              <a:rPr lang="en-GB" b="0" i="0" u="none" strike="noStrike" dirty="0">
                <a:solidFill>
                  <a:srgbClr val="374151"/>
                </a:solidFill>
                <a:effectLst/>
                <a:latin typeface="Söhne"/>
              </a:rPr>
              <a:t> The act included measures to freeze assets and restrict the financial resources of individuals and organizations involved in terrorism.</a:t>
            </a:r>
          </a:p>
          <a:p>
            <a:pPr algn="l">
              <a:buFont typeface="Arial" panose="020B0604020202020204" pitchFamily="34" charset="0"/>
              <a:buChar char="•"/>
            </a:pPr>
            <a:r>
              <a:rPr lang="en-GB" b="1" i="0" u="none" strike="noStrike" dirty="0">
                <a:solidFill>
                  <a:srgbClr val="374151"/>
                </a:solidFill>
                <a:effectLst/>
                <a:latin typeface="Söhne"/>
              </a:rPr>
              <a:t>Expulsion of Foreign Terrorist Suspects:</a:t>
            </a:r>
            <a:r>
              <a:rPr lang="en-GB" b="0" i="0" u="none" strike="noStrike" dirty="0">
                <a:solidFill>
                  <a:srgbClr val="374151"/>
                </a:solidFill>
                <a:effectLst/>
                <a:latin typeface="Söhne"/>
              </a:rPr>
              <a:t> It enabled the deportation of foreign nationals involved in terrorism.</a:t>
            </a:r>
          </a:p>
          <a:p>
            <a:pPr algn="l"/>
            <a:r>
              <a:rPr lang="en-GB" b="0" i="0" u="none" strike="noStrike" dirty="0">
                <a:solidFill>
                  <a:srgbClr val="374151"/>
                </a:solidFill>
                <a:effectLst/>
                <a:latin typeface="Söhne"/>
              </a:rPr>
              <a:t>The Terrorism Act 2000 has been subsequently amended and supplemented by other counterterrorism legislation in the UK to address emerging threats and challenges. It reflects the UK government's commitment to combating terrorism while safeguarding national security and human rights, although some of its provisions have been subject to criticism and legal challenges related to civil liberties and due process.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2685686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https://www.cps.gov.uk/crime-info/terrorism</a:t>
            </a:r>
          </a:p>
        </p:txBody>
      </p:sp>
      <p:sp>
        <p:nvSpPr>
          <p:cNvPr id="4" name="Slide Number Placeholder 3"/>
          <p:cNvSpPr>
            <a:spLocks noGrp="1"/>
          </p:cNvSpPr>
          <p:nvPr>
            <p:ph type="sldNum" sz="quarter" idx="5"/>
          </p:nvPr>
        </p:nvSpPr>
        <p:spPr/>
        <p:txBody>
          <a:bodyPr/>
          <a:lstStyle/>
          <a:p>
            <a:fld id="{C47BD329-5AB2-4450-9B2F-C4FC55EA6620}" type="slidenum">
              <a:rPr lang="en-GB" smtClean="0"/>
              <a:t>39</a:t>
            </a:fld>
            <a:endParaRPr lang="en-GB"/>
          </a:p>
        </p:txBody>
      </p:sp>
    </p:spTree>
    <p:extLst>
      <p:ext uri="{BB962C8B-B14F-4D97-AF65-F5344CB8AC3E}">
        <p14:creationId xmlns:p14="http://schemas.microsoft.com/office/powerpoint/2010/main" val="14222251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Ernesto</a:t>
            </a:r>
            <a:r>
              <a:rPr lang="en-US"/>
              <a:t> "</a:t>
            </a:r>
            <a:r>
              <a:rPr lang="en-US" b="1"/>
              <a:t>Che</a:t>
            </a:r>
            <a:r>
              <a:rPr lang="en-US"/>
              <a:t> " </a:t>
            </a:r>
            <a:r>
              <a:rPr lang="en-US" b="1"/>
              <a:t>Guevara</a:t>
            </a:r>
            <a:r>
              <a:rPr lang="en-US"/>
              <a:t> was an Argentine Marxist revolutionary,</a:t>
            </a:r>
          </a:p>
        </p:txBody>
      </p:sp>
      <p:sp>
        <p:nvSpPr>
          <p:cNvPr id="4" name="Slide Number Placeholder 3"/>
          <p:cNvSpPr>
            <a:spLocks noGrp="1"/>
          </p:cNvSpPr>
          <p:nvPr>
            <p:ph type="sldNum" sz="quarter" idx="5"/>
          </p:nvPr>
        </p:nvSpPr>
        <p:spPr/>
        <p:txBody>
          <a:bodyPr/>
          <a:lstStyle/>
          <a:p>
            <a:fld id="{C47BD329-5AB2-4450-9B2F-C4FC55EA6620}" type="slidenum">
              <a:rPr lang="en-GB" smtClean="0"/>
              <a:t>27</a:t>
            </a:fld>
            <a:endParaRPr lang="en-GB"/>
          </a:p>
        </p:txBody>
      </p:sp>
    </p:spTree>
    <p:extLst>
      <p:ext uri="{BB962C8B-B14F-4D97-AF65-F5344CB8AC3E}">
        <p14:creationId xmlns:p14="http://schemas.microsoft.com/office/powerpoint/2010/main" val="3930607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PC Keith Palmer</a:t>
            </a:r>
          </a:p>
          <a:p>
            <a:r>
              <a:rPr lang="en-US" dirty="0">
                <a:ea typeface="Calibri"/>
                <a:cs typeface="Calibri"/>
              </a:rPr>
              <a:t>Lee Rigby 2013</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50</a:t>
            </a:fld>
            <a:endParaRPr lang="en-GB"/>
          </a:p>
        </p:txBody>
      </p:sp>
    </p:spTree>
    <p:extLst>
      <p:ext uri="{BB962C8B-B14F-4D97-AF65-F5344CB8AC3E}">
        <p14:creationId xmlns:p14="http://schemas.microsoft.com/office/powerpoint/2010/main" val="2200058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775837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11721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84595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46154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9295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9308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314774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59413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4068266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60898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373831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28/01/2024</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1345987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jpg"/><Relationship Id="rId5" Type="http://schemas.openxmlformats.org/officeDocument/2006/relationships/image" Target="../media/image37.png"/><Relationship Id="rId4" Type="http://schemas.openxmlformats.org/officeDocument/2006/relationships/image" Target="../media/image36.jpg"/></Relationships>
</file>

<file path=ppt/slides/_rels/slide3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arkansasgopwing.blogspot.com/2017/12/terrorism-and-armed-resistance.html"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png"/></Relationships>
</file>

<file path=ppt/slides/_rels/slide4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56.jpeg"/><Relationship Id="rId4" Type="http://schemas.openxmlformats.org/officeDocument/2006/relationships/image" Target="../media/image55.jpeg"/></Relationships>
</file>

<file path=ppt/slides/_rels/slide5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7" name="Freeform: Shape 1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pPr algn="l"/>
            <a:r>
              <a:rPr lang="en-GB" sz="5400"/>
              <a:t>Policing Terrorism</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324612" y="4665829"/>
            <a:ext cx="4917948" cy="1335024"/>
          </a:xfrm>
        </p:spPr>
        <p:txBody>
          <a:bodyPr>
            <a:normAutofit/>
          </a:bodyPr>
          <a:lstStyle/>
          <a:p>
            <a:pPr algn="l"/>
            <a:r>
              <a:rPr lang="en-GB" sz="2000" dirty="0"/>
              <a:t>Week 1 – Introduction and Defining Terrorism</a:t>
            </a:r>
          </a:p>
          <a:p>
            <a:pPr algn="l"/>
            <a:r>
              <a:rPr lang="en-GB" sz="2000" dirty="0"/>
              <a:t>Jane Davies</a:t>
            </a:r>
          </a:p>
          <a:p>
            <a:pPr algn="l"/>
            <a:r>
              <a:rPr lang="en-GB" sz="2000" dirty="0"/>
              <a:t>J.davies2@uwtsd.ac.uk</a:t>
            </a:r>
          </a:p>
        </p:txBody>
      </p:sp>
      <p:sp>
        <p:nvSpPr>
          <p:cNvPr id="16" name="Rectangle 1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8" name="Rectangle 1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7138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62C7F-F1D4-68DC-5449-DF903EDA5BAF}"/>
              </a:ext>
            </a:extLst>
          </p:cNvPr>
          <p:cNvSpPr>
            <a:spLocks noGrp="1"/>
          </p:cNvSpPr>
          <p:nvPr>
            <p:ph type="title"/>
          </p:nvPr>
        </p:nvSpPr>
        <p:spPr>
          <a:xfrm>
            <a:off x="1075767" y="1188637"/>
            <a:ext cx="2988234" cy="4480726"/>
          </a:xfrm>
        </p:spPr>
        <p:txBody>
          <a:bodyPr>
            <a:normAutofit/>
          </a:bodyPr>
          <a:lstStyle/>
          <a:p>
            <a:pPr algn="r"/>
            <a:r>
              <a:rPr lang="en-GB" sz="5100" dirty="0"/>
              <a:t>Welcome to Policing Terrorism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528799-DF83-C038-86FB-6D3E797762DF}"/>
              </a:ext>
            </a:extLst>
          </p:cNvPr>
          <p:cNvSpPr>
            <a:spLocks noGrp="1"/>
          </p:cNvSpPr>
          <p:nvPr>
            <p:ph idx="1"/>
          </p:nvPr>
        </p:nvSpPr>
        <p:spPr>
          <a:xfrm>
            <a:off x="5255259" y="1188637"/>
            <a:ext cx="5860969" cy="4646106"/>
          </a:xfrm>
        </p:spPr>
        <p:txBody>
          <a:bodyPr anchor="ctr">
            <a:normAutofit/>
          </a:bodyPr>
          <a:lstStyle/>
          <a:p>
            <a:r>
              <a:rPr lang="en-GB" sz="2400" dirty="0"/>
              <a:t>Lesson Structure</a:t>
            </a:r>
          </a:p>
          <a:p>
            <a:pPr lvl="1"/>
            <a:r>
              <a:rPr lang="en-GB" dirty="0"/>
              <a:t>Introductions</a:t>
            </a:r>
          </a:p>
          <a:p>
            <a:pPr lvl="1"/>
            <a:r>
              <a:rPr lang="en-GB" dirty="0"/>
              <a:t>Ground rules and general info</a:t>
            </a:r>
          </a:p>
          <a:p>
            <a:pPr lvl="1"/>
            <a:r>
              <a:rPr lang="en-GB" dirty="0"/>
              <a:t>Introduction to the course</a:t>
            </a:r>
          </a:p>
          <a:p>
            <a:pPr lvl="1"/>
            <a:r>
              <a:rPr lang="en-GB" dirty="0"/>
              <a:t>Assessment 1</a:t>
            </a:r>
          </a:p>
          <a:p>
            <a:pPr lvl="1"/>
            <a:r>
              <a:rPr lang="en-GB" dirty="0"/>
              <a:t>Defining Terrorism</a:t>
            </a:r>
          </a:p>
          <a:p>
            <a:pPr lvl="1"/>
            <a:r>
              <a:rPr lang="en-GB" dirty="0"/>
              <a:t>Historical terrorism</a:t>
            </a:r>
          </a:p>
          <a:p>
            <a:pPr lvl="1"/>
            <a:r>
              <a:rPr lang="en-GB" dirty="0"/>
              <a:t>Changing understandings of terrorism</a:t>
            </a:r>
          </a:p>
        </p:txBody>
      </p:sp>
    </p:spTree>
    <p:extLst>
      <p:ext uri="{BB962C8B-B14F-4D97-AF65-F5344CB8AC3E}">
        <p14:creationId xmlns:p14="http://schemas.microsoft.com/office/powerpoint/2010/main" val="1545108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6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0055-B67B-C37C-5D5F-89BC8F7D3952}"/>
              </a:ext>
            </a:extLst>
          </p:cNvPr>
          <p:cNvSpPr>
            <a:spLocks noGrp="1"/>
          </p:cNvSpPr>
          <p:nvPr>
            <p:ph type="title"/>
          </p:nvPr>
        </p:nvSpPr>
        <p:spPr>
          <a:xfrm>
            <a:off x="838200" y="365125"/>
            <a:ext cx="10515600" cy="983615"/>
          </a:xfrm>
        </p:spPr>
        <p:txBody>
          <a:bodyPr/>
          <a:lstStyle/>
          <a:p>
            <a:r>
              <a:rPr lang="en-GB" dirty="0"/>
              <a:t>General Information</a:t>
            </a:r>
          </a:p>
        </p:txBody>
      </p:sp>
      <p:sp>
        <p:nvSpPr>
          <p:cNvPr id="3" name="Content Placeholder 2">
            <a:extLst>
              <a:ext uri="{FF2B5EF4-FFF2-40B4-BE49-F238E27FC236}">
                <a16:creationId xmlns:a16="http://schemas.microsoft.com/office/drawing/2014/main" id="{465AC2E2-45F3-6725-6886-9C95D4F43A5B}"/>
              </a:ext>
            </a:extLst>
          </p:cNvPr>
          <p:cNvSpPr>
            <a:spLocks noGrp="1"/>
          </p:cNvSpPr>
          <p:nvPr>
            <p:ph idx="1"/>
          </p:nvPr>
        </p:nvSpPr>
        <p:spPr>
          <a:xfrm>
            <a:off x="838200" y="1623060"/>
            <a:ext cx="10515600" cy="4553903"/>
          </a:xfrm>
        </p:spPr>
        <p:txBody>
          <a:bodyPr>
            <a:normAutofit/>
          </a:bodyPr>
          <a:lstStyle/>
          <a:p>
            <a:r>
              <a:rPr lang="en-GB" dirty="0"/>
              <a:t>4 hour session timetabled each week in this room.</a:t>
            </a:r>
          </a:p>
          <a:p>
            <a:r>
              <a:rPr lang="en-GB" dirty="0"/>
              <a:t>Session breakdown:</a:t>
            </a:r>
          </a:p>
          <a:p>
            <a:pPr lvl="1"/>
            <a:r>
              <a:rPr lang="en-GB" dirty="0"/>
              <a:t>1 hour lecture</a:t>
            </a:r>
          </a:p>
          <a:p>
            <a:pPr lvl="1"/>
            <a:r>
              <a:rPr lang="en-GB" dirty="0"/>
              <a:t>2 hour workshop</a:t>
            </a:r>
          </a:p>
          <a:p>
            <a:pPr lvl="1"/>
            <a:r>
              <a:rPr lang="en-GB" dirty="0"/>
              <a:t>1 hour drop in</a:t>
            </a:r>
          </a:p>
          <a:p>
            <a:r>
              <a:rPr lang="en-GB" dirty="0"/>
              <a:t>You will be set prep work each week to guide your independent learning. This work will inform our discussion during the workshop.</a:t>
            </a:r>
          </a:p>
          <a:p>
            <a:r>
              <a:rPr lang="en-GB" dirty="0"/>
              <a:t>Participation and discussion is much more fun! If you have questions, comments or anything you would like to share from your own learning, please put your hand up and get involved!</a:t>
            </a:r>
          </a:p>
          <a:p>
            <a:endParaRPr lang="en-GB" dirty="0"/>
          </a:p>
          <a:p>
            <a:endParaRPr lang="en-GB" dirty="0"/>
          </a:p>
        </p:txBody>
      </p:sp>
    </p:spTree>
    <p:extLst>
      <p:ext uri="{BB962C8B-B14F-4D97-AF65-F5344CB8AC3E}">
        <p14:creationId xmlns:p14="http://schemas.microsoft.com/office/powerpoint/2010/main" val="1709192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17C5D-6213-9E23-0A35-465232CC6534}"/>
              </a:ext>
            </a:extLst>
          </p:cNvPr>
          <p:cNvSpPr>
            <a:spLocks noGrp="1"/>
          </p:cNvSpPr>
          <p:nvPr>
            <p:ph type="title"/>
          </p:nvPr>
        </p:nvSpPr>
        <p:spPr>
          <a:xfrm>
            <a:off x="1006900" y="1188637"/>
            <a:ext cx="3060848" cy="4480726"/>
          </a:xfrm>
        </p:spPr>
        <p:txBody>
          <a:bodyPr>
            <a:normAutofit/>
          </a:bodyPr>
          <a:lstStyle/>
          <a:p>
            <a:pPr algn="r"/>
            <a:r>
              <a:rPr lang="en-GB" sz="5100"/>
              <a:t>My availability to you</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10AA65-4A1B-554C-016C-27F1D1765A40}"/>
              </a:ext>
            </a:extLst>
          </p:cNvPr>
          <p:cNvGraphicFramePr>
            <a:graphicFrameLocks noGrp="1"/>
          </p:cNvGraphicFramePr>
          <p:nvPr>
            <p:ph idx="1"/>
            <p:extLst>
              <p:ext uri="{D42A27DB-BD31-4B8C-83A1-F6EECF244321}">
                <p14:modId xmlns:p14="http://schemas.microsoft.com/office/powerpoint/2010/main" val="2163309161"/>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4721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a:xfrm>
            <a:off x="838200" y="365125"/>
            <a:ext cx="10515600" cy="2572385"/>
          </a:xfrm>
        </p:spPr>
        <p:txBody>
          <a:bodyPr/>
          <a:lstStyle/>
          <a:p>
            <a:r>
              <a:rPr lang="en-GB" dirty="0">
                <a:cs typeface="Calibri Light"/>
              </a:rPr>
              <a:t>Introductions – </a:t>
            </a:r>
            <a:br>
              <a:rPr lang="en-GB" dirty="0">
                <a:cs typeface="Calibri Light"/>
              </a:rPr>
            </a:br>
            <a:r>
              <a:rPr lang="en-GB" dirty="0">
                <a:cs typeface="Calibri Light"/>
              </a:rPr>
              <a:t>Who are we?</a:t>
            </a:r>
            <a:br>
              <a:rPr lang="en-GB" dirty="0">
                <a:cs typeface="Calibri Light"/>
              </a:rPr>
            </a:br>
            <a:r>
              <a:rPr lang="en-GB" dirty="0">
                <a:cs typeface="Calibri Light"/>
              </a:rPr>
              <a:t>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7FA8E-44BA-09AF-8CBE-1833D3931625}"/>
              </a:ext>
            </a:extLst>
          </p:cNvPr>
          <p:cNvSpPr>
            <a:spLocks noGrp="1"/>
          </p:cNvSpPr>
          <p:nvPr>
            <p:ph type="title"/>
          </p:nvPr>
        </p:nvSpPr>
        <p:spPr>
          <a:xfrm>
            <a:off x="838201" y="345810"/>
            <a:ext cx="4960945" cy="1325563"/>
          </a:xfrm>
        </p:spPr>
        <p:txBody>
          <a:bodyPr>
            <a:normAutofit/>
          </a:bodyPr>
          <a:lstStyle/>
          <a:p>
            <a:r>
              <a:rPr lang="en-GB" sz="4100"/>
              <a:t>Introducing the course – Module Aims</a:t>
            </a:r>
          </a:p>
        </p:txBody>
      </p:sp>
      <p:sp>
        <p:nvSpPr>
          <p:cNvPr id="3" name="Content Placeholder 2">
            <a:extLst>
              <a:ext uri="{FF2B5EF4-FFF2-40B4-BE49-F238E27FC236}">
                <a16:creationId xmlns:a16="http://schemas.microsoft.com/office/drawing/2014/main" id="{3BB74ACC-87EB-E54A-3072-74388F5456A0}"/>
              </a:ext>
            </a:extLst>
          </p:cNvPr>
          <p:cNvSpPr>
            <a:spLocks noGrp="1"/>
          </p:cNvSpPr>
          <p:nvPr>
            <p:ph idx="1"/>
          </p:nvPr>
        </p:nvSpPr>
        <p:spPr>
          <a:xfrm>
            <a:off x="838201" y="1825625"/>
            <a:ext cx="4933462" cy="4351338"/>
          </a:xfrm>
        </p:spPr>
        <p:txBody>
          <a:bodyPr>
            <a:normAutofit lnSpcReduction="10000"/>
          </a:bodyPr>
          <a:lstStyle/>
          <a:p>
            <a:pPr marL="0" indent="0">
              <a:buNone/>
            </a:pPr>
            <a:r>
              <a:rPr lang="en-GB" dirty="0"/>
              <a:t>We are here to find out:</a:t>
            </a:r>
          </a:p>
          <a:p>
            <a:pPr marL="0" indent="0">
              <a:buNone/>
            </a:pPr>
            <a:endParaRPr lang="en-GB" dirty="0"/>
          </a:p>
          <a:p>
            <a:pPr lvl="1"/>
            <a:r>
              <a:rPr lang="en-GB" dirty="0"/>
              <a:t>What is Terrorism?</a:t>
            </a:r>
          </a:p>
          <a:p>
            <a:pPr lvl="1"/>
            <a:endParaRPr lang="en-GB" dirty="0"/>
          </a:p>
          <a:p>
            <a:pPr lvl="1"/>
            <a:r>
              <a:rPr lang="en-GB" dirty="0"/>
              <a:t>Why do people use terrorism as a political, religious or ideological tool?</a:t>
            </a:r>
          </a:p>
          <a:p>
            <a:pPr lvl="1"/>
            <a:endParaRPr lang="en-GB" dirty="0"/>
          </a:p>
          <a:p>
            <a:pPr lvl="1"/>
            <a:r>
              <a:rPr lang="en-GB" dirty="0"/>
              <a:t>What are the roles and responsibilities of the police when dealing with a terrorist event?</a:t>
            </a:r>
          </a:p>
        </p:txBody>
      </p:sp>
      <p:pic>
        <p:nvPicPr>
          <p:cNvPr id="5" name="Picture 8" descr="Easy Ways to Boost Children's Critical Thinking Abilities | Resilient  Educator">
            <a:extLst>
              <a:ext uri="{FF2B5EF4-FFF2-40B4-BE49-F238E27FC236}">
                <a16:creationId xmlns:a16="http://schemas.microsoft.com/office/drawing/2014/main" id="{270A2A10-B13B-11C0-CBA2-6D2AC86CD9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52" r="19401" b="-2"/>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10" descr="Suspected far-right terrorist in Leeds charged with series of offences |  The Independent | The Independent">
            <a:extLst>
              <a:ext uri="{FF2B5EF4-FFF2-40B4-BE49-F238E27FC236}">
                <a16:creationId xmlns:a16="http://schemas.microsoft.com/office/drawing/2014/main" id="{421ADEF2-E139-253C-3B85-9264085A1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49" r="173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6" descr="Critical thinking - Research &amp; Learning Online">
            <a:extLst>
              <a:ext uri="{FF2B5EF4-FFF2-40B4-BE49-F238E27FC236}">
                <a16:creationId xmlns:a16="http://schemas.microsoft.com/office/drawing/2014/main" id="{E41330AA-E9B4-B43E-BCB5-41FBDFCE62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84" r="1798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78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E9CA5-7027-31B4-E0AA-516C54B67749}"/>
              </a:ext>
            </a:extLst>
          </p:cNvPr>
          <p:cNvSpPr>
            <a:spLocks noGrp="1"/>
          </p:cNvSpPr>
          <p:nvPr>
            <p:ph type="title"/>
          </p:nvPr>
        </p:nvSpPr>
        <p:spPr>
          <a:xfrm>
            <a:off x="589560" y="856180"/>
            <a:ext cx="5279408" cy="1128068"/>
          </a:xfrm>
        </p:spPr>
        <p:txBody>
          <a:bodyPr anchor="ctr">
            <a:normAutofit/>
          </a:bodyPr>
          <a:lstStyle/>
          <a:p>
            <a:r>
              <a:rPr lang="en-GB" sz="3700"/>
              <a:t>Learning Outcomes of this module</a:t>
            </a:r>
          </a:p>
        </p:txBody>
      </p:sp>
      <p:grpSp>
        <p:nvGrpSpPr>
          <p:cNvPr id="19"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081BD3-C988-3D15-56CA-31824699061E}"/>
              </a:ext>
            </a:extLst>
          </p:cNvPr>
          <p:cNvSpPr>
            <a:spLocks noGrp="1"/>
          </p:cNvSpPr>
          <p:nvPr>
            <p:ph idx="1"/>
          </p:nvPr>
        </p:nvSpPr>
        <p:spPr>
          <a:xfrm>
            <a:off x="590719" y="2330505"/>
            <a:ext cx="5762144" cy="3979585"/>
          </a:xfrm>
        </p:spPr>
        <p:txBody>
          <a:bodyPr anchor="ctr">
            <a:normAutofit fontScale="92500" lnSpcReduction="10000"/>
          </a:bodyPr>
          <a:lstStyle/>
          <a:p>
            <a:r>
              <a:rPr lang="en-GB" sz="2400" dirty="0"/>
              <a:t>We hope to understand:</a:t>
            </a:r>
          </a:p>
          <a:p>
            <a:endParaRPr lang="en-GB" sz="2400" dirty="0"/>
          </a:p>
          <a:p>
            <a:pPr lvl="1"/>
            <a:r>
              <a:rPr lang="en-GB" dirty="0"/>
              <a:t>Complexities involved in defining terror, terrorists, terrorism, as well as emergencies.</a:t>
            </a:r>
          </a:p>
          <a:p>
            <a:pPr lvl="1"/>
            <a:endParaRPr lang="en-GB" dirty="0"/>
          </a:p>
          <a:p>
            <a:pPr lvl="1"/>
            <a:r>
              <a:rPr lang="en-GB" dirty="0"/>
              <a:t>The police role in combatting terrorism </a:t>
            </a:r>
          </a:p>
          <a:p>
            <a:pPr lvl="1"/>
            <a:endParaRPr lang="en-GB" dirty="0"/>
          </a:p>
          <a:p>
            <a:pPr lvl="1"/>
            <a:r>
              <a:rPr lang="en-GB" dirty="0"/>
              <a:t>Legislation, strategies, policy and the multi-agency public service response to civil and terrorism threats in the United Kingdom.</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reatham terror attack: Metropolitan Police Counter Terrorism Command  leading investigation - MyLondon">
            <a:extLst>
              <a:ext uri="{FF2B5EF4-FFF2-40B4-BE49-F238E27FC236}">
                <a16:creationId xmlns:a16="http://schemas.microsoft.com/office/drawing/2014/main" id="{F0185BA7-0E34-6A07-0095-08D000C623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y You Need to Check for Understanding - Executive Leadership Consulting">
            <a:extLst>
              <a:ext uri="{FF2B5EF4-FFF2-40B4-BE49-F238E27FC236}">
                <a16:creationId xmlns:a16="http://schemas.microsoft.com/office/drawing/2014/main" id="{D55975FB-08B9-5C8E-1B6E-4C98CB81F0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481"/>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717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DEB4-A6E4-FFFC-23CC-2925A3631E92}"/>
              </a:ext>
            </a:extLst>
          </p:cNvPr>
          <p:cNvSpPr>
            <a:spLocks noGrp="1"/>
          </p:cNvSpPr>
          <p:nvPr>
            <p:ph type="title"/>
          </p:nvPr>
        </p:nvSpPr>
        <p:spPr>
          <a:xfrm>
            <a:off x="1075767" y="1188637"/>
            <a:ext cx="2988234" cy="4480726"/>
          </a:xfrm>
        </p:spPr>
        <p:txBody>
          <a:bodyPr>
            <a:normAutofit/>
          </a:bodyPr>
          <a:lstStyle/>
          <a:p>
            <a:pPr algn="r"/>
            <a:r>
              <a:rPr lang="en-GB" sz="4600" dirty="0"/>
              <a:t>Assessment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5C6E71-B571-19DF-340D-9DEF6711FD63}"/>
              </a:ext>
            </a:extLst>
          </p:cNvPr>
          <p:cNvSpPr>
            <a:spLocks noGrp="1"/>
          </p:cNvSpPr>
          <p:nvPr>
            <p:ph idx="1"/>
          </p:nvPr>
        </p:nvSpPr>
        <p:spPr>
          <a:xfrm>
            <a:off x="5244591" y="972457"/>
            <a:ext cx="5728201" cy="4949372"/>
          </a:xfrm>
        </p:spPr>
        <p:txBody>
          <a:bodyPr anchor="ctr">
            <a:normAutofit/>
          </a:bodyPr>
          <a:lstStyle/>
          <a:p>
            <a:pPr marL="0" indent="0">
              <a:buNone/>
            </a:pPr>
            <a:r>
              <a:rPr lang="en-GB" sz="3200" dirty="0"/>
              <a:t>Students will compile a 2000- word essay or report on one of the </a:t>
            </a:r>
            <a:r>
              <a:rPr lang="en-GB" sz="3200"/>
              <a:t>available</a:t>
            </a:r>
            <a:r>
              <a:rPr lang="en-GB" sz="3200" dirty="0"/>
              <a:t> questions.</a:t>
            </a:r>
          </a:p>
          <a:p>
            <a:pPr marL="0" indent="0">
              <a:buNone/>
            </a:pPr>
            <a:r>
              <a:rPr lang="en-GB" sz="2400" dirty="0">
                <a:solidFill>
                  <a:srgbClr val="000000"/>
                </a:solidFill>
                <a:latin typeface="Arial"/>
                <a:cs typeface="Arial"/>
              </a:rPr>
              <a:t>Remember:</a:t>
            </a:r>
            <a:endParaRPr lang="en-GB" sz="2400">
              <a:solidFill>
                <a:srgbClr val="000000"/>
              </a:solidFill>
              <a:latin typeface="Arial" panose="020B0604020202020204" pitchFamily="34" charset="0"/>
              <a:cs typeface="Arial"/>
            </a:endParaRPr>
          </a:p>
          <a:p>
            <a:pPr marL="0" indent="0">
              <a:buNone/>
            </a:pPr>
            <a:r>
              <a:rPr lang="en-GB" sz="2400" dirty="0">
                <a:solidFill>
                  <a:srgbClr val="000000"/>
                </a:solidFill>
                <a:latin typeface="Arial"/>
                <a:cs typeface="Arial"/>
              </a:rPr>
              <a:t>Evaluation </a:t>
            </a:r>
            <a:r>
              <a:rPr lang="en-GB" sz="2400" b="0" i="0" dirty="0">
                <a:solidFill>
                  <a:srgbClr val="000000"/>
                </a:solidFill>
                <a:effectLst/>
                <a:latin typeface="Arial"/>
                <a:cs typeface="Arial"/>
              </a:rPr>
              <a:t>not descriptive</a:t>
            </a:r>
            <a:r>
              <a:rPr lang="en-GB" sz="2400" dirty="0">
                <a:solidFill>
                  <a:srgbClr val="000000"/>
                </a:solidFill>
                <a:latin typeface="Arial"/>
                <a:cs typeface="Arial"/>
              </a:rPr>
              <a:t> </a:t>
            </a:r>
            <a:endParaRPr lang="en-GB" sz="2400" b="0" i="0">
              <a:solidFill>
                <a:srgbClr val="000000"/>
              </a:solidFill>
              <a:effectLst/>
              <a:latin typeface="Arial" panose="020B0604020202020204" pitchFamily="34" charset="0"/>
              <a:cs typeface="Arial"/>
            </a:endParaRPr>
          </a:p>
          <a:p>
            <a:pPr marL="0" indent="0">
              <a:buNone/>
            </a:pPr>
            <a:r>
              <a:rPr lang="en-GB" sz="2400" dirty="0">
                <a:solidFill>
                  <a:srgbClr val="000000"/>
                </a:solidFill>
                <a:latin typeface="Arial"/>
                <a:cs typeface="Arial"/>
              </a:rPr>
              <a:t>Reliable sources – Library / Government Documents / COP/ Google Scholar </a:t>
            </a:r>
          </a:p>
          <a:p>
            <a:pPr marL="0" indent="0">
              <a:buNone/>
            </a:pPr>
            <a:r>
              <a:rPr lang="en-GB" sz="2400" dirty="0">
                <a:solidFill>
                  <a:srgbClr val="000000"/>
                </a:solidFill>
                <a:latin typeface="Arial"/>
                <a:cs typeface="Arial"/>
              </a:rPr>
              <a:t>Cite work</a:t>
            </a:r>
          </a:p>
          <a:p>
            <a:pPr marL="0" indent="0">
              <a:buNone/>
            </a:pPr>
            <a:r>
              <a:rPr lang="en-GB" sz="2400" dirty="0">
                <a:solidFill>
                  <a:srgbClr val="000000"/>
                </a:solidFill>
                <a:latin typeface="Arial"/>
                <a:cs typeface="Arial"/>
              </a:rPr>
              <a:t>Harvard Referencing  </a:t>
            </a:r>
            <a:endParaRPr lang="en-GB" sz="2400">
              <a:solidFill>
                <a:srgbClr val="000000"/>
              </a:solidFill>
              <a:latin typeface="Arial" panose="020B0604020202020204" pitchFamily="34" charset="0"/>
              <a:cs typeface="Arial"/>
            </a:endParaRPr>
          </a:p>
          <a:p>
            <a:pPr marL="0" indent="0">
              <a:buNone/>
            </a:pPr>
            <a:endParaRPr lang="en-GB" sz="1800" dirty="0"/>
          </a:p>
        </p:txBody>
      </p:sp>
    </p:spTree>
    <p:extLst>
      <p:ext uri="{BB962C8B-B14F-4D97-AF65-F5344CB8AC3E}">
        <p14:creationId xmlns:p14="http://schemas.microsoft.com/office/powerpoint/2010/main" val="3325942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B0691-96FA-9931-E712-37DC7741BC15}"/>
              </a:ext>
            </a:extLst>
          </p:cNvPr>
          <p:cNvSpPr>
            <a:spLocks noGrp="1"/>
          </p:cNvSpPr>
          <p:nvPr>
            <p:ph type="title"/>
          </p:nvPr>
        </p:nvSpPr>
        <p:spPr>
          <a:xfrm>
            <a:off x="594360" y="637125"/>
            <a:ext cx="3802276" cy="5256371"/>
          </a:xfrm>
        </p:spPr>
        <p:txBody>
          <a:bodyPr>
            <a:normAutofit/>
          </a:bodyPr>
          <a:lstStyle/>
          <a:p>
            <a:r>
              <a:rPr lang="en-GB" sz="4800"/>
              <a:t>Assessment 1</a:t>
            </a:r>
          </a:p>
        </p:txBody>
      </p:sp>
      <p:graphicFrame>
        <p:nvGraphicFramePr>
          <p:cNvPr id="5" name="Content Placeholder 2">
            <a:extLst>
              <a:ext uri="{FF2B5EF4-FFF2-40B4-BE49-F238E27FC236}">
                <a16:creationId xmlns:a16="http://schemas.microsoft.com/office/drawing/2014/main" id="{29A4B283-5538-054D-C796-48EF7C4EC4ED}"/>
              </a:ext>
            </a:extLst>
          </p:cNvPr>
          <p:cNvGraphicFramePr>
            <a:graphicFrameLocks noGrp="1"/>
          </p:cNvGraphicFramePr>
          <p:nvPr>
            <p:ph idx="1"/>
            <p:extLst>
              <p:ext uri="{D42A27DB-BD31-4B8C-83A1-F6EECF244321}">
                <p14:modId xmlns:p14="http://schemas.microsoft.com/office/powerpoint/2010/main" val="1853414883"/>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067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BC1CA-C135-F893-A296-E05FFFD04600}"/>
              </a:ext>
            </a:extLst>
          </p:cNvPr>
          <p:cNvSpPr>
            <a:spLocks noGrp="1"/>
          </p:cNvSpPr>
          <p:nvPr>
            <p:ph type="title"/>
          </p:nvPr>
        </p:nvSpPr>
        <p:spPr>
          <a:xfrm>
            <a:off x="838200" y="365125"/>
            <a:ext cx="10515600" cy="549275"/>
          </a:xfrm>
        </p:spPr>
        <p:txBody>
          <a:bodyPr>
            <a:normAutofit/>
          </a:bodyPr>
          <a:lstStyle/>
          <a:p>
            <a:r>
              <a:rPr lang="en-GB" sz="3200" dirty="0"/>
              <a:t>Assignment 1 Questions</a:t>
            </a:r>
          </a:p>
        </p:txBody>
      </p:sp>
      <p:sp>
        <p:nvSpPr>
          <p:cNvPr id="3" name="Content Placeholder 2">
            <a:extLst>
              <a:ext uri="{FF2B5EF4-FFF2-40B4-BE49-F238E27FC236}">
                <a16:creationId xmlns:a16="http://schemas.microsoft.com/office/drawing/2014/main" id="{DB992B6A-FFB7-5116-C391-346050218036}"/>
              </a:ext>
            </a:extLst>
          </p:cNvPr>
          <p:cNvSpPr>
            <a:spLocks noGrp="1"/>
          </p:cNvSpPr>
          <p:nvPr>
            <p:ph idx="1"/>
          </p:nvPr>
        </p:nvSpPr>
        <p:spPr>
          <a:xfrm>
            <a:off x="838200" y="1177290"/>
            <a:ext cx="10515600" cy="4999673"/>
          </a:xfrm>
        </p:spPr>
        <p:txBody>
          <a:bodyPr>
            <a:normAutofit/>
          </a:bodyPr>
          <a:lstStyle/>
          <a:p>
            <a:pPr algn="l" rtl="0" fontAlgn="base">
              <a:buFont typeface="Arial" panose="020B0604020202020204" pitchFamily="34" charset="0"/>
              <a:buChar char="•"/>
            </a:pPr>
            <a:r>
              <a:rPr lang="en-GB" sz="2400" b="1" i="0" dirty="0">
                <a:solidFill>
                  <a:srgbClr val="000000"/>
                </a:solidFill>
                <a:effectLst/>
              </a:rPr>
              <a:t>Evaluate the effectiveness of the Public Service response to a terrorist attack</a:t>
            </a:r>
          </a:p>
          <a:p>
            <a:pPr algn="l" rtl="0" fontAlgn="base">
              <a:buFont typeface="Arial" panose="020B0604020202020204" pitchFamily="34" charset="0"/>
              <a:buChar char="•"/>
            </a:pPr>
            <a:r>
              <a:rPr lang="en-GB" sz="2400" dirty="0"/>
              <a:t>OR</a:t>
            </a:r>
          </a:p>
          <a:p>
            <a:pPr fontAlgn="base"/>
            <a:r>
              <a:rPr lang="en-GB" sz="2400" b="1" i="0" dirty="0">
                <a:solidFill>
                  <a:srgbClr val="000000"/>
                </a:solidFill>
                <a:effectLst/>
              </a:rPr>
              <a:t>Critically evaluate the complexities involved in defining terror, terrorists, and terrorism. </a:t>
            </a:r>
          </a:p>
          <a:p>
            <a:pPr algn="l" rtl="0" fontAlgn="base"/>
            <a:r>
              <a:rPr lang="en-GB" sz="2400" i="0" dirty="0">
                <a:solidFill>
                  <a:srgbClr val="000000"/>
                </a:solidFill>
                <a:effectLst/>
              </a:rPr>
              <a:t>OR </a:t>
            </a:r>
          </a:p>
          <a:p>
            <a:pPr algn="l" rtl="0" fontAlgn="base">
              <a:buFont typeface="Arial" panose="020B0604020202020204" pitchFamily="34" charset="0"/>
              <a:buChar char="•"/>
            </a:pPr>
            <a:r>
              <a:rPr lang="en-GB" sz="2400" b="1" i="0" dirty="0">
                <a:solidFill>
                  <a:srgbClr val="000000"/>
                </a:solidFill>
                <a:effectLst/>
              </a:rPr>
              <a:t>Why are terrorist organisations often involved in other forms of criminality and how can this inform counter-terrorism policing? </a:t>
            </a:r>
          </a:p>
          <a:p>
            <a:pPr algn="l" rtl="0" fontAlgn="base"/>
            <a:r>
              <a:rPr lang="en-GB" sz="2400" i="0" dirty="0">
                <a:solidFill>
                  <a:srgbClr val="000000"/>
                </a:solidFill>
                <a:effectLst/>
              </a:rPr>
              <a:t>OR </a:t>
            </a:r>
          </a:p>
          <a:p>
            <a:pPr algn="l" rtl="0" fontAlgn="base">
              <a:buFont typeface="Arial" panose="020B0604020202020204" pitchFamily="34" charset="0"/>
              <a:buChar char="•"/>
            </a:pPr>
            <a:r>
              <a:rPr lang="en-GB" sz="2400" b="1" i="0" dirty="0">
                <a:solidFill>
                  <a:srgbClr val="000000"/>
                </a:solidFill>
                <a:effectLst/>
              </a:rPr>
              <a:t>What motivates groups or individuals to engage in acts of terrorism? Answers should reference specific perpetrators and incidents as examples.</a:t>
            </a:r>
            <a:r>
              <a:rPr lang="en-GB" sz="2400" i="0" dirty="0">
                <a:solidFill>
                  <a:srgbClr val="000000"/>
                </a:solidFill>
                <a:effectLst/>
              </a:rPr>
              <a:t> </a:t>
            </a:r>
          </a:p>
          <a:p>
            <a:endParaRPr lang="en-GB" dirty="0"/>
          </a:p>
        </p:txBody>
      </p:sp>
    </p:spTree>
    <p:extLst>
      <p:ext uri="{BB962C8B-B14F-4D97-AF65-F5344CB8AC3E}">
        <p14:creationId xmlns:p14="http://schemas.microsoft.com/office/powerpoint/2010/main" val="305783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B73D0-31BB-B121-B52E-07A79A275D40}"/>
              </a:ext>
            </a:extLst>
          </p:cNvPr>
          <p:cNvSpPr>
            <a:spLocks noGrp="1"/>
          </p:cNvSpPr>
          <p:nvPr>
            <p:ph type="title"/>
          </p:nvPr>
        </p:nvSpPr>
        <p:spPr>
          <a:xfrm>
            <a:off x="838200" y="365125"/>
            <a:ext cx="10515600" cy="520431"/>
          </a:xfrm>
        </p:spPr>
        <p:txBody>
          <a:bodyPr/>
          <a:lstStyle/>
          <a:p>
            <a:r>
              <a:rPr lang="en-GB" sz="1800" dirty="0"/>
              <a:t>Assignment 2 </a:t>
            </a:r>
            <a:endParaRPr lang="en-GB" dirty="0"/>
          </a:p>
        </p:txBody>
      </p:sp>
      <p:sp>
        <p:nvSpPr>
          <p:cNvPr id="3" name="Content Placeholder 2">
            <a:extLst>
              <a:ext uri="{FF2B5EF4-FFF2-40B4-BE49-F238E27FC236}">
                <a16:creationId xmlns:a16="http://schemas.microsoft.com/office/drawing/2014/main" id="{42A4C95A-7C1A-D46D-0A19-CEBB8FC67EC1}"/>
              </a:ext>
            </a:extLst>
          </p:cNvPr>
          <p:cNvSpPr>
            <a:spLocks noGrp="1"/>
          </p:cNvSpPr>
          <p:nvPr>
            <p:ph idx="1"/>
          </p:nvPr>
        </p:nvSpPr>
        <p:spPr>
          <a:xfrm>
            <a:off x="838200" y="1049248"/>
            <a:ext cx="10515600" cy="5127715"/>
          </a:xfrm>
        </p:spPr>
        <p:txBody>
          <a:bodyPr vert="horz" lIns="91440" tIns="45720" rIns="91440" bIns="45720" rtlCol="0" anchor="t">
            <a:noAutofit/>
          </a:bodyPr>
          <a:lstStyle/>
          <a:p>
            <a:r>
              <a:rPr lang="en-GB" sz="1800" i="0" dirty="0">
                <a:solidFill>
                  <a:srgbClr val="000000"/>
                </a:solidFill>
                <a:effectLst/>
                <a:latin typeface="Arial"/>
                <a:cs typeface="Arial"/>
              </a:rPr>
              <a:t>1,000 words supporting paper and 5 minutes presentation</a:t>
            </a:r>
          </a:p>
          <a:p>
            <a:r>
              <a:rPr lang="en-GB" sz="1800" dirty="0">
                <a:latin typeface="Arial"/>
                <a:cs typeface="Arial"/>
              </a:rPr>
              <a:t>In groups of 4, students will produce a 20 minute presentation on the following (each student will present for 5 minutes)</a:t>
            </a:r>
            <a:r>
              <a:rPr lang="en-GB" sz="1800" dirty="0">
                <a:solidFill>
                  <a:srgbClr val="000000"/>
                </a:solidFill>
                <a:latin typeface="Arial"/>
                <a:cs typeface="Arial"/>
              </a:rPr>
              <a:t> </a:t>
            </a:r>
            <a:r>
              <a:rPr lang="en-GB" sz="1800" dirty="0">
                <a:latin typeface="Arial"/>
                <a:cs typeface="Arial"/>
              </a:rPr>
              <a:t>Each student will be assessed individually.</a:t>
            </a:r>
          </a:p>
          <a:p>
            <a:r>
              <a:rPr lang="en-GB" sz="1800" u="sng" dirty="0">
                <a:latin typeface="Arial"/>
                <a:cs typeface="Arial"/>
              </a:rPr>
              <a:t>TITLES</a:t>
            </a:r>
            <a:endParaRPr lang="en-GB" sz="1800" dirty="0">
              <a:latin typeface="Arial"/>
              <a:cs typeface="Arial"/>
            </a:endParaRPr>
          </a:p>
          <a:p>
            <a:endParaRPr lang="en-GB" sz="1800" dirty="0">
              <a:latin typeface="Arial"/>
              <a:cs typeface="Arial"/>
            </a:endParaRPr>
          </a:p>
          <a:p>
            <a:r>
              <a:rPr lang="en-GB" sz="1800" dirty="0">
                <a:latin typeface="Arial"/>
                <a:cs typeface="Arial"/>
              </a:rPr>
              <a:t>Extensive media coverage of terrorist attacks contributes to the continuing terrorist threat. Evaluate this claim.</a:t>
            </a:r>
          </a:p>
          <a:p>
            <a:endParaRPr lang="en-GB" sz="1800" dirty="0">
              <a:latin typeface="Arial"/>
              <a:cs typeface="Arial"/>
            </a:endParaRPr>
          </a:p>
          <a:p>
            <a:endParaRPr lang="en-GB" sz="1800" dirty="0">
              <a:latin typeface="Arial"/>
              <a:cs typeface="Arial"/>
            </a:endParaRPr>
          </a:p>
          <a:p>
            <a:r>
              <a:rPr lang="en-GB" sz="1800" dirty="0">
                <a:latin typeface="Arial"/>
                <a:cs typeface="Arial"/>
              </a:rPr>
              <a:t>Evaluate how community policing and community engagement can help to prevent terrorism and support counter-terrorism policing</a:t>
            </a:r>
          </a:p>
          <a:p>
            <a:endParaRPr lang="en-GB" sz="1800" dirty="0">
              <a:latin typeface="Arial"/>
              <a:cs typeface="Arial"/>
            </a:endParaRPr>
          </a:p>
          <a:p>
            <a:endParaRPr lang="en-GB" sz="1800" dirty="0">
              <a:latin typeface="Arial"/>
              <a:cs typeface="Arial"/>
            </a:endParaRPr>
          </a:p>
          <a:p>
            <a:r>
              <a:rPr lang="en-GB" sz="1800" dirty="0">
                <a:latin typeface="Arial"/>
                <a:cs typeface="Arial"/>
              </a:rPr>
              <a:t>Account for the increase in the number of terrorist attacks and deaths around the world in recent years. What are some reasons behind this trend?</a:t>
            </a:r>
          </a:p>
          <a:p>
            <a:endParaRPr lang="en-GB" dirty="0">
              <a:cs typeface="Calibri"/>
            </a:endParaRPr>
          </a:p>
        </p:txBody>
      </p:sp>
    </p:spTree>
    <p:extLst>
      <p:ext uri="{BB962C8B-B14F-4D97-AF65-F5344CB8AC3E}">
        <p14:creationId xmlns:p14="http://schemas.microsoft.com/office/powerpoint/2010/main" val="1480769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275C-8397-D0F2-7778-17889DEB3C3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latin typeface="Calibri" panose="020F0502020204030204" pitchFamily="34" charset="0"/>
                <a:cs typeface="Calibri" panose="020F0502020204030204" pitchFamily="34" charset="0"/>
              </a:rPr>
              <a:t>Terrorism – A Historical Context</a:t>
            </a:r>
          </a:p>
        </p:txBody>
      </p:sp>
      <p:pic>
        <p:nvPicPr>
          <p:cNvPr id="5122" name="Picture 2" descr="The Routledge History of Terrorism: (Routledge Histories) by Randall D. Law  | WHSmith">
            <a:extLst>
              <a:ext uri="{FF2B5EF4-FFF2-40B4-BE49-F238E27FC236}">
                <a16:creationId xmlns:a16="http://schemas.microsoft.com/office/drawing/2014/main" id="{F7A73157-8DA2-E5B8-471D-CFD35090DC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3692" r="1" b="602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00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FAF84-A136-B4B2-42CD-7F6C9FE142BE}"/>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800"/>
              <a:t>Terrorism – A Historical Context</a:t>
            </a:r>
          </a:p>
          <a:p>
            <a:endParaRPr lang="en-US" sz="38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1CD31AC-7515-3B5E-657B-C59DF4894640}"/>
              </a:ext>
            </a:extLst>
          </p:cNvPr>
          <p:cNvSpPr txBox="1"/>
          <p:nvPr/>
        </p:nvSpPr>
        <p:spPr>
          <a:xfrm>
            <a:off x="640080" y="2657239"/>
            <a:ext cx="5781965" cy="382387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000" dirty="0"/>
              <a:t>'Kill one, frighten ten thousand’​</a:t>
            </a:r>
            <a:endParaRPr lang="en-US" sz="2000" dirty="0">
              <a:ea typeface="Calibri"/>
              <a:cs typeface="Calibri"/>
            </a:endParaRPr>
          </a:p>
          <a:p>
            <a:pPr indent="-228600">
              <a:lnSpc>
                <a:spcPct val="90000"/>
              </a:lnSpc>
              <a:spcAft>
                <a:spcPts val="600"/>
              </a:spcAft>
              <a:buFont typeface="Arial" panose="020B0604020202020204" pitchFamily="34" charset="0"/>
              <a:buChar char="•"/>
            </a:pPr>
            <a:r>
              <a:rPr lang="en-US" sz="2000" dirty="0"/>
              <a:t>Sun Tzu – The Art of War (5</a:t>
            </a:r>
            <a:r>
              <a:rPr lang="en-US" sz="2000" baseline="30000" dirty="0"/>
              <a:t>th</a:t>
            </a:r>
            <a:r>
              <a:rPr lang="en-US" sz="2000" dirty="0"/>
              <a:t> Century BC)​</a:t>
            </a:r>
            <a:endParaRPr lang="en-US" sz="2000" dirty="0">
              <a:ea typeface="Calibri"/>
              <a:cs typeface="Calibri"/>
            </a:endParaRPr>
          </a:p>
          <a:p>
            <a:pPr indent="-228600">
              <a:lnSpc>
                <a:spcPct val="90000"/>
              </a:lnSpc>
              <a:spcAft>
                <a:spcPts val="600"/>
              </a:spcAft>
              <a:buFont typeface="Arial" panose="020B0604020202020204" pitchFamily="34" charset="0"/>
              <a:buChar char="•"/>
            </a:pPr>
            <a:endParaRPr lang="en-US" sz="2000" dirty="0">
              <a:solidFill>
                <a:srgbClr val="000000"/>
              </a:solidFill>
              <a:ea typeface="+mn-lt"/>
              <a:cs typeface="+mn-lt"/>
            </a:endParaRPr>
          </a:p>
          <a:p>
            <a:pPr indent="-228600">
              <a:lnSpc>
                <a:spcPct val="90000"/>
              </a:lnSpc>
              <a:spcAft>
                <a:spcPts val="600"/>
              </a:spcAft>
              <a:buFont typeface="Arial" panose="020B0604020202020204" pitchFamily="34" charset="0"/>
              <a:buChar char="•"/>
            </a:pPr>
            <a:r>
              <a:rPr lang="en-US" sz="2400" i="1" dirty="0">
                <a:solidFill>
                  <a:srgbClr val="212529"/>
                </a:solidFill>
                <a:ea typeface="+mn-lt"/>
                <a:cs typeface="+mn-lt"/>
              </a:rPr>
              <a:t>The supreme art of war is to subdue the enemy without fighting.</a:t>
            </a:r>
          </a:p>
          <a:p>
            <a:pPr indent="-228600">
              <a:lnSpc>
                <a:spcPct val="90000"/>
              </a:lnSpc>
              <a:spcAft>
                <a:spcPts val="600"/>
              </a:spcAft>
              <a:buFont typeface="Arial" panose="020B0604020202020204" pitchFamily="34" charset="0"/>
              <a:buChar char="•"/>
            </a:pPr>
            <a:endParaRPr lang="en-US" sz="2400" i="1" dirty="0">
              <a:ea typeface="+mn-lt"/>
              <a:cs typeface="+mn-lt"/>
            </a:endParaRPr>
          </a:p>
          <a:p>
            <a:pPr indent="-228600">
              <a:lnSpc>
                <a:spcPct val="90000"/>
              </a:lnSpc>
              <a:spcAft>
                <a:spcPts val="600"/>
              </a:spcAft>
              <a:buFont typeface="Arial" panose="020B0604020202020204" pitchFamily="34" charset="0"/>
              <a:buChar char="•"/>
            </a:pPr>
            <a:r>
              <a:rPr lang="en-US" sz="2400" i="1" dirty="0">
                <a:solidFill>
                  <a:srgbClr val="212529"/>
                </a:solidFill>
                <a:ea typeface="+mn-lt"/>
                <a:cs typeface="+mn-lt"/>
              </a:rPr>
              <a:t>If you are far from the enemy, make him believe you are near.</a:t>
            </a:r>
            <a:br>
              <a:rPr lang="en-US" sz="2400" i="1" dirty="0">
                <a:ea typeface="+mn-lt"/>
                <a:cs typeface="+mn-lt"/>
              </a:rPr>
            </a:br>
            <a:br>
              <a:rPr lang="en-US" sz="2400" i="1" dirty="0">
                <a:ea typeface="+mn-lt"/>
                <a:cs typeface="+mn-lt"/>
              </a:rPr>
            </a:br>
            <a:r>
              <a:rPr lang="en-US" sz="2400" i="1" dirty="0">
                <a:solidFill>
                  <a:srgbClr val="212529"/>
                </a:solidFill>
                <a:ea typeface="+mn-lt"/>
                <a:cs typeface="+mn-lt"/>
              </a:rPr>
              <a:t>Quickness is the essence of the war.</a:t>
            </a:r>
            <a:br>
              <a:rPr lang="en-US" sz="2400" i="1" dirty="0">
                <a:ea typeface="+mn-lt"/>
                <a:cs typeface="+mn-lt"/>
              </a:rPr>
            </a:br>
            <a:endParaRPr lang="en-US" sz="2400" i="1">
              <a:solidFill>
                <a:srgbClr val="212529"/>
              </a:solidFill>
              <a:ea typeface="Calibri"/>
              <a:cs typeface="Calibri"/>
            </a:endParaRPr>
          </a:p>
        </p:txBody>
      </p:sp>
      <p:pic>
        <p:nvPicPr>
          <p:cNvPr id="4" name="Content Placeholder 3" descr="Sun Tzu (@SunTzu) / X">
            <a:extLst>
              <a:ext uri="{FF2B5EF4-FFF2-40B4-BE49-F238E27FC236}">
                <a16:creationId xmlns:a16="http://schemas.microsoft.com/office/drawing/2014/main" id="{15D26AF3-F31F-E155-5370-4F606CC4D841}"/>
              </a:ext>
            </a:extLst>
          </p:cNvPr>
          <p:cNvPicPr>
            <a:picLocks noGrp="1" noChangeAspect="1"/>
          </p:cNvPicPr>
          <p:nvPr>
            <p:ph idx="1"/>
          </p:nvPr>
        </p:nvPicPr>
        <p:blipFill rotWithShape="1">
          <a:blip r:embed="rId3"/>
          <a:srcRect r="-1" b="301"/>
          <a:stretch/>
        </p:blipFill>
        <p:spPr>
          <a:xfrm>
            <a:off x="6907588" y="10"/>
            <a:ext cx="528288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878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71334-1689-0B76-33D0-54800BF7399E}"/>
              </a:ext>
            </a:extLst>
          </p:cNvPr>
          <p:cNvSpPr>
            <a:spLocks noGrp="1"/>
          </p:cNvSpPr>
          <p:nvPr>
            <p:ph type="title"/>
          </p:nvPr>
        </p:nvSpPr>
        <p:spPr>
          <a:xfrm>
            <a:off x="1038883" y="1000366"/>
            <a:ext cx="3995397" cy="1239627"/>
          </a:xfrm>
        </p:spPr>
        <p:txBody>
          <a:bodyPr anchor="b">
            <a:normAutofit/>
          </a:bodyPr>
          <a:lstStyle/>
          <a:p>
            <a:pPr algn="ctr"/>
            <a:r>
              <a:rPr lang="en-GB"/>
              <a:t>Terrorism – A Brief History</a:t>
            </a:r>
          </a:p>
        </p:txBody>
      </p:sp>
      <p:sp>
        <p:nvSpPr>
          <p:cNvPr id="3" name="Content Placeholder 2">
            <a:extLst>
              <a:ext uri="{FF2B5EF4-FFF2-40B4-BE49-F238E27FC236}">
                <a16:creationId xmlns:a16="http://schemas.microsoft.com/office/drawing/2014/main" id="{0FB45A55-FCAC-FF2F-A724-AB5EE6A50685}"/>
              </a:ext>
            </a:extLst>
          </p:cNvPr>
          <p:cNvSpPr>
            <a:spLocks noGrp="1"/>
          </p:cNvSpPr>
          <p:nvPr>
            <p:ph idx="1"/>
          </p:nvPr>
        </p:nvSpPr>
        <p:spPr>
          <a:xfrm>
            <a:off x="788976" y="2494744"/>
            <a:ext cx="4882854" cy="4108157"/>
          </a:xfrm>
        </p:spPr>
        <p:txBody>
          <a:bodyPr vert="horz" lIns="91440" tIns="45720" rIns="91440" bIns="45720" rtlCol="0" anchor="t">
            <a:normAutofit/>
          </a:bodyPr>
          <a:lstStyle/>
          <a:p>
            <a:pPr algn="ctr">
              <a:lnSpc>
                <a:spcPct val="100000"/>
              </a:lnSpc>
            </a:pPr>
            <a:r>
              <a:rPr lang="en-GB" sz="1800" dirty="0"/>
              <a:t>The history of Terrorism stretches back over two thousand years (and probably much longer), however many see Terrorism as something new and fail to consider the historical context.</a:t>
            </a:r>
          </a:p>
          <a:p>
            <a:pPr algn="ctr">
              <a:lnSpc>
                <a:spcPct val="100000"/>
              </a:lnSpc>
            </a:pPr>
            <a:r>
              <a:rPr lang="en-GB" sz="1800" dirty="0"/>
              <a:t>Often if the historical context is considered it is thought of through the lens of being unlike the global terrorism we see today.  </a:t>
            </a:r>
          </a:p>
          <a:p>
            <a:pPr algn="ctr">
              <a:lnSpc>
                <a:spcPct val="100000"/>
              </a:lnSpc>
            </a:pPr>
            <a:endParaRPr lang="en-GB" sz="1800" dirty="0">
              <a:ea typeface="Calibri" panose="020F0502020204030204"/>
              <a:cs typeface="Calibri" panose="020F0502020204030204"/>
            </a:endParaRPr>
          </a:p>
          <a:p>
            <a:pPr algn="ctr">
              <a:lnSpc>
                <a:spcPct val="100000"/>
              </a:lnSpc>
            </a:pPr>
            <a:r>
              <a:rPr lang="en-GB" sz="1800" dirty="0">
                <a:ea typeface="+mn-lt"/>
                <a:cs typeface="+mn-lt"/>
              </a:rPr>
              <a:t>https://www.visionofhumanity.org/wp-content/uploads/2020/11/GTI-2020-A3-map-poster.pdf</a:t>
            </a:r>
            <a:endParaRPr lang="en-GB" sz="1800" dirty="0">
              <a:ea typeface="Calibri" panose="020F0502020204030204"/>
              <a:cs typeface="Calibri" panose="020F0502020204030204"/>
            </a:endParaRPr>
          </a:p>
          <a:p>
            <a:pPr algn="ctr">
              <a:lnSpc>
                <a:spcPct val="100000"/>
              </a:lnSpc>
            </a:pPr>
            <a:endParaRPr lang="en-GB" sz="1600" dirty="0">
              <a:ea typeface="Calibri" panose="020F0502020204030204"/>
              <a:cs typeface="Calibri" panose="020F0502020204030204"/>
            </a:endParaRPr>
          </a:p>
        </p:txBody>
      </p:sp>
      <p:pic>
        <p:nvPicPr>
          <p:cNvPr id="7170" name="Picture 2">
            <a:extLst>
              <a:ext uri="{FF2B5EF4-FFF2-40B4-BE49-F238E27FC236}">
                <a16:creationId xmlns:a16="http://schemas.microsoft.com/office/drawing/2014/main" id="{BCC5B33A-837D-CBEB-E7E9-5C5AE51ABD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806753"/>
            <a:ext cx="5715000" cy="332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297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F745-0785-0383-3027-4ED51DA01E85}"/>
              </a:ext>
            </a:extLst>
          </p:cNvPr>
          <p:cNvSpPr>
            <a:spLocks noGrp="1"/>
          </p:cNvSpPr>
          <p:nvPr>
            <p:ph type="title"/>
          </p:nvPr>
        </p:nvSpPr>
        <p:spPr>
          <a:xfrm>
            <a:off x="589560" y="85618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Sicarii – Ancient History</a:t>
            </a:r>
          </a:p>
        </p:txBody>
      </p:sp>
      <p:sp>
        <p:nvSpPr>
          <p:cNvPr id="3" name="Content Placeholder 2">
            <a:extLst>
              <a:ext uri="{FF2B5EF4-FFF2-40B4-BE49-F238E27FC236}">
                <a16:creationId xmlns:a16="http://schemas.microsoft.com/office/drawing/2014/main" id="{34E0AC33-EAD5-8A57-F3BB-D58DD8FED0CF}"/>
              </a:ext>
            </a:extLst>
          </p:cNvPr>
          <p:cNvSpPr>
            <a:spLocks noGrp="1"/>
          </p:cNvSpPr>
          <p:nvPr>
            <p:ph idx="1"/>
          </p:nvPr>
        </p:nvSpPr>
        <p:spPr>
          <a:xfrm>
            <a:off x="589560" y="2079063"/>
            <a:ext cx="4559425" cy="3979585"/>
          </a:xfrm>
        </p:spPr>
        <p:txBody>
          <a:bodyPr anchor="ctr">
            <a:normAutofit/>
          </a:bodyPr>
          <a:lstStyle/>
          <a:p>
            <a:r>
              <a:rPr lang="en-US" sz="2400" dirty="0">
                <a:latin typeface="Calibri" panose="020F0502020204030204" pitchFamily="34" charset="0"/>
                <a:cs typeface="Calibri" panose="020F0502020204030204" pitchFamily="34" charset="0"/>
              </a:rPr>
              <a:t>6AD Judea occupied by Roman Empire</a:t>
            </a:r>
          </a:p>
          <a:p>
            <a:r>
              <a:rPr lang="en-US" sz="2400" dirty="0">
                <a:latin typeface="Calibri" panose="020F0502020204030204" pitchFamily="34" charset="0"/>
                <a:cs typeface="Calibri" panose="020F0502020204030204" pitchFamily="34" charset="0"/>
              </a:rPr>
              <a:t>Widespread belief that a Messiah would come to liberate the Jewish people</a:t>
            </a:r>
          </a:p>
          <a:p>
            <a:r>
              <a:rPr lang="en-US" sz="2400" dirty="0">
                <a:latin typeface="Calibri" panose="020F0502020204030204" pitchFamily="34" charset="0"/>
                <a:cs typeface="Calibri" panose="020F0502020204030204" pitchFamily="34" charset="0"/>
              </a:rPr>
              <a:t>Some believed the they should ‘pave the way’ for this Messiah by igniting conflict with the Romans.</a:t>
            </a:r>
          </a:p>
        </p:txBody>
      </p:sp>
      <p:pic>
        <p:nvPicPr>
          <p:cNvPr id="4" name="Content Placeholder 4">
            <a:extLst>
              <a:ext uri="{FF2B5EF4-FFF2-40B4-BE49-F238E27FC236}">
                <a16:creationId xmlns:a16="http://schemas.microsoft.com/office/drawing/2014/main" id="{75337F66-87C4-8828-E812-46F752F3E02D}"/>
              </a:ext>
            </a:extLst>
          </p:cNvPr>
          <p:cNvPicPr>
            <a:picLocks noChangeAspect="1"/>
          </p:cNvPicPr>
          <p:nvPr/>
        </p:nvPicPr>
        <p:blipFill rotWithShape="1">
          <a:blip r:embed="rId3"/>
          <a:srcRect l="26565" r="7155" b="-1"/>
          <a:stretch/>
        </p:blipFill>
        <p:spPr>
          <a:xfrm>
            <a:off x="5977788" y="799352"/>
            <a:ext cx="5425410" cy="5259296"/>
          </a:xfrm>
          <a:prstGeom prst="rect">
            <a:avLst/>
          </a:prstGeom>
          <a:ln>
            <a:solidFill>
              <a:schemeClr val="tx1"/>
            </a:solidFill>
          </a:ln>
        </p:spPr>
      </p:pic>
    </p:spTree>
    <p:extLst>
      <p:ext uri="{BB962C8B-B14F-4D97-AF65-F5344CB8AC3E}">
        <p14:creationId xmlns:p14="http://schemas.microsoft.com/office/powerpoint/2010/main" val="2937955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6849264" y="733100"/>
            <a:ext cx="4618836" cy="1275669"/>
          </a:xfrm>
        </p:spPr>
        <p:txBody>
          <a:bodyPr anchor="ctr">
            <a:normAutofit/>
          </a:bodyPr>
          <a:lstStyle/>
          <a:p>
            <a:pPr algn="ctr"/>
            <a:r>
              <a:rPr lang="en-GB" b="1" dirty="0">
                <a:latin typeface="Calibri" panose="020F0502020204030204" pitchFamily="34" charset="0"/>
                <a:cs typeface="Calibri" panose="020F0502020204030204" pitchFamily="34" charset="0"/>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7182615" y="2216151"/>
            <a:ext cx="3943575" cy="3390900"/>
          </a:xfrm>
        </p:spPr>
        <p:txBody>
          <a:bodyPr anchor="t">
            <a:noAutofit/>
          </a:bodyPr>
          <a:lstStyle/>
          <a:p>
            <a:pPr algn="ctr"/>
            <a:r>
              <a:rPr lang="en-US" sz="2400" dirty="0">
                <a:latin typeface="Calibri" panose="020F0502020204030204" pitchFamily="34" charset="0"/>
                <a:cs typeface="Calibri" panose="020F0502020204030204" pitchFamily="34" charset="0"/>
              </a:rPr>
              <a:t>Aims</a:t>
            </a:r>
          </a:p>
          <a:p>
            <a:pPr lvl="1" algn="ctr"/>
            <a:r>
              <a:rPr lang="en-US" sz="2400" dirty="0">
                <a:latin typeface="Calibri" panose="020F0502020204030204" pitchFamily="34" charset="0"/>
                <a:cs typeface="Calibri" panose="020F0502020204030204" pitchFamily="34" charset="0"/>
              </a:rPr>
              <a:t>Free Jewish people from Roman rule</a:t>
            </a:r>
          </a:p>
          <a:p>
            <a:pPr marL="0" indent="0" algn="ctr">
              <a:buNone/>
            </a:pPr>
            <a:endParaRPr lang="en-US" sz="2400" dirty="0">
              <a:latin typeface="Calibri" panose="020F0502020204030204" pitchFamily="34" charset="0"/>
              <a:cs typeface="Calibri" panose="020F0502020204030204" pitchFamily="34" charset="0"/>
            </a:endParaRPr>
          </a:p>
          <a:p>
            <a:pPr marL="0" indent="0" algn="ctr">
              <a:buNone/>
            </a:pPr>
            <a:r>
              <a:rPr lang="en-US" sz="2400" dirty="0">
                <a:latin typeface="Calibri" panose="020F0502020204030204" pitchFamily="34" charset="0"/>
                <a:cs typeface="Calibri" panose="020F0502020204030204" pitchFamily="34" charset="0"/>
              </a:rPr>
              <a:t>Question:</a:t>
            </a:r>
          </a:p>
          <a:p>
            <a:pPr lvl="1" algn="ctr"/>
            <a:r>
              <a:rPr lang="en-US" sz="2400" dirty="0">
                <a:latin typeface="Calibri" panose="020F0502020204030204" pitchFamily="34" charset="0"/>
                <a:cs typeface="Calibri" panose="020F0502020204030204" pitchFamily="34" charset="0"/>
              </a:rPr>
              <a:t>Does this aim classify their actions as terrorist? Why/Why not?</a:t>
            </a:r>
          </a:p>
        </p:txBody>
      </p:sp>
      <p:pic>
        <p:nvPicPr>
          <p:cNvPr id="1026" name="Picture 2" descr="The Sicarii — The First Assassins in History | Short History">
            <a:extLst>
              <a:ext uri="{FF2B5EF4-FFF2-40B4-BE49-F238E27FC236}">
                <a16:creationId xmlns:a16="http://schemas.microsoft.com/office/drawing/2014/main" id="{295A8C40-E6E3-92C7-6A4D-69734448201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358" r="12460" b="1"/>
          <a:stretch/>
        </p:blipFill>
        <p:spPr bwMode="auto">
          <a:xfrm>
            <a:off x="1682" y="10"/>
            <a:ext cx="6096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2166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381000" y="1637923"/>
            <a:ext cx="6858000" cy="3232826"/>
          </a:xfrm>
        </p:spPr>
        <p:txBody>
          <a:bodyPr anchor="t">
            <a:noAutofit/>
          </a:bodyPr>
          <a:lstStyle/>
          <a:p>
            <a:pPr algn="ctr">
              <a:lnSpc>
                <a:spcPct val="100000"/>
              </a:lnSpc>
            </a:pPr>
            <a:r>
              <a:rPr lang="en-US" sz="2400" dirty="0">
                <a:latin typeface="Calibri" panose="020F0502020204030204" pitchFamily="34" charset="0"/>
                <a:cs typeface="Calibri" panose="020F0502020204030204" pitchFamily="34" charset="0"/>
              </a:rPr>
              <a:t>Tactics</a:t>
            </a:r>
          </a:p>
          <a:p>
            <a:pPr algn="ctr">
              <a:lnSpc>
                <a:spcPct val="100000"/>
              </a:lnSpc>
            </a:pPr>
            <a:endParaRPr lang="en-US" sz="2400" dirty="0">
              <a:latin typeface="Calibri" panose="020F0502020204030204" pitchFamily="34" charset="0"/>
              <a:cs typeface="Calibri" panose="020F0502020204030204" pitchFamily="34" charset="0"/>
            </a:endParaRPr>
          </a:p>
          <a:p>
            <a:pPr lvl="1" algn="ctr">
              <a:lnSpc>
                <a:spcPct val="100000"/>
              </a:lnSpc>
            </a:pPr>
            <a:r>
              <a:rPr lang="en-US" sz="2400" dirty="0">
                <a:latin typeface="Calibri" panose="020F0502020204030204" pitchFamily="34" charset="0"/>
                <a:cs typeface="Calibri" panose="020F0502020204030204" pitchFamily="34" charset="0"/>
              </a:rPr>
              <a:t>Targeted Romans and Jewish citizens who assisted the Romans, Jewish women who fraternized with Romans, Jews who worked for the Romans, shopkeepers that sold goods to Jews anyone who could be seen as collaborating with the Romans.  </a:t>
            </a:r>
          </a:p>
          <a:p>
            <a:pPr algn="ctr">
              <a:lnSpc>
                <a:spcPct val="100000"/>
              </a:lnSpc>
            </a:pPr>
            <a:r>
              <a:rPr lang="en-US" sz="2400" dirty="0">
                <a:latin typeface="Calibri" panose="020F0502020204030204" pitchFamily="34" charset="0"/>
                <a:cs typeface="Calibri" panose="020F0502020204030204" pitchFamily="34" charset="0"/>
              </a:rPr>
              <a:t>Question:</a:t>
            </a:r>
          </a:p>
          <a:p>
            <a:pPr lvl="1" algn="ctr">
              <a:lnSpc>
                <a:spcPct val="100000"/>
              </a:lnSpc>
            </a:pPr>
            <a:r>
              <a:rPr lang="en-US" sz="2400" dirty="0">
                <a:latin typeface="Calibri" panose="020F0502020204030204" pitchFamily="34" charset="0"/>
                <a:cs typeface="Calibri" panose="020F0502020204030204" pitchFamily="34" charset="0"/>
              </a:rPr>
              <a:t>Does this change your view of their activities as being terroristic?</a:t>
            </a:r>
          </a:p>
          <a:p>
            <a:pPr lvl="1" algn="ctr">
              <a:lnSpc>
                <a:spcPct val="100000"/>
              </a:lnSpc>
            </a:pPr>
            <a:r>
              <a:rPr lang="en-US" sz="2400" dirty="0">
                <a:latin typeface="Calibri" panose="020F0502020204030204" pitchFamily="34" charset="0"/>
                <a:cs typeface="Calibri" panose="020F0502020204030204" pitchFamily="34" charset="0"/>
              </a:rPr>
              <a:t>Does this inspire “terror”?</a:t>
            </a:r>
          </a:p>
        </p:txBody>
      </p:sp>
      <p:pic>
        <p:nvPicPr>
          <p:cNvPr id="2050" name="Picture 2" descr="The Sicarii — The First Assassins in History | Short History">
            <a:extLst>
              <a:ext uri="{FF2B5EF4-FFF2-40B4-BE49-F238E27FC236}">
                <a16:creationId xmlns:a16="http://schemas.microsoft.com/office/drawing/2014/main" id="{4C8BBAFA-C3B0-3737-4BD1-45BEC24C82AF}"/>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5771"/>
          <a:stretch/>
        </p:blipFill>
        <p:spPr bwMode="auto">
          <a:xfrm>
            <a:off x="7620000" y="10"/>
            <a:ext cx="4572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27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473536" y="3712101"/>
            <a:ext cx="3148928" cy="732541"/>
          </a:xfrm>
        </p:spPr>
        <p:txBody>
          <a:bodyPr vert="horz" lIns="91440" tIns="45720" rIns="91440" bIns="45720" rtlCol="0">
            <a:normAutofit/>
          </a:bodyPr>
          <a:lstStyle/>
          <a:p>
            <a:pPr algn="ctr">
              <a:lnSpc>
                <a:spcPct val="100000"/>
              </a:lnSpc>
            </a:pPr>
            <a:r>
              <a:rPr lang="en-US" sz="3200" dirty="0"/>
              <a:t>Outcomes</a:t>
            </a:r>
          </a:p>
        </p:txBody>
      </p:sp>
      <p:pic>
        <p:nvPicPr>
          <p:cNvPr id="4100" name="Picture 4" descr="Who Were the Zealots? — The Thorncrown Journal">
            <a:extLst>
              <a:ext uri="{FF2B5EF4-FFF2-40B4-BE49-F238E27FC236}">
                <a16:creationId xmlns:a16="http://schemas.microsoft.com/office/drawing/2014/main" id="{4F4E751C-F52C-5172-A629-86EABECB13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9" r="-1" b="-1"/>
          <a:stretch/>
        </p:blipFill>
        <p:spPr bwMode="auto">
          <a:xfrm>
            <a:off x="6096000" y="10"/>
            <a:ext cx="6096000"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06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48E7-86B0-D15C-B1CA-B4B30CE47A78}"/>
              </a:ext>
            </a:extLst>
          </p:cNvPr>
          <p:cNvSpPr>
            <a:spLocks noGrp="1"/>
          </p:cNvSpPr>
          <p:nvPr>
            <p:ph type="title"/>
          </p:nvPr>
        </p:nvSpPr>
        <p:spPr>
          <a:xfrm>
            <a:off x="1038883" y="1000366"/>
            <a:ext cx="3995397" cy="1239627"/>
          </a:xfrm>
        </p:spPr>
        <p:txBody>
          <a:bodyPr anchor="b">
            <a:normAutofit fontScale="90000"/>
          </a:bodyPr>
          <a:lstStyle/>
          <a:p>
            <a:pPr algn="ctr">
              <a:lnSpc>
                <a:spcPct val="100000"/>
              </a:lnSpc>
            </a:pPr>
            <a:r>
              <a:rPr lang="en-US" sz="2500" dirty="0"/>
              <a:t>“Party of the </a:t>
            </a:r>
            <a:r>
              <a:rPr lang="en-US" sz="2500" dirty="0" err="1"/>
              <a:t>Narodnaya</a:t>
            </a:r>
            <a:r>
              <a:rPr lang="en-US" sz="2500" dirty="0"/>
              <a:t> </a:t>
            </a:r>
            <a:r>
              <a:rPr lang="en-US" sz="2500" dirty="0" err="1"/>
              <a:t>Volya</a:t>
            </a:r>
            <a:r>
              <a:rPr lang="en-US" sz="2500" dirty="0"/>
              <a:t>”</a:t>
            </a:r>
            <a:br>
              <a:rPr lang="en-US" sz="2500" dirty="0"/>
            </a:br>
            <a:br>
              <a:rPr lang="en-US" sz="2500" dirty="0"/>
            </a:br>
            <a:r>
              <a:rPr lang="en-US" sz="2500" dirty="0"/>
              <a:t>“The Will of the People”</a:t>
            </a:r>
            <a:endParaRPr lang="en-GB" sz="2500" dirty="0"/>
          </a:p>
        </p:txBody>
      </p:sp>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1096144" y="2884395"/>
            <a:ext cx="3862062" cy="2469140"/>
          </a:xfrm>
        </p:spPr>
        <p:txBody>
          <a:bodyPr>
            <a:normAutofit/>
          </a:bodyPr>
          <a:lstStyle/>
          <a:p>
            <a:pPr algn="ctr">
              <a:lnSpc>
                <a:spcPct val="100000"/>
              </a:lnSpc>
            </a:pPr>
            <a:r>
              <a:rPr lang="en-US" sz="1700"/>
              <a:t>In 1873 a group of approximately 2500 young but highly educated Russians attempted to incite the downtrodden country’s peasantry to revolt.</a:t>
            </a:r>
          </a:p>
          <a:p>
            <a:pPr algn="ctr">
              <a:lnSpc>
                <a:spcPct val="100000"/>
              </a:lnSpc>
            </a:pPr>
            <a:r>
              <a:rPr lang="en-US" sz="1700"/>
              <a:t>These student moved into the countryside dressed as peasants and attempted to convince the poor the gospel of self help through revolution. </a:t>
            </a:r>
          </a:p>
          <a:p>
            <a:pPr marL="0" indent="0" algn="ctr">
              <a:lnSpc>
                <a:spcPct val="100000"/>
              </a:lnSpc>
              <a:buNone/>
            </a:pPr>
            <a:endParaRPr lang="en-US" sz="1700"/>
          </a:p>
          <a:p>
            <a:pPr algn="ctr">
              <a:lnSpc>
                <a:spcPct val="100000"/>
              </a:lnSpc>
            </a:pPr>
            <a:endParaRPr lang="en-US" sz="1700"/>
          </a:p>
          <a:p>
            <a:pPr algn="ctr">
              <a:lnSpc>
                <a:spcPct val="100000"/>
              </a:lnSpc>
            </a:pPr>
            <a:endParaRPr lang="en-GB" sz="1700"/>
          </a:p>
        </p:txBody>
      </p:sp>
      <p:pic>
        <p:nvPicPr>
          <p:cNvPr id="4" name="Content Placeholder 4" descr="A group of men posing for a photo&#10;&#10;Description automatically generated">
            <a:extLst>
              <a:ext uri="{FF2B5EF4-FFF2-40B4-BE49-F238E27FC236}">
                <a16:creationId xmlns:a16="http://schemas.microsoft.com/office/drawing/2014/main" id="{B08E54B2-19BD-2725-C9FE-5470D678D292}"/>
              </a:ext>
            </a:extLst>
          </p:cNvPr>
          <p:cNvPicPr>
            <a:picLocks noChangeAspect="1"/>
          </p:cNvPicPr>
          <p:nvPr/>
        </p:nvPicPr>
        <p:blipFill rotWithShape="1">
          <a:blip r:embed="rId3"/>
          <a:srcRect l="1" r="4136" b="9536"/>
          <a:stretch/>
        </p:blipFill>
        <p:spPr>
          <a:xfrm>
            <a:off x="5905500" y="1555267"/>
            <a:ext cx="5715000" cy="3831960"/>
          </a:xfrm>
          <a:prstGeom prst="rect">
            <a:avLst/>
          </a:prstGeom>
        </p:spPr>
      </p:pic>
    </p:spTree>
    <p:extLst>
      <p:ext uri="{BB962C8B-B14F-4D97-AF65-F5344CB8AC3E}">
        <p14:creationId xmlns:p14="http://schemas.microsoft.com/office/powerpoint/2010/main" val="3086543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628819" y="1282755"/>
            <a:ext cx="4876631" cy="3979585"/>
          </a:xfrm>
        </p:spPr>
        <p:txBody>
          <a:bodyPr anchor="ctr">
            <a:normAutofit/>
          </a:bodyPr>
          <a:lstStyle/>
          <a:p>
            <a:r>
              <a:rPr lang="en-US" sz="2400" dirty="0">
                <a:latin typeface="Calibri"/>
                <a:ea typeface="Calibri"/>
                <a:cs typeface="Calibri"/>
              </a:rPr>
              <a:t>Attacks on the Tsar Alexander II</a:t>
            </a:r>
            <a:endParaRPr lang="en-US" sz="2400" dirty="0">
              <a:latin typeface="Calibri" panose="020F0502020204030204" pitchFamily="34" charset="0"/>
              <a:cs typeface="Calibri" panose="020F0502020204030204" pitchFamily="34" charset="0"/>
            </a:endParaRP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a:ea typeface="Calibri"/>
                <a:cs typeface="Calibri"/>
              </a:rPr>
              <a:t>Trans Siberian Railway bomb attack – Tsar survived </a:t>
            </a:r>
            <a:endParaRPr lang="en-US" sz="2400" dirty="0">
              <a:latin typeface="Calibri" panose="020F0502020204030204" pitchFamily="34" charset="0"/>
              <a:ea typeface="Calibri"/>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Attack on Tsars palace – Tsar survived (he was not in the room bombed) 11 people were killed and 50 were injured.</a:t>
            </a:r>
          </a:p>
        </p:txBody>
      </p:sp>
      <p:pic>
        <p:nvPicPr>
          <p:cNvPr id="4" name="Content Placeholder 4">
            <a:extLst>
              <a:ext uri="{FF2B5EF4-FFF2-40B4-BE49-F238E27FC236}">
                <a16:creationId xmlns:a16="http://schemas.microsoft.com/office/drawing/2014/main" id="{29788C85-F479-73B1-2F22-074F2212B46D}"/>
              </a:ext>
            </a:extLst>
          </p:cNvPr>
          <p:cNvPicPr>
            <a:picLocks noChangeAspect="1"/>
          </p:cNvPicPr>
          <p:nvPr/>
        </p:nvPicPr>
        <p:blipFill rotWithShape="1">
          <a:blip r:embed="rId3"/>
          <a:srcRect l="18646" r="14190"/>
          <a:stretch/>
        </p:blipFill>
        <p:spPr>
          <a:xfrm>
            <a:off x="5977788" y="799352"/>
            <a:ext cx="5425410" cy="5259296"/>
          </a:xfrm>
          <a:prstGeom prst="rect">
            <a:avLst/>
          </a:prstGeom>
        </p:spPr>
      </p:pic>
    </p:spTree>
    <p:extLst>
      <p:ext uri="{BB962C8B-B14F-4D97-AF65-F5344CB8AC3E}">
        <p14:creationId xmlns:p14="http://schemas.microsoft.com/office/powerpoint/2010/main" val="353501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35111" y="1792789"/>
            <a:ext cx="5837750" cy="3023702"/>
          </a:xfrm>
        </p:spPr>
        <p:txBody>
          <a:bodyPr anchor="ctr">
            <a:noAutofit/>
          </a:bodyPr>
          <a:lstStyle/>
          <a:p>
            <a:r>
              <a:rPr lang="en-US" sz="2400" b="1" dirty="0">
                <a:latin typeface="Calibri" panose="020F0502020204030204" pitchFamily="34" charset="0"/>
                <a:cs typeface="Calibri" panose="020F0502020204030204" pitchFamily="34" charset="0"/>
              </a:rPr>
              <a:t>Resolving the Terrorist problem</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Tsar appoints Minister of Interior Loris-</a:t>
            </a:r>
            <a:r>
              <a:rPr lang="en-US" sz="2400" dirty="0" err="1">
                <a:latin typeface="Calibri" panose="020F0502020204030204" pitchFamily="34" charset="0"/>
                <a:cs typeface="Calibri" panose="020F0502020204030204" pitchFamily="34" charset="0"/>
              </a:rPr>
              <a:t>Malikov</a:t>
            </a:r>
            <a:r>
              <a:rPr lang="en-US" sz="2400" dirty="0">
                <a:latin typeface="Calibri" panose="020F0502020204030204" pitchFamily="34" charset="0"/>
                <a:cs typeface="Calibri" panose="020F0502020204030204" pitchFamily="34" charset="0"/>
              </a:rPr>
              <a:t> who introduced a two pronged strategy:</a:t>
            </a:r>
          </a:p>
          <a:p>
            <a:pPr lvl="1"/>
            <a:endParaRPr lang="en-US" sz="2400" dirty="0">
              <a:latin typeface="Calibri" panose="020F0502020204030204" pitchFamily="34" charset="0"/>
              <a:cs typeface="Calibri" panose="020F0502020204030204" pitchFamily="34" charset="0"/>
            </a:endParaRPr>
          </a:p>
          <a:p>
            <a:pPr marL="457200" lvl="1" indent="0">
              <a:buNone/>
            </a:pPr>
            <a:r>
              <a:rPr lang="en-US" sz="2400" dirty="0">
                <a:latin typeface="Calibri" panose="020F0502020204030204" pitchFamily="34" charset="0"/>
                <a:cs typeface="Calibri" panose="020F0502020204030204" pitchFamily="34" charset="0"/>
              </a:rPr>
              <a:t>(</a:t>
            </a:r>
            <a:r>
              <a:rPr lang="en-US" sz="2400" dirty="0" err="1">
                <a:latin typeface="Calibri" panose="020F0502020204030204" pitchFamily="34" charset="0"/>
                <a:cs typeface="Calibri" panose="020F0502020204030204" pitchFamily="34" charset="0"/>
              </a:rPr>
              <a:t>i</a:t>
            </a:r>
            <a:r>
              <a:rPr lang="en-US" sz="2400" dirty="0">
                <a:latin typeface="Calibri" panose="020F0502020204030204" pitchFamily="34" charset="0"/>
                <a:cs typeface="Calibri" panose="020F0502020204030204" pitchFamily="34" charset="0"/>
              </a:rPr>
              <a:t>) Security Crackdown</a:t>
            </a:r>
          </a:p>
          <a:p>
            <a:pPr marL="457200" lvl="1" indent="0">
              <a:buNone/>
            </a:pPr>
            <a:r>
              <a:rPr lang="en-US" sz="2400" dirty="0">
                <a:latin typeface="Calibri" panose="020F0502020204030204" pitchFamily="34" charset="0"/>
                <a:cs typeface="Calibri" panose="020F0502020204030204" pitchFamily="34" charset="0"/>
              </a:rPr>
              <a:t>(ii) Tackle the root causes of terrorism by addressing the genuine grievances of the population.</a:t>
            </a:r>
          </a:p>
        </p:txBody>
      </p:sp>
      <p:pic>
        <p:nvPicPr>
          <p:cNvPr id="5" name="Content Placeholder 4">
            <a:extLst>
              <a:ext uri="{FF2B5EF4-FFF2-40B4-BE49-F238E27FC236}">
                <a16:creationId xmlns:a16="http://schemas.microsoft.com/office/drawing/2014/main" id="{F7B09EAC-CA1F-F227-F75E-46BD42A5EC26}"/>
              </a:ext>
            </a:extLst>
          </p:cNvPr>
          <p:cNvPicPr>
            <a:picLocks noChangeAspect="1"/>
          </p:cNvPicPr>
          <p:nvPr/>
        </p:nvPicPr>
        <p:blipFill rotWithShape="1">
          <a:blip r:embed="rId3"/>
          <a:srcRect l="311" r="2" b="2"/>
          <a:stretch/>
        </p:blipFill>
        <p:spPr>
          <a:xfrm>
            <a:off x="7421373" y="627954"/>
            <a:ext cx="4235516" cy="5353373"/>
          </a:xfrm>
          <a:prstGeom prst="rect">
            <a:avLst/>
          </a:prstGeom>
        </p:spPr>
      </p:pic>
    </p:spTree>
    <p:extLst>
      <p:ext uri="{BB962C8B-B14F-4D97-AF65-F5344CB8AC3E}">
        <p14:creationId xmlns:p14="http://schemas.microsoft.com/office/powerpoint/2010/main" val="108359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476419" y="1439207"/>
            <a:ext cx="5062632" cy="3979585"/>
          </a:xfrm>
        </p:spPr>
        <p:txBody>
          <a:bodyPr anchor="ctr">
            <a:noAutofit/>
          </a:bodyPr>
          <a:lstStyle/>
          <a:p>
            <a:r>
              <a:rPr lang="en-US" b="1" kern="1200" dirty="0">
                <a:latin typeface="Calibri"/>
                <a:ea typeface="Calibri"/>
                <a:cs typeface="Calibri"/>
              </a:rPr>
              <a:t>The </a:t>
            </a:r>
            <a:r>
              <a:rPr lang="en-US" b="1" dirty="0">
                <a:latin typeface="Calibri"/>
                <a:ea typeface="Calibri"/>
                <a:cs typeface="Calibri"/>
              </a:rPr>
              <a:t>Final Attack</a:t>
            </a:r>
            <a:endParaRPr lang="en-US" dirty="0">
              <a:latin typeface="Calibri"/>
              <a:ea typeface="Calibri"/>
              <a:cs typeface="Calibri"/>
            </a:endParaRPr>
          </a:p>
          <a:p>
            <a:r>
              <a:rPr lang="en-GB" dirty="0">
                <a:latin typeface="Calibri"/>
                <a:ea typeface="Calibri"/>
                <a:cs typeface="Calibri"/>
              </a:rPr>
              <a:t>The bombers were deployed to throw their bombs at the Tsar in his carriage</a:t>
            </a:r>
            <a:endParaRPr lang="en-US" dirty="0">
              <a:latin typeface="Calibri"/>
              <a:ea typeface="Calibri"/>
              <a:cs typeface="Calibri"/>
            </a:endParaRPr>
          </a:p>
          <a:p>
            <a:r>
              <a:rPr lang="en-US" dirty="0">
                <a:latin typeface="Calibri"/>
                <a:ea typeface="Calibri"/>
                <a:cs typeface="Calibri"/>
              </a:rPr>
              <a:t>The Tsar stopped his carriage and got out to inspect. 2nd bomb at close range killing himself and fatally injuring the Tsar who died several hours later. </a:t>
            </a:r>
            <a:endParaRPr lang="en-US">
              <a:latin typeface="Calibri" panose="020F0502020204030204" pitchFamily="34" charset="0"/>
              <a:ea typeface="Calibri"/>
              <a:cs typeface="Calibri" panose="020F0502020204030204" pitchFamily="34" charset="0"/>
            </a:endParaRPr>
          </a:p>
        </p:txBody>
      </p:sp>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t="1767" r="3" b="5418"/>
          <a:stretch/>
        </p:blipFill>
        <p:spPr>
          <a:xfrm>
            <a:off x="5977788" y="799352"/>
            <a:ext cx="5425410" cy="5259296"/>
          </a:xfrm>
          <a:prstGeom prst="rect">
            <a:avLst/>
          </a:prstGeom>
        </p:spPr>
      </p:pic>
    </p:spTree>
    <p:extLst>
      <p:ext uri="{BB962C8B-B14F-4D97-AF65-F5344CB8AC3E}">
        <p14:creationId xmlns:p14="http://schemas.microsoft.com/office/powerpoint/2010/main" val="2666364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788802" y="1439207"/>
            <a:ext cx="4559425" cy="3979585"/>
          </a:xfrm>
        </p:spPr>
        <p:txBody>
          <a:bodyPr anchor="ctr">
            <a:normAutofit/>
          </a:bodyPr>
          <a:lstStyle/>
          <a:p>
            <a:r>
              <a:rPr lang="en-US" sz="2400" b="1" kern="1200" dirty="0">
                <a:latin typeface="Calibri" panose="020F0502020204030204" pitchFamily="34" charset="0"/>
                <a:ea typeface="+mj-ea"/>
                <a:cs typeface="Calibri" panose="020F0502020204030204" pitchFamily="34" charset="0"/>
              </a:rPr>
              <a:t>The </a:t>
            </a:r>
            <a:r>
              <a:rPr lang="en-US" sz="2400" b="1" dirty="0">
                <a:latin typeface="Calibri" panose="020F0502020204030204" pitchFamily="34" charset="0"/>
                <a:ea typeface="+mj-ea"/>
                <a:cs typeface="Calibri" panose="020F0502020204030204" pitchFamily="34" charset="0"/>
              </a:rPr>
              <a:t>Execution</a:t>
            </a:r>
            <a:endParaRPr lang="en-US" sz="2400" b="1" kern="1200" dirty="0">
              <a:latin typeface="Calibri" panose="020F0502020204030204" pitchFamily="34" charset="0"/>
              <a:ea typeface="+mj-ea"/>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pPr lvl="0"/>
            <a:r>
              <a:rPr lang="en-US" sz="2400" dirty="0">
                <a:latin typeface="Calibri" panose="020F0502020204030204" pitchFamily="34" charset="0"/>
                <a:cs typeface="Calibri" panose="020F0502020204030204" pitchFamily="34" charset="0"/>
              </a:rPr>
              <a:t>The assassination of the Tsar was the groups high point, BUT……</a:t>
            </a:r>
          </a:p>
          <a:p>
            <a:r>
              <a:rPr lang="en-US" sz="2400" dirty="0">
                <a:latin typeface="Calibri"/>
                <a:ea typeface="Calibri"/>
                <a:cs typeface="Calibri"/>
              </a:rPr>
              <a:t>A Bomber  was captured and gave the details of the group and its members, consequently the Executive Committee was captured tried and hanged within 8 days. </a:t>
            </a:r>
            <a:endParaRPr lang="en-US" sz="2400" dirty="0">
              <a:latin typeface="Calibri" panose="020F0502020204030204" pitchFamily="34" charset="0"/>
              <a:ea typeface="Calibri"/>
              <a:cs typeface="Calibri" panose="020F0502020204030204" pitchFamily="34" charset="0"/>
            </a:endParaRPr>
          </a:p>
        </p:txBody>
      </p:sp>
      <p:pic>
        <p:nvPicPr>
          <p:cNvPr id="5" name="Content Placeholder 4">
            <a:extLst>
              <a:ext uri="{FF2B5EF4-FFF2-40B4-BE49-F238E27FC236}">
                <a16:creationId xmlns:a16="http://schemas.microsoft.com/office/drawing/2014/main" id="{A6F789A5-74C6-ECF7-82CB-BC64F262BD87}"/>
              </a:ext>
            </a:extLst>
          </p:cNvPr>
          <p:cNvPicPr>
            <a:picLocks noChangeAspect="1"/>
          </p:cNvPicPr>
          <p:nvPr/>
        </p:nvPicPr>
        <p:blipFill rotWithShape="1">
          <a:blip r:embed="rId3"/>
          <a:srcRect l="13760" r="7838" b="-2"/>
          <a:stretch/>
        </p:blipFill>
        <p:spPr>
          <a:xfrm>
            <a:off x="5977788" y="799352"/>
            <a:ext cx="5425410" cy="5259296"/>
          </a:xfrm>
          <a:prstGeom prst="rect">
            <a:avLst/>
          </a:prstGeom>
        </p:spPr>
      </p:pic>
    </p:spTree>
    <p:extLst>
      <p:ext uri="{BB962C8B-B14F-4D97-AF65-F5344CB8AC3E}">
        <p14:creationId xmlns:p14="http://schemas.microsoft.com/office/powerpoint/2010/main" val="3174484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289303" y="647530"/>
            <a:ext cx="9849751" cy="1349671"/>
          </a:xfrm>
        </p:spPr>
        <p:txBody>
          <a:bodyPr anchor="b">
            <a:normAutofit/>
          </a:bodyPr>
          <a:lstStyle/>
          <a:p>
            <a:r>
              <a:rPr lang="en-GB" sz="5400" b="1" dirty="0">
                <a:latin typeface="Calibri" panose="020F0502020204030204" pitchFamily="34" charset="0"/>
                <a:cs typeface="Calibri" panose="020F0502020204030204" pitchFamily="34" charset="0"/>
              </a:rPr>
              <a:t>Historical Examples of Terror</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289303" y="2655263"/>
            <a:ext cx="9849751" cy="3032168"/>
          </a:xfrm>
        </p:spPr>
        <p:txBody>
          <a:bodyPr anchor="ctr">
            <a:noAutofit/>
          </a:bodyPr>
          <a:lstStyle/>
          <a:p>
            <a:r>
              <a:rPr lang="en-GB" sz="2400" dirty="0">
                <a:latin typeface="Calibri" panose="020F0502020204030204" pitchFamily="34" charset="0"/>
                <a:cs typeface="Calibri" panose="020F0502020204030204" pitchFamily="34" charset="0"/>
              </a:rPr>
              <a:t>Both the Sicarii and </a:t>
            </a:r>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provide classic examples of terrorist groups:</a:t>
            </a:r>
          </a:p>
          <a:p>
            <a:r>
              <a:rPr lang="en-GB" sz="2400" dirty="0">
                <a:latin typeface="Calibri" panose="020F0502020204030204" pitchFamily="34" charset="0"/>
                <a:cs typeface="Calibri" panose="020F0502020204030204" pitchFamily="34" charset="0"/>
              </a:rPr>
              <a:t>The Sicarii were motivated by ethnic, religious and nationalist agendas, whilst</a:t>
            </a:r>
          </a:p>
          <a:p>
            <a:r>
              <a:rPr lang="en-GB" sz="2400" dirty="0" err="1">
                <a:latin typeface="Calibri" panose="020F0502020204030204" pitchFamily="34" charset="0"/>
                <a:cs typeface="Calibri" panose="020F0502020204030204" pitchFamily="34" charset="0"/>
              </a:rPr>
              <a:t>Narodnaya</a:t>
            </a:r>
            <a:r>
              <a:rPr lang="en-GB" sz="2400" dirty="0">
                <a:latin typeface="Calibri" panose="020F0502020204030204" pitchFamily="34" charset="0"/>
                <a:cs typeface="Calibri" panose="020F0502020204030204" pitchFamily="34" charset="0"/>
              </a:rPr>
              <a:t> </a:t>
            </a:r>
            <a:r>
              <a:rPr lang="en-GB" sz="2400" dirty="0" err="1">
                <a:latin typeface="Calibri" panose="020F0502020204030204" pitchFamily="34" charset="0"/>
                <a:cs typeface="Calibri" panose="020F0502020204030204" pitchFamily="34" charset="0"/>
              </a:rPr>
              <a:t>Volya</a:t>
            </a:r>
            <a:r>
              <a:rPr lang="en-GB" sz="2400" dirty="0">
                <a:latin typeface="Calibri" panose="020F0502020204030204" pitchFamily="34" charset="0"/>
                <a:cs typeface="Calibri" panose="020F0502020204030204" pitchFamily="34" charset="0"/>
              </a:rPr>
              <a:t> were motivated by bringing reform of the Government and replacing it with apolitical ideology of their own.  </a:t>
            </a:r>
          </a:p>
          <a:p>
            <a:r>
              <a:rPr lang="en-GB" sz="2400" dirty="0">
                <a:latin typeface="Calibri" panose="020F0502020204030204" pitchFamily="34" charset="0"/>
                <a:cs typeface="Calibri" panose="020F0502020204030204" pitchFamily="34" charset="0"/>
              </a:rPr>
              <a:t>Almost all terrorist groups fall into one or more than one of these motivators (e.g. Al Qaeda, PIRA)  </a:t>
            </a:r>
          </a:p>
        </p:txBody>
      </p:sp>
    </p:spTree>
    <p:extLst>
      <p:ext uri="{BB962C8B-B14F-4D97-AF65-F5344CB8AC3E}">
        <p14:creationId xmlns:p14="http://schemas.microsoft.com/office/powerpoint/2010/main" val="1716212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EE65A-A7CD-B14F-096A-E8BAF6B2681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dirty="0"/>
              <a:t>Terrorism</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Definition of terrorism: has it become a toxic term? | Innovation News  Network">
            <a:extLst>
              <a:ext uri="{FF2B5EF4-FFF2-40B4-BE49-F238E27FC236}">
                <a16:creationId xmlns:a16="http://schemas.microsoft.com/office/drawing/2014/main" id="{19EEAE23-3157-82AD-DF12-186C6026AE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1" r="16820"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89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C7002-9A5B-A806-5325-75B458B442BB}"/>
              </a:ext>
            </a:extLst>
          </p:cNvPr>
          <p:cNvSpPr>
            <a:spLocks noGrp="1"/>
          </p:cNvSpPr>
          <p:nvPr>
            <p:ph type="title"/>
          </p:nvPr>
        </p:nvSpPr>
        <p:spPr>
          <a:xfrm>
            <a:off x="589560" y="856180"/>
            <a:ext cx="4560584" cy="1128068"/>
          </a:xfrm>
        </p:spPr>
        <p:txBody>
          <a:bodyPr anchor="ctr">
            <a:normAutofit/>
          </a:bodyPr>
          <a:lstStyle/>
          <a:p>
            <a:r>
              <a:rPr lang="en-GB" sz="4000"/>
              <a:t>Class discussion </a:t>
            </a:r>
            <a:endParaRPr lang="en-GB" sz="4000" dirty="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3E600A-EF45-4507-262F-A13828F1C849}"/>
              </a:ext>
            </a:extLst>
          </p:cNvPr>
          <p:cNvSpPr>
            <a:spLocks noGrp="1"/>
          </p:cNvSpPr>
          <p:nvPr>
            <p:ph idx="1"/>
          </p:nvPr>
        </p:nvSpPr>
        <p:spPr>
          <a:xfrm>
            <a:off x="590719" y="2330505"/>
            <a:ext cx="4559425" cy="3979585"/>
          </a:xfrm>
        </p:spPr>
        <p:txBody>
          <a:bodyPr anchor="ctr">
            <a:normAutofit fontScale="92500" lnSpcReduction="10000"/>
          </a:bodyPr>
          <a:lstStyle/>
          <a:p>
            <a:r>
              <a:rPr lang="en-GB" dirty="0"/>
              <a:t>When you hear the word “Terrorism” what comes to mind?</a:t>
            </a:r>
          </a:p>
          <a:p>
            <a:endParaRPr lang="en-GB" dirty="0"/>
          </a:p>
          <a:p>
            <a:pPr lvl="1"/>
            <a:r>
              <a:rPr lang="en-GB" sz="2000" dirty="0"/>
              <a:t>Words</a:t>
            </a:r>
          </a:p>
          <a:p>
            <a:pPr lvl="1"/>
            <a:r>
              <a:rPr lang="en-GB" sz="2000" dirty="0"/>
              <a:t>Images</a:t>
            </a:r>
          </a:p>
          <a:p>
            <a:pPr lvl="1"/>
            <a:r>
              <a:rPr lang="en-GB" sz="2000" dirty="0"/>
              <a:t>Events</a:t>
            </a:r>
          </a:p>
          <a:p>
            <a:pPr lvl="1"/>
            <a:r>
              <a:rPr lang="en-GB" sz="2000" dirty="0"/>
              <a:t>Feelings</a:t>
            </a:r>
          </a:p>
          <a:p>
            <a:endParaRPr lang="en-GB" dirty="0"/>
          </a:p>
          <a:p>
            <a:r>
              <a:rPr lang="en-GB" dirty="0"/>
              <a:t>Discuss with the people around you for 5 mins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Burnt Terrorism. Burnt Image &amp; Photo (Free Trial) | Bigstock">
            <a:extLst>
              <a:ext uri="{FF2B5EF4-FFF2-40B4-BE49-F238E27FC236}">
                <a16:creationId xmlns:a16="http://schemas.microsoft.com/office/drawing/2014/main" id="{E1005E5C-A603-4987-751E-BE67A92C9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9" t="1" r="1047" b="10487"/>
          <a:stretch/>
        </p:blipFill>
        <p:spPr bwMode="auto">
          <a:xfrm>
            <a:off x="5150145" y="1074780"/>
            <a:ext cx="6882514" cy="47078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C1F1A92-CF62-DD34-E5CF-DA77F0C3ADCF}"/>
              </a:ext>
            </a:extLst>
          </p:cNvPr>
          <p:cNvPicPr>
            <a:picLocks noChangeAspect="1"/>
          </p:cNvPicPr>
          <p:nvPr/>
        </p:nvPicPr>
        <p:blipFill>
          <a:blip r:embed="rId3"/>
          <a:stretch>
            <a:fillRect/>
          </a:stretch>
        </p:blipFill>
        <p:spPr>
          <a:xfrm>
            <a:off x="4015482" y="749858"/>
            <a:ext cx="947283" cy="793435"/>
          </a:xfrm>
          <a:prstGeom prst="rect">
            <a:avLst/>
          </a:prstGeom>
        </p:spPr>
      </p:pic>
    </p:spTree>
    <p:extLst>
      <p:ext uri="{BB962C8B-B14F-4D97-AF65-F5344CB8AC3E}">
        <p14:creationId xmlns:p14="http://schemas.microsoft.com/office/powerpoint/2010/main" val="1164475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95F2A-7F4D-446F-29CB-4DDF46BB18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May Bulman 2018 </a:t>
            </a:r>
          </a:p>
        </p:txBody>
      </p:sp>
      <p:sp>
        <p:nvSpPr>
          <p:cNvPr id="3" name="Content Placeholder 2">
            <a:extLst>
              <a:ext uri="{FF2B5EF4-FFF2-40B4-BE49-F238E27FC236}">
                <a16:creationId xmlns:a16="http://schemas.microsoft.com/office/drawing/2014/main" id="{FE6BA6D7-F5AF-CDF6-53C7-DC0326F2F1A0}"/>
              </a:ext>
            </a:extLst>
          </p:cNvPr>
          <p:cNvSpPr>
            <a:spLocks noGrp="1"/>
          </p:cNvSpPr>
          <p:nvPr>
            <p:ph idx="1"/>
          </p:nvPr>
        </p:nvSpPr>
        <p:spPr>
          <a:xfrm>
            <a:off x="4810259" y="649480"/>
            <a:ext cx="6555347" cy="5546047"/>
          </a:xfrm>
        </p:spPr>
        <p:txBody>
          <a:bodyPr anchor="ctr">
            <a:normAutofit/>
          </a:bodyPr>
          <a:lstStyle/>
          <a:p>
            <a:r>
              <a:rPr lang="en-GB" dirty="0">
                <a:effectLst/>
                <a:latin typeface="Indy Serif"/>
              </a:rPr>
              <a:t>UK more concerned about terror than any other country</a:t>
            </a:r>
          </a:p>
          <a:p>
            <a:r>
              <a:rPr lang="en-GB" dirty="0">
                <a:latin typeface="Indy Serif"/>
              </a:rPr>
              <a:t>Study </a:t>
            </a:r>
            <a:r>
              <a:rPr lang="en-GB" i="0" dirty="0">
                <a:effectLst/>
                <a:latin typeface="Indy Serif"/>
              </a:rPr>
              <a:t>surveyed 21,548 adults around the world revealed that four in ten British people think a war between North Korea and USA was likely.</a:t>
            </a:r>
          </a:p>
          <a:p>
            <a:r>
              <a:rPr lang="en-GB" b="0" i="0" dirty="0">
                <a:effectLst/>
                <a:latin typeface="Indy Serif"/>
              </a:rPr>
              <a:t>British people are more concerned about terror attacks</a:t>
            </a:r>
          </a:p>
          <a:p>
            <a:pPr lvl="1"/>
            <a:r>
              <a:rPr lang="en-GB" sz="2800" b="0" i="0" dirty="0">
                <a:effectLst/>
                <a:latin typeface="Indy Serif"/>
              </a:rPr>
              <a:t>six in 10 people were concerned that a major incident would take place in 2018/2019</a:t>
            </a:r>
          </a:p>
          <a:p>
            <a:endParaRPr lang="en-GB" dirty="0">
              <a:latin typeface="Indy Serif"/>
            </a:endParaRPr>
          </a:p>
          <a:p>
            <a:endParaRPr lang="en-GB" sz="2000" dirty="0"/>
          </a:p>
        </p:txBody>
      </p:sp>
    </p:spTree>
    <p:extLst>
      <p:ext uri="{BB962C8B-B14F-4D97-AF65-F5344CB8AC3E}">
        <p14:creationId xmlns:p14="http://schemas.microsoft.com/office/powerpoint/2010/main" val="1543946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t>Defining Terrorism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330505"/>
            <a:ext cx="4559425" cy="3979585"/>
          </a:xfrm>
        </p:spPr>
        <p:txBody>
          <a:bodyPr anchor="ctr">
            <a:normAutofit/>
          </a:bodyPr>
          <a:lstStyle/>
          <a:p>
            <a:r>
              <a:rPr lang="en-GB" dirty="0"/>
              <a:t>Why should there be a definition for ‘terrorism’?</a:t>
            </a:r>
          </a:p>
          <a:p>
            <a:endParaRPr lang="en-GB" dirty="0"/>
          </a:p>
          <a:p>
            <a:pPr lvl="1"/>
            <a:r>
              <a:rPr lang="en-GB" sz="2800" dirty="0"/>
              <a:t>Can you think of a definition of terrorism?</a:t>
            </a:r>
          </a:p>
          <a:p>
            <a:pPr lvl="1"/>
            <a:r>
              <a:rPr lang="en-GB" sz="2800" dirty="0"/>
              <a:t>What should we use a definition of terrorism for?</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A1126D3-2C1B-E61B-BFE1-A0FA7135DB69}"/>
              </a:ext>
            </a:extLst>
          </p:cNvPr>
          <p:cNvPicPr>
            <a:picLocks noChangeAspect="1"/>
          </p:cNvPicPr>
          <p:nvPr/>
        </p:nvPicPr>
        <p:blipFill>
          <a:blip r:embed="rId3"/>
          <a:stretch>
            <a:fillRect/>
          </a:stretch>
        </p:blipFill>
        <p:spPr>
          <a:xfrm>
            <a:off x="4158577" y="424589"/>
            <a:ext cx="1493764" cy="861912"/>
          </a:xfrm>
          <a:prstGeom prst="rect">
            <a:avLst/>
          </a:prstGeom>
        </p:spPr>
      </p:pic>
    </p:spTree>
    <p:extLst>
      <p:ext uri="{BB962C8B-B14F-4D97-AF65-F5344CB8AC3E}">
        <p14:creationId xmlns:p14="http://schemas.microsoft.com/office/powerpoint/2010/main" val="562063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BC281-B970-65A0-C8C1-5C4E2C3C95AD}"/>
              </a:ext>
            </a:extLst>
          </p:cNvPr>
          <p:cNvSpPr>
            <a:spLocks noGrp="1"/>
          </p:cNvSpPr>
          <p:nvPr>
            <p:ph type="title"/>
          </p:nvPr>
        </p:nvSpPr>
        <p:spPr>
          <a:xfrm>
            <a:off x="645065" y="1463040"/>
            <a:ext cx="3796306" cy="2690949"/>
          </a:xfrm>
        </p:spPr>
        <p:txBody>
          <a:bodyPr anchor="t">
            <a:normAutofit/>
          </a:bodyPr>
          <a:lstStyle/>
          <a:p>
            <a:r>
              <a:rPr lang="en-GB" dirty="0"/>
              <a:t>Why should there be a definition of “Terrorism”?</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275622-B003-873F-2BA1-7CE5751AAF1A}"/>
              </a:ext>
            </a:extLst>
          </p:cNvPr>
          <p:cNvSpPr>
            <a:spLocks noGrp="1"/>
          </p:cNvSpPr>
          <p:nvPr>
            <p:ph idx="1"/>
          </p:nvPr>
        </p:nvSpPr>
        <p:spPr>
          <a:xfrm>
            <a:off x="5656218" y="1463039"/>
            <a:ext cx="5542387" cy="4300447"/>
          </a:xfrm>
        </p:spPr>
        <p:txBody>
          <a:bodyPr anchor="t">
            <a:normAutofit fontScale="92500" lnSpcReduction="10000"/>
          </a:bodyPr>
          <a:lstStyle/>
          <a:p>
            <a:r>
              <a:rPr lang="en-GB" dirty="0"/>
              <a:t>To understand why people turn to terrorism.</a:t>
            </a:r>
          </a:p>
          <a:p>
            <a:r>
              <a:rPr lang="en-GB" dirty="0"/>
              <a:t>To provide accurate intelligence and information on the methods used by terrorists to first responder.</a:t>
            </a:r>
          </a:p>
          <a:p>
            <a:r>
              <a:rPr lang="en-GB" dirty="0"/>
              <a:t>To understand what the current threats are.</a:t>
            </a:r>
          </a:p>
          <a:p>
            <a:r>
              <a:rPr lang="en-GB" dirty="0"/>
              <a:t>To provide investigators with a legal framework. </a:t>
            </a:r>
          </a:p>
          <a:p>
            <a:r>
              <a:rPr lang="en-GB" dirty="0"/>
              <a:t>To provide learning points for the future.</a:t>
            </a:r>
          </a:p>
        </p:txBody>
      </p:sp>
    </p:spTree>
    <p:extLst>
      <p:ext uri="{BB962C8B-B14F-4D97-AF65-F5344CB8AC3E}">
        <p14:creationId xmlns:p14="http://schemas.microsoft.com/office/powerpoint/2010/main" val="4040868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7910285" y="741391"/>
            <a:ext cx="3443514" cy="1616203"/>
          </a:xfrm>
        </p:spPr>
        <p:txBody>
          <a:bodyPr vert="horz" lIns="91440" tIns="45720" rIns="91440" bIns="45720" rtlCol="0" anchor="b">
            <a:normAutofit/>
          </a:bodyPr>
          <a:lstStyle/>
          <a:p>
            <a:r>
              <a:rPr lang="en-US" sz="3200" b="1" kern="1200" dirty="0">
                <a:latin typeface="+mj-lt"/>
                <a:ea typeface="+mj-ea"/>
                <a:cs typeface="+mj-cs"/>
              </a:rPr>
              <a:t>Defining Terrorism</a:t>
            </a:r>
          </a:p>
        </p:txBody>
      </p:sp>
      <p:pic>
        <p:nvPicPr>
          <p:cNvPr id="5" name="Picture 4">
            <a:extLst>
              <a:ext uri="{FF2B5EF4-FFF2-40B4-BE49-F238E27FC236}">
                <a16:creationId xmlns:a16="http://schemas.microsoft.com/office/drawing/2014/main" id="{2997AC88-E9D9-5098-EF8A-78F65A00854C}"/>
              </a:ext>
            </a:extLst>
          </p:cNvPr>
          <p:cNvPicPr>
            <a:picLocks noChangeAspect="1"/>
          </p:cNvPicPr>
          <p:nvPr/>
        </p:nvPicPr>
        <p:blipFill>
          <a:blip r:embed="rId2"/>
          <a:stretch>
            <a:fillRect/>
          </a:stretch>
        </p:blipFill>
        <p:spPr>
          <a:xfrm>
            <a:off x="776516" y="823042"/>
            <a:ext cx="5174341" cy="3724614"/>
          </a:xfrm>
          <a:prstGeom prst="rect">
            <a:avLst/>
          </a:prstGeom>
        </p:spPr>
      </p:pic>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7910285" y="2533476"/>
            <a:ext cx="3443514" cy="3447832"/>
          </a:xfrm>
        </p:spPr>
        <p:txBody>
          <a:bodyPr vert="horz" lIns="91440" tIns="45720" rIns="91440" bIns="45720" rtlCol="0" anchor="t">
            <a:normAutofit/>
          </a:bodyPr>
          <a:lstStyle/>
          <a:p>
            <a:pPr marL="0" indent="0">
              <a:buNone/>
            </a:pPr>
            <a:r>
              <a:rPr lang="en-US" b="1" kern="1200" dirty="0">
                <a:latin typeface="+mn-lt"/>
                <a:ea typeface="+mn-ea"/>
                <a:cs typeface="+mn-cs"/>
              </a:rPr>
              <a:t>Why do you think defining terrorism is so difficult?</a:t>
            </a:r>
          </a:p>
          <a:p>
            <a:pPr marL="0" indent="0">
              <a:buNone/>
            </a:pPr>
            <a:endParaRPr lang="en-US" b="1" dirty="0"/>
          </a:p>
          <a:p>
            <a:pPr marL="0" indent="0">
              <a:buNone/>
            </a:pPr>
            <a:r>
              <a:rPr lang="en-US" b="1" kern="1200" dirty="0">
                <a:latin typeface="+mn-lt"/>
                <a:ea typeface="+mn-ea"/>
                <a:cs typeface="+mn-cs"/>
              </a:rPr>
              <a:t>Discuss</a:t>
            </a:r>
          </a:p>
        </p:txBody>
      </p:sp>
      <p:grpSp>
        <p:nvGrpSpPr>
          <p:cNvPr id="23" name="Group 22">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4" name="Rectangle 23">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6139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06E9F-D0C4-6BE5-E303-9BCEDE4EC411}"/>
              </a:ext>
            </a:extLst>
          </p:cNvPr>
          <p:cNvSpPr>
            <a:spLocks noGrp="1"/>
          </p:cNvSpPr>
          <p:nvPr>
            <p:ph type="title"/>
          </p:nvPr>
        </p:nvSpPr>
        <p:spPr/>
        <p:txBody>
          <a:bodyPr/>
          <a:lstStyle/>
          <a:p>
            <a:r>
              <a:rPr lang="en-GB" dirty="0">
                <a:ea typeface="Calibri Light"/>
                <a:cs typeface="Calibri Light"/>
              </a:rPr>
              <a:t>Threat Level - UK</a:t>
            </a:r>
            <a:endParaRPr lang="en-GB" dirty="0"/>
          </a:p>
        </p:txBody>
      </p:sp>
      <p:sp>
        <p:nvSpPr>
          <p:cNvPr id="3" name="Content Placeholder 2">
            <a:extLst>
              <a:ext uri="{FF2B5EF4-FFF2-40B4-BE49-F238E27FC236}">
                <a16:creationId xmlns:a16="http://schemas.microsoft.com/office/drawing/2014/main" id="{87F92C1E-9DFB-9551-45BA-28C102C1BEBA}"/>
              </a:ext>
            </a:extLst>
          </p:cNvPr>
          <p:cNvSpPr>
            <a:spLocks noGrp="1"/>
          </p:cNvSpPr>
          <p:nvPr>
            <p:ph idx="1"/>
          </p:nvPr>
        </p:nvSpPr>
        <p:spPr/>
        <p:txBody>
          <a:bodyPr vert="horz" lIns="91440" tIns="45720" rIns="91440" bIns="45720" rtlCol="0" anchor="t">
            <a:normAutofit lnSpcReduction="10000"/>
          </a:bodyPr>
          <a:lstStyle/>
          <a:p>
            <a:r>
              <a:rPr lang="en-GB" sz="3200" dirty="0">
                <a:ea typeface="+mn-lt"/>
                <a:cs typeface="+mn-lt"/>
              </a:rPr>
              <a:t>Threat levels are designed to give a broad indication of the likelihood of a terrorist attack.</a:t>
            </a:r>
            <a:endParaRPr lang="en-GB" sz="3200" dirty="0">
              <a:ea typeface="Calibri" panose="020F0502020204030204"/>
              <a:cs typeface="Calibri" panose="020F0502020204030204"/>
            </a:endParaRPr>
          </a:p>
          <a:p>
            <a:r>
              <a:rPr lang="en-GB" sz="3200" dirty="0">
                <a:ea typeface="+mn-lt"/>
                <a:cs typeface="+mn-lt"/>
              </a:rPr>
              <a:t>LOW means an attack is highly unlikely</a:t>
            </a:r>
            <a:endParaRPr lang="en-GB" sz="3200" dirty="0">
              <a:ea typeface="Calibri"/>
              <a:cs typeface="Calibri"/>
            </a:endParaRPr>
          </a:p>
          <a:p>
            <a:r>
              <a:rPr lang="en-GB" sz="3200" dirty="0">
                <a:ea typeface="+mn-lt"/>
                <a:cs typeface="+mn-lt"/>
              </a:rPr>
              <a:t>MODERATE means an attack is possible, but not likely</a:t>
            </a:r>
            <a:endParaRPr lang="en-GB" sz="3200" dirty="0">
              <a:ea typeface="Calibri"/>
              <a:cs typeface="Calibri"/>
            </a:endParaRPr>
          </a:p>
          <a:p>
            <a:r>
              <a:rPr lang="en-GB" sz="3200" dirty="0">
                <a:ea typeface="+mn-lt"/>
                <a:cs typeface="+mn-lt"/>
              </a:rPr>
              <a:t>SUBSTANTIAL means an attack is likely</a:t>
            </a:r>
            <a:endParaRPr lang="en-GB" sz="3200" dirty="0">
              <a:ea typeface="Calibri"/>
              <a:cs typeface="Calibri"/>
            </a:endParaRPr>
          </a:p>
          <a:p>
            <a:r>
              <a:rPr lang="en-GB" sz="3200" dirty="0">
                <a:ea typeface="+mn-lt"/>
                <a:cs typeface="+mn-lt"/>
              </a:rPr>
              <a:t>SEVERE means an attack is highly likely</a:t>
            </a:r>
            <a:endParaRPr lang="en-GB" sz="3200" dirty="0">
              <a:ea typeface="Calibri"/>
              <a:cs typeface="Calibri"/>
            </a:endParaRPr>
          </a:p>
          <a:p>
            <a:r>
              <a:rPr lang="en-GB" sz="3200" dirty="0">
                <a:ea typeface="+mn-lt"/>
                <a:cs typeface="+mn-lt"/>
              </a:rPr>
              <a:t>CRITICAL means an attack is highly likely in the near future</a:t>
            </a:r>
            <a:endParaRPr lang="en-GB" sz="3200" dirty="0">
              <a:ea typeface="Calibri"/>
              <a:cs typeface="Calibri"/>
            </a:endParaRPr>
          </a:p>
          <a:p>
            <a:r>
              <a:rPr lang="en-US" dirty="0"/>
              <a:t>Where is the UK today?</a:t>
            </a:r>
            <a:br>
              <a:rPr lang="en-US" dirty="0"/>
            </a:br>
            <a:endParaRPr lang="en-US" dirty="0"/>
          </a:p>
        </p:txBody>
      </p:sp>
    </p:spTree>
    <p:extLst>
      <p:ext uri="{BB962C8B-B14F-4D97-AF65-F5344CB8AC3E}">
        <p14:creationId xmlns:p14="http://schemas.microsoft.com/office/powerpoint/2010/main" val="1451907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E47DA-7209-8A7A-1141-7A4B4A1F6249}"/>
              </a:ext>
            </a:extLst>
          </p:cNvPr>
          <p:cNvSpPr>
            <a:spLocks noGrp="1"/>
          </p:cNvSpPr>
          <p:nvPr>
            <p:ph type="title"/>
          </p:nvPr>
        </p:nvSpPr>
        <p:spPr>
          <a:xfrm>
            <a:off x="1043631" y="873940"/>
            <a:ext cx="5052369" cy="1035781"/>
          </a:xfrm>
        </p:spPr>
        <p:txBody>
          <a:bodyPr anchor="ctr">
            <a:normAutofit/>
          </a:bodyPr>
          <a:lstStyle/>
          <a:p>
            <a:r>
              <a:rPr lang="en-GB" sz="3600" dirty="0"/>
              <a:t>Defining Terrorism</a:t>
            </a:r>
          </a:p>
        </p:txBody>
      </p:sp>
      <p:sp>
        <p:nvSpPr>
          <p:cNvPr id="3" name="Content Placeholder 2">
            <a:extLst>
              <a:ext uri="{FF2B5EF4-FFF2-40B4-BE49-F238E27FC236}">
                <a16:creationId xmlns:a16="http://schemas.microsoft.com/office/drawing/2014/main" id="{4DFF9DF1-CA24-C4E3-D84F-648687184CAF}"/>
              </a:ext>
            </a:extLst>
          </p:cNvPr>
          <p:cNvSpPr>
            <a:spLocks noGrp="1"/>
          </p:cNvSpPr>
          <p:nvPr>
            <p:ph idx="1"/>
          </p:nvPr>
        </p:nvSpPr>
        <p:spPr>
          <a:xfrm>
            <a:off x="628086" y="2262399"/>
            <a:ext cx="5888157" cy="3939445"/>
          </a:xfrm>
        </p:spPr>
        <p:txBody>
          <a:bodyPr anchor="ctr">
            <a:normAutofit/>
          </a:bodyPr>
          <a:lstStyle/>
          <a:p>
            <a:pPr marL="0" indent="0">
              <a:buNone/>
            </a:pPr>
            <a:r>
              <a:rPr lang="en-GB" sz="2000" dirty="0"/>
              <a:t>Study: Schmidt and </a:t>
            </a:r>
            <a:r>
              <a:rPr lang="en-GB" sz="2000" dirty="0" err="1"/>
              <a:t>Jongman</a:t>
            </a:r>
            <a:r>
              <a:rPr lang="en-GB" sz="2000" dirty="0"/>
              <a:t> (1988)</a:t>
            </a:r>
          </a:p>
          <a:p>
            <a:endParaRPr lang="en-GB" sz="2000" dirty="0"/>
          </a:p>
          <a:p>
            <a:pPr marL="0" indent="0">
              <a:buNone/>
            </a:pPr>
            <a:r>
              <a:rPr lang="en-GB" sz="2000" dirty="0"/>
              <a:t>109 Definitions of ‘Terrorism’ Analysed:</a:t>
            </a:r>
          </a:p>
          <a:p>
            <a:endParaRPr lang="en-GB" sz="2000" dirty="0"/>
          </a:p>
          <a:p>
            <a:r>
              <a:rPr lang="en-GB" sz="2000" dirty="0"/>
              <a:t>83.5% contained the term </a:t>
            </a:r>
            <a:r>
              <a:rPr lang="en-GB" sz="2000" u="sng" dirty="0"/>
              <a:t>‘Violence’ </a:t>
            </a:r>
          </a:p>
          <a:p>
            <a:r>
              <a:rPr lang="en-GB" sz="2000" dirty="0"/>
              <a:t>65% said it was </a:t>
            </a:r>
            <a:r>
              <a:rPr lang="en-GB" sz="2000" u="sng" dirty="0"/>
              <a:t>‘Political’ </a:t>
            </a:r>
          </a:p>
          <a:p>
            <a:r>
              <a:rPr lang="en-GB" sz="2000" dirty="0"/>
              <a:t>51% said it created </a:t>
            </a:r>
            <a:r>
              <a:rPr lang="en-GB" sz="2000" u="sng" dirty="0"/>
              <a:t>‘Fear’ or ‘Terror’</a:t>
            </a:r>
          </a:p>
          <a:p>
            <a:r>
              <a:rPr lang="en-GB" sz="2000" dirty="0"/>
              <a:t>47% identified </a:t>
            </a:r>
            <a:r>
              <a:rPr lang="en-GB" sz="2000" u="sng" dirty="0"/>
              <a:t>‘threats’ </a:t>
            </a:r>
          </a:p>
          <a:p>
            <a:r>
              <a:rPr lang="en-GB" sz="2000" dirty="0"/>
              <a:t>41.5% </a:t>
            </a:r>
            <a:r>
              <a:rPr lang="en-GB" sz="2000" u="sng" dirty="0"/>
              <a:t>psychological</a:t>
            </a:r>
            <a:r>
              <a:rPr lang="en-GB" sz="2000" dirty="0"/>
              <a:t> effects </a:t>
            </a:r>
          </a:p>
          <a:p>
            <a:endParaRPr lang="en-GB" sz="170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ountering terrorism | OSCE">
            <a:extLst>
              <a:ext uri="{FF2B5EF4-FFF2-40B4-BE49-F238E27FC236}">
                <a16:creationId xmlns:a16="http://schemas.microsoft.com/office/drawing/2014/main" id="{510E393A-2044-0F4B-A616-E6F5EDC5A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6" r="4863"/>
          <a:stretch/>
        </p:blipFill>
        <p:spPr bwMode="auto">
          <a:xfrm>
            <a:off x="6930493" y="2219772"/>
            <a:ext cx="4223252" cy="247874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EE5E054-04AE-32E9-3DE4-98FEDBEF9B1E}"/>
              </a:ext>
            </a:extLst>
          </p:cNvPr>
          <p:cNvSpPr txBox="1"/>
          <p:nvPr/>
        </p:nvSpPr>
        <p:spPr>
          <a:xfrm>
            <a:off x="1038255" y="1617722"/>
            <a:ext cx="3746083" cy="646331"/>
          </a:xfrm>
          <a:prstGeom prst="rect">
            <a:avLst/>
          </a:prstGeom>
          <a:noFill/>
        </p:spPr>
        <p:txBody>
          <a:bodyPr wrap="square" rtlCol="0">
            <a:spAutoFit/>
          </a:bodyPr>
          <a:lstStyle/>
          <a:p>
            <a:r>
              <a:rPr lang="en-GB" sz="1800" u="sng" dirty="0"/>
              <a:t>An unending task…</a:t>
            </a:r>
          </a:p>
          <a:p>
            <a:endParaRPr lang="en-GB" dirty="0"/>
          </a:p>
        </p:txBody>
      </p:sp>
    </p:spTree>
    <p:extLst>
      <p:ext uri="{BB962C8B-B14F-4D97-AF65-F5344CB8AC3E}">
        <p14:creationId xmlns:p14="http://schemas.microsoft.com/office/powerpoint/2010/main" val="3193349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amera lens">
            <a:extLst>
              <a:ext uri="{FF2B5EF4-FFF2-40B4-BE49-F238E27FC236}">
                <a16:creationId xmlns:a16="http://schemas.microsoft.com/office/drawing/2014/main" id="{606D12F4-D830-2F82-2C8A-326AE4D944A3}"/>
              </a:ext>
            </a:extLst>
          </p:cNvPr>
          <p:cNvPicPr>
            <a:picLocks noChangeAspect="1"/>
          </p:cNvPicPr>
          <p:nvPr/>
        </p:nvPicPr>
        <p:blipFill rotWithShape="1">
          <a:blip r:embed="rId2"/>
          <a:srcRect l="11115" r="36226" b="-2"/>
          <a:stretch/>
        </p:blipFill>
        <p:spPr>
          <a:xfrm>
            <a:off x="-1" y="-2"/>
            <a:ext cx="5410198" cy="6858002"/>
          </a:xfrm>
          <a:prstGeom prst="rect">
            <a:avLst/>
          </a:prstGeom>
        </p:spPr>
      </p:pic>
      <p:sp useBgFill="1">
        <p:nvSpPr>
          <p:cNvPr id="17" name="Rectangle 1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3E9D3-B2BC-7BC0-0BD0-F77B40571E76}"/>
              </a:ext>
            </a:extLst>
          </p:cNvPr>
          <p:cNvSpPr>
            <a:spLocks noGrp="1"/>
          </p:cNvSpPr>
          <p:nvPr>
            <p:ph type="title"/>
          </p:nvPr>
        </p:nvSpPr>
        <p:spPr>
          <a:xfrm>
            <a:off x="6115317" y="405685"/>
            <a:ext cx="5464968" cy="1559301"/>
          </a:xfrm>
        </p:spPr>
        <p:txBody>
          <a:bodyPr>
            <a:normAutofit/>
          </a:bodyPr>
          <a:lstStyle/>
          <a:p>
            <a:r>
              <a:rPr lang="en-GB" sz="4000"/>
              <a:t>Overview of Terrorism</a:t>
            </a:r>
          </a:p>
        </p:txBody>
      </p:sp>
      <p:sp>
        <p:nvSpPr>
          <p:cNvPr id="3" name="Content Placeholder 2">
            <a:extLst>
              <a:ext uri="{FF2B5EF4-FFF2-40B4-BE49-F238E27FC236}">
                <a16:creationId xmlns:a16="http://schemas.microsoft.com/office/drawing/2014/main" id="{405F7535-3DD3-1683-8C88-5656D3F8BD1D}"/>
              </a:ext>
            </a:extLst>
          </p:cNvPr>
          <p:cNvSpPr>
            <a:spLocks noGrp="1"/>
          </p:cNvSpPr>
          <p:nvPr>
            <p:ph idx="1"/>
          </p:nvPr>
        </p:nvSpPr>
        <p:spPr>
          <a:xfrm>
            <a:off x="6115317" y="2743200"/>
            <a:ext cx="5247340" cy="3496878"/>
          </a:xfrm>
        </p:spPr>
        <p:txBody>
          <a:bodyPr anchor="ctr">
            <a:normAutofit/>
          </a:bodyPr>
          <a:lstStyle/>
          <a:p>
            <a:r>
              <a:rPr lang="en-GB" sz="2000"/>
              <a:t>https://www.youtube.com/watch?v=-9mMZOfN0a8</a:t>
            </a:r>
          </a:p>
          <a:p>
            <a:endParaRPr lang="en-GB" sz="2000"/>
          </a:p>
        </p:txBody>
      </p:sp>
    </p:spTree>
    <p:extLst>
      <p:ext uri="{BB962C8B-B14F-4D97-AF65-F5344CB8AC3E}">
        <p14:creationId xmlns:p14="http://schemas.microsoft.com/office/powerpoint/2010/main" val="118185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2E6D-C75B-ABFA-FA30-1BCCF0041B3B}"/>
              </a:ext>
            </a:extLst>
          </p:cNvPr>
          <p:cNvSpPr>
            <a:spLocks noGrp="1"/>
          </p:cNvSpPr>
          <p:nvPr>
            <p:ph type="title"/>
          </p:nvPr>
        </p:nvSpPr>
        <p:spPr/>
        <p:txBody>
          <a:bodyPr/>
          <a:lstStyle/>
          <a:p>
            <a:r>
              <a:rPr lang="en-GB" dirty="0"/>
              <a:t>The Changing Face of Terrorism </a:t>
            </a:r>
            <a:br>
              <a:rPr lang="en-GB" dirty="0"/>
            </a:br>
            <a:r>
              <a:rPr lang="en-GB" dirty="0"/>
              <a:t>-Group Task </a:t>
            </a:r>
            <a:r>
              <a:rPr lang="en-GB" sz="2000" dirty="0"/>
              <a:t>(10-15 mins)</a:t>
            </a:r>
            <a:endParaRPr lang="en-GB" dirty="0"/>
          </a:p>
        </p:txBody>
      </p:sp>
      <p:sp>
        <p:nvSpPr>
          <p:cNvPr id="3" name="Content Placeholder 2">
            <a:extLst>
              <a:ext uri="{FF2B5EF4-FFF2-40B4-BE49-F238E27FC236}">
                <a16:creationId xmlns:a16="http://schemas.microsoft.com/office/drawing/2014/main" id="{1738AFA3-F64F-12C2-9A85-BDC953D41EB9}"/>
              </a:ext>
            </a:extLst>
          </p:cNvPr>
          <p:cNvSpPr>
            <a:spLocks noGrp="1"/>
          </p:cNvSpPr>
          <p:nvPr>
            <p:ph idx="1"/>
          </p:nvPr>
        </p:nvSpPr>
        <p:spPr>
          <a:xfrm>
            <a:off x="838200" y="1825625"/>
            <a:ext cx="5257800" cy="4415518"/>
          </a:xfrm>
        </p:spPr>
        <p:txBody>
          <a:bodyPr/>
          <a:lstStyle/>
          <a:p>
            <a:endParaRPr lang="en-GB" dirty="0"/>
          </a:p>
          <a:p>
            <a:pPr marL="0" indent="0">
              <a:buNone/>
            </a:pPr>
            <a:r>
              <a:rPr lang="en-GB" dirty="0"/>
              <a:t>Search a terrorist attack online and find out 5 facts:</a:t>
            </a:r>
          </a:p>
          <a:p>
            <a:pPr marL="0" indent="0">
              <a:buNone/>
            </a:pPr>
            <a:endParaRPr lang="en-GB" dirty="0"/>
          </a:p>
          <a:p>
            <a:pPr lvl="1"/>
            <a:r>
              <a:rPr lang="en-GB" dirty="0"/>
              <a:t>Who?</a:t>
            </a:r>
          </a:p>
          <a:p>
            <a:pPr lvl="1"/>
            <a:r>
              <a:rPr lang="en-GB" dirty="0"/>
              <a:t>What?</a:t>
            </a:r>
          </a:p>
          <a:p>
            <a:pPr lvl="1"/>
            <a:r>
              <a:rPr lang="en-GB" dirty="0"/>
              <a:t>When?</a:t>
            </a:r>
          </a:p>
          <a:p>
            <a:pPr lvl="1"/>
            <a:r>
              <a:rPr lang="en-GB" dirty="0"/>
              <a:t>Why?</a:t>
            </a:r>
          </a:p>
          <a:p>
            <a:pPr lvl="1"/>
            <a:r>
              <a:rPr lang="en-GB" dirty="0"/>
              <a:t>How?</a:t>
            </a:r>
          </a:p>
        </p:txBody>
      </p:sp>
      <p:pic>
        <p:nvPicPr>
          <p:cNvPr id="5" name="Picture 4">
            <a:extLst>
              <a:ext uri="{FF2B5EF4-FFF2-40B4-BE49-F238E27FC236}">
                <a16:creationId xmlns:a16="http://schemas.microsoft.com/office/drawing/2014/main" id="{07E733F2-B751-961A-35C5-2947AA0CA24C}"/>
              </a:ext>
            </a:extLst>
          </p:cNvPr>
          <p:cNvPicPr>
            <a:picLocks noChangeAspect="1"/>
          </p:cNvPicPr>
          <p:nvPr/>
        </p:nvPicPr>
        <p:blipFill rotWithShape="1">
          <a:blip r:embed="rId2"/>
          <a:srcRect l="1699" r="27429" b="2"/>
          <a:stretch/>
        </p:blipFill>
        <p:spPr>
          <a:xfrm>
            <a:off x="4075122" y="4963775"/>
            <a:ext cx="2376488" cy="1695450"/>
          </a:xfrm>
          <a:prstGeom prst="rect">
            <a:avLst/>
          </a:prstGeom>
        </p:spPr>
      </p:pic>
      <p:pic>
        <p:nvPicPr>
          <p:cNvPr id="6" name="Picture 2" descr="4 March 2001 BBC bombing">
            <a:extLst>
              <a:ext uri="{FF2B5EF4-FFF2-40B4-BE49-F238E27FC236}">
                <a16:creationId xmlns:a16="http://schemas.microsoft.com/office/drawing/2014/main" id="{B50C5E4F-313B-50B8-DB37-22D9D7FC9D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9" r="17112" b="2"/>
          <a:stretch/>
        </p:blipFill>
        <p:spPr bwMode="auto">
          <a:xfrm>
            <a:off x="5496074" y="3341439"/>
            <a:ext cx="2090738" cy="1487399"/>
          </a:xfrm>
          <a:prstGeom prst="rect">
            <a:avLst/>
          </a:prstGeom>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655203B-26B1-1195-DCF5-06657F5F363F}"/>
              </a:ext>
            </a:extLst>
          </p:cNvPr>
          <p:cNvPicPr>
            <a:picLocks noChangeAspect="1"/>
          </p:cNvPicPr>
          <p:nvPr/>
        </p:nvPicPr>
        <p:blipFill rotWithShape="1">
          <a:blip r:embed="rId4">
            <a:extLst>
              <a:ext uri="{28A0092B-C50C-407E-A947-70E740481C1C}">
                <a14:useLocalDpi xmlns:a14="http://schemas.microsoft.com/office/drawing/2010/main" val="0"/>
              </a:ext>
            </a:extLst>
          </a:blip>
          <a:srcRect t="13095" r="2" b="15402"/>
          <a:stretch/>
        </p:blipFill>
        <p:spPr>
          <a:xfrm>
            <a:off x="9953312" y="3328699"/>
            <a:ext cx="2090738" cy="1484313"/>
          </a:xfrm>
          <a:prstGeom prst="rect">
            <a:avLst/>
          </a:prstGeom>
        </p:spPr>
      </p:pic>
      <p:pic>
        <p:nvPicPr>
          <p:cNvPr id="8" name="Picture 7">
            <a:extLst>
              <a:ext uri="{FF2B5EF4-FFF2-40B4-BE49-F238E27FC236}">
                <a16:creationId xmlns:a16="http://schemas.microsoft.com/office/drawing/2014/main" id="{F7482675-0A18-38CF-185F-4DABF708BF13}"/>
              </a:ext>
            </a:extLst>
          </p:cNvPr>
          <p:cNvPicPr>
            <a:picLocks noChangeAspect="1"/>
          </p:cNvPicPr>
          <p:nvPr/>
        </p:nvPicPr>
        <p:blipFill rotWithShape="1">
          <a:blip r:embed="rId5"/>
          <a:srcRect l="27313" r="3" b="3"/>
          <a:stretch/>
        </p:blipFill>
        <p:spPr>
          <a:xfrm>
            <a:off x="7746605" y="3325524"/>
            <a:ext cx="2090738" cy="1487488"/>
          </a:xfrm>
          <a:prstGeom prst="rect">
            <a:avLst/>
          </a:prstGeom>
        </p:spPr>
      </p:pic>
      <p:pic>
        <p:nvPicPr>
          <p:cNvPr id="9" name="Picture 8">
            <a:extLst>
              <a:ext uri="{FF2B5EF4-FFF2-40B4-BE49-F238E27FC236}">
                <a16:creationId xmlns:a16="http://schemas.microsoft.com/office/drawing/2014/main" id="{86A658FB-B8AE-C088-EFC9-FB4400E89F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7624" y="1248889"/>
            <a:ext cx="2966426" cy="1939430"/>
          </a:xfrm>
          <a:prstGeom prst="rect">
            <a:avLst/>
          </a:prstGeom>
        </p:spPr>
      </p:pic>
      <p:pic>
        <p:nvPicPr>
          <p:cNvPr id="10" name="Picture 9">
            <a:extLst>
              <a:ext uri="{FF2B5EF4-FFF2-40B4-BE49-F238E27FC236}">
                <a16:creationId xmlns:a16="http://schemas.microsoft.com/office/drawing/2014/main" id="{0CD9280D-D729-F8B0-0F8A-3B5A9FF91A93}"/>
              </a:ext>
            </a:extLst>
          </p:cNvPr>
          <p:cNvPicPr>
            <a:picLocks noChangeAspect="1"/>
          </p:cNvPicPr>
          <p:nvPr/>
        </p:nvPicPr>
        <p:blipFill rotWithShape="1">
          <a:blip r:embed="rId7"/>
          <a:srcRect r="41986" b="3"/>
          <a:stretch/>
        </p:blipFill>
        <p:spPr>
          <a:xfrm>
            <a:off x="6664665" y="4968537"/>
            <a:ext cx="2403431" cy="1723043"/>
          </a:xfrm>
          <a:prstGeom prst="rect">
            <a:avLst/>
          </a:prstGeom>
        </p:spPr>
      </p:pic>
      <p:pic>
        <p:nvPicPr>
          <p:cNvPr id="11" name="Picture 4" descr="Terrorists freed from jail set to face lie detector tests after London  Bridge review | UK News | Sky News">
            <a:extLst>
              <a:ext uri="{FF2B5EF4-FFF2-40B4-BE49-F238E27FC236}">
                <a16:creationId xmlns:a16="http://schemas.microsoft.com/office/drawing/2014/main" id="{24AF9386-5637-4A5A-B230-38B6C5C0E6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4333" y="4953392"/>
            <a:ext cx="2829717" cy="173818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025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One in a crowd">
            <a:extLst>
              <a:ext uri="{FF2B5EF4-FFF2-40B4-BE49-F238E27FC236}">
                <a16:creationId xmlns:a16="http://schemas.microsoft.com/office/drawing/2014/main" id="{556088C6-5A20-750B-4DB8-F9B33DF31AA5}"/>
              </a:ext>
            </a:extLst>
          </p:cNvPr>
          <p:cNvPicPr>
            <a:picLocks noChangeAspect="1"/>
          </p:cNvPicPr>
          <p:nvPr/>
        </p:nvPicPr>
        <p:blipFill rotWithShape="1">
          <a:blip r:embed="rId3"/>
          <a:srcRect l="9987" r="1798" b="1"/>
          <a:stretch/>
        </p:blipFill>
        <p:spPr>
          <a:xfrm>
            <a:off x="20" y="1666568"/>
            <a:ext cx="6106195" cy="5191432"/>
          </a:xfrm>
          <a:prstGeom prst="rect">
            <a:avLst/>
          </a:prstGeom>
        </p:spPr>
      </p:pic>
      <p:sp useBgFill="1">
        <p:nvSpPr>
          <p:cNvPr id="15" name="Rectangle 14">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761801" y="352766"/>
            <a:ext cx="10591999" cy="1023584"/>
          </a:xfrm>
        </p:spPr>
        <p:txBody>
          <a:bodyPr vert="horz" lIns="91440" tIns="45720" rIns="91440" bIns="45720" rtlCol="0" anchor="ctr">
            <a:normAutofit/>
          </a:bodyPr>
          <a:lstStyle/>
          <a:p>
            <a:r>
              <a:rPr lang="en-US" sz="4000"/>
              <a:t>The Changing Face of Terrorism</a:t>
            </a:r>
          </a:p>
        </p:txBody>
      </p:sp>
      <p:sp>
        <p:nvSpPr>
          <p:cNvPr id="3" name="TextBox 2">
            <a:extLst>
              <a:ext uri="{FF2B5EF4-FFF2-40B4-BE49-F238E27FC236}">
                <a16:creationId xmlns:a16="http://schemas.microsoft.com/office/drawing/2014/main" id="{13D3F248-2971-03C5-CDE3-013074419112}"/>
              </a:ext>
            </a:extLst>
          </p:cNvPr>
          <p:cNvSpPr txBox="1"/>
          <p:nvPr/>
        </p:nvSpPr>
        <p:spPr>
          <a:xfrm>
            <a:off x="6803408" y="1729116"/>
            <a:ext cx="4550391" cy="4590953"/>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800" dirty="0"/>
              <a:t>Between all of the examples you just found:</a:t>
            </a:r>
          </a:p>
          <a:p>
            <a:pPr>
              <a:lnSpc>
                <a:spcPct val="90000"/>
              </a:lnSpc>
              <a:spcAft>
                <a:spcPts val="600"/>
              </a:spcAft>
            </a:pPr>
            <a:endParaRPr lang="en-US" sz="2800" dirty="0"/>
          </a:p>
          <a:p>
            <a:pPr marL="285750" indent="-228600">
              <a:lnSpc>
                <a:spcPct val="90000"/>
              </a:lnSpc>
              <a:spcAft>
                <a:spcPts val="600"/>
              </a:spcAft>
              <a:buFont typeface="Arial" panose="020B0604020202020204" pitchFamily="34" charset="0"/>
              <a:buChar char="•"/>
            </a:pPr>
            <a:r>
              <a:rPr lang="en-US" sz="2800" dirty="0"/>
              <a:t>What are the differences?</a:t>
            </a:r>
          </a:p>
          <a:p>
            <a:pPr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What are the similarities?</a:t>
            </a:r>
          </a:p>
          <a:p>
            <a:pPr indent="-228600">
              <a:lnSpc>
                <a:spcPct val="90000"/>
              </a:lnSpc>
              <a:spcAft>
                <a:spcPts val="600"/>
              </a:spcAft>
              <a:buFont typeface="Arial" panose="020B0604020202020204" pitchFamily="34" charset="0"/>
              <a:buChar char="•"/>
            </a:pPr>
            <a:endParaRPr lang="en-US" sz="2800" dirty="0"/>
          </a:p>
          <a:p>
            <a:pPr marL="285750" indent="-228600">
              <a:lnSpc>
                <a:spcPct val="90000"/>
              </a:lnSpc>
              <a:spcAft>
                <a:spcPts val="600"/>
              </a:spcAft>
              <a:buFont typeface="Arial" panose="020B0604020202020204" pitchFamily="34" charset="0"/>
              <a:buChar char="•"/>
            </a:pPr>
            <a:r>
              <a:rPr lang="en-US" sz="2800" dirty="0"/>
              <a:t>Does anything change with time/technology?</a:t>
            </a:r>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7491-86C9-0F76-1273-858116FC1C49}"/>
              </a:ext>
            </a:extLst>
          </p:cNvPr>
          <p:cNvSpPr>
            <a:spLocks noGrp="1"/>
          </p:cNvSpPr>
          <p:nvPr>
            <p:ph type="title"/>
          </p:nvPr>
        </p:nvSpPr>
        <p:spPr>
          <a:xfrm>
            <a:off x="1242646" y="2921802"/>
            <a:ext cx="3610707" cy="2370984"/>
          </a:xfrm>
        </p:spPr>
        <p:txBody>
          <a:bodyPr vert="horz" lIns="91440" tIns="45720" rIns="91440" bIns="45720" rtlCol="0" anchor="ctr">
            <a:normAutofit/>
          </a:bodyPr>
          <a:lstStyle/>
          <a:p>
            <a:pPr algn="ctr"/>
            <a:r>
              <a:rPr lang="en-GB" sz="2800" b="1" kern="0" dirty="0">
                <a:solidFill>
                  <a:srgbClr val="374151"/>
                </a:solidFill>
                <a:latin typeface="Segoe UI" panose="020B0502040204020203" pitchFamily="34" charset="0"/>
                <a:ea typeface="Times New Roman" panose="02020603050405020304" pitchFamily="18" charset="0"/>
                <a:cs typeface="Times New Roman" panose="02020603050405020304" pitchFamily="18" charset="0"/>
              </a:rPr>
              <a:t>T</a:t>
            </a:r>
            <a:r>
              <a:rPr lang="en-GB" sz="2800" b="1"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errorism and its different forms</a:t>
            </a:r>
            <a:br>
              <a:rPr lang="en-GB" sz="1800" kern="10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br>
            <a:endParaRPr lang="en-US" sz="2800" kern="1200" cap="all" spc="390" baseline="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5FACFCEA-9CD2-84B3-C035-D8A17C5E959C}"/>
              </a:ext>
            </a:extLst>
          </p:cNvPr>
          <p:cNvSpPr txBox="1"/>
          <p:nvPr/>
        </p:nvSpPr>
        <p:spPr>
          <a:xfrm>
            <a:off x="6652858" y="630645"/>
            <a:ext cx="5108218" cy="5239127"/>
          </a:xfrm>
          <a:prstGeom prst="rect">
            <a:avLst/>
          </a:prstGeom>
          <a:noFill/>
        </p:spPr>
        <p:txBody>
          <a:bodyPr wrap="square" rtlCol="0">
            <a:spAutoFit/>
          </a:bodyPr>
          <a:lstStyle/>
          <a:p>
            <a:pPr>
              <a:lnSpc>
                <a:spcPct val="107000"/>
              </a:lnSpc>
              <a:spcAft>
                <a:spcPts val="800"/>
              </a:spcAft>
            </a:pPr>
            <a:r>
              <a:rPr lang="en-GB" sz="2800" kern="100" dirty="0">
                <a:latin typeface="Calibri" panose="020F0502020204030204" pitchFamily="34" charset="0"/>
                <a:ea typeface="Calibri" panose="020F0502020204030204" pitchFamily="34" charset="0"/>
                <a:cs typeface="Times New Roman" panose="02020603050405020304" pitchFamily="18" charset="0"/>
              </a:rPr>
              <a:t>C</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ommon elements that many definitions share:</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Targets and Victims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Non-State Actors</a:t>
            </a:r>
          </a:p>
          <a:p>
            <a:pPr>
              <a:lnSpc>
                <a:spcPct val="107000"/>
              </a:lnSpc>
              <a:spcAft>
                <a:spcPts val="800"/>
              </a:spcAft>
            </a:pPr>
            <a:endParaRPr lang="en-US" dirty="0"/>
          </a:p>
        </p:txBody>
      </p:sp>
      <p:pic>
        <p:nvPicPr>
          <p:cNvPr id="29" name="Picture 28" descr="A screen shot of a computer&#10;&#10;Description automatically generated">
            <a:extLst>
              <a:ext uri="{FF2B5EF4-FFF2-40B4-BE49-F238E27FC236}">
                <a16:creationId xmlns:a16="http://schemas.microsoft.com/office/drawing/2014/main" id="{1F1396AA-3C11-7161-A4F0-7C6CC7884B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3120" y="869679"/>
            <a:ext cx="3984180" cy="2241765"/>
          </a:xfrm>
          <a:prstGeom prst="rect">
            <a:avLst/>
          </a:prstGeom>
        </p:spPr>
      </p:pic>
    </p:spTree>
    <p:extLst>
      <p:ext uri="{BB962C8B-B14F-4D97-AF65-F5344CB8AC3E}">
        <p14:creationId xmlns:p14="http://schemas.microsoft.com/office/powerpoint/2010/main" val="25977878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dirty="0">
                <a:latin typeface="Calibri" panose="020F0502020204030204" pitchFamily="34" charset="0"/>
                <a:cs typeface="Calibri" panose="020F0502020204030204" pitchFamily="34" charset="0"/>
              </a:rPr>
              <a:t>Why should there be a definition for ‘terrorism’?</a:t>
            </a:r>
          </a:p>
          <a:p>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Can you think of a definition of terrorism?</a:t>
            </a:r>
          </a:p>
          <a:p>
            <a:pPr lvl="1"/>
            <a:r>
              <a:rPr lang="en-GB" sz="240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423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F48B-1997-81F8-C231-50B9ACE2B661}"/>
              </a:ext>
            </a:extLst>
          </p:cNvPr>
          <p:cNvSpPr>
            <a:spLocks noGrp="1"/>
          </p:cNvSpPr>
          <p:nvPr>
            <p:ph type="title"/>
          </p:nvPr>
        </p:nvSpPr>
        <p:spPr>
          <a:xfrm>
            <a:off x="474427" y="392224"/>
            <a:ext cx="9984615" cy="1000601"/>
          </a:xfrm>
        </p:spPr>
        <p:txBody>
          <a:bodyPr>
            <a:normAutofit fontScale="90000"/>
          </a:bodyPr>
          <a:lstStyle/>
          <a:p>
            <a:r>
              <a:rPr lang="en-GB" sz="6000" dirty="0">
                <a:latin typeface="Calibri" panose="020F0502020204030204" pitchFamily="34" charset="0"/>
                <a:cs typeface="Calibri" panose="020F0502020204030204" pitchFamily="34" charset="0"/>
              </a:rPr>
              <a:t>Terrorism Act 2000</a:t>
            </a:r>
          </a:p>
        </p:txBody>
      </p:sp>
      <p:pic>
        <p:nvPicPr>
          <p:cNvPr id="4" name="Picture 3" descr="Miranda detention is a &quot;defining point&quot; - Index on Censorship Index on  Censorship">
            <a:extLst>
              <a:ext uri="{FF2B5EF4-FFF2-40B4-BE49-F238E27FC236}">
                <a16:creationId xmlns:a16="http://schemas.microsoft.com/office/drawing/2014/main" id="{287513F9-6D2D-AF52-6C16-587CBA6A8D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9" r="2870" b="-1"/>
          <a:stretch/>
        </p:blipFill>
        <p:spPr bwMode="auto">
          <a:xfrm>
            <a:off x="8183588" y="560565"/>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EA74D8-55D0-2DDD-FA26-18E6AF7B41EC}"/>
              </a:ext>
            </a:extLst>
          </p:cNvPr>
          <p:cNvSpPr>
            <a:spLocks noGrp="1"/>
          </p:cNvSpPr>
          <p:nvPr>
            <p:ph idx="1"/>
          </p:nvPr>
        </p:nvSpPr>
        <p:spPr>
          <a:xfrm>
            <a:off x="634182" y="1502644"/>
            <a:ext cx="10766322" cy="4963131"/>
          </a:xfrm>
        </p:spPr>
        <p:txBody>
          <a:bodyPr anchor="t">
            <a:noAutofit/>
          </a:bodyPr>
          <a:lstStyle/>
          <a:p>
            <a:pPr marL="0" indent="0">
              <a:spcBef>
                <a:spcPct val="50000"/>
              </a:spcBef>
              <a:buNone/>
              <a:defRPr/>
            </a:pPr>
            <a:r>
              <a:rPr lang="en-US" altLang="en-US" sz="1600" u="sng" dirty="0">
                <a:latin typeface="Calibri" panose="020F0502020204030204" pitchFamily="34" charset="0"/>
                <a:cs typeface="Calibri" panose="020F0502020204030204" pitchFamily="34" charset="0"/>
              </a:rPr>
              <a:t>“Terrorism” </a:t>
            </a:r>
          </a:p>
          <a:p>
            <a:pPr>
              <a:spcBef>
                <a:spcPct val="50000"/>
              </a:spcBef>
              <a:defRPr/>
            </a:pPr>
            <a:r>
              <a:rPr lang="en-US" altLang="en-US" sz="160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US" altLang="en-US" sz="1600" dirty="0">
                <a:latin typeface="Calibri" panose="020F0502020204030204" pitchFamily="34" charset="0"/>
                <a:cs typeface="Calibri" panose="020F0502020204030204" pitchFamily="34" charset="0"/>
              </a:rPr>
              <a:t>involves serious violence against a person,</a:t>
            </a:r>
          </a:p>
          <a:p>
            <a:pPr marL="0" indent="0">
              <a:buNone/>
            </a:pPr>
            <a:r>
              <a:rPr lang="en-US" altLang="en-US" sz="1600" dirty="0">
                <a:latin typeface="Calibri" panose="020F0502020204030204" pitchFamily="34" charset="0"/>
                <a:cs typeface="Calibri" panose="020F0502020204030204" pitchFamily="34" charset="0"/>
              </a:rPr>
              <a:t>(b) involves serious damage to property,</a:t>
            </a:r>
          </a:p>
          <a:p>
            <a:pPr marL="0" indent="0">
              <a:buNone/>
            </a:pPr>
            <a:r>
              <a:rPr lang="en-US" altLang="en-US" sz="160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US" altLang="en-US" sz="160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US" altLang="en-US" sz="160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US" altLang="en-US" sz="160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to influence the government, or an international governmental </a:t>
            </a:r>
            <a:r>
              <a:rPr lang="en-US" altLang="en-US" sz="1600" dirty="0" err="1">
                <a:latin typeface="Calibri" panose="020F0502020204030204" pitchFamily="34" charset="0"/>
                <a:cs typeface="Calibri" panose="020F0502020204030204" pitchFamily="34" charset="0"/>
              </a:rPr>
              <a:t>organisation</a:t>
            </a:r>
            <a:r>
              <a:rPr lang="en-US" altLang="en-US" sz="1600" dirty="0">
                <a:latin typeface="Calibri" panose="020F0502020204030204" pitchFamily="34" charset="0"/>
                <a:cs typeface="Calibri" panose="020F0502020204030204" pitchFamily="34" charset="0"/>
              </a:rPr>
              <a:t>,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US" altLang="en-US" sz="1600" dirty="0">
                <a:latin typeface="Calibri" panose="020F0502020204030204" pitchFamily="34" charset="0"/>
                <a:cs typeface="Calibri" panose="020F0502020204030204" pitchFamily="34" charset="0"/>
              </a:rPr>
              <a:t>A </a:t>
            </a:r>
            <a:r>
              <a:rPr lang="en-US" altLang="en-US" sz="1600" u="sng" dirty="0">
                <a:latin typeface="Calibri" panose="020F0502020204030204" pitchFamily="34" charset="0"/>
                <a:cs typeface="Calibri" panose="020F0502020204030204" pitchFamily="34" charset="0"/>
              </a:rPr>
              <a:t>Political, Racial, Religious or Ideological </a:t>
            </a:r>
            <a:r>
              <a:rPr lang="en-US" altLang="en-US" sz="160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3112268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74909-BBF0-9E16-99B6-05FF258EE868}"/>
              </a:ext>
            </a:extLst>
          </p:cNvPr>
          <p:cNvSpPr>
            <a:spLocks noGrp="1"/>
          </p:cNvSpPr>
          <p:nvPr>
            <p:ph type="title"/>
          </p:nvPr>
        </p:nvSpPr>
        <p:spPr>
          <a:xfrm>
            <a:off x="838200" y="365125"/>
            <a:ext cx="10515600" cy="779224"/>
          </a:xfrm>
        </p:spPr>
        <p:txBody>
          <a:bodyPr>
            <a:normAutofit/>
          </a:bodyPr>
          <a:lstStyle/>
          <a:p>
            <a:r>
              <a:rPr lang="en-GB" sz="2000" b="1" dirty="0">
                <a:solidFill>
                  <a:srgbClr val="444444"/>
                </a:solidFill>
                <a:latin typeface="Calibri"/>
                <a:ea typeface="Calibri"/>
                <a:cs typeface="Calibri"/>
              </a:rPr>
              <a:t>T</a:t>
            </a:r>
            <a:r>
              <a:rPr lang="en-GB" sz="2400" b="1" dirty="0">
                <a:solidFill>
                  <a:srgbClr val="444444"/>
                </a:solidFill>
                <a:latin typeface="Calibri"/>
                <a:ea typeface="Calibri"/>
                <a:cs typeface="Calibri"/>
              </a:rPr>
              <a:t>he Counter-Terrorism and Border Security Act 2019</a:t>
            </a:r>
            <a:endParaRPr lang="en-US" sz="2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4C2B716-9688-ACC4-3C9F-C0E3B88402D5}"/>
              </a:ext>
            </a:extLst>
          </p:cNvPr>
          <p:cNvSpPr>
            <a:spLocks noGrp="1"/>
          </p:cNvSpPr>
          <p:nvPr>
            <p:ph idx="1"/>
          </p:nvPr>
        </p:nvSpPr>
        <p:spPr>
          <a:xfrm>
            <a:off x="291861" y="1149890"/>
            <a:ext cx="11507637" cy="5429639"/>
          </a:xfrm>
        </p:spPr>
        <p:txBody>
          <a:bodyPr vert="horz" lIns="91440" tIns="45720" rIns="91440" bIns="45720" rtlCol="0" anchor="t">
            <a:noAutofit/>
          </a:bodyPr>
          <a:lstStyle/>
          <a:p>
            <a:pPr marL="0" indent="0">
              <a:buNone/>
            </a:pPr>
            <a:r>
              <a:rPr lang="en-GB" sz="1800" dirty="0">
                <a:ea typeface="+mn-lt"/>
                <a:cs typeface="+mn-lt"/>
              </a:rPr>
              <a:t>Updates existing counter-terrorism legislation to ensure that it is fit for the digital age and reflect contemporary patterns of radicalisation.  Some of the main provisions:</a:t>
            </a:r>
            <a:endParaRPr lang="en-GB" sz="1800">
              <a:ea typeface="Calibri" panose="020F0502020204030204"/>
              <a:cs typeface="Calibri" panose="020F0502020204030204"/>
            </a:endParaRPr>
          </a:p>
          <a:p>
            <a:r>
              <a:rPr lang="en-GB" sz="1800" dirty="0">
                <a:ea typeface="+mn-lt"/>
                <a:cs typeface="+mn-lt"/>
              </a:rPr>
              <a:t>Section 1 extends the offence of inviting support for a organisation in section 12 of the Terrorism Act 2000;</a:t>
            </a:r>
            <a:endParaRPr lang="en-GB" sz="1800">
              <a:ea typeface="+mn-lt"/>
              <a:cs typeface="+mn-lt"/>
            </a:endParaRPr>
          </a:p>
          <a:p>
            <a:r>
              <a:rPr lang="en-GB" sz="1800" dirty="0">
                <a:ea typeface="+mn-lt"/>
                <a:cs typeface="+mn-lt"/>
              </a:rPr>
              <a:t>Section 2 clarifies that the existing offence in section 13 of the Terrorism Act 2000 of displaying in a public place an image which arouses reasonable suspicion that the person is a member or supporter of a proscribed organisation;</a:t>
            </a:r>
            <a:endParaRPr lang="en-GB" sz="1800">
              <a:ea typeface="+mn-lt"/>
              <a:cs typeface="+mn-lt"/>
            </a:endParaRPr>
          </a:p>
          <a:p>
            <a:r>
              <a:rPr lang="en-GB" sz="1800" dirty="0">
                <a:ea typeface="+mn-lt"/>
                <a:cs typeface="+mn-lt"/>
              </a:rPr>
              <a:t>Section 3 updates the offence in section 58 of the Terrorism Act 2000 of obtaining information likely to be useful to a terrorist to cover terrorist material </a:t>
            </a:r>
            <a:endParaRPr lang="en-GB" sz="1800">
              <a:ea typeface="+mn-lt"/>
              <a:cs typeface="+mn-lt"/>
            </a:endParaRPr>
          </a:p>
          <a:p>
            <a:r>
              <a:rPr lang="en-GB" sz="1800" dirty="0">
                <a:ea typeface="+mn-lt"/>
                <a:cs typeface="+mn-lt"/>
              </a:rPr>
              <a:t>Section 4 provides for a new offence of entering or remaining in an area outside the United Kingdom that has been designated in regulations by the Secretary of State in order to protect the public from a risk of terrorism;</a:t>
            </a:r>
            <a:endParaRPr lang="en-GB" sz="1800">
              <a:ea typeface="Calibri"/>
              <a:cs typeface="Calibri"/>
            </a:endParaRPr>
          </a:p>
          <a:p>
            <a:r>
              <a:rPr lang="en-GB" sz="1800" dirty="0">
                <a:ea typeface="+mn-lt"/>
                <a:cs typeface="+mn-lt"/>
              </a:rPr>
              <a:t>Section 6  offences to ensure that individuals abroad can be prosecuted for having encouraged or carried out acts of terror overseas;</a:t>
            </a:r>
            <a:endParaRPr lang="en-GB" sz="1800">
              <a:ea typeface="Calibri"/>
              <a:cs typeface="Calibri"/>
            </a:endParaRPr>
          </a:p>
          <a:p>
            <a:r>
              <a:rPr lang="en-GB" sz="1800" dirty="0">
                <a:ea typeface="+mn-lt"/>
                <a:cs typeface="+mn-lt"/>
              </a:rPr>
              <a:t>Section 7 increases to 15 years’ imprisonment the maximum penalty for certain preparatory terrorism offences; and</a:t>
            </a:r>
            <a:endParaRPr lang="en-GB" sz="1800">
              <a:ea typeface="Calibri"/>
              <a:cs typeface="Calibri"/>
            </a:endParaRPr>
          </a:p>
          <a:p>
            <a:r>
              <a:rPr lang="en-GB" sz="1800" dirty="0">
                <a:ea typeface="+mn-lt"/>
                <a:cs typeface="+mn-lt"/>
              </a:rPr>
              <a:t>Section 18 amends the Terrorism Act 2000 so that the pre-charge detention clock can be paused when a detained person is transferred from police custody to hospital.</a:t>
            </a:r>
            <a:endParaRPr lang="en-GB" sz="1800">
              <a:ea typeface="Calibri"/>
              <a:cs typeface="Calibri"/>
            </a:endParaRPr>
          </a:p>
          <a:p>
            <a:endParaRPr lang="en-GB" sz="2000" dirty="0">
              <a:ea typeface="Calibri"/>
              <a:cs typeface="Calibri"/>
            </a:endParaRPr>
          </a:p>
        </p:txBody>
      </p:sp>
    </p:spTree>
    <p:extLst>
      <p:ext uri="{BB962C8B-B14F-4D97-AF65-F5344CB8AC3E}">
        <p14:creationId xmlns:p14="http://schemas.microsoft.com/office/powerpoint/2010/main" val="18211032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46D4-3BE5-B132-852B-4688ACBA054E}"/>
              </a:ext>
            </a:extLst>
          </p:cNvPr>
          <p:cNvSpPr>
            <a:spLocks noGrp="1"/>
          </p:cNvSpPr>
          <p:nvPr>
            <p:ph type="title"/>
          </p:nvPr>
        </p:nvSpPr>
        <p:spPr>
          <a:xfrm>
            <a:off x="838200" y="365125"/>
            <a:ext cx="10515600" cy="678581"/>
          </a:xfrm>
        </p:spPr>
        <p:txBody>
          <a:bodyPr>
            <a:normAutofit/>
          </a:bodyPr>
          <a:lstStyle/>
          <a:p>
            <a:r>
              <a:rPr lang="en-GB" sz="2400" dirty="0">
                <a:latin typeface="Calibri"/>
                <a:ea typeface="Calibri"/>
                <a:cs typeface="Calibri"/>
              </a:rPr>
              <a:t>The Counter-Terrorism and Sentencing Act (2021) </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C4EA4E7-F664-D525-1136-BF80B5FA11FD}"/>
              </a:ext>
            </a:extLst>
          </p:cNvPr>
          <p:cNvSpPr>
            <a:spLocks noGrp="1"/>
          </p:cNvSpPr>
          <p:nvPr>
            <p:ph idx="1"/>
          </p:nvPr>
        </p:nvSpPr>
        <p:spPr>
          <a:xfrm>
            <a:off x="838200" y="1135513"/>
            <a:ext cx="10515600" cy="5041450"/>
          </a:xfrm>
        </p:spPr>
        <p:txBody>
          <a:bodyPr vert="horz" lIns="91440" tIns="45720" rIns="91440" bIns="45720" rtlCol="0" anchor="t">
            <a:noAutofit/>
          </a:bodyPr>
          <a:lstStyle/>
          <a:p>
            <a:r>
              <a:rPr lang="en-GB" sz="2000" dirty="0">
                <a:ea typeface="+mn-lt"/>
                <a:cs typeface="+mn-lt"/>
              </a:rPr>
              <a:t>ends early release for anyone convicted of a serious terror offence and forces them to spend their whole term in jail. The most dangerous offenders – such as those found guilty of preparing or carrying out acts of terrorism where lives were lost or at risk – now face a minimum of 14 years in prison and up to 25 years on licence, with stricter supervision. Key measures include:</a:t>
            </a:r>
            <a:endParaRPr lang="en-GB" sz="2000">
              <a:ea typeface="Calibri" panose="020F0502020204030204"/>
              <a:cs typeface="Calibri" panose="020F0502020204030204"/>
            </a:endParaRPr>
          </a:p>
          <a:p>
            <a:r>
              <a:rPr lang="en-GB" sz="2000" dirty="0">
                <a:ea typeface="+mn-lt"/>
                <a:cs typeface="+mn-lt"/>
              </a:rPr>
              <a:t>a new ‘Serious Terrorism Sentence’ for dangerous offenders with a 14-year minimum jail term and up to 25 years spent on licence;</a:t>
            </a:r>
            <a:endParaRPr lang="en-GB" sz="2000">
              <a:ea typeface="Calibri"/>
              <a:cs typeface="Calibri"/>
            </a:endParaRPr>
          </a:p>
          <a:p>
            <a:r>
              <a:rPr lang="en-GB" sz="2000" dirty="0">
                <a:ea typeface="+mn-lt"/>
                <a:cs typeface="+mn-lt"/>
              </a:rPr>
              <a:t>increasing the maximum penalty from 10 to 14 years for a number of terror offences, including membership of a proscribed organisation;</a:t>
            </a:r>
            <a:endParaRPr lang="en-GB" sz="2000">
              <a:ea typeface="Calibri"/>
              <a:cs typeface="Calibri"/>
            </a:endParaRPr>
          </a:p>
          <a:p>
            <a:r>
              <a:rPr lang="en-GB" sz="2000" dirty="0">
                <a:ea typeface="+mn-lt"/>
                <a:cs typeface="+mn-lt"/>
              </a:rPr>
              <a:t>widening the offences that can be classed as terror-connected to ensure they carry tougher sentences and offenders are subject to the Registered Terrorist Offender notification requirements post-release;  and</a:t>
            </a:r>
            <a:endParaRPr lang="en-GB" sz="2000">
              <a:ea typeface="Calibri"/>
              <a:cs typeface="Calibri"/>
            </a:endParaRPr>
          </a:p>
          <a:p>
            <a:r>
              <a:rPr lang="en-GB" sz="2000" dirty="0">
                <a:ea typeface="+mn-lt"/>
                <a:cs typeface="+mn-lt"/>
              </a:rPr>
              <a:t>boosting the disruption and risk management tools available to Counter-Terrorism Policing and the Security Service, by strengthening Terrorism Prevention and Investigation Measures </a:t>
            </a:r>
            <a:endParaRPr lang="en-GB" sz="2000">
              <a:ea typeface="Calibri"/>
              <a:cs typeface="Calibri"/>
            </a:endParaRPr>
          </a:p>
        </p:txBody>
      </p:sp>
    </p:spTree>
    <p:extLst>
      <p:ext uri="{BB962C8B-B14F-4D97-AF65-F5344CB8AC3E}">
        <p14:creationId xmlns:p14="http://schemas.microsoft.com/office/powerpoint/2010/main" val="487179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 drink on table">
            <a:extLst>
              <a:ext uri="{FF2B5EF4-FFF2-40B4-BE49-F238E27FC236}">
                <a16:creationId xmlns:a16="http://schemas.microsoft.com/office/drawing/2014/main" id="{0683EC6B-FD9D-9CEA-2E26-D1BFA1C4C95F}"/>
              </a:ext>
            </a:extLst>
          </p:cNvPr>
          <p:cNvPicPr>
            <a:picLocks noChangeAspect="1"/>
          </p:cNvPicPr>
          <p:nvPr/>
        </p:nvPicPr>
        <p:blipFill rotWithShape="1">
          <a:blip r:embed="rId2"/>
          <a:srcRect r="2671"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5B2A4-3518-772D-8821-C06811D3E6B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Take a break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15922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88A69-5553-660C-44F9-C753A9D581B5}"/>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800"/>
              <a:t>Differing approaches to Defining “Terrorism”</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CC3F9A-19E3-3B19-B652-93082E508FBC}"/>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2200"/>
              <a:t>Legal</a:t>
            </a:r>
          </a:p>
          <a:p>
            <a:r>
              <a:rPr lang="en-US" sz="2200"/>
              <a:t>Academic</a:t>
            </a:r>
          </a:p>
          <a:p>
            <a:r>
              <a:rPr lang="en-US" sz="2200"/>
              <a:t>Political</a:t>
            </a:r>
          </a:p>
          <a:p>
            <a:pPr marL="0"/>
            <a:endParaRPr lang="en-US" sz="2200"/>
          </a:p>
          <a:p>
            <a:pPr marL="0"/>
            <a:r>
              <a:rPr lang="en-US" sz="2200"/>
              <a:t>How might definitions change through each of these lens’s?</a:t>
            </a:r>
          </a:p>
          <a:p>
            <a:pPr marL="0"/>
            <a:endParaRPr lang="en-US" sz="2200"/>
          </a:p>
        </p:txBody>
      </p:sp>
      <p:pic>
        <p:nvPicPr>
          <p:cNvPr id="5" name="Picture 4" descr="Camera lens">
            <a:extLst>
              <a:ext uri="{FF2B5EF4-FFF2-40B4-BE49-F238E27FC236}">
                <a16:creationId xmlns:a16="http://schemas.microsoft.com/office/drawing/2014/main" id="{32F325B8-305F-07CC-23C5-2677ECEB14CE}"/>
              </a:ext>
            </a:extLst>
          </p:cNvPr>
          <p:cNvPicPr>
            <a:picLocks noChangeAspect="1"/>
          </p:cNvPicPr>
          <p:nvPr/>
        </p:nvPicPr>
        <p:blipFill rotWithShape="1">
          <a:blip r:embed="rId2"/>
          <a:srcRect l="4677" r="28370" b="-1"/>
          <a:stretch/>
        </p:blipFill>
        <p:spPr>
          <a:xfrm>
            <a:off x="6572250" y="10"/>
            <a:ext cx="561822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75240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89560" y="856180"/>
            <a:ext cx="4560584" cy="1128068"/>
          </a:xfrm>
        </p:spPr>
        <p:txBody>
          <a:bodyPr anchor="ctr">
            <a:normAutofit/>
          </a:bodyPr>
          <a:lstStyle/>
          <a:p>
            <a:r>
              <a:rPr lang="en-GB" sz="3700"/>
              <a:t>Defining Terrorism – Legal Approach</a:t>
            </a:r>
          </a:p>
        </p:txBody>
      </p:sp>
      <p:grpSp>
        <p:nvGrpSpPr>
          <p:cNvPr id="20"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a:bodyPr>
          <a:lstStyle/>
          <a:p>
            <a:r>
              <a:rPr lang="en-GB" sz="2000" dirty="0"/>
              <a:t>Provide a framework to view and tackle terrorist activity through the application of legislation.</a:t>
            </a:r>
          </a:p>
          <a:p>
            <a:endParaRPr lang="en-GB" sz="2000" dirty="0"/>
          </a:p>
          <a:p>
            <a:r>
              <a:rPr lang="en-GB" sz="2000" dirty="0"/>
              <a:t>Historically, legislation relating to terrorism has been introduced as a ‘knee jerk’ reaction to some situation or event.</a:t>
            </a:r>
          </a:p>
          <a:p>
            <a:endParaRPr lang="en-GB" sz="2000" dirty="0"/>
          </a:p>
          <a:p>
            <a:r>
              <a:rPr lang="en-GB" sz="2000" dirty="0"/>
              <a:t>The Terrorism Act 2000 changed this pattern. However, post- 9/11 further legislation was rushed through. </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79"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48" r="24635"/>
          <a:stretch/>
        </p:blipFill>
        <p:spPr bwMode="auto">
          <a:xfrm>
            <a:off x="621675" y="623275"/>
            <a:ext cx="4032621" cy="5607882"/>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Triangle 2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465659" y="812800"/>
            <a:ext cx="5642312" cy="1175657"/>
          </a:xfrm>
        </p:spPr>
        <p:txBody>
          <a:bodyPr>
            <a:noAutofit/>
          </a:bodyPr>
          <a:lstStyle/>
          <a:p>
            <a:r>
              <a:rPr lang="en-GB" dirty="0"/>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465659" y="2259655"/>
            <a:ext cx="5642312" cy="3700304"/>
          </a:xfrm>
        </p:spPr>
        <p:txBody>
          <a:bodyPr anchor="t">
            <a:normAutofit fontScale="92500" lnSpcReduction="20000"/>
          </a:bodyPr>
          <a:lstStyle/>
          <a:p>
            <a:pPr indent="-228600">
              <a:spcAft>
                <a:spcPts val="600"/>
              </a:spcAft>
              <a:buFont typeface="Arial" panose="020B0604020202020204" pitchFamily="34" charset="0"/>
              <a:buChar char="•"/>
            </a:pPr>
            <a:r>
              <a:rPr lang="en-US" sz="1800" dirty="0"/>
              <a:t>Definitions of terrorism by academics tend to mirror the disciplines of those who devise them </a:t>
            </a:r>
            <a:r>
              <a:rPr lang="en-US" sz="1800" dirty="0" err="1"/>
              <a:t>e.g</a:t>
            </a:r>
            <a:r>
              <a:rPr lang="en-US" sz="1800" dirty="0"/>
              <a:t> former police officers and psychologists.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Social psychologists argue that terrorism is a </a:t>
            </a:r>
            <a:r>
              <a:rPr lang="en-US" sz="1800" u="sng" dirty="0"/>
              <a:t>product of group processes or dynamics</a:t>
            </a:r>
            <a:r>
              <a:rPr lang="en-US" sz="1800" dirty="0"/>
              <a:t> (McCauley </a:t>
            </a:r>
            <a:r>
              <a:rPr lang="en-US" sz="1800" i="1" dirty="0"/>
              <a:t>et al</a:t>
            </a:r>
            <a:r>
              <a:rPr lang="en-US" sz="1800" dirty="0"/>
              <a:t>, 1972)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US" sz="1800" dirty="0"/>
              <a:t>Psychoanalysts deem it to be the tool of </a:t>
            </a:r>
            <a:r>
              <a:rPr lang="en-US" sz="1800" u="sng" dirty="0"/>
              <a:t>unconscious patriarchal impulses</a:t>
            </a:r>
            <a:r>
              <a:rPr lang="en-US" sz="1800" dirty="0"/>
              <a:t> (Konrad, 1979) </a:t>
            </a:r>
          </a:p>
          <a:p>
            <a:pPr indent="-228600">
              <a:spcAft>
                <a:spcPts val="600"/>
              </a:spcAft>
              <a:buFont typeface="Arial" panose="020B0604020202020204" pitchFamily="34" charset="0"/>
              <a:buChar char="•"/>
            </a:pPr>
            <a:endParaRPr lang="en-US" sz="1800" dirty="0"/>
          </a:p>
          <a:p>
            <a:pPr indent="-228600">
              <a:spcAft>
                <a:spcPts val="600"/>
              </a:spcAft>
              <a:buFont typeface="Arial" panose="020B0604020202020204" pitchFamily="34" charset="0"/>
              <a:buChar char="•"/>
            </a:pPr>
            <a:r>
              <a:rPr lang="en-GB" sz="1800" dirty="0"/>
              <a:t>Sociologists conceptualise terrorism through an understanding of </a:t>
            </a:r>
            <a:r>
              <a:rPr lang="en-GB" sz="1800" u="sng" dirty="0"/>
              <a:t>‘structural inequalities’ </a:t>
            </a:r>
            <a:r>
              <a:rPr lang="en-GB" sz="1800" dirty="0"/>
              <a:t>(Turk, 2004; </a:t>
            </a:r>
            <a:r>
              <a:rPr lang="en-GB" sz="1800" dirty="0" err="1"/>
              <a:t>Boyns</a:t>
            </a:r>
            <a:r>
              <a:rPr lang="en-GB" sz="1800" dirty="0"/>
              <a:t> &amp; Ballard, 2004)</a:t>
            </a:r>
            <a:endParaRPr lang="en-GB" sz="1800" u="sng" dirty="0"/>
          </a:p>
        </p:txBody>
      </p:sp>
    </p:spTree>
    <p:extLst>
      <p:ext uri="{BB962C8B-B14F-4D97-AF65-F5344CB8AC3E}">
        <p14:creationId xmlns:p14="http://schemas.microsoft.com/office/powerpoint/2010/main" val="35181923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793662" y="386930"/>
            <a:ext cx="10066122" cy="1298448"/>
          </a:xfrm>
        </p:spPr>
        <p:txBody>
          <a:bodyPr anchor="b">
            <a:normAutofit/>
          </a:bodyPr>
          <a:lstStyle/>
          <a:p>
            <a:r>
              <a:rPr lang="en-GB" sz="4800"/>
              <a:t>Defining Terrorism – Political Approach</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793661" y="2599509"/>
            <a:ext cx="4530898" cy="3639450"/>
          </a:xfrm>
        </p:spPr>
        <p:txBody>
          <a:bodyPr anchor="ctr">
            <a:normAutofit/>
          </a:bodyPr>
          <a:lstStyle/>
          <a:p>
            <a:r>
              <a:rPr lang="en-GB" sz="2000" dirty="0"/>
              <a:t>Implementation of Counter Terrorism Legislation. </a:t>
            </a:r>
          </a:p>
          <a:p>
            <a:endParaRPr lang="en-GB" sz="2000" dirty="0"/>
          </a:p>
          <a:p>
            <a:r>
              <a:rPr lang="en-GB" sz="2000" dirty="0"/>
              <a:t>Creation of Counter Terrorism Strategies. </a:t>
            </a:r>
          </a:p>
          <a:p>
            <a:endParaRPr lang="en-GB" sz="2000" dirty="0"/>
          </a:p>
          <a:p>
            <a:r>
              <a:rPr lang="en-GB" sz="2000" dirty="0"/>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49409"/>
            <a:ext cx="5150277" cy="338393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08147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F9C3F-72C9-58BB-0828-4E5445E71367}"/>
              </a:ext>
            </a:extLst>
          </p:cNvPr>
          <p:cNvSpPr>
            <a:spLocks noGrp="1"/>
          </p:cNvSpPr>
          <p:nvPr>
            <p:ph type="title"/>
          </p:nvPr>
        </p:nvSpPr>
        <p:spPr>
          <a:xfrm>
            <a:off x="1057025" y="922644"/>
            <a:ext cx="5040285" cy="1169585"/>
          </a:xfrm>
        </p:spPr>
        <p:txBody>
          <a:bodyPr anchor="b">
            <a:normAutofit fontScale="90000"/>
          </a:bodyPr>
          <a:lstStyle/>
          <a:p>
            <a:r>
              <a:rPr lang="en-GB" sz="4000" dirty="0"/>
              <a:t>Defining Political Violence </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DD792A-34C9-3347-41AD-E0CBF7959372}"/>
              </a:ext>
            </a:extLst>
          </p:cNvPr>
          <p:cNvSpPr>
            <a:spLocks noGrp="1"/>
          </p:cNvSpPr>
          <p:nvPr>
            <p:ph idx="1"/>
          </p:nvPr>
        </p:nvSpPr>
        <p:spPr>
          <a:xfrm>
            <a:off x="1055715" y="2508105"/>
            <a:ext cx="5040285" cy="3632493"/>
          </a:xfrm>
        </p:spPr>
        <p:txBody>
          <a:bodyPr anchor="ctr">
            <a:normAutofit/>
          </a:bodyPr>
          <a:lstStyle/>
          <a:p>
            <a:r>
              <a:rPr lang="en-GB" sz="1900" dirty="0"/>
              <a:t>‘Guerrilla Warfare’ </a:t>
            </a:r>
          </a:p>
          <a:p>
            <a:pPr marL="0" indent="0">
              <a:buNone/>
            </a:pPr>
            <a:r>
              <a:rPr lang="en-GB" sz="1900" dirty="0"/>
              <a:t>– targets military personnel and facilities </a:t>
            </a:r>
          </a:p>
          <a:p>
            <a:endParaRPr lang="en-GB" sz="1900" dirty="0"/>
          </a:p>
          <a:p>
            <a:r>
              <a:rPr lang="en-GB" sz="1900" dirty="0"/>
              <a:t>‘Freedom Fighter’ </a:t>
            </a:r>
          </a:p>
          <a:p>
            <a:pPr marL="0" indent="0">
              <a:buNone/>
            </a:pPr>
            <a:r>
              <a:rPr lang="en-GB" sz="1900" dirty="0"/>
              <a:t>– conducts a campaign to liberate people from dictatorial oppression</a:t>
            </a:r>
          </a:p>
          <a:p>
            <a:endParaRPr lang="en-GB" sz="1900" dirty="0"/>
          </a:p>
          <a:p>
            <a:r>
              <a:rPr lang="en-GB" sz="1900" dirty="0"/>
              <a:t> ‘Terrorism’ </a:t>
            </a:r>
          </a:p>
          <a:p>
            <a:pPr marL="0" indent="0">
              <a:buNone/>
            </a:pPr>
            <a:r>
              <a:rPr lang="en-GB" sz="1900" dirty="0"/>
              <a:t>– indiscriminately targets civilians to achieve political ends </a:t>
            </a:r>
          </a:p>
        </p:txBody>
      </p:sp>
      <p:pic>
        <p:nvPicPr>
          <p:cNvPr id="5" name="Picture 6" descr="9/11 Quotes: Remembering September 11th With A Rainbow Sign On The Eve |  Adebiyi&amp;#39;s Blog">
            <a:extLst>
              <a:ext uri="{FF2B5EF4-FFF2-40B4-BE49-F238E27FC236}">
                <a16:creationId xmlns:a16="http://schemas.microsoft.com/office/drawing/2014/main" id="{A8500EAA-300C-7BB1-9B82-751331D579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09" r="7971" b="-5"/>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Free Wales Army - Wikipedia">
            <a:extLst>
              <a:ext uri="{FF2B5EF4-FFF2-40B4-BE49-F238E27FC236}">
                <a16:creationId xmlns:a16="http://schemas.microsoft.com/office/drawing/2014/main" id="{B73D0872-BC3C-FFCE-56C1-22D2191BD4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106" r="20188" b="-3"/>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Guerrilla Warfare by Guevara | Waterstones">
            <a:extLst>
              <a:ext uri="{FF2B5EF4-FFF2-40B4-BE49-F238E27FC236}">
                <a16:creationId xmlns:a16="http://schemas.microsoft.com/office/drawing/2014/main" id="{10F5F35F-7AAF-4708-D2C8-858882AD33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8731" r="-1" b="32547"/>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5877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A8FA3-002E-0992-75F1-A76692CA4504}"/>
              </a:ext>
            </a:extLst>
          </p:cNvPr>
          <p:cNvSpPr>
            <a:spLocks noGrp="1"/>
          </p:cNvSpPr>
          <p:nvPr>
            <p:ph type="title"/>
          </p:nvPr>
        </p:nvSpPr>
        <p:spPr>
          <a:xfrm>
            <a:off x="6803409" y="762001"/>
            <a:ext cx="4156512" cy="1708244"/>
          </a:xfrm>
        </p:spPr>
        <p:txBody>
          <a:bodyPr anchor="ctr">
            <a:normAutofit/>
          </a:bodyPr>
          <a:lstStyle/>
          <a:p>
            <a:r>
              <a:rPr lang="en-GB" sz="3700"/>
              <a:t>Who does, and who should define Terrorism?</a:t>
            </a:r>
          </a:p>
        </p:txBody>
      </p:sp>
      <p:pic>
        <p:nvPicPr>
          <p:cNvPr id="5" name="Picture 4" descr="Abstract blurred public library with bookshelves">
            <a:extLst>
              <a:ext uri="{FF2B5EF4-FFF2-40B4-BE49-F238E27FC236}">
                <a16:creationId xmlns:a16="http://schemas.microsoft.com/office/drawing/2014/main" id="{467706DB-56CE-296C-2763-1783D0BFF1EA}"/>
              </a:ext>
            </a:extLst>
          </p:cNvPr>
          <p:cNvPicPr>
            <a:picLocks noChangeAspect="1"/>
          </p:cNvPicPr>
          <p:nvPr/>
        </p:nvPicPr>
        <p:blipFill rotWithShape="1">
          <a:blip r:embed="rId2"/>
          <a:srcRect l="9163" r="31503"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2AAB36AE-8E3F-C382-6E08-6CA231E3404F}"/>
              </a:ext>
            </a:extLst>
          </p:cNvPr>
          <p:cNvSpPr>
            <a:spLocks noGrp="1"/>
          </p:cNvSpPr>
          <p:nvPr>
            <p:ph idx="1"/>
          </p:nvPr>
        </p:nvSpPr>
        <p:spPr>
          <a:xfrm>
            <a:off x="6803409" y="2470245"/>
            <a:ext cx="4156512" cy="3769835"/>
          </a:xfrm>
        </p:spPr>
        <p:txBody>
          <a:bodyPr anchor="ctr">
            <a:normAutofit/>
          </a:bodyPr>
          <a:lstStyle/>
          <a:p>
            <a:pPr>
              <a:buFont typeface="Wingdings" panose="05000000000000000000" pitchFamily="2" charset="2"/>
              <a:buChar char="Ø"/>
            </a:pPr>
            <a:r>
              <a:rPr lang="en-GB" sz="2000"/>
              <a:t>Politicians or Policy Makers?</a:t>
            </a:r>
          </a:p>
          <a:p>
            <a:pPr marL="0" indent="0">
              <a:buNone/>
            </a:pPr>
            <a:endParaRPr lang="en-GB" sz="2000"/>
          </a:p>
          <a:p>
            <a:pPr>
              <a:buFont typeface="Wingdings" panose="05000000000000000000" pitchFamily="2" charset="2"/>
              <a:buChar char="Ø"/>
            </a:pPr>
            <a:r>
              <a:rPr lang="en-GB" sz="2000"/>
              <a:t>Academics?</a:t>
            </a:r>
          </a:p>
          <a:p>
            <a:pPr marL="0" indent="0">
              <a:buNone/>
            </a:pPr>
            <a:endParaRPr lang="en-GB" sz="2000"/>
          </a:p>
          <a:p>
            <a:pPr>
              <a:buFont typeface="Wingdings" panose="05000000000000000000" pitchFamily="2" charset="2"/>
              <a:buChar char="Ø"/>
            </a:pPr>
            <a:r>
              <a:rPr lang="en-GB" sz="2000"/>
              <a:t>Media?</a:t>
            </a:r>
          </a:p>
          <a:p>
            <a:pPr marL="0" indent="0">
              <a:buNone/>
            </a:pPr>
            <a:endParaRPr lang="en-GB" sz="2000"/>
          </a:p>
          <a:p>
            <a:pPr>
              <a:buFont typeface="Wingdings" panose="05000000000000000000" pitchFamily="2" charset="2"/>
              <a:buChar char="Ø"/>
            </a:pPr>
            <a:r>
              <a:rPr lang="en-GB" sz="2000"/>
              <a:t>Investigators? </a:t>
            </a:r>
          </a:p>
          <a:p>
            <a:pPr marL="0" indent="0">
              <a:buNone/>
            </a:pPr>
            <a:endParaRPr lang="en-GB" sz="2000"/>
          </a:p>
        </p:txBody>
      </p:sp>
    </p:spTree>
    <p:extLst>
      <p:ext uri="{BB962C8B-B14F-4D97-AF65-F5344CB8AC3E}">
        <p14:creationId xmlns:p14="http://schemas.microsoft.com/office/powerpoint/2010/main" val="8968129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EE2F9-290F-A4E8-9107-37F92D090E82}"/>
              </a:ext>
            </a:extLst>
          </p:cNvPr>
          <p:cNvSpPr>
            <a:spLocks noGrp="1"/>
          </p:cNvSpPr>
          <p:nvPr>
            <p:ph type="title"/>
          </p:nvPr>
        </p:nvSpPr>
        <p:spPr>
          <a:xfrm>
            <a:off x="5430129" y="486185"/>
            <a:ext cx="6118403" cy="730070"/>
          </a:xfrm>
        </p:spPr>
        <p:txBody>
          <a:bodyPr>
            <a:normAutofit/>
          </a:bodyPr>
          <a:lstStyle/>
          <a:p>
            <a:r>
              <a:rPr lang="en-GB" dirty="0"/>
              <a:t>UK Legal Definition</a:t>
            </a:r>
          </a:p>
        </p:txBody>
      </p:sp>
      <p:pic>
        <p:nvPicPr>
          <p:cNvPr id="4" name="Picture 2" descr="Legislation.gov.uk - Mental Health Law Online">
            <a:extLst>
              <a:ext uri="{FF2B5EF4-FFF2-40B4-BE49-F238E27FC236}">
                <a16:creationId xmlns:a16="http://schemas.microsoft.com/office/drawing/2014/main" id="{8BAB2100-2CD9-7B04-F555-17080C30F8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851" y="1216254"/>
            <a:ext cx="4100921" cy="119098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Miranda detention is a &quot;defining point&quot; - Index on Censorship Index on  Censorship">
            <a:extLst>
              <a:ext uri="{FF2B5EF4-FFF2-40B4-BE49-F238E27FC236}">
                <a16:creationId xmlns:a16="http://schemas.microsoft.com/office/drawing/2014/main" id="{596B1952-B5FD-F4D2-071F-3CFBC7E57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2024" y="3531496"/>
            <a:ext cx="4072421" cy="271001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B2B4BD-8BBC-89A1-C2A4-9D3C1E08A9CA}"/>
              </a:ext>
            </a:extLst>
          </p:cNvPr>
          <p:cNvSpPr>
            <a:spLocks noGrp="1"/>
          </p:cNvSpPr>
          <p:nvPr>
            <p:ph idx="1"/>
          </p:nvPr>
        </p:nvSpPr>
        <p:spPr>
          <a:xfrm>
            <a:off x="4912623" y="1539240"/>
            <a:ext cx="6873526" cy="4832576"/>
          </a:xfrm>
        </p:spPr>
        <p:txBody>
          <a:bodyPr vert="horz" lIns="91440" tIns="45720" rIns="91440" bIns="45720" rtlCol="0" anchor="t">
            <a:normAutofit fontScale="92500" lnSpcReduction="10000"/>
          </a:bodyPr>
          <a:lstStyle/>
          <a:p>
            <a:pPr marL="0" indent="0">
              <a:spcBef>
                <a:spcPct val="50000"/>
              </a:spcBef>
              <a:buNone/>
              <a:defRPr/>
            </a:pPr>
            <a:r>
              <a:rPr lang="en-US" altLang="en-US" sz="1800" u="sng" dirty="0"/>
              <a:t>“Terrorism” </a:t>
            </a:r>
          </a:p>
          <a:p>
            <a:pPr>
              <a:spcBef>
                <a:spcPct val="50000"/>
              </a:spcBef>
              <a:defRPr/>
            </a:pPr>
            <a:r>
              <a:rPr lang="en-US" altLang="en-US" sz="1800" dirty="0"/>
              <a:t>The use or threat of “action” where -</a:t>
            </a:r>
          </a:p>
          <a:p>
            <a:pPr marL="342900" indent="-342900">
              <a:buAutoNum type="alphaLcParenBoth"/>
            </a:pPr>
            <a:r>
              <a:rPr lang="en-US" altLang="en-US" sz="1800" dirty="0"/>
              <a:t>involves serious violence against a person,</a:t>
            </a:r>
          </a:p>
          <a:p>
            <a:pPr marL="0" indent="0">
              <a:buNone/>
            </a:pPr>
            <a:r>
              <a:rPr lang="en-US" altLang="en-US" sz="1800" dirty="0"/>
              <a:t>(b) involves serious damage to property,</a:t>
            </a:r>
          </a:p>
          <a:p>
            <a:pPr marL="0" indent="0">
              <a:buNone/>
            </a:pPr>
            <a:r>
              <a:rPr lang="en-US" altLang="en-US" sz="1800" dirty="0"/>
              <a:t>(c) endangers a person's life, other than that of the person committing the action,</a:t>
            </a:r>
          </a:p>
          <a:p>
            <a:pPr marL="0" indent="0">
              <a:buNone/>
            </a:pPr>
            <a:r>
              <a:rPr lang="en-US" altLang="en-US" sz="1800" dirty="0"/>
              <a:t>(d) creates a serious risk to the health or safety of the public or a section of the public, or</a:t>
            </a:r>
          </a:p>
          <a:p>
            <a:pPr marL="0" indent="0">
              <a:buNone/>
            </a:pPr>
            <a:r>
              <a:rPr lang="en-US" altLang="en-US" sz="1800" dirty="0"/>
              <a:t>(e) is designed seriously to interfere with or seriously to disrupt an electronic system,</a:t>
            </a:r>
          </a:p>
          <a:p>
            <a:pPr indent="-228600">
              <a:buFont typeface="Arial" panose="020B0604020202020204" pitchFamily="34" charset="0"/>
              <a:buChar char="•"/>
            </a:pPr>
            <a:endParaRPr lang="en-US" altLang="en-US" sz="1800" dirty="0"/>
          </a:p>
          <a:p>
            <a:r>
              <a:rPr lang="en-US" altLang="en-US" sz="1800" dirty="0"/>
              <a:t>to influence the government, or an international governmental </a:t>
            </a:r>
            <a:r>
              <a:rPr lang="en-GB" altLang="en-US" sz="1800" dirty="0"/>
              <a:t>organisation, </a:t>
            </a:r>
            <a:endParaRPr lang="en-GB" altLang="en-US" sz="1800" dirty="0">
              <a:cs typeface="Calibri"/>
            </a:endParaRPr>
          </a:p>
          <a:p>
            <a:r>
              <a:rPr lang="en-US" altLang="en-US" sz="1800" dirty="0"/>
              <a:t>Or to intimidate the public, or a section of the public, </a:t>
            </a:r>
          </a:p>
          <a:p>
            <a:pPr indent="-228600">
              <a:buFont typeface="Arial" panose="020B0604020202020204" pitchFamily="34" charset="0"/>
              <a:buChar char="•"/>
            </a:pPr>
            <a:r>
              <a:rPr lang="en-US" altLang="en-US" sz="1800" dirty="0"/>
              <a:t>Or the purpose of advancing</a:t>
            </a:r>
          </a:p>
          <a:p>
            <a:pPr>
              <a:spcBef>
                <a:spcPct val="50000"/>
              </a:spcBef>
              <a:defRPr/>
            </a:pPr>
            <a:r>
              <a:rPr lang="en-US" altLang="en-US" sz="1800" dirty="0"/>
              <a:t>A </a:t>
            </a:r>
            <a:r>
              <a:rPr lang="en-US" altLang="en-US" sz="1800" u="sng" dirty="0"/>
              <a:t>Political, Racial, Religious or Ideological </a:t>
            </a:r>
            <a:r>
              <a:rPr lang="en-US" altLang="en-US" sz="1800" dirty="0"/>
              <a:t>(PRRI) Cause. </a:t>
            </a:r>
          </a:p>
        </p:txBody>
      </p:sp>
      <p:sp>
        <p:nvSpPr>
          <p:cNvPr id="37" name="Arc 3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7296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7DF9-10E8-A3CC-0BF6-74366D38D8D1}"/>
              </a:ext>
            </a:extLst>
          </p:cNvPr>
          <p:cNvSpPr>
            <a:spLocks noGrp="1"/>
          </p:cNvSpPr>
          <p:nvPr>
            <p:ph type="title"/>
          </p:nvPr>
        </p:nvSpPr>
        <p:spPr>
          <a:xfrm>
            <a:off x="838200" y="585216"/>
            <a:ext cx="10515600" cy="1325563"/>
          </a:xfrm>
        </p:spPr>
        <p:txBody>
          <a:bodyPr>
            <a:normAutofit/>
          </a:bodyPr>
          <a:lstStyle/>
          <a:p>
            <a:r>
              <a:rPr lang="en-GB">
                <a:solidFill>
                  <a:srgbClr val="FFFFFF"/>
                </a:solidFill>
              </a:rPr>
              <a:t>USA Legal Definition</a:t>
            </a:r>
          </a:p>
        </p:txBody>
      </p:sp>
      <p:pic>
        <p:nvPicPr>
          <p:cNvPr id="4" name="Picture 2" descr="United States Government | Days Gone Wiki | Fandom">
            <a:extLst>
              <a:ext uri="{FF2B5EF4-FFF2-40B4-BE49-F238E27FC236}">
                <a16:creationId xmlns:a16="http://schemas.microsoft.com/office/drawing/2014/main" id="{63D7CBF3-EBF1-E557-C66A-00789130D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55" r="4858" b="-1"/>
          <a:stretch/>
        </p:blipFill>
        <p:spPr bwMode="auto">
          <a:xfrm>
            <a:off x="838200" y="2803856"/>
            <a:ext cx="5355841" cy="31434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2433B-9E4A-9B3C-5946-CE1664F597CD}"/>
              </a:ext>
            </a:extLst>
          </p:cNvPr>
          <p:cNvSpPr>
            <a:spLocks noGrp="1"/>
          </p:cNvSpPr>
          <p:nvPr>
            <p:ph idx="1"/>
          </p:nvPr>
        </p:nvSpPr>
        <p:spPr>
          <a:xfrm>
            <a:off x="6633029" y="2516777"/>
            <a:ext cx="4717723" cy="3993752"/>
          </a:xfrm>
        </p:spPr>
        <p:txBody>
          <a:bodyPr anchor="ctr">
            <a:normAutofit fontScale="92500"/>
          </a:bodyPr>
          <a:lstStyle/>
          <a:p>
            <a:r>
              <a:rPr lang="en-GB" dirty="0"/>
              <a:t>United States Government relies upon the definition which contains the term “non-combatants”</a:t>
            </a:r>
          </a:p>
          <a:p>
            <a:pPr marL="0" indent="0">
              <a:buNone/>
            </a:pPr>
            <a:r>
              <a:rPr lang="en-GB" dirty="0"/>
              <a:t> </a:t>
            </a:r>
          </a:p>
          <a:p>
            <a:pPr lvl="1"/>
            <a:r>
              <a:rPr lang="en-GB" sz="2800" dirty="0"/>
              <a:t>What does ‘non-combatants’ mean to you?</a:t>
            </a:r>
          </a:p>
          <a:p>
            <a:pPr marL="457200" lvl="1" indent="0">
              <a:buNone/>
            </a:pPr>
            <a:endParaRPr lang="en-GB" sz="2800" dirty="0"/>
          </a:p>
          <a:p>
            <a:pPr lvl="1"/>
            <a:r>
              <a:rPr lang="en-GB" sz="2800" dirty="0"/>
              <a:t>What about ‘off-duty’ combatants? </a:t>
            </a:r>
          </a:p>
        </p:txBody>
      </p:sp>
    </p:spTree>
    <p:extLst>
      <p:ext uri="{BB962C8B-B14F-4D97-AF65-F5344CB8AC3E}">
        <p14:creationId xmlns:p14="http://schemas.microsoft.com/office/powerpoint/2010/main" val="27753501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82-787A-0A05-A69B-594CACF5A572}"/>
              </a:ext>
            </a:extLst>
          </p:cNvPr>
          <p:cNvSpPr>
            <a:spLocks noGrp="1"/>
          </p:cNvSpPr>
          <p:nvPr>
            <p:ph type="title"/>
          </p:nvPr>
        </p:nvSpPr>
        <p:spPr>
          <a:xfrm>
            <a:off x="6486524" y="629266"/>
            <a:ext cx="5053203" cy="1676603"/>
          </a:xfrm>
        </p:spPr>
        <p:txBody>
          <a:bodyPr>
            <a:normAutofit/>
          </a:bodyPr>
          <a:lstStyle/>
          <a:p>
            <a:r>
              <a:rPr lang="en-GB"/>
              <a:t>Problems of Defining Terrorism</a:t>
            </a:r>
            <a:endParaRPr lang="en-GB" dirty="0"/>
          </a:p>
        </p:txBody>
      </p:sp>
      <p:sp>
        <p:nvSpPr>
          <p:cNvPr id="11" name="Rectangle 10">
            <a:extLst>
              <a:ext uri="{FF2B5EF4-FFF2-40B4-BE49-F238E27FC236}">
                <a16:creationId xmlns:a16="http://schemas.microsoft.com/office/drawing/2014/main" id="{9F620FD9-5A17-4A65-B166-3E0EE820E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905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84F02FAD-10F5-4D80-993C-B851BF04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vilians 'suffer first, last and in the middle' during wartime, Stanford  scholar says">
            <a:extLst>
              <a:ext uri="{FF2B5EF4-FFF2-40B4-BE49-F238E27FC236}">
                <a16:creationId xmlns:a16="http://schemas.microsoft.com/office/drawing/2014/main" id="{7F46BD32-6103-0397-3D52-9438FF86A4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923"/>
          <a:stretch/>
        </p:blipFill>
        <p:spPr bwMode="auto">
          <a:xfrm>
            <a:off x="804672" y="803050"/>
            <a:ext cx="2170252" cy="18382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lice officer killed in Westminster terror attack named - ITV News">
            <a:extLst>
              <a:ext uri="{FF2B5EF4-FFF2-40B4-BE49-F238E27FC236}">
                <a16:creationId xmlns:a16="http://schemas.microsoft.com/office/drawing/2014/main" id="{9619379A-9EFE-641F-152B-537860E5C0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75" r="18034" b="-1"/>
          <a:stretch/>
        </p:blipFill>
        <p:spPr bwMode="auto">
          <a:xfrm>
            <a:off x="3135793" y="803050"/>
            <a:ext cx="2166243" cy="18382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AFCEF57-50AD-7140-4B5A-0760931688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253" b="-4"/>
          <a:stretch/>
        </p:blipFill>
        <p:spPr bwMode="auto">
          <a:xfrm>
            <a:off x="804672" y="2795222"/>
            <a:ext cx="4511508" cy="31127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F72D34-56F2-6D0C-4523-B23B4E9980ED}"/>
              </a:ext>
            </a:extLst>
          </p:cNvPr>
          <p:cNvSpPr>
            <a:spLocks noGrp="1"/>
          </p:cNvSpPr>
          <p:nvPr>
            <p:ph idx="1"/>
          </p:nvPr>
        </p:nvSpPr>
        <p:spPr>
          <a:xfrm>
            <a:off x="6486524" y="2438400"/>
            <a:ext cx="5053203" cy="3785419"/>
          </a:xfrm>
        </p:spPr>
        <p:txBody>
          <a:bodyPr>
            <a:normAutofit/>
          </a:bodyPr>
          <a:lstStyle/>
          <a:p>
            <a:r>
              <a:rPr lang="en-GB" sz="2000"/>
              <a:t>Schwenkbekker (2009) describes terrorism as targeting ‘innocents’ or ‘civilians’ </a:t>
            </a:r>
          </a:p>
          <a:p>
            <a:endParaRPr lang="en-GB" sz="2000"/>
          </a:p>
          <a:p>
            <a:r>
              <a:rPr lang="en-GB" sz="2000"/>
              <a:t>Richardson (2006), Ganor (1998) and Wilkinson (2003) argues that the definition should include the deliberate targeting of civilians</a:t>
            </a:r>
          </a:p>
          <a:p>
            <a:endParaRPr lang="en-GB" sz="2000"/>
          </a:p>
          <a:p>
            <a:r>
              <a:rPr lang="en-GB" sz="2000"/>
              <a:t>Whittaker (2004) concentrates on ‘civilians’ or ‘non-combatants’ targets </a:t>
            </a:r>
          </a:p>
          <a:p>
            <a:endParaRPr lang="en-GB" sz="2000"/>
          </a:p>
        </p:txBody>
      </p:sp>
    </p:spTree>
    <p:extLst>
      <p:ext uri="{BB962C8B-B14F-4D97-AF65-F5344CB8AC3E}">
        <p14:creationId xmlns:p14="http://schemas.microsoft.com/office/powerpoint/2010/main" val="6784844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6548B-4DE4-F36D-1841-E9E054C652EC}"/>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Workshop</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Saw blade">
            <a:extLst>
              <a:ext uri="{FF2B5EF4-FFF2-40B4-BE49-F238E27FC236}">
                <a16:creationId xmlns:a16="http://schemas.microsoft.com/office/drawing/2014/main" id="{B7FCF643-861C-371F-BD6E-ED27655B8C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3866743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6816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b="0" i="0" u="none" strike="noStrike" baseline="0" dirty="0">
                <a:latin typeface="AdvTimes"/>
              </a:rPr>
              <a:t>“Echoed Secretary of State Colin L. Powell in May 2002: ‘‘In this global campaign against terrorism, no country has the luxury of remaining on the sidelines. There </a:t>
            </a:r>
            <a:r>
              <a:rPr lang="en-GB" sz="2400" b="0" i="0" u="none" strike="noStrike" baseline="0" dirty="0">
                <a:latin typeface="AdvTimes-i"/>
              </a:rPr>
              <a:t>are </a:t>
            </a:r>
            <a:r>
              <a:rPr lang="en-GB" sz="2400" b="0" i="0" u="none" strike="noStrike" baseline="0" dirty="0">
                <a:latin typeface="AdvTimes"/>
              </a:rPr>
              <a:t>no sidelines.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buNone/>
            </a:pPr>
            <a:endParaRPr lang="en-GB" sz="2400" dirty="0"/>
          </a:p>
          <a:p>
            <a:pPr marL="0" indent="0" algn="r">
              <a:buNone/>
            </a:pPr>
            <a:r>
              <a:rPr lang="en-GB" sz="1600" dirty="0"/>
              <a:t>Tilley, C. (2004) ''Terror, Terrorism, Terrorists" </a:t>
            </a:r>
            <a:r>
              <a:rPr lang="en-GB" sz="1600" i="1" dirty="0"/>
              <a:t>Sociological Theory</a:t>
            </a:r>
            <a:r>
              <a:rPr lang="en-GB" sz="16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9401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What kind of definitions of terrorism are Bush and Powell invoking here?</a:t>
            </a:r>
          </a:p>
          <a:p>
            <a:endParaRPr lang="en-GB" sz="2000" dirty="0"/>
          </a:p>
          <a:p>
            <a:r>
              <a:rPr lang="en-GB" sz="2000" dirty="0"/>
              <a:t>Do these definition link with what we have learned so far?</a:t>
            </a:r>
          </a:p>
          <a:p>
            <a:endParaRPr lang="en-GB" sz="2000" dirty="0"/>
          </a:p>
          <a:p>
            <a:r>
              <a:rPr lang="en-GB" sz="2000" dirty="0"/>
              <a:t>What does the following sentence tell you about their perspective on the influence and impact of terrorism?</a:t>
            </a:r>
          </a:p>
          <a:p>
            <a:pPr lvl="1"/>
            <a:r>
              <a:rPr lang="en-GB" sz="1600" dirty="0"/>
              <a:t>“Terrorism not only kills people. It also threatens democratic institutions, undermines economies, and destabilizes regions”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029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043631" y="809898"/>
            <a:ext cx="9942716" cy="1554480"/>
          </a:xfrm>
        </p:spPr>
        <p:txBody>
          <a:bodyPr anchor="ctr">
            <a:normAutofit/>
          </a:bodyPr>
          <a:lstStyle/>
          <a:p>
            <a:r>
              <a:rPr lang="en-GB" sz="4800"/>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5028" y="3017522"/>
            <a:ext cx="9941319" cy="3124658"/>
          </a:xfrm>
        </p:spPr>
        <p:txBody>
          <a:bodyPr anchor="ctr">
            <a:normAutofit/>
          </a:bodyPr>
          <a:lstStyle/>
          <a:p>
            <a:pPr marL="0" indent="0">
              <a:buNone/>
            </a:pPr>
            <a:r>
              <a:rPr lang="en-GB" sz="1700" dirty="0"/>
              <a:t>“The State Department’s annual human rights report complements the work of such organizations as Human Rights Watch and Freedom House by cataloguing specific abuses one country at a time (see Human Rights Watch 2000; </a:t>
            </a:r>
            <a:r>
              <a:rPr lang="en-GB" sz="1700" dirty="0" err="1"/>
              <a:t>Karatnycky</a:t>
            </a:r>
            <a:r>
              <a:rPr lang="en-GB" sz="1700" dirty="0"/>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buNone/>
            </a:pPr>
            <a:endParaRPr lang="en-GB" sz="1700" dirty="0"/>
          </a:p>
          <a:p>
            <a:pPr marL="0" indent="0" algn="r">
              <a:buNone/>
            </a:pPr>
            <a:r>
              <a:rPr lang="en-GB" sz="1700" dirty="0"/>
              <a:t>Tilley, C. (2004) ''Terror, Terrorism, Terrorists" </a:t>
            </a:r>
            <a:r>
              <a:rPr lang="en-GB" sz="1700" i="1" dirty="0"/>
              <a:t>Sociological Theory</a:t>
            </a:r>
            <a:r>
              <a:rPr lang="en-GB" sz="170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3229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dirty="0"/>
              <a:t>Does this change your perception of what terrorism is?</a:t>
            </a:r>
          </a:p>
          <a:p>
            <a:endParaRPr lang="en-GB" sz="2000" dirty="0"/>
          </a:p>
          <a:p>
            <a:r>
              <a:rPr lang="en-GB" sz="2000" dirty="0"/>
              <a:t>Does this change how the definitions we spoke about earlier work?</a:t>
            </a:r>
          </a:p>
          <a:p>
            <a:endParaRPr lang="en-GB" sz="2000" dirty="0"/>
          </a:p>
          <a:p>
            <a:r>
              <a:rPr lang="en-GB" sz="2000" dirty="0"/>
              <a:t>What does the following sentence tell you about the perpetrators of terrorism and the identification of them by Anti-terrorist agencies?</a:t>
            </a:r>
          </a:p>
          <a:p>
            <a:pPr lvl="1"/>
            <a:r>
              <a:rPr lang="en-GB" sz="1600" dirty="0"/>
              <a:t>“Each one of these agencies issues an annual inventory of grim governmental actions and of governmental complicity with other people’s assaults on citizens…all of them constitute significant threats to the quality of life in the offending countries.”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849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793662" y="386930"/>
            <a:ext cx="10066122" cy="1298448"/>
          </a:xfrm>
        </p:spPr>
        <p:txBody>
          <a:bodyPr anchor="b">
            <a:normAutofit/>
          </a:bodyPr>
          <a:lstStyle/>
          <a:p>
            <a:r>
              <a:rPr lang="en-GB" sz="4800"/>
              <a:t>Workshop discussion</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793661" y="2599509"/>
            <a:ext cx="5309202" cy="3639450"/>
          </a:xfrm>
        </p:spPr>
        <p:txBody>
          <a:bodyPr anchor="ctr">
            <a:normAutofit fontScale="77500" lnSpcReduction="20000"/>
          </a:bodyPr>
          <a:lstStyle/>
          <a:p>
            <a:pPr marL="0" indent="0">
              <a:buNone/>
            </a:pPr>
            <a:r>
              <a:rPr lang="en-GB" sz="2400" dirty="0"/>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buNone/>
            </a:pPr>
            <a:endParaRPr lang="en-GB" sz="1300" dirty="0"/>
          </a:p>
          <a:p>
            <a:pPr marL="0" indent="0" algn="r">
              <a:buNone/>
            </a:pPr>
            <a:r>
              <a:rPr lang="en-GB" sz="1200" dirty="0"/>
              <a:t>Tilley, C. (2004) ''Terror, Terrorism, Terrorists" </a:t>
            </a:r>
            <a:r>
              <a:rPr lang="en-GB" sz="1200" i="1" dirty="0"/>
              <a:t>Sociological Theory</a:t>
            </a:r>
            <a:r>
              <a:rPr lang="en-GB" sz="1200" dirty="0"/>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2863" y="2783419"/>
            <a:ext cx="4958946" cy="3000162"/>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48699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lnSpcReduction="10000"/>
          </a:bodyPr>
          <a:lstStyle/>
          <a:p>
            <a:r>
              <a:rPr lang="en-GB" sz="2000" dirty="0"/>
              <a:t>Does this match up with the public perception of the rates of terrorism? Did you think terrorism is getting more or less prevalent before seeing this chart?</a:t>
            </a:r>
          </a:p>
          <a:p>
            <a:endParaRPr lang="en-GB" sz="2000" dirty="0"/>
          </a:p>
          <a:p>
            <a:r>
              <a:rPr lang="en-GB" sz="2000" dirty="0"/>
              <a:t>Does it surprise you that half of all counted terrorist attacks did not injure a person, but attacked a pipeline? Does that change your perception of the definitions of terrorism?</a:t>
            </a:r>
          </a:p>
          <a:p>
            <a:endParaRPr lang="en-GB" sz="2000" dirty="0"/>
          </a:p>
          <a:p>
            <a:r>
              <a:rPr lang="en-GB" sz="2000" dirty="0"/>
              <a:t>What does the following sentence tell you about the use of definitions of terrorism by </a:t>
            </a:r>
            <a:r>
              <a:rPr lang="en-GB" sz="2000"/>
              <a:t>official agencies?</a:t>
            </a:r>
            <a:endParaRPr lang="en-GB" sz="2000" dirty="0"/>
          </a:p>
          <a:p>
            <a:pPr lvl="1"/>
            <a:r>
              <a:rPr lang="en-GB" sz="1600" dirty="0"/>
              <a:t>“that State Department specialists interpreted the ‘‘political motivation’’ required by their definition of terror rather broadly.”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726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E5B8-2CD0-D82F-8687-83C9681BA1F1}"/>
              </a:ext>
            </a:extLst>
          </p:cNvPr>
          <p:cNvSpPr>
            <a:spLocks noGrp="1"/>
          </p:cNvSpPr>
          <p:nvPr>
            <p:ph type="title"/>
          </p:nvPr>
        </p:nvSpPr>
        <p:spPr>
          <a:xfrm>
            <a:off x="1136428" y="627564"/>
            <a:ext cx="7474172" cy="1325563"/>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40F7BF13-7972-E0E6-FC23-C6D273B600A3}"/>
              </a:ext>
            </a:extLst>
          </p:cNvPr>
          <p:cNvSpPr>
            <a:spLocks noGrp="1"/>
          </p:cNvSpPr>
          <p:nvPr>
            <p:ph idx="1"/>
          </p:nvPr>
        </p:nvSpPr>
        <p:spPr>
          <a:xfrm>
            <a:off x="1136429" y="2278173"/>
            <a:ext cx="6467867" cy="3450613"/>
          </a:xfrm>
        </p:spPr>
        <p:txBody>
          <a:bodyPr anchor="ctr">
            <a:normAutofit/>
          </a:bodyPr>
          <a:lstStyle/>
          <a:p>
            <a:r>
              <a:rPr lang="en-GB" sz="3200" dirty="0"/>
              <a:t>About the content?</a:t>
            </a:r>
          </a:p>
          <a:p>
            <a:r>
              <a:rPr lang="en-GB" sz="3200" dirty="0"/>
              <a:t>About the assessment?</a:t>
            </a:r>
          </a:p>
          <a:p>
            <a:r>
              <a:rPr lang="en-GB" sz="3200" dirty="0"/>
              <a:t>About anything else?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1D56ADAD-0FBD-BC09-53A6-9C8726CB46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6638825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F4F94-26B6-AEC8-1C5D-952C7DC60A50}"/>
              </a:ext>
            </a:extLst>
          </p:cNvPr>
          <p:cNvSpPr>
            <a:spLocks noGrp="1"/>
          </p:cNvSpPr>
          <p:nvPr>
            <p:ph type="title"/>
          </p:nvPr>
        </p:nvSpPr>
        <p:spPr>
          <a:xfrm>
            <a:off x="640080" y="325369"/>
            <a:ext cx="4368602" cy="1956841"/>
          </a:xfrm>
        </p:spPr>
        <p:txBody>
          <a:bodyPr anchor="b">
            <a:normAutofit/>
          </a:bodyPr>
          <a:lstStyle/>
          <a:p>
            <a:r>
              <a:rPr lang="en-GB" sz="5400"/>
              <a:t>Week 1 complete!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0E4764-C5D9-17A7-B13B-3237D266F6A1}"/>
              </a:ext>
            </a:extLst>
          </p:cNvPr>
          <p:cNvSpPr>
            <a:spLocks noGrp="1"/>
          </p:cNvSpPr>
          <p:nvPr>
            <p:ph idx="1"/>
          </p:nvPr>
        </p:nvSpPr>
        <p:spPr>
          <a:xfrm>
            <a:off x="640080" y="2872899"/>
            <a:ext cx="4243589" cy="3320668"/>
          </a:xfrm>
        </p:spPr>
        <p:txBody>
          <a:bodyPr>
            <a:normAutofit/>
          </a:bodyPr>
          <a:lstStyle/>
          <a:p>
            <a:r>
              <a:rPr lang="en-GB" sz="2200"/>
              <a:t>Thanks for listening!</a:t>
            </a:r>
          </a:p>
          <a:p>
            <a:endParaRPr lang="en-GB" sz="2200"/>
          </a:p>
          <a:p>
            <a:r>
              <a:rPr lang="en-GB" sz="2200"/>
              <a:t>See you next week!</a:t>
            </a:r>
          </a:p>
        </p:txBody>
      </p:sp>
      <p:pic>
        <p:nvPicPr>
          <p:cNvPr id="5" name="Picture 4" descr="Wood human figure">
            <a:extLst>
              <a:ext uri="{FF2B5EF4-FFF2-40B4-BE49-F238E27FC236}">
                <a16:creationId xmlns:a16="http://schemas.microsoft.com/office/drawing/2014/main" id="{66BB593E-9725-82C4-1A7C-BBF71FF0194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7235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TotalTime>
  <Words>2068</Words>
  <Application>Microsoft Office PowerPoint</Application>
  <PresentationFormat>Widescreen</PresentationFormat>
  <Paragraphs>241</Paragraphs>
  <Slides>60</Slides>
  <Notes>21</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Policing Terrorism</vt:lpstr>
      <vt:lpstr>Welcome to Policing Terrorism</vt:lpstr>
      <vt:lpstr>General Information</vt:lpstr>
      <vt:lpstr>My availability to you</vt:lpstr>
      <vt:lpstr>Introductions –  Who are we?  </vt:lpstr>
      <vt:lpstr>Introducing the course – Module Aims</vt:lpstr>
      <vt:lpstr>Learning Outcomes of this module</vt:lpstr>
      <vt:lpstr>Assessment</vt:lpstr>
      <vt:lpstr>Assessment 1</vt:lpstr>
      <vt:lpstr>Assignment 1 Questions</vt:lpstr>
      <vt:lpstr>Assignment 2 </vt:lpstr>
      <vt:lpstr>Terrorism – A Historical Context</vt:lpstr>
      <vt:lpstr>Terrorism – A Historical Context </vt:lpstr>
      <vt:lpstr>Terrorism – A Brief History</vt:lpstr>
      <vt:lpstr>Sicarii – Ancient History</vt:lpstr>
      <vt:lpstr>Sicarii</vt:lpstr>
      <vt:lpstr>PowerPoint Presentation</vt:lpstr>
      <vt:lpstr>Sicarii</vt:lpstr>
      <vt:lpstr>“Party of the Narodnaya Volya”  “The Will of the People”</vt:lpstr>
      <vt:lpstr>PowerPoint Presentation</vt:lpstr>
      <vt:lpstr>PowerPoint Presentation</vt:lpstr>
      <vt:lpstr>PowerPoint Presentation</vt:lpstr>
      <vt:lpstr>PowerPoint Presentation</vt:lpstr>
      <vt:lpstr>Historical Examples of Terror</vt:lpstr>
      <vt:lpstr>Terrorism</vt:lpstr>
      <vt:lpstr>Class discussion </vt:lpstr>
      <vt:lpstr>May Bulman 2018 </vt:lpstr>
      <vt:lpstr>Defining Terrorism </vt:lpstr>
      <vt:lpstr>Why should there be a definition of “Terrorism”?</vt:lpstr>
      <vt:lpstr>Defining Terrorism</vt:lpstr>
      <vt:lpstr>Threat Level - UK</vt:lpstr>
      <vt:lpstr>Defining Terrorism</vt:lpstr>
      <vt:lpstr>Overview of Terrorism</vt:lpstr>
      <vt:lpstr>The Changing Face of Terrorism  -Group Task (10-15 mins)</vt:lpstr>
      <vt:lpstr>The Changing Face of Terrorism</vt:lpstr>
      <vt:lpstr>Terrorism and its different forms </vt:lpstr>
      <vt:lpstr>Defining Terrorism</vt:lpstr>
      <vt:lpstr>Terrorism Act 2000</vt:lpstr>
      <vt:lpstr>The Counter-Terrorism and Border Security Act 2019</vt:lpstr>
      <vt:lpstr>The Counter-Terrorism and Sentencing Act (2021) </vt:lpstr>
      <vt:lpstr>Take a break </vt:lpstr>
      <vt:lpstr>Differing approaches to Defining “Terrorism”</vt:lpstr>
      <vt:lpstr>Defining Terrorism – Legal Approach</vt:lpstr>
      <vt:lpstr>Defining Terrorism - Academic Approach</vt:lpstr>
      <vt:lpstr>Defining Terrorism – Political Approach</vt:lpstr>
      <vt:lpstr>Defining Political Violence </vt:lpstr>
      <vt:lpstr>Who does, and who should define Terrorism?</vt:lpstr>
      <vt:lpstr>UK Legal Definition</vt:lpstr>
      <vt:lpstr>USA Legal Definition</vt:lpstr>
      <vt:lpstr>Problems of Defining Terrorism</vt:lpstr>
      <vt:lpstr>Workshop</vt:lpstr>
      <vt:lpstr>Workshop Discussion</vt:lpstr>
      <vt:lpstr>Workshop Discussion</vt:lpstr>
      <vt:lpstr>Workshop Discussion</vt:lpstr>
      <vt:lpstr>Workshop discussion</vt:lpstr>
      <vt:lpstr>Workshop Discussion</vt:lpstr>
      <vt:lpstr>Workshop discussion</vt:lpstr>
      <vt:lpstr>Workshop Discussion</vt:lpstr>
      <vt:lpstr>Any Questions?</vt:lpstr>
      <vt:lpstr>Week 1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Jane Davies</cp:lastModifiedBy>
  <cp:revision>195</cp:revision>
  <dcterms:created xsi:type="dcterms:W3CDTF">2022-09-28T11:35:43Z</dcterms:created>
  <dcterms:modified xsi:type="dcterms:W3CDTF">2024-01-28T20:45:34Z</dcterms:modified>
</cp:coreProperties>
</file>