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322" r:id="rId2"/>
    <p:sldId id="323" r:id="rId3"/>
    <p:sldId id="324" r:id="rId4"/>
    <p:sldId id="325" r:id="rId5"/>
    <p:sldId id="336" r:id="rId6"/>
    <p:sldId id="333" r:id="rId7"/>
    <p:sldId id="334" r:id="rId8"/>
    <p:sldId id="335" r:id="rId9"/>
    <p:sldId id="339" r:id="rId10"/>
    <p:sldId id="340" r:id="rId11"/>
    <p:sldId id="311" r:id="rId12"/>
    <p:sldId id="312" r:id="rId13"/>
    <p:sldId id="313" r:id="rId14"/>
    <p:sldId id="337" r:id="rId15"/>
    <p:sldId id="338" r:id="rId16"/>
    <p:sldId id="326" r:id="rId17"/>
    <p:sldId id="327" r:id="rId18"/>
    <p:sldId id="328" r:id="rId19"/>
    <p:sldId id="329" r:id="rId20"/>
    <p:sldId id="330" r:id="rId21"/>
    <p:sldId id="331" r:id="rId22"/>
    <p:sldId id="332"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3239" autoAdjust="0"/>
  </p:normalViewPr>
  <p:slideViewPr>
    <p:cSldViewPr>
      <p:cViewPr varScale="1">
        <p:scale>
          <a:sx n="72" d="100"/>
          <a:sy n="72" d="100"/>
        </p:scale>
        <p:origin x="1104" y="72"/>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2021"/>
    </p:cViewPr>
  </p:sorterViewPr>
  <p:notesViewPr>
    <p:cSldViewPr>
      <p:cViewPr varScale="1">
        <p:scale>
          <a:sx n="60" d="100"/>
          <a:sy n="60" d="100"/>
        </p:scale>
        <p:origin x="-2490"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72F07F5-038F-401C-A690-32BAE5AC7F10}" type="datetimeFigureOut">
              <a:rPr lang="en-US" smtClean="0"/>
              <a:pPr/>
              <a:t>3/20/2019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737830-1592-42B1-9C40-0C9F69F41AD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flukeprocessinstruments.com/en-us/sitemap" TargetMode="External"/><Relationship Id="rId3" Type="http://schemas.openxmlformats.org/officeDocument/2006/relationships/hyperlink" Target="https://www.surveymonkey.net/r/?sm=MhPxLMPMOExLQXIxEdh1H6M5Vb9XMmFdYoqIrGNoCyY_3D" TargetMode="External"/><Relationship Id="rId7" Type="http://schemas.openxmlformats.org/officeDocument/2006/relationships/hyperlink" Target="https://www.linkedin.com/showcase/56736/"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twitter.com/FlukePI" TargetMode="External"/><Relationship Id="rId11" Type="http://schemas.openxmlformats.org/officeDocument/2006/relationships/hyperlink" Target="https://www.flukeprocessinstruments.com/en-us/user" TargetMode="External"/><Relationship Id="rId5" Type="http://schemas.openxmlformats.org/officeDocument/2006/relationships/hyperlink" Target="https://www.youtube.com/channel/UC6iU22xge7wl4bP04KJu9dQ" TargetMode="External"/><Relationship Id="rId10" Type="http://schemas.openxmlformats.org/officeDocument/2006/relationships/hyperlink" Target="https://www.flukeprocessinstruments.com/en-us/about-us/terms-use" TargetMode="External"/><Relationship Id="rId4" Type="http://schemas.openxmlformats.org/officeDocument/2006/relationships/hyperlink" Target="https://www.flukeprocessinstruments.com/en-us/service-and-support/partner-portal" TargetMode="External"/><Relationship Id="rId9" Type="http://schemas.openxmlformats.org/officeDocument/2006/relationships/hyperlink" Target="https://www.flukeprocessinstruments.com/en-us/privacy-policy"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1</a:t>
            </a:fld>
            <a:endParaRPr lang="en-US"/>
          </a:p>
        </p:txBody>
      </p:sp>
    </p:spTree>
    <p:extLst>
      <p:ext uri="{BB962C8B-B14F-4D97-AF65-F5344CB8AC3E}">
        <p14:creationId xmlns:p14="http://schemas.microsoft.com/office/powerpoint/2010/main" val="34161284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2</a:t>
            </a:fld>
            <a:endParaRPr lang="en-US"/>
          </a:p>
        </p:txBody>
      </p:sp>
    </p:spTree>
    <p:extLst>
      <p:ext uri="{BB962C8B-B14F-4D97-AF65-F5344CB8AC3E}">
        <p14:creationId xmlns:p14="http://schemas.microsoft.com/office/powerpoint/2010/main" val="189379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3</a:t>
            </a:fld>
            <a:endParaRPr lang="en-US"/>
          </a:p>
        </p:txBody>
      </p:sp>
    </p:spTree>
    <p:extLst>
      <p:ext uri="{BB962C8B-B14F-4D97-AF65-F5344CB8AC3E}">
        <p14:creationId xmlns:p14="http://schemas.microsoft.com/office/powerpoint/2010/main" val="3318612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effectLst/>
                <a:latin typeface="+mn-lt"/>
                <a:ea typeface="+mn-ea"/>
                <a:cs typeface="+mn-cs"/>
              </a:rPr>
              <a:t>Emissivity is the measure of an object's ability to emit infrared energy. Emitted energy indicates the temperature of the object. Emissivity can have a value from 0 (shiny mirror) to 1.0 (blackbody). Most organic, painted, or oxidized surfaces have emissivity values close to 0.95. Majority of Fluke Process Instruments sensors have adjustable emissivity feature to ensure accuracy when measuring other materials such as shiny </a:t>
            </a:r>
            <a:r>
              <a:rPr lang="en-GB" sz="1200" b="0" i="0" kern="1200" smtClean="0">
                <a:solidFill>
                  <a:schemeClr val="tx1"/>
                </a:solidFill>
                <a:effectLst/>
                <a:latin typeface="+mn-lt"/>
                <a:ea typeface="+mn-ea"/>
                <a:cs typeface="+mn-cs"/>
              </a:rPr>
              <a:t>metals.</a:t>
            </a:r>
            <a:endParaRPr lang="en-GB" sz="1200" b="0" u="none" strike="noStrike" kern="1200" dirty="0" smtClean="0">
              <a:solidFill>
                <a:schemeClr val="tx1"/>
              </a:solidFill>
              <a:effectLst/>
              <a:latin typeface="+mn-lt"/>
              <a:ea typeface="+mn-ea"/>
              <a:cs typeface="+mn-cs"/>
            </a:endParaRPr>
          </a:p>
          <a:p>
            <a:pPr fontAlgn="ctr"/>
            <a:r>
              <a:rPr lang="en-GB" sz="1200" b="0" u="none" strike="noStrike" kern="1200" dirty="0" smtClean="0">
                <a:solidFill>
                  <a:schemeClr val="tx1"/>
                </a:solidFill>
                <a:effectLst/>
                <a:latin typeface="+mn-lt"/>
                <a:ea typeface="+mn-ea"/>
                <a:cs typeface="+mn-cs"/>
                <a:hlinkClick r:id="rId3"/>
              </a:rPr>
              <a:t>Tell us how we are doing</a:t>
            </a:r>
            <a:endParaRPr lang="en-GB" sz="1200" b="0" u="none" strike="noStrike" kern="1200" dirty="0" smtClean="0">
              <a:solidFill>
                <a:schemeClr val="tx1"/>
              </a:solidFill>
              <a:effectLst/>
              <a:latin typeface="+mn-lt"/>
              <a:ea typeface="+mn-ea"/>
              <a:cs typeface="+mn-cs"/>
            </a:endParaRPr>
          </a:p>
          <a:p>
            <a:pPr fontAlgn="ctr"/>
            <a:r>
              <a:rPr lang="en-GB" sz="1200" b="0" u="none" strike="noStrike" kern="1200" dirty="0" smtClean="0">
                <a:solidFill>
                  <a:schemeClr val="tx1"/>
                </a:solidFill>
                <a:effectLst/>
                <a:latin typeface="+mn-lt"/>
                <a:ea typeface="+mn-ea"/>
                <a:cs typeface="+mn-cs"/>
                <a:hlinkClick r:id="rId4"/>
              </a:rPr>
              <a:t>Partner Portal</a:t>
            </a:r>
            <a:endParaRPr lang="en-GB" sz="1200" b="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hlinkClick r:id="rId5"/>
              </a:rPr>
              <a:t>YouTube</a:t>
            </a:r>
            <a:endParaRPr lang="en-GB" sz="1200" b="0" i="0"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hlinkClick r:id="rId6"/>
              </a:rPr>
              <a:t>Twitter</a:t>
            </a:r>
            <a:endParaRPr lang="en-GB" sz="1200" b="0" i="0"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hlinkClick r:id="rId7"/>
              </a:rPr>
              <a:t>LinkedIn</a:t>
            </a:r>
            <a:endParaRPr lang="en-GB" sz="1200" b="0" i="0" kern="1200" dirty="0" smtClean="0">
              <a:solidFill>
                <a:schemeClr val="tx1"/>
              </a:solidFill>
              <a:effectLst/>
              <a:latin typeface="+mn-lt"/>
              <a:ea typeface="+mn-ea"/>
              <a:cs typeface="+mn-cs"/>
            </a:endParaRPr>
          </a:p>
          <a:p>
            <a:r>
              <a:rPr lang="en-GB" sz="1200" u="none" strike="noStrike" kern="1200" dirty="0" smtClean="0">
                <a:solidFill>
                  <a:schemeClr val="tx1"/>
                </a:solidFill>
                <a:effectLst/>
                <a:latin typeface="+mn-lt"/>
                <a:ea typeface="+mn-ea"/>
                <a:cs typeface="+mn-cs"/>
                <a:hlinkClick r:id="rId8"/>
              </a:rPr>
              <a:t>Site Map</a:t>
            </a:r>
            <a:endParaRPr lang="en-GB" sz="1200" kern="1200" dirty="0" smtClean="0">
              <a:solidFill>
                <a:schemeClr val="tx1"/>
              </a:solidFill>
              <a:effectLst/>
              <a:latin typeface="+mn-lt"/>
              <a:ea typeface="+mn-ea"/>
              <a:cs typeface="+mn-cs"/>
            </a:endParaRPr>
          </a:p>
          <a:p>
            <a:r>
              <a:rPr lang="en-GB" sz="1200" u="none" strike="noStrike" kern="1200" dirty="0" smtClean="0">
                <a:solidFill>
                  <a:schemeClr val="tx1"/>
                </a:solidFill>
                <a:effectLst/>
                <a:latin typeface="+mn-lt"/>
                <a:ea typeface="+mn-ea"/>
                <a:cs typeface="+mn-cs"/>
                <a:hlinkClick r:id="rId9"/>
              </a:rPr>
              <a:t>Privacy Policy</a:t>
            </a:r>
            <a:endParaRPr lang="en-GB" sz="1200" kern="1200" dirty="0" smtClean="0">
              <a:solidFill>
                <a:schemeClr val="tx1"/>
              </a:solidFill>
              <a:effectLst/>
              <a:latin typeface="+mn-lt"/>
              <a:ea typeface="+mn-ea"/>
              <a:cs typeface="+mn-cs"/>
            </a:endParaRPr>
          </a:p>
          <a:p>
            <a:r>
              <a:rPr lang="en-GB" sz="1200" u="none" strike="noStrike" kern="1200" dirty="0" smtClean="0">
                <a:solidFill>
                  <a:schemeClr val="tx1"/>
                </a:solidFill>
                <a:effectLst/>
                <a:latin typeface="+mn-lt"/>
                <a:ea typeface="+mn-ea"/>
                <a:cs typeface="+mn-cs"/>
                <a:hlinkClick r:id="rId10"/>
              </a:rPr>
              <a:t>Terms of Use</a:t>
            </a:r>
            <a:endParaRPr lang="en-GB" sz="1200" kern="1200" dirty="0" smtClean="0">
              <a:solidFill>
                <a:schemeClr val="tx1"/>
              </a:solidFill>
              <a:effectLst/>
              <a:latin typeface="+mn-lt"/>
              <a:ea typeface="+mn-ea"/>
              <a:cs typeface="+mn-cs"/>
            </a:endParaRPr>
          </a:p>
          <a:p>
            <a:r>
              <a:rPr lang="en-GB" sz="1200" b="1" u="none" strike="noStrike" kern="1200" cap="all" dirty="0" smtClean="0">
                <a:solidFill>
                  <a:schemeClr val="tx1"/>
                </a:solidFill>
                <a:effectLst/>
                <a:latin typeface="+mn-lt"/>
                <a:ea typeface="+mn-ea"/>
                <a:cs typeface="+mn-cs"/>
                <a:hlinkClick r:id="rId11"/>
              </a:rPr>
              <a:t>LOGIN</a:t>
            </a:r>
            <a:endParaRPr lang="en-GB" sz="1200" kern="1200" dirty="0" smtClean="0">
              <a:solidFill>
                <a:schemeClr val="tx1"/>
              </a:solidFill>
              <a:effectLst/>
              <a:latin typeface="+mn-lt"/>
              <a:ea typeface="+mn-ea"/>
              <a:cs typeface="+mn-cs"/>
            </a:endParaRPr>
          </a:p>
          <a:p>
            <a:r>
              <a:rPr lang="en-GB" dirty="0" smtClean="0">
                <a:effectLst/>
              </a:rPr>
              <a:t>Copyright ©2019 Fluke Process Instruments.</a:t>
            </a:r>
          </a:p>
          <a:p>
            <a:r>
              <a:rPr lang="en-GB" dirty="0" smtClean="0"/>
              <a:t/>
            </a:r>
            <a:br>
              <a:rPr lang="en-GB" dirty="0" smtClean="0"/>
            </a:b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9</a:t>
            </a:fld>
            <a:endParaRPr lang="en-US"/>
          </a:p>
        </p:txBody>
      </p:sp>
    </p:spTree>
    <p:extLst>
      <p:ext uri="{BB962C8B-B14F-4D97-AF65-F5344CB8AC3E}">
        <p14:creationId xmlns:p14="http://schemas.microsoft.com/office/powerpoint/2010/main" val="3015512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a:t>
            </a:r>
            <a:r>
              <a:rPr lang="en-GB" baseline="0" dirty="0"/>
              <a:t> theoretical amount of heat required to melt the steel does not take into consideration:</a:t>
            </a:r>
          </a:p>
          <a:p>
            <a:endParaRPr lang="en-GB" baseline="0" dirty="0"/>
          </a:p>
          <a:p>
            <a:r>
              <a:rPr lang="en-GB" baseline="0" dirty="0"/>
              <a:t>Loss of heat by conduction, convection and radiation from the ladle etc.etc.</a:t>
            </a:r>
          </a:p>
          <a:p>
            <a:r>
              <a:rPr lang="en-GB" baseline="0" dirty="0"/>
              <a:t>Energy contributed by the combustion of hydrocarbons (contaminants) from the scrap.</a:t>
            </a:r>
          </a:p>
          <a:p>
            <a:r>
              <a:rPr lang="en-GB" baseline="0" dirty="0"/>
              <a:t>Energy contributed by the combustion of carbon.</a:t>
            </a:r>
          </a:p>
          <a:p>
            <a:r>
              <a:rPr lang="en-GB" baseline="0" dirty="0"/>
              <a:t>Energy efficiency losses, such as the conversion of electrical power to heat.</a:t>
            </a:r>
            <a:endParaRPr lang="en-US" dirty="0"/>
          </a:p>
        </p:txBody>
      </p:sp>
      <p:sp>
        <p:nvSpPr>
          <p:cNvPr id="4" name="Slide Number Placeholder 3"/>
          <p:cNvSpPr>
            <a:spLocks noGrp="1"/>
          </p:cNvSpPr>
          <p:nvPr>
            <p:ph type="sldNum" sz="quarter" idx="10"/>
          </p:nvPr>
        </p:nvSpPr>
        <p:spPr/>
        <p:txBody>
          <a:bodyPr/>
          <a:lstStyle/>
          <a:p>
            <a:fld id="{EAF59FB2-8C11-420A-9F45-77F198C8C3E8}" type="slidenum">
              <a:rPr lang="en-US" smtClean="0"/>
              <a:pPr/>
              <a:t>11</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typical mass of an electric arc furnace charge is </a:t>
            </a:r>
            <a:r>
              <a:rPr lang="en-GB" baseline="0" dirty="0"/>
              <a:t>160 tonnes (160,000Kg) which will drop to about 150 tonnes (150,000Kg) due to losses on refining. The specific heat for steel averages out at about </a:t>
            </a:r>
            <a:r>
              <a:rPr lang="en-GB" b="1" baseline="0" dirty="0"/>
              <a:t>0.5 KJ/Kg/</a:t>
            </a:r>
            <a:r>
              <a:rPr lang="en-GB" b="1" baseline="30000" dirty="0" err="1"/>
              <a:t>o</a:t>
            </a:r>
            <a:r>
              <a:rPr lang="en-GB" b="1" baseline="0" dirty="0" err="1"/>
              <a:t>C</a:t>
            </a:r>
            <a:r>
              <a:rPr lang="en-GB" baseline="0" dirty="0"/>
              <a:t>, and this value has been used in the calculation regardless of the temperature. The specific heat is defined as the amount of heat required to raise the temperature of 1 Kg of steel by 1</a:t>
            </a:r>
            <a:r>
              <a:rPr lang="en-GB" baseline="30000" dirty="0"/>
              <a:t>o</a:t>
            </a:r>
            <a:r>
              <a:rPr lang="en-GB" baseline="0" dirty="0"/>
              <a:t>C. The latent heat of steel is the amount of heat required to convert 1Kg of </a:t>
            </a:r>
            <a:r>
              <a:rPr lang="en-GB" b="1" baseline="0" dirty="0"/>
              <a:t>solid steel</a:t>
            </a:r>
            <a:r>
              <a:rPr lang="en-GB" baseline="0" dirty="0"/>
              <a:t> at its melting point to 1Kg of </a:t>
            </a:r>
            <a:r>
              <a:rPr lang="en-GB" b="1" baseline="0" dirty="0"/>
              <a:t>molten steel </a:t>
            </a:r>
            <a:r>
              <a:rPr lang="en-GB" baseline="0" dirty="0"/>
              <a:t>at its melting point and is given as </a:t>
            </a:r>
            <a:r>
              <a:rPr lang="en-GB" b="1" baseline="0" dirty="0"/>
              <a:t>250 KJ/Kg </a:t>
            </a:r>
            <a:r>
              <a:rPr lang="en-GB" baseline="0" dirty="0"/>
              <a:t>. </a:t>
            </a:r>
          </a:p>
          <a:p>
            <a:endParaRPr lang="en-GB" baseline="0" dirty="0"/>
          </a:p>
          <a:p>
            <a:r>
              <a:rPr lang="en-GB" baseline="0" dirty="0"/>
              <a:t>   </a:t>
            </a:r>
            <a:endParaRPr lang="en-GB" dirty="0"/>
          </a:p>
        </p:txBody>
      </p:sp>
      <p:sp>
        <p:nvSpPr>
          <p:cNvPr id="4" name="Slide Number Placeholder 3"/>
          <p:cNvSpPr>
            <a:spLocks noGrp="1"/>
          </p:cNvSpPr>
          <p:nvPr>
            <p:ph type="sldNum" sz="quarter" idx="10"/>
          </p:nvPr>
        </p:nvSpPr>
        <p:spPr/>
        <p:txBody>
          <a:bodyPr/>
          <a:lstStyle/>
          <a:p>
            <a:fld id="{EAF59FB2-8C11-420A-9F45-77F198C8C3E8}" type="slidenum">
              <a:rPr lang="en-US" smtClean="0"/>
              <a:pPr/>
              <a:t>12</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 Joule is a</a:t>
            </a:r>
            <a:r>
              <a:rPr lang="en-GB" baseline="0" dirty="0"/>
              <a:t> unit of </a:t>
            </a:r>
            <a:r>
              <a:rPr lang="en-GB" b="1" baseline="0" dirty="0"/>
              <a:t>energy</a:t>
            </a:r>
            <a:r>
              <a:rPr lang="en-GB" baseline="0" dirty="0"/>
              <a:t> and a watt is a unit of </a:t>
            </a:r>
            <a:r>
              <a:rPr lang="en-GB" b="1" baseline="0" dirty="0"/>
              <a:t>power. </a:t>
            </a:r>
            <a:r>
              <a:rPr lang="en-GB" b="0" baseline="0" dirty="0"/>
              <a:t>A watt is equivalent to 1 joule/second. In order to calculate the power requirements we divide the total energy by the time in seconds (i.e. 35 x 60). The practical power requirements at CELSA are normally </a:t>
            </a:r>
            <a:r>
              <a:rPr lang="en-GB" b="1" baseline="0" dirty="0">
                <a:solidFill>
                  <a:srgbClr val="FF0000"/>
                </a:solidFill>
              </a:rPr>
              <a:t>85 M Watt </a:t>
            </a:r>
            <a:r>
              <a:rPr lang="en-GB" b="0" baseline="0" dirty="0"/>
              <a:t>for the 35 minute cycle. Clearly the difference is due to some lack of efficiency and heat losses, although there may also be some minor heat gains from the combustion of carbon/hydrocarbons.</a:t>
            </a:r>
            <a:endParaRPr lang="en-US" b="0" dirty="0"/>
          </a:p>
        </p:txBody>
      </p:sp>
      <p:sp>
        <p:nvSpPr>
          <p:cNvPr id="4" name="Slide Number Placeholder 3"/>
          <p:cNvSpPr>
            <a:spLocks noGrp="1"/>
          </p:cNvSpPr>
          <p:nvPr>
            <p:ph type="sldNum" sz="quarter" idx="10"/>
          </p:nvPr>
        </p:nvSpPr>
        <p:spPr/>
        <p:txBody>
          <a:bodyPr/>
          <a:lstStyle/>
          <a:p>
            <a:fld id="{EAF59FB2-8C11-420A-9F45-77F198C8C3E8}" type="slidenum">
              <a:rPr lang="en-US" smtClean="0"/>
              <a:pPr/>
              <a:t>13</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444444"/>
                </a:solidFill>
                <a:effectLst/>
                <a:latin typeface="Open Sans"/>
              </a:rPr>
              <a:t>Plate and Frame Exchangers</a:t>
            </a:r>
            <a:r>
              <a:rPr lang="en-GB" b="0" i="0" dirty="0">
                <a:solidFill>
                  <a:srgbClr val="444444"/>
                </a:solidFill>
                <a:effectLst/>
                <a:latin typeface="Open Sans"/>
              </a:rPr>
              <a:t> - Plate exchangers are compact in structure and much cheaper compared to shell and tube heat exchangers. As shown in the schematic below, these exchangers consist of a series of corrugated metal plates parallel to each other held together by gaskets located in corners of each rectangular plate (indicated by holes in the following schematic). These gaskets also contain hot and cold fluids, indicated in the schematic by red and blue </a:t>
            </a:r>
            <a:r>
              <a:rPr lang="en-GB" b="0" i="0" dirty="0" err="1">
                <a:solidFill>
                  <a:srgbClr val="444444"/>
                </a:solidFill>
                <a:effectLst/>
                <a:latin typeface="Open Sans"/>
              </a:rPr>
              <a:t>colors</a:t>
            </a:r>
            <a:r>
              <a:rPr lang="en-GB" b="0" i="0" dirty="0">
                <a:solidFill>
                  <a:srgbClr val="444444"/>
                </a:solidFill>
                <a:effectLst/>
                <a:latin typeface="Open Sans"/>
              </a:rPr>
              <a:t> respectively. This series of plates forms chambers which are alternatively filled with hot and cold fluids, so that each corrugated plate is separating hot and cold fluid providing large area for heat transfer between these fluids. The space between two plates determines the heat transfer coefficients and also the pumping cost. Although the pressure drop to push liquid through the this space may be expected to be quite high, usually pressure drop per unit heat exchanged turns out to be lower than that for shell and tube heat exchangers.</a:t>
            </a:r>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17</a:t>
            </a:fld>
            <a:endParaRPr lang="en-US"/>
          </a:p>
        </p:txBody>
      </p:sp>
    </p:spTree>
    <p:extLst>
      <p:ext uri="{BB962C8B-B14F-4D97-AF65-F5344CB8AC3E}">
        <p14:creationId xmlns:p14="http://schemas.microsoft.com/office/powerpoint/2010/main" val="2953931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Open Sans"/>
              </a:rPr>
              <a:t>Spiral heat exchangers are very basic in their structure. They consist of two separate spiral chambers as shown in the schematic below. These two chambers house hot and cold liquids separated from each other by spiral metal sheet. Heat transfer coefficients on both sides are high. The hot and cold fluid flows are </a:t>
            </a:r>
            <a:r>
              <a:rPr lang="en-GB" b="0" i="0" dirty="0" err="1">
                <a:solidFill>
                  <a:srgbClr val="444444"/>
                </a:solidFill>
                <a:effectLst/>
                <a:latin typeface="Open Sans"/>
              </a:rPr>
              <a:t>countercurrent</a:t>
            </a:r>
            <a:r>
              <a:rPr lang="en-GB" b="0" i="0" dirty="0">
                <a:solidFill>
                  <a:srgbClr val="444444"/>
                </a:solidFill>
                <a:effectLst/>
                <a:latin typeface="Open Sans"/>
              </a:rPr>
              <a:t> to each other all the way through the exchangers. These factors lead to much lower surface area requirements than shell and tube exchangers. These exchangers can be used for highly viscous fluids at low, medium pressures.</a:t>
            </a:r>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18</a:t>
            </a:fld>
            <a:endParaRPr lang="en-US"/>
          </a:p>
        </p:txBody>
      </p:sp>
    </p:spTree>
    <p:extLst>
      <p:ext uri="{BB962C8B-B14F-4D97-AF65-F5344CB8AC3E}">
        <p14:creationId xmlns:p14="http://schemas.microsoft.com/office/powerpoint/2010/main" val="807661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444444"/>
                </a:solidFill>
                <a:effectLst/>
                <a:latin typeface="Open Sans"/>
              </a:rPr>
              <a:t>Plate-Fin Heat Exchangers – </a:t>
            </a:r>
            <a:r>
              <a:rPr lang="en-GB" b="0" i="0" dirty="0">
                <a:solidFill>
                  <a:srgbClr val="444444"/>
                </a:solidFill>
                <a:effectLst/>
                <a:latin typeface="Open Sans"/>
              </a:rPr>
              <a:t>In principle, these exchangers are similar to the plate and frame exchanges, involving alternating chambers of hot and cold fluids separated by thin metal sheets. The difference is that, two metal sheets which form one chamber are separated by wavy, perforated metallic fins which form channels to allow the passage of fluid. Two opposite sides of each chamber are sealed and other two sides allow the inflow and outflow of fluid. The sealed sides are rotated at 90 degrees for alternating chambers. So the hot and cold fluid flows are always at 90 degrees to each other. These exchangers can be efficiently used for a wide range of applications, wide range of temperature and pressure conditions.</a:t>
            </a:r>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19</a:t>
            </a:fld>
            <a:endParaRPr lang="en-US"/>
          </a:p>
        </p:txBody>
      </p:sp>
    </p:spTree>
    <p:extLst>
      <p:ext uri="{BB962C8B-B14F-4D97-AF65-F5344CB8AC3E}">
        <p14:creationId xmlns:p14="http://schemas.microsoft.com/office/powerpoint/2010/main" val="1658221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444444"/>
                </a:solidFill>
                <a:effectLst/>
                <a:latin typeface="Open Sans"/>
              </a:rPr>
              <a:t>Air coolers – </a:t>
            </a:r>
            <a:r>
              <a:rPr lang="en-GB" b="0" i="0" dirty="0">
                <a:solidFill>
                  <a:srgbClr val="444444"/>
                </a:solidFill>
                <a:effectLst/>
                <a:latin typeface="Open Sans"/>
              </a:rPr>
              <a:t>utilize the ambient air for cooling the fluids which have a significantly higher temperature than ambient air (around 15</a:t>
            </a:r>
            <a:r>
              <a:rPr lang="en-GB" b="0" i="0" baseline="30000" dirty="0">
                <a:solidFill>
                  <a:srgbClr val="444444"/>
                </a:solidFill>
                <a:effectLst/>
                <a:latin typeface="Open Sans"/>
              </a:rPr>
              <a:t>0</a:t>
            </a:r>
            <a:r>
              <a:rPr lang="en-GB" b="0" i="0" dirty="0">
                <a:solidFill>
                  <a:srgbClr val="444444"/>
                </a:solidFill>
                <a:effectLst/>
                <a:latin typeface="Open Sans"/>
              </a:rPr>
              <a:t>C). The hot fluid flows through finned tubes across which air is blown by fans. Depending on whether the fans are located above or below the tubes, the coolers can be classified as induced draft coolers or forced draft coolers respectively. Induced draft coolers pull the flow of air across tubes. Forced draft coolers with fans located below the tubes, push the flow of air across the tubes. For sufficiently high heat duties it may be more economical to use cooling water instead of cooling air provided adequate water supply is available.</a:t>
            </a:r>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20</a:t>
            </a:fld>
            <a:endParaRPr lang="en-US"/>
          </a:p>
        </p:txBody>
      </p:sp>
    </p:spTree>
    <p:extLst>
      <p:ext uri="{BB962C8B-B14F-4D97-AF65-F5344CB8AC3E}">
        <p14:creationId xmlns:p14="http://schemas.microsoft.com/office/powerpoint/2010/main" val="22390290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444444"/>
                </a:solidFill>
                <a:effectLst/>
                <a:latin typeface="Open Sans"/>
              </a:rPr>
              <a:t>Double Pipe Exchangers – </a:t>
            </a:r>
            <a:r>
              <a:rPr lang="en-GB" b="0" i="0" dirty="0">
                <a:solidFill>
                  <a:srgbClr val="444444"/>
                </a:solidFill>
                <a:effectLst/>
                <a:latin typeface="Open Sans"/>
              </a:rPr>
              <a:t>These exchangers have a 'tube in tube heat exchanger' structure which gives them this name. Often the double pipes in these exchangers have a </a:t>
            </a:r>
            <a:r>
              <a:rPr lang="en-GB" b="1" i="0" dirty="0">
                <a:solidFill>
                  <a:srgbClr val="444444"/>
                </a:solidFill>
                <a:effectLst/>
                <a:latin typeface="Open Sans"/>
              </a:rPr>
              <a:t>‘U-tube or Hairpin structure’</a:t>
            </a:r>
            <a:r>
              <a:rPr lang="en-GB" b="0" i="0" dirty="0">
                <a:solidFill>
                  <a:srgbClr val="444444"/>
                </a:solidFill>
                <a:effectLst/>
                <a:latin typeface="Open Sans"/>
              </a:rPr>
              <a:t>. The reason behind this structure is to mainly accommodate the thermal expansion of the tubes without involving expansion joints. These exchangers can be used for high pressure, high temperature and highly viscous service. Usually more corrosive fluid is pushed through the inner tube which can be equipped with scraping blades for easy cleaning. The inner heat exchanger tube can be finned on the outer surface to have increased area for enhanced heat transfer.</a:t>
            </a:r>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21</a:t>
            </a:fld>
            <a:endParaRPr lang="en-US"/>
          </a:p>
        </p:txBody>
      </p:sp>
    </p:spTree>
    <p:extLst>
      <p:ext uri="{BB962C8B-B14F-4D97-AF65-F5344CB8AC3E}">
        <p14:creationId xmlns:p14="http://schemas.microsoft.com/office/powerpoint/2010/main" val="14900380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444444"/>
                </a:solidFill>
                <a:effectLst/>
                <a:latin typeface="Open Sans"/>
              </a:rPr>
              <a:t>Shell and Tube Exchangers – </a:t>
            </a:r>
            <a:r>
              <a:rPr lang="en-GB" b="0" i="0" dirty="0">
                <a:solidFill>
                  <a:srgbClr val="444444"/>
                </a:solidFill>
                <a:effectLst/>
                <a:latin typeface="Open Sans"/>
              </a:rPr>
              <a:t>are the most widely used exchangers in a variety of industries. This has given rise to certain standards for the design of heat shell and tube exchangers. TEMA (Tubular Exchangers Manufacturers Association) standards are most widely recognized heat exchangers design standards. The structure of these exchangers is made of a </a:t>
            </a:r>
            <a:r>
              <a:rPr lang="en-GB" b="0" i="0" dirty="0" err="1">
                <a:solidFill>
                  <a:srgbClr val="444444"/>
                </a:solidFill>
                <a:effectLst/>
                <a:latin typeface="Open Sans"/>
              </a:rPr>
              <a:t>shellside</a:t>
            </a:r>
            <a:r>
              <a:rPr lang="en-GB" b="0" i="0" dirty="0">
                <a:solidFill>
                  <a:srgbClr val="444444"/>
                </a:solidFill>
                <a:effectLst/>
                <a:latin typeface="Open Sans"/>
              </a:rPr>
              <a:t> and multiple smaller tubes passing through the shell. The shell may contain baffles to induce turbulence and to increase heat transfer by means of crossflow of fluids. The tubes are held together by </a:t>
            </a:r>
            <a:r>
              <a:rPr lang="en-GB" b="0" i="0" dirty="0" err="1">
                <a:solidFill>
                  <a:srgbClr val="444444"/>
                </a:solidFill>
                <a:effectLst/>
                <a:latin typeface="Open Sans"/>
              </a:rPr>
              <a:t>tubesheets</a:t>
            </a:r>
            <a:r>
              <a:rPr lang="en-GB" b="0" i="0" dirty="0">
                <a:solidFill>
                  <a:srgbClr val="444444"/>
                </a:solidFill>
                <a:effectLst/>
                <a:latin typeface="Open Sans"/>
              </a:rPr>
              <a:t> at both ends. There may be multiple </a:t>
            </a:r>
            <a:r>
              <a:rPr lang="en-GB" b="0" i="0" dirty="0" err="1">
                <a:solidFill>
                  <a:srgbClr val="444444"/>
                </a:solidFill>
                <a:effectLst/>
                <a:latin typeface="Open Sans"/>
              </a:rPr>
              <a:t>shellside</a:t>
            </a:r>
            <a:r>
              <a:rPr lang="en-GB" b="0" i="0" dirty="0">
                <a:solidFill>
                  <a:srgbClr val="444444"/>
                </a:solidFill>
                <a:effectLst/>
                <a:latin typeface="Open Sans"/>
              </a:rPr>
              <a:t> and </a:t>
            </a:r>
            <a:r>
              <a:rPr lang="en-GB" b="0" i="0" dirty="0" err="1">
                <a:solidFill>
                  <a:srgbClr val="444444"/>
                </a:solidFill>
                <a:effectLst/>
                <a:latin typeface="Open Sans"/>
              </a:rPr>
              <a:t>tubeside</a:t>
            </a:r>
            <a:r>
              <a:rPr lang="en-GB" b="0" i="0" dirty="0">
                <a:solidFill>
                  <a:srgbClr val="444444"/>
                </a:solidFill>
                <a:effectLst/>
                <a:latin typeface="Open Sans"/>
              </a:rPr>
              <a:t> passes in any exchanger. The possible flexibility in design of these exchangers is mainly responsible for their wide use in a range of applications. These exchangers do not have design limitations in terms of temperature and pressure. These exchangers are easy to maintain. These exchangers can be easily designed to accommodate thermal stresses.</a:t>
            </a:r>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22</a:t>
            </a:fld>
            <a:endParaRPr lang="en-US"/>
          </a:p>
        </p:txBody>
      </p:sp>
    </p:spTree>
    <p:extLst>
      <p:ext uri="{BB962C8B-B14F-4D97-AF65-F5344CB8AC3E}">
        <p14:creationId xmlns:p14="http://schemas.microsoft.com/office/powerpoint/2010/main" val="526331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3/20/2019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75868-6F87-4941-BCCF-A426027D7E58}"/>
              </a:ext>
            </a:extLst>
          </p:cNvPr>
          <p:cNvSpPr>
            <a:spLocks noGrp="1"/>
          </p:cNvSpPr>
          <p:nvPr>
            <p:ph type="title"/>
          </p:nvPr>
        </p:nvSpPr>
        <p:spPr>
          <a:xfrm>
            <a:off x="457200" y="320676"/>
            <a:ext cx="8229600" cy="1143000"/>
          </a:xfrm>
        </p:spPr>
        <p:txBody>
          <a:bodyPr/>
          <a:lstStyle/>
          <a:p>
            <a:r>
              <a:rPr lang="en-GB" dirty="0"/>
              <a:t>Heat Transfer Mechanisms</a:t>
            </a:r>
          </a:p>
        </p:txBody>
      </p:sp>
      <p:pic>
        <p:nvPicPr>
          <p:cNvPr id="6" name="Picture 5">
            <a:extLst>
              <a:ext uri="{FF2B5EF4-FFF2-40B4-BE49-F238E27FC236}">
                <a16:creationId xmlns:a16="http://schemas.microsoft.com/office/drawing/2014/main" id="{B8662C44-042C-40A7-A19E-1C057DEE1B8C}"/>
              </a:ext>
            </a:extLst>
          </p:cNvPr>
          <p:cNvPicPr>
            <a:picLocks noChangeAspect="1"/>
          </p:cNvPicPr>
          <p:nvPr/>
        </p:nvPicPr>
        <p:blipFill rotWithShape="1">
          <a:blip r:embed="rId3"/>
          <a:srcRect l="1024" t="10746" r="1031" b="14029"/>
          <a:stretch/>
        </p:blipFill>
        <p:spPr>
          <a:xfrm>
            <a:off x="838200" y="1463676"/>
            <a:ext cx="7649085" cy="4790800"/>
          </a:xfrm>
          <a:prstGeom prst="rect">
            <a:avLst/>
          </a:prstGeom>
        </p:spPr>
      </p:pic>
    </p:spTree>
    <p:extLst>
      <p:ext uri="{BB962C8B-B14F-4D97-AF65-F5344CB8AC3E}">
        <p14:creationId xmlns:p14="http://schemas.microsoft.com/office/powerpoint/2010/main" val="39029998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13906-6FC7-4659-A35C-DE7797401DC1}"/>
              </a:ext>
            </a:extLst>
          </p:cNvPr>
          <p:cNvSpPr>
            <a:spLocks noGrp="1"/>
          </p:cNvSpPr>
          <p:nvPr>
            <p:ph type="title"/>
          </p:nvPr>
        </p:nvSpPr>
        <p:spPr/>
        <p:txBody>
          <a:bodyPr/>
          <a:lstStyle/>
          <a:p>
            <a:r>
              <a:rPr lang="en-GB" dirty="0"/>
              <a:t>Convection of Heat</a:t>
            </a:r>
          </a:p>
        </p:txBody>
      </p:sp>
      <p:sp>
        <p:nvSpPr>
          <p:cNvPr id="3" name="Content Placeholder 2">
            <a:extLst>
              <a:ext uri="{FF2B5EF4-FFF2-40B4-BE49-F238E27FC236}">
                <a16:creationId xmlns:a16="http://schemas.microsoft.com/office/drawing/2014/main" id="{ECE6124B-32E1-4956-BE86-225EAEEF725C}"/>
              </a:ext>
            </a:extLst>
          </p:cNvPr>
          <p:cNvSpPr>
            <a:spLocks noGrp="1"/>
          </p:cNvSpPr>
          <p:nvPr>
            <p:ph idx="1"/>
          </p:nvPr>
        </p:nvSpPr>
        <p:spPr/>
        <p:txBody>
          <a:bodyPr/>
          <a:lstStyle/>
          <a:p>
            <a:pPr marL="0" indent="0">
              <a:buNone/>
            </a:pPr>
            <a:r>
              <a:rPr lang="en-GB" b="1" dirty="0">
                <a:solidFill>
                  <a:srgbClr val="FF0000"/>
                </a:solidFill>
                <a:latin typeface="Times New Roman" panose="02020603050405020304" pitchFamily="18" charset="0"/>
                <a:cs typeface="Times New Roman" panose="02020603050405020304" pitchFamily="18" charset="0"/>
              </a:rPr>
              <a:t>Convection</a:t>
            </a:r>
            <a:r>
              <a:rPr lang="en-GB" b="1" dirty="0">
                <a:latin typeface="Times New Roman" panose="02020603050405020304" pitchFamily="18" charset="0"/>
                <a:cs typeface="Times New Roman" panose="02020603050405020304" pitchFamily="18" charset="0"/>
              </a:rPr>
              <a:t> is a mode of heat transfer which takes place through the movement of collective masses of heated atoms and molecules. Convection requires </a:t>
            </a:r>
            <a:r>
              <a:rPr lang="en-GB" b="1" dirty="0">
                <a:solidFill>
                  <a:srgbClr val="FF0000"/>
                </a:solidFill>
                <a:latin typeface="Times New Roman" panose="02020603050405020304" pitchFamily="18" charset="0"/>
                <a:cs typeface="Times New Roman" panose="02020603050405020304" pitchFamily="18" charset="0"/>
              </a:rPr>
              <a:t>actual flow of material </a:t>
            </a:r>
            <a:r>
              <a:rPr lang="en-GB" b="1" dirty="0">
                <a:latin typeface="Times New Roman" panose="02020603050405020304" pitchFamily="18" charset="0"/>
                <a:cs typeface="Times New Roman" panose="02020603050405020304" pitchFamily="18" charset="0"/>
              </a:rPr>
              <a:t>particles whereas in conduction, the heat is transferred through vibration without the atoms or molecules leaving their original position.</a:t>
            </a:r>
          </a:p>
        </p:txBody>
      </p:sp>
    </p:spTree>
    <p:extLst>
      <p:ext uri="{BB962C8B-B14F-4D97-AF65-F5344CB8AC3E}">
        <p14:creationId xmlns:p14="http://schemas.microsoft.com/office/powerpoint/2010/main" val="446888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13906-6FC7-4659-A35C-DE7797401DC1}"/>
              </a:ext>
            </a:extLst>
          </p:cNvPr>
          <p:cNvSpPr>
            <a:spLocks noGrp="1"/>
          </p:cNvSpPr>
          <p:nvPr>
            <p:ph type="title"/>
          </p:nvPr>
        </p:nvSpPr>
        <p:spPr/>
        <p:txBody>
          <a:bodyPr/>
          <a:lstStyle/>
          <a:p>
            <a:r>
              <a:rPr lang="en-GB" dirty="0"/>
              <a:t>Conduction of Heat</a:t>
            </a:r>
          </a:p>
        </p:txBody>
      </p:sp>
      <p:sp>
        <p:nvSpPr>
          <p:cNvPr id="5" name="Content Placeholder 4">
            <a:extLst>
              <a:ext uri="{FF2B5EF4-FFF2-40B4-BE49-F238E27FC236}">
                <a16:creationId xmlns:a16="http://schemas.microsoft.com/office/drawing/2014/main" id="{CAB2CC95-B006-4102-A61F-E9CFD7D42FC7}"/>
              </a:ext>
            </a:extLst>
          </p:cNvPr>
          <p:cNvSpPr>
            <a:spLocks noGrp="1"/>
          </p:cNvSpPr>
          <p:nvPr>
            <p:ph idx="1"/>
          </p:nvPr>
        </p:nvSpPr>
        <p:spPr/>
        <p:txBody>
          <a:bodyPr/>
          <a:lstStyle/>
          <a:p>
            <a:pPr marL="0" indent="0">
              <a:buNone/>
            </a:pPr>
            <a:r>
              <a:rPr lang="en-GB" b="1" dirty="0">
                <a:solidFill>
                  <a:srgbClr val="FF0000"/>
                </a:solidFill>
                <a:latin typeface="Times New Roman" panose="02020603050405020304" pitchFamily="18" charset="0"/>
                <a:cs typeface="Times New Roman" panose="02020603050405020304" pitchFamily="18" charset="0"/>
              </a:rPr>
              <a:t>Conduction</a:t>
            </a:r>
            <a:r>
              <a:rPr lang="en-GB" b="1" dirty="0">
                <a:solidFill>
                  <a:srgbClr val="494949"/>
                </a:solidFill>
                <a:latin typeface="Times New Roman" panose="02020603050405020304" pitchFamily="18" charset="0"/>
                <a:cs typeface="Times New Roman" panose="02020603050405020304" pitchFamily="18" charset="0"/>
              </a:rPr>
              <a:t> takes place at a microscopic level. Atoms or molecules at higher temperature have high levels of energy. Through </a:t>
            </a:r>
            <a:r>
              <a:rPr lang="en-GB" b="1" dirty="0">
                <a:solidFill>
                  <a:srgbClr val="FF0000"/>
                </a:solidFill>
                <a:latin typeface="Times New Roman" panose="02020603050405020304" pitchFamily="18" charset="0"/>
                <a:cs typeface="Times New Roman" panose="02020603050405020304" pitchFamily="18" charset="0"/>
              </a:rPr>
              <a:t>vibration,</a:t>
            </a:r>
            <a:r>
              <a:rPr lang="en-GB" b="1" dirty="0">
                <a:solidFill>
                  <a:srgbClr val="494949"/>
                </a:solidFill>
                <a:latin typeface="Times New Roman" panose="02020603050405020304" pitchFamily="18" charset="0"/>
                <a:cs typeface="Times New Roman" panose="02020603050405020304" pitchFamily="18" charset="0"/>
              </a:rPr>
              <a:t> this energy is passed on to </a:t>
            </a:r>
            <a:r>
              <a:rPr lang="en-GB" b="1" dirty="0" err="1">
                <a:solidFill>
                  <a:srgbClr val="494949"/>
                </a:solidFill>
                <a:latin typeface="Times New Roman" panose="02020603050405020304" pitchFamily="18" charset="0"/>
                <a:cs typeface="Times New Roman" panose="02020603050405020304" pitchFamily="18" charset="0"/>
              </a:rPr>
              <a:t>neighboring</a:t>
            </a:r>
            <a:r>
              <a:rPr lang="en-GB" b="1" dirty="0">
                <a:solidFill>
                  <a:srgbClr val="494949"/>
                </a:solidFill>
                <a:latin typeface="Times New Roman" panose="02020603050405020304" pitchFamily="18" charset="0"/>
                <a:cs typeface="Times New Roman" panose="02020603050405020304" pitchFamily="18" charset="0"/>
              </a:rPr>
              <a:t> atoms and molecules. In other words, in conductive mode of heat transfer, vibrating atoms and molecules a part of their energy. </a:t>
            </a:r>
            <a:endParaRPr lang="en-GB"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299283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4A5F9-A298-4AED-956A-FCCA2EE136BF}"/>
              </a:ext>
            </a:extLst>
          </p:cNvPr>
          <p:cNvSpPr>
            <a:spLocks noGrp="1"/>
          </p:cNvSpPr>
          <p:nvPr>
            <p:ph type="title"/>
          </p:nvPr>
        </p:nvSpPr>
        <p:spPr/>
        <p:txBody>
          <a:bodyPr/>
          <a:lstStyle/>
          <a:p>
            <a:r>
              <a:rPr lang="en-GB" dirty="0"/>
              <a:t>Radiation of Heat</a:t>
            </a:r>
          </a:p>
        </p:txBody>
      </p:sp>
      <p:sp>
        <p:nvSpPr>
          <p:cNvPr id="3" name="Content Placeholder 2">
            <a:extLst>
              <a:ext uri="{FF2B5EF4-FFF2-40B4-BE49-F238E27FC236}">
                <a16:creationId xmlns:a16="http://schemas.microsoft.com/office/drawing/2014/main" id="{939A054E-4CA9-4417-828F-ECA0B4A6C18F}"/>
              </a:ext>
            </a:extLst>
          </p:cNvPr>
          <p:cNvSpPr>
            <a:spLocks noGrp="1"/>
          </p:cNvSpPr>
          <p:nvPr>
            <p:ph idx="1"/>
          </p:nvPr>
        </p:nvSpPr>
        <p:spPr/>
        <p:txBody>
          <a:bodyPr/>
          <a:lstStyle/>
          <a:p>
            <a:pPr marL="0" indent="0">
              <a:buNone/>
            </a:pPr>
            <a:r>
              <a:rPr lang="en-GB" b="1" dirty="0">
                <a:solidFill>
                  <a:srgbClr val="FF0000"/>
                </a:solidFill>
                <a:latin typeface="Times New Roman" panose="02020603050405020304" pitchFamily="18" charset="0"/>
                <a:cs typeface="Times New Roman" panose="02020603050405020304" pitchFamily="18" charset="0"/>
              </a:rPr>
              <a:t>Radiation</a:t>
            </a:r>
            <a:r>
              <a:rPr lang="en-GB" b="1" dirty="0">
                <a:latin typeface="Times New Roman" panose="02020603050405020304" pitchFamily="18" charset="0"/>
                <a:cs typeface="Times New Roman" panose="02020603050405020304" pitchFamily="18" charset="0"/>
              </a:rPr>
              <a:t> is a mode of heat transfer which takes place through vacuum and hence, does not need a physical medium. Radiation takes place either </a:t>
            </a:r>
            <a:r>
              <a:rPr lang="en-GB" b="1" dirty="0">
                <a:solidFill>
                  <a:srgbClr val="FF0000"/>
                </a:solidFill>
                <a:latin typeface="Times New Roman" panose="02020603050405020304" pitchFamily="18" charset="0"/>
                <a:cs typeface="Times New Roman" panose="02020603050405020304" pitchFamily="18" charset="0"/>
              </a:rPr>
              <a:t>through vacuum</a:t>
            </a:r>
            <a:r>
              <a:rPr lang="en-GB" b="1" dirty="0">
                <a:latin typeface="Times New Roman" panose="02020603050405020304" pitchFamily="18" charset="0"/>
                <a:cs typeface="Times New Roman" panose="02020603050405020304" pitchFamily="18" charset="0"/>
              </a:rPr>
              <a:t> or through a </a:t>
            </a:r>
            <a:r>
              <a:rPr lang="en-GB" b="1" dirty="0">
                <a:solidFill>
                  <a:srgbClr val="FF0000"/>
                </a:solidFill>
                <a:latin typeface="Times New Roman" panose="02020603050405020304" pitchFamily="18" charset="0"/>
                <a:cs typeface="Times New Roman" panose="02020603050405020304" pitchFamily="18" charset="0"/>
              </a:rPr>
              <a:t>transparent medium</a:t>
            </a:r>
            <a:r>
              <a:rPr lang="en-GB" b="1" dirty="0">
                <a:latin typeface="Times New Roman" panose="02020603050405020304" pitchFamily="18" charset="0"/>
                <a:cs typeface="Times New Roman" panose="02020603050405020304" pitchFamily="18" charset="0"/>
              </a:rPr>
              <a:t>. In radiative mode, heat transfer takes place </a:t>
            </a:r>
            <a:r>
              <a:rPr lang="en-GB" b="1" dirty="0">
                <a:solidFill>
                  <a:srgbClr val="FF0000"/>
                </a:solidFill>
                <a:latin typeface="Times New Roman" panose="02020603050405020304" pitchFamily="18" charset="0"/>
                <a:cs typeface="Times New Roman" panose="02020603050405020304" pitchFamily="18" charset="0"/>
              </a:rPr>
              <a:t>through photons </a:t>
            </a:r>
            <a:r>
              <a:rPr lang="en-GB" b="1" dirty="0">
                <a:latin typeface="Times New Roman" panose="02020603050405020304" pitchFamily="18" charset="0"/>
                <a:cs typeface="Times New Roman" panose="02020603050405020304" pitchFamily="18" charset="0"/>
              </a:rPr>
              <a:t>present in the electromagnetic waves.</a:t>
            </a:r>
          </a:p>
        </p:txBody>
      </p:sp>
    </p:spTree>
    <p:extLst>
      <p:ext uri="{BB962C8B-B14F-4D97-AF65-F5344CB8AC3E}">
        <p14:creationId xmlns:p14="http://schemas.microsoft.com/office/powerpoint/2010/main" val="41581304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9565-9009-43C9-B3B8-6895D2D412C8}"/>
              </a:ext>
            </a:extLst>
          </p:cNvPr>
          <p:cNvSpPr>
            <a:spLocks noGrp="1"/>
          </p:cNvSpPr>
          <p:nvPr>
            <p:ph type="title"/>
          </p:nvPr>
        </p:nvSpPr>
        <p:spPr/>
        <p:txBody>
          <a:bodyPr/>
          <a:lstStyle/>
          <a:p>
            <a:r>
              <a:rPr lang="en-GB" dirty="0"/>
              <a:t>Radiation/Solar </a:t>
            </a:r>
            <a:r>
              <a:rPr lang="en-GB"/>
              <a:t>Colector</a:t>
            </a:r>
          </a:p>
        </p:txBody>
      </p:sp>
      <p:pic>
        <p:nvPicPr>
          <p:cNvPr id="1026" name="Picture 2" descr="Image result for radiation collectors">
            <a:extLst>
              <a:ext uri="{FF2B5EF4-FFF2-40B4-BE49-F238E27FC236}">
                <a16:creationId xmlns:a16="http://schemas.microsoft.com/office/drawing/2014/main" id="{D9BAD448-34C8-4DE4-AC31-B3CABAAEADA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629246"/>
            <a:ext cx="7467600" cy="4954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43970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07D5F-2D34-4155-A6D2-9C4FA06B3612}"/>
              </a:ext>
            </a:extLst>
          </p:cNvPr>
          <p:cNvSpPr>
            <a:spLocks noGrp="1"/>
          </p:cNvSpPr>
          <p:nvPr>
            <p:ph type="title"/>
          </p:nvPr>
        </p:nvSpPr>
        <p:spPr/>
        <p:txBody>
          <a:bodyPr/>
          <a:lstStyle/>
          <a:p>
            <a:r>
              <a:rPr lang="en-GB" dirty="0"/>
              <a:t>Laws of Thermodynamics</a:t>
            </a:r>
          </a:p>
        </p:txBody>
      </p:sp>
      <p:sp>
        <p:nvSpPr>
          <p:cNvPr id="3" name="Content Placeholder 2">
            <a:extLst>
              <a:ext uri="{FF2B5EF4-FFF2-40B4-BE49-F238E27FC236}">
                <a16:creationId xmlns:a16="http://schemas.microsoft.com/office/drawing/2014/main" id="{686513B3-5389-47B2-BA48-CF6F6E2D450B}"/>
              </a:ext>
            </a:extLst>
          </p:cNvPr>
          <p:cNvSpPr>
            <a:spLocks noGrp="1"/>
          </p:cNvSpPr>
          <p:nvPr>
            <p:ph idx="1"/>
          </p:nvPr>
        </p:nvSpPr>
        <p:spPr/>
        <p:txBody>
          <a:bodyPr>
            <a:normAutofit fontScale="92500" lnSpcReduction="20000"/>
          </a:bodyPr>
          <a:lstStyle/>
          <a:p>
            <a:pPr fontAlgn="base"/>
            <a:r>
              <a:rPr lang="en-GB" b="1" dirty="0">
                <a:solidFill>
                  <a:srgbClr val="FF0000"/>
                </a:solidFill>
                <a:latin typeface="proxima-nova"/>
              </a:rPr>
              <a:t>The first law, also known as Law of Conservation of Energy, states that energy cannot be created or destroyed in an isolated system.</a:t>
            </a:r>
          </a:p>
          <a:p>
            <a:pPr fontAlgn="base"/>
            <a:r>
              <a:rPr lang="en-GB" b="1" dirty="0">
                <a:solidFill>
                  <a:srgbClr val="0070C0"/>
                </a:solidFill>
                <a:latin typeface="proxima-nova"/>
              </a:rPr>
              <a:t>The second law of thermodynamics states that the entropy of any isolated system always increases.</a:t>
            </a:r>
          </a:p>
          <a:p>
            <a:pPr fontAlgn="base"/>
            <a:r>
              <a:rPr lang="en-GB" b="1" dirty="0">
                <a:solidFill>
                  <a:schemeClr val="accent6">
                    <a:lumMod val="75000"/>
                  </a:schemeClr>
                </a:solidFill>
                <a:latin typeface="proxima-nova"/>
              </a:rPr>
              <a:t>The third law of thermodynamics states that the entropy of a system approaches a constant value as the temperature approaches absolute zero.</a:t>
            </a:r>
          </a:p>
          <a:p>
            <a:endParaRPr lang="en-GB" dirty="0"/>
          </a:p>
        </p:txBody>
      </p:sp>
    </p:spTree>
    <p:extLst>
      <p:ext uri="{BB962C8B-B14F-4D97-AF65-F5344CB8AC3E}">
        <p14:creationId xmlns:p14="http://schemas.microsoft.com/office/powerpoint/2010/main" val="36154881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2BB55-64BC-488B-8067-75327EDF9C44}"/>
              </a:ext>
            </a:extLst>
          </p:cNvPr>
          <p:cNvSpPr>
            <a:spLocks noGrp="1"/>
          </p:cNvSpPr>
          <p:nvPr>
            <p:ph type="title"/>
          </p:nvPr>
        </p:nvSpPr>
        <p:spPr/>
        <p:txBody>
          <a:bodyPr/>
          <a:lstStyle/>
          <a:p>
            <a:r>
              <a:rPr lang="en-GB" dirty="0"/>
              <a:t>Thermodynamic Laws</a:t>
            </a:r>
          </a:p>
        </p:txBody>
      </p:sp>
      <p:pic>
        <p:nvPicPr>
          <p:cNvPr id="1026" name="Picture 2" descr="Image result for laws of thermodynamics">
            <a:extLst>
              <a:ext uri="{FF2B5EF4-FFF2-40B4-BE49-F238E27FC236}">
                <a16:creationId xmlns:a16="http://schemas.microsoft.com/office/drawing/2014/main" id="{B4E6BE02-113D-4FDF-9FA5-AB72FEBD99B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3333"/>
          <a:stretch/>
        </p:blipFill>
        <p:spPr bwMode="auto">
          <a:xfrm>
            <a:off x="685800" y="1531302"/>
            <a:ext cx="7772400" cy="5052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93152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60CA1-4D1D-4B18-BE59-B4418250B1B0}"/>
              </a:ext>
            </a:extLst>
          </p:cNvPr>
          <p:cNvSpPr>
            <a:spLocks noGrp="1"/>
          </p:cNvSpPr>
          <p:nvPr>
            <p:ph type="title"/>
          </p:nvPr>
        </p:nvSpPr>
        <p:spPr/>
        <p:txBody>
          <a:bodyPr>
            <a:normAutofit fontScale="90000"/>
          </a:bodyPr>
          <a:lstStyle/>
          <a:p>
            <a:r>
              <a:rPr lang="en-GB" dirty="0"/>
              <a:t>The Zeroth Law of Thermodynamics</a:t>
            </a:r>
          </a:p>
        </p:txBody>
      </p:sp>
      <p:pic>
        <p:nvPicPr>
          <p:cNvPr id="2050" name="Picture 2" descr="Image result for laws of thermodynamics">
            <a:extLst>
              <a:ext uri="{FF2B5EF4-FFF2-40B4-BE49-F238E27FC236}">
                <a16:creationId xmlns:a16="http://schemas.microsoft.com/office/drawing/2014/main" id="{EF298A32-4C60-47F4-BF10-F9C03AB381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678" b="14823"/>
          <a:stretch/>
        </p:blipFill>
        <p:spPr bwMode="auto">
          <a:xfrm>
            <a:off x="267495" y="1524000"/>
            <a:ext cx="8609010" cy="4427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36866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Emissivity</a:t>
            </a:r>
            <a:endParaRPr lang="en-GB" dirty="0"/>
          </a:p>
        </p:txBody>
      </p:sp>
      <p:pic>
        <p:nvPicPr>
          <p:cNvPr id="1026" name="Picture 2" descr="emissivity definitio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3886" y="1752600"/>
            <a:ext cx="8235983" cy="396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59338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Image result for emissivit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62200" y="1752600"/>
            <a:ext cx="3643312" cy="4827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91575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Basic Thermodynamics of Casting</a:t>
            </a:r>
          </a:p>
        </p:txBody>
      </p:sp>
      <p:sp>
        <p:nvSpPr>
          <p:cNvPr id="3" name="Content Placeholder 2"/>
          <p:cNvSpPr>
            <a:spLocks noGrp="1"/>
          </p:cNvSpPr>
          <p:nvPr>
            <p:ph idx="1"/>
          </p:nvPr>
        </p:nvSpPr>
        <p:spPr/>
        <p:txBody>
          <a:bodyPr>
            <a:normAutofit lnSpcReduction="10000"/>
          </a:bodyPr>
          <a:lstStyle/>
          <a:p>
            <a:pPr>
              <a:buNone/>
            </a:pPr>
            <a:r>
              <a:rPr lang="en-GB" dirty="0"/>
              <a:t>   The theoretical amount of heat required to melt the steel before casting is in </a:t>
            </a:r>
            <a:r>
              <a:rPr lang="en-GB" b="1" dirty="0"/>
              <a:t>three</a:t>
            </a:r>
            <a:r>
              <a:rPr lang="en-GB" dirty="0"/>
              <a:t> parts:</a:t>
            </a:r>
          </a:p>
          <a:p>
            <a:pPr marL="514350" indent="-514350">
              <a:buAutoNum type="alphaLcParenR"/>
            </a:pPr>
            <a:r>
              <a:rPr lang="en-GB" b="1" dirty="0">
                <a:solidFill>
                  <a:srgbClr val="0070C0"/>
                </a:solidFill>
              </a:rPr>
              <a:t>Heat required to heat the steel from room temperature to melting point.</a:t>
            </a:r>
          </a:p>
          <a:p>
            <a:pPr marL="514350" indent="-514350">
              <a:buAutoNum type="alphaLcParenR"/>
            </a:pPr>
            <a:r>
              <a:rPr lang="en-GB" b="1" dirty="0">
                <a:solidFill>
                  <a:srgbClr val="FF0000"/>
                </a:solidFill>
              </a:rPr>
              <a:t>Heat required to convert the solid steel at the melting point to liquid steel at the melting point.</a:t>
            </a:r>
          </a:p>
          <a:p>
            <a:pPr marL="514350" indent="-514350">
              <a:buAutoNum type="alphaLcParenR"/>
            </a:pPr>
            <a:r>
              <a:rPr lang="en-GB" b="1" dirty="0">
                <a:solidFill>
                  <a:srgbClr val="FF6600"/>
                </a:solidFill>
              </a:rPr>
              <a:t>Heat required to ensure the steel remains liquid during pouring. i.e. Superheat</a:t>
            </a:r>
            <a:r>
              <a:rPr lang="en-GB" dirty="0">
                <a:solidFill>
                  <a:srgbClr val="FF6600"/>
                </a:solidFill>
              </a:rPr>
              <a:t>.</a:t>
            </a:r>
          </a:p>
          <a:p>
            <a:pPr marL="514350" indent="-514350">
              <a:buAutoNum type="alphaLcParenR"/>
            </a:pP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Theoretical Energy for Casting</a:t>
            </a:r>
          </a:p>
        </p:txBody>
      </p:sp>
      <p:sp>
        <p:nvSpPr>
          <p:cNvPr id="4" name="TextBox 3"/>
          <p:cNvSpPr txBox="1"/>
          <p:nvPr/>
        </p:nvSpPr>
        <p:spPr>
          <a:xfrm>
            <a:off x="571472" y="1357298"/>
            <a:ext cx="7928196" cy="954107"/>
          </a:xfrm>
          <a:prstGeom prst="rect">
            <a:avLst/>
          </a:prstGeom>
          <a:noFill/>
        </p:spPr>
        <p:txBody>
          <a:bodyPr wrap="none" rtlCol="0">
            <a:spAutoFit/>
          </a:bodyPr>
          <a:lstStyle/>
          <a:p>
            <a:r>
              <a:rPr lang="en-GB" sz="2800" b="1" dirty="0">
                <a:solidFill>
                  <a:srgbClr val="0070C0"/>
                </a:solidFill>
              </a:rPr>
              <a:t>Mass               x   Specific Heat     x   Temperature rise</a:t>
            </a:r>
          </a:p>
          <a:p>
            <a:r>
              <a:rPr lang="en-GB" sz="2800" b="1" dirty="0">
                <a:solidFill>
                  <a:srgbClr val="0070C0"/>
                </a:solidFill>
              </a:rPr>
              <a:t>160,000 (Kg)  x   0.5 (KJ/Kg/</a:t>
            </a:r>
            <a:r>
              <a:rPr lang="en-GB" sz="2800" b="1" baseline="30000" dirty="0" err="1">
                <a:solidFill>
                  <a:srgbClr val="0070C0"/>
                </a:solidFill>
              </a:rPr>
              <a:t>o</a:t>
            </a:r>
            <a:r>
              <a:rPr lang="en-GB" sz="2800" b="1" dirty="0" err="1">
                <a:solidFill>
                  <a:srgbClr val="0070C0"/>
                </a:solidFill>
              </a:rPr>
              <a:t>C</a:t>
            </a:r>
            <a:r>
              <a:rPr lang="en-GB" sz="2800" b="1" dirty="0">
                <a:solidFill>
                  <a:srgbClr val="0070C0"/>
                </a:solidFill>
              </a:rPr>
              <a:t>)   x   1500</a:t>
            </a:r>
            <a:r>
              <a:rPr lang="en-GB" sz="2800" b="1" baseline="30000" dirty="0">
                <a:solidFill>
                  <a:srgbClr val="0070C0"/>
                </a:solidFill>
              </a:rPr>
              <a:t>o</a:t>
            </a:r>
            <a:r>
              <a:rPr lang="en-GB" sz="2800" b="1" dirty="0">
                <a:solidFill>
                  <a:srgbClr val="0070C0"/>
                </a:solidFill>
              </a:rPr>
              <a:t>C (1520-20)</a:t>
            </a:r>
          </a:p>
        </p:txBody>
      </p:sp>
      <p:sp>
        <p:nvSpPr>
          <p:cNvPr id="5" name="TextBox 4"/>
          <p:cNvSpPr txBox="1"/>
          <p:nvPr/>
        </p:nvSpPr>
        <p:spPr>
          <a:xfrm>
            <a:off x="4071934" y="4000504"/>
            <a:ext cx="439544" cy="707886"/>
          </a:xfrm>
          <a:prstGeom prst="rect">
            <a:avLst/>
          </a:prstGeom>
          <a:noFill/>
        </p:spPr>
        <p:txBody>
          <a:bodyPr wrap="none" rtlCol="0">
            <a:spAutoFit/>
          </a:bodyPr>
          <a:lstStyle/>
          <a:p>
            <a:r>
              <a:rPr lang="en-GB" sz="4000" b="1" dirty="0"/>
              <a:t>+</a:t>
            </a:r>
          </a:p>
        </p:txBody>
      </p:sp>
      <p:sp>
        <p:nvSpPr>
          <p:cNvPr id="6" name="TextBox 5"/>
          <p:cNvSpPr txBox="1"/>
          <p:nvPr/>
        </p:nvSpPr>
        <p:spPr>
          <a:xfrm>
            <a:off x="1500166" y="3000372"/>
            <a:ext cx="5929354" cy="1231106"/>
          </a:xfrm>
          <a:prstGeom prst="rect">
            <a:avLst/>
          </a:prstGeom>
          <a:noFill/>
        </p:spPr>
        <p:txBody>
          <a:bodyPr wrap="square" rtlCol="0">
            <a:spAutoFit/>
          </a:bodyPr>
          <a:lstStyle/>
          <a:p>
            <a:r>
              <a:rPr lang="en-GB" sz="2800" b="1" dirty="0">
                <a:solidFill>
                  <a:srgbClr val="FF0000"/>
                </a:solidFill>
              </a:rPr>
              <a:t>Mass               x   Latent Heat of Fusion</a:t>
            </a:r>
          </a:p>
          <a:p>
            <a:r>
              <a:rPr lang="en-GB" sz="2800" b="1" dirty="0">
                <a:solidFill>
                  <a:srgbClr val="FF0000"/>
                </a:solidFill>
              </a:rPr>
              <a:t>150,000 (Kg)  x   250 (KJ/Kg)  </a:t>
            </a:r>
            <a:endParaRPr lang="en-GB" b="1" dirty="0">
              <a:solidFill>
                <a:srgbClr val="FF0000"/>
              </a:solidFill>
            </a:endParaRPr>
          </a:p>
          <a:p>
            <a:endParaRPr lang="en-GB" dirty="0"/>
          </a:p>
        </p:txBody>
      </p:sp>
      <p:sp>
        <p:nvSpPr>
          <p:cNvPr id="7" name="TextBox 6"/>
          <p:cNvSpPr txBox="1"/>
          <p:nvPr/>
        </p:nvSpPr>
        <p:spPr>
          <a:xfrm>
            <a:off x="571472" y="4786322"/>
            <a:ext cx="7920182" cy="954107"/>
          </a:xfrm>
          <a:prstGeom prst="rect">
            <a:avLst/>
          </a:prstGeom>
          <a:noFill/>
        </p:spPr>
        <p:txBody>
          <a:bodyPr wrap="none" rtlCol="0">
            <a:spAutoFit/>
          </a:bodyPr>
          <a:lstStyle/>
          <a:p>
            <a:r>
              <a:rPr lang="en-GB" sz="2800" b="1" dirty="0">
                <a:solidFill>
                  <a:srgbClr val="FF6600"/>
                </a:solidFill>
              </a:rPr>
              <a:t>Mass               x   Specific Heat     x   Temperature rise</a:t>
            </a:r>
          </a:p>
          <a:p>
            <a:r>
              <a:rPr lang="en-GB" sz="2800" b="1" dirty="0">
                <a:solidFill>
                  <a:srgbClr val="FF6600"/>
                </a:solidFill>
              </a:rPr>
              <a:t>150,000 (Kg)  x   0.5 (KJ/Kg/</a:t>
            </a:r>
            <a:r>
              <a:rPr lang="en-GB" sz="2800" b="1" baseline="30000" dirty="0" err="1">
                <a:solidFill>
                  <a:srgbClr val="FF6600"/>
                </a:solidFill>
              </a:rPr>
              <a:t>o</a:t>
            </a:r>
            <a:r>
              <a:rPr lang="en-GB" sz="2800" b="1" dirty="0" err="1">
                <a:solidFill>
                  <a:srgbClr val="FF6600"/>
                </a:solidFill>
              </a:rPr>
              <a:t>C</a:t>
            </a:r>
            <a:r>
              <a:rPr lang="en-GB" sz="2800" b="1" dirty="0">
                <a:solidFill>
                  <a:srgbClr val="FF6600"/>
                </a:solidFill>
              </a:rPr>
              <a:t>)   x   35</a:t>
            </a:r>
            <a:r>
              <a:rPr lang="en-GB" sz="2800" b="1" baseline="30000" dirty="0">
                <a:solidFill>
                  <a:srgbClr val="FF6600"/>
                </a:solidFill>
              </a:rPr>
              <a:t>o</a:t>
            </a:r>
            <a:r>
              <a:rPr lang="en-GB" sz="2800" b="1" dirty="0">
                <a:solidFill>
                  <a:srgbClr val="FF6600"/>
                </a:solidFill>
              </a:rPr>
              <a:t>C (1555-1520)</a:t>
            </a:r>
          </a:p>
        </p:txBody>
      </p:sp>
      <p:sp>
        <p:nvSpPr>
          <p:cNvPr id="8" name="Rectangle 7"/>
          <p:cNvSpPr/>
          <p:nvPr/>
        </p:nvSpPr>
        <p:spPr>
          <a:xfrm>
            <a:off x="4000496" y="2285992"/>
            <a:ext cx="428628" cy="707886"/>
          </a:xfrm>
          <a:prstGeom prst="rect">
            <a:avLst/>
          </a:prstGeom>
        </p:spPr>
        <p:txBody>
          <a:bodyPr wrap="square">
            <a:spAutoFit/>
          </a:bodyPr>
          <a:lstStyle/>
          <a:p>
            <a:r>
              <a:rPr lang="en-GB" sz="4000" b="1" dirty="0"/>
              <a:t>+</a:t>
            </a:r>
          </a:p>
        </p:txBody>
      </p:sp>
      <p:sp>
        <p:nvSpPr>
          <p:cNvPr id="9" name="TextBox 8"/>
          <p:cNvSpPr txBox="1"/>
          <p:nvPr/>
        </p:nvSpPr>
        <p:spPr>
          <a:xfrm>
            <a:off x="1571604" y="6000768"/>
            <a:ext cx="5560818" cy="523220"/>
          </a:xfrm>
          <a:prstGeom prst="rect">
            <a:avLst/>
          </a:prstGeom>
          <a:noFill/>
        </p:spPr>
        <p:txBody>
          <a:bodyPr wrap="none" rtlCol="0">
            <a:spAutoFit/>
          </a:bodyPr>
          <a:lstStyle/>
          <a:p>
            <a:r>
              <a:rPr lang="en-GB" sz="2800" b="1" dirty="0"/>
              <a:t>=160,125 (160,000 approx) M Joules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Theoretical Energy for Casting (continued)</a:t>
            </a:r>
            <a:endParaRPr lang="en-US" dirty="0"/>
          </a:p>
        </p:txBody>
      </p:sp>
      <p:sp>
        <p:nvSpPr>
          <p:cNvPr id="3" name="Content Placeholder 2"/>
          <p:cNvSpPr>
            <a:spLocks noGrp="1"/>
          </p:cNvSpPr>
          <p:nvPr>
            <p:ph idx="1"/>
          </p:nvPr>
        </p:nvSpPr>
        <p:spPr/>
        <p:txBody>
          <a:bodyPr/>
          <a:lstStyle/>
          <a:p>
            <a:pPr>
              <a:buNone/>
            </a:pPr>
            <a:r>
              <a:rPr lang="en-GB" dirty="0"/>
              <a:t>    The theoretical estimated energy required to process a batch of steel =     </a:t>
            </a:r>
          </a:p>
          <a:p>
            <a:pPr>
              <a:buNone/>
            </a:pPr>
            <a:r>
              <a:rPr lang="en-GB" b="1" dirty="0">
                <a:solidFill>
                  <a:srgbClr val="FF0000"/>
                </a:solidFill>
              </a:rPr>
              <a:t>                          </a:t>
            </a:r>
            <a:r>
              <a:rPr lang="en-GB" b="1" dirty="0" smtClean="0">
                <a:solidFill>
                  <a:srgbClr val="FF0000"/>
                </a:solidFill>
              </a:rPr>
              <a:t>160M </a:t>
            </a:r>
            <a:r>
              <a:rPr lang="en-GB" b="1" dirty="0">
                <a:solidFill>
                  <a:srgbClr val="FF0000"/>
                </a:solidFill>
              </a:rPr>
              <a:t>Joules</a:t>
            </a:r>
          </a:p>
          <a:p>
            <a:pPr>
              <a:buNone/>
            </a:pPr>
            <a:r>
              <a:rPr lang="en-GB" dirty="0"/>
              <a:t>    If we assume a 35 minute heating cycle, then the total </a:t>
            </a:r>
            <a:r>
              <a:rPr lang="en-GB" b="1" dirty="0">
                <a:solidFill>
                  <a:srgbClr val="FF0000"/>
                </a:solidFill>
              </a:rPr>
              <a:t>POWER</a:t>
            </a:r>
            <a:r>
              <a:rPr lang="en-GB" dirty="0"/>
              <a:t> required =</a:t>
            </a:r>
          </a:p>
          <a:p>
            <a:pPr>
              <a:buNone/>
            </a:pPr>
            <a:endParaRPr lang="en-GB" dirty="0"/>
          </a:p>
          <a:p>
            <a:pPr>
              <a:buNone/>
            </a:pPr>
            <a:r>
              <a:rPr lang="en-GB"/>
              <a:t>    </a:t>
            </a:r>
            <a:r>
              <a:rPr lang="en-GB" smtClean="0"/>
              <a:t>160/35x60 </a:t>
            </a:r>
            <a:r>
              <a:rPr lang="en-GB" dirty="0"/>
              <a:t>= </a:t>
            </a:r>
            <a:r>
              <a:rPr lang="en-GB" b="1" dirty="0">
                <a:solidFill>
                  <a:srgbClr val="FF0000"/>
                </a:solidFill>
              </a:rPr>
              <a:t>76 MEGA WATTS</a:t>
            </a:r>
          </a:p>
          <a:p>
            <a:pPr>
              <a:buNone/>
            </a:pPr>
            <a:endParaRPr lang="en-US" b="1" dirty="0">
              <a:solidFill>
                <a:srgbClr val="FF0000"/>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Specific Heat </a:t>
            </a:r>
            <a:r>
              <a:rPr lang="en-GB" smtClean="0"/>
              <a:t>(Capacity)</a:t>
            </a:r>
            <a:endParaRPr lang="en-GB" dirty="0"/>
          </a:p>
        </p:txBody>
      </p:sp>
      <p:pic>
        <p:nvPicPr>
          <p:cNvPr id="1026" name="Picture 2" descr="Image result for specific heat capacity"/>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8520"/>
          <a:stretch/>
        </p:blipFill>
        <p:spPr bwMode="auto">
          <a:xfrm>
            <a:off x="227601" y="2057400"/>
            <a:ext cx="8688797" cy="4068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29317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a:t>
            </a:r>
            <a:r>
              <a:rPr lang="en-GB" smtClean="0"/>
              <a:t>Specific Heat Values</a:t>
            </a:r>
            <a:endParaRPr lang="en-GB" dirty="0"/>
          </a:p>
        </p:txBody>
      </p:sp>
      <p:sp>
        <p:nvSpPr>
          <p:cNvPr id="5" name="AutoShape 4" descr="Image result for specific heat capacit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specific heat capacity"/>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Image result for specific heat capacity table"/>
          <p:cNvPicPr>
            <a:picLocks noChangeAspect="1" noChangeArrowheads="1"/>
          </p:cNvPicPr>
          <p:nvPr/>
        </p:nvPicPr>
        <p:blipFill rotWithShape="1">
          <a:blip r:embed="rId2">
            <a:extLst>
              <a:ext uri="{28A0092B-C50C-407E-A947-70E740481C1C}">
                <a14:useLocalDpi xmlns:a14="http://schemas.microsoft.com/office/drawing/2010/main" val="0"/>
              </a:ext>
            </a:extLst>
          </a:blip>
          <a:srcRect l="1940" t="29629" r="-1940" b="-29629"/>
          <a:stretch/>
        </p:blipFill>
        <p:spPr bwMode="auto">
          <a:xfrm>
            <a:off x="467139" y="1828800"/>
            <a:ext cx="8491468" cy="6368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81456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8AC47-5699-4A02-979F-E9BB9A5253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537B68-65C5-460C-BD4B-AA665ACD14DF}"/>
              </a:ext>
            </a:extLst>
          </p:cNvPr>
          <p:cNvSpPr>
            <a:spLocks noGrp="1"/>
          </p:cNvSpPr>
          <p:nvPr>
            <p:ph idx="1"/>
          </p:nvPr>
        </p:nvSpPr>
        <p:spPr/>
        <p:txBody>
          <a:bodyPr/>
          <a:lstStyle/>
          <a:p>
            <a:r>
              <a:rPr lang="en-GB" dirty="0"/>
              <a:t>Heat transfer </a:t>
            </a:r>
            <a:r>
              <a:rPr lang="en-GB" dirty="0" err="1"/>
              <a:t>equipments</a:t>
            </a:r>
            <a:r>
              <a:rPr lang="en-GB" dirty="0"/>
              <a:t> are found to be useful in a wide range of industries. They can be broadly defined as </a:t>
            </a:r>
            <a:r>
              <a:rPr lang="en-GB" dirty="0" err="1"/>
              <a:t>equipments</a:t>
            </a:r>
            <a:r>
              <a:rPr lang="en-GB" dirty="0"/>
              <a:t> used to transfer heat from a hot medium to cold medium. The heat exchanger design and structure varies a lot depending on the application where they are used and the heat exchange media involved.</a:t>
            </a:r>
          </a:p>
        </p:txBody>
      </p:sp>
    </p:spTree>
    <p:extLst>
      <p:ext uri="{BB962C8B-B14F-4D97-AF65-F5344CB8AC3E}">
        <p14:creationId xmlns:p14="http://schemas.microsoft.com/office/powerpoint/2010/main" val="230976323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66FDC-4CB1-4976-B03B-0B56E707B3C0}"/>
              </a:ext>
            </a:extLst>
          </p:cNvPr>
          <p:cNvSpPr>
            <a:spLocks noGrp="1"/>
          </p:cNvSpPr>
          <p:nvPr>
            <p:ph type="title"/>
          </p:nvPr>
        </p:nvSpPr>
        <p:spPr/>
        <p:txBody>
          <a:bodyPr/>
          <a:lstStyle/>
          <a:p>
            <a:r>
              <a:rPr lang="en-GB" dirty="0"/>
              <a:t>Plate and Frame</a:t>
            </a:r>
          </a:p>
        </p:txBody>
      </p:sp>
      <p:pic>
        <p:nvPicPr>
          <p:cNvPr id="1026" name="Picture 2" descr="https://www.enggcyclopedia.com/wp-content/uploads/2010/12/plate-type-heat-exchager-schematic.jpg">
            <a:extLst>
              <a:ext uri="{FF2B5EF4-FFF2-40B4-BE49-F238E27FC236}">
                <a16:creationId xmlns:a16="http://schemas.microsoft.com/office/drawing/2014/main" id="{63E3D62C-9302-4D84-A1AF-6EB9D8B575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1801812"/>
            <a:ext cx="3886200" cy="48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2162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D9E96-193B-4307-A168-D17534029CB7}"/>
              </a:ext>
            </a:extLst>
          </p:cNvPr>
          <p:cNvSpPr>
            <a:spLocks noGrp="1"/>
          </p:cNvSpPr>
          <p:nvPr>
            <p:ph type="title"/>
          </p:nvPr>
        </p:nvSpPr>
        <p:spPr/>
        <p:txBody>
          <a:bodyPr/>
          <a:lstStyle/>
          <a:p>
            <a:r>
              <a:rPr lang="en-GB" dirty="0"/>
              <a:t>Spiral</a:t>
            </a:r>
          </a:p>
        </p:txBody>
      </p:sp>
      <p:pic>
        <p:nvPicPr>
          <p:cNvPr id="2050" name="Picture 2" descr="https://www.enggcyclopedia.com/wp-content/uploads/2010/12/spiral-type-heat-exchager-schematic.jpg">
            <a:extLst>
              <a:ext uri="{FF2B5EF4-FFF2-40B4-BE49-F238E27FC236}">
                <a16:creationId xmlns:a16="http://schemas.microsoft.com/office/drawing/2014/main" id="{81EB9D04-00D0-431B-B78E-E2C37C2DCA3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55307" y="1600200"/>
            <a:ext cx="7233385"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6986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95890-B660-418A-B367-521AA5CFFEAB}"/>
              </a:ext>
            </a:extLst>
          </p:cNvPr>
          <p:cNvSpPr>
            <a:spLocks noGrp="1"/>
          </p:cNvSpPr>
          <p:nvPr>
            <p:ph type="title"/>
          </p:nvPr>
        </p:nvSpPr>
        <p:spPr/>
        <p:txBody>
          <a:bodyPr/>
          <a:lstStyle/>
          <a:p>
            <a:endParaRPr lang="en-GB"/>
          </a:p>
        </p:txBody>
      </p:sp>
      <p:pic>
        <p:nvPicPr>
          <p:cNvPr id="3074" name="Picture 2" descr="https://www.enggcyclopedia.com/wp-content/uploads/2010/12/Plate-and-fin-type-exchanger.bmp">
            <a:extLst>
              <a:ext uri="{FF2B5EF4-FFF2-40B4-BE49-F238E27FC236}">
                <a16:creationId xmlns:a16="http://schemas.microsoft.com/office/drawing/2014/main" id="{DFC4E3FC-853A-4EB4-889D-BAAB071F038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03210" y="1600200"/>
            <a:ext cx="5137579"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0072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860F-F7DE-4652-AEA7-3F2019858231}"/>
              </a:ext>
            </a:extLst>
          </p:cNvPr>
          <p:cNvSpPr>
            <a:spLocks noGrp="1"/>
          </p:cNvSpPr>
          <p:nvPr>
            <p:ph type="title"/>
          </p:nvPr>
        </p:nvSpPr>
        <p:spPr/>
        <p:txBody>
          <a:bodyPr/>
          <a:lstStyle/>
          <a:p>
            <a:r>
              <a:rPr lang="en-GB" dirty="0"/>
              <a:t>Air Cooler Heat Exchanger</a:t>
            </a:r>
          </a:p>
        </p:txBody>
      </p:sp>
      <p:pic>
        <p:nvPicPr>
          <p:cNvPr id="4098" name="Picture 2" descr="https://www.enggcyclopedia.com/wp-content/uploads/2010/12/air-cooler-schematic.jpg">
            <a:extLst>
              <a:ext uri="{FF2B5EF4-FFF2-40B4-BE49-F238E27FC236}">
                <a16:creationId xmlns:a16="http://schemas.microsoft.com/office/drawing/2014/main" id="{AE9A47B5-9637-41B0-A85E-EF294A8AF64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2229433"/>
            <a:ext cx="8229600" cy="3267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634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25CFC-0175-4874-BE45-935EC8E6E408}"/>
              </a:ext>
            </a:extLst>
          </p:cNvPr>
          <p:cNvSpPr>
            <a:spLocks noGrp="1"/>
          </p:cNvSpPr>
          <p:nvPr>
            <p:ph type="title"/>
          </p:nvPr>
        </p:nvSpPr>
        <p:spPr/>
        <p:txBody>
          <a:bodyPr/>
          <a:lstStyle/>
          <a:p>
            <a:r>
              <a:rPr lang="en-GB" dirty="0"/>
              <a:t>Double Pipe Heat Exchanger</a:t>
            </a:r>
          </a:p>
        </p:txBody>
      </p:sp>
      <p:pic>
        <p:nvPicPr>
          <p:cNvPr id="4" name="Content Placeholder 3">
            <a:extLst>
              <a:ext uri="{FF2B5EF4-FFF2-40B4-BE49-F238E27FC236}">
                <a16:creationId xmlns:a16="http://schemas.microsoft.com/office/drawing/2014/main" id="{84C5E808-44F3-4E27-977C-BC39A8A3673D}"/>
              </a:ext>
            </a:extLst>
          </p:cNvPr>
          <p:cNvPicPr>
            <a:picLocks noGrp="1" noChangeAspect="1"/>
          </p:cNvPicPr>
          <p:nvPr>
            <p:ph idx="1"/>
          </p:nvPr>
        </p:nvPicPr>
        <p:blipFill>
          <a:blip r:embed="rId3"/>
          <a:stretch>
            <a:fillRect/>
          </a:stretch>
        </p:blipFill>
        <p:spPr>
          <a:xfrm>
            <a:off x="1114425" y="1901031"/>
            <a:ext cx="6915150" cy="3924300"/>
          </a:xfrm>
          <a:prstGeom prst="rect">
            <a:avLst/>
          </a:prstGeom>
        </p:spPr>
      </p:pic>
    </p:spTree>
    <p:extLst>
      <p:ext uri="{BB962C8B-B14F-4D97-AF65-F5344CB8AC3E}">
        <p14:creationId xmlns:p14="http://schemas.microsoft.com/office/powerpoint/2010/main" val="25069114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0B5880-EDBB-4C70-9D9F-77907B910E21}"/>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nSpc>
                <a:spcPct val="90000"/>
              </a:lnSpc>
            </a:pPr>
            <a:r>
              <a:rPr lang="en-US" sz="2800" kern="1200" dirty="0">
                <a:solidFill>
                  <a:schemeClr val="bg1"/>
                </a:solidFill>
                <a:latin typeface="+mj-lt"/>
                <a:ea typeface="+mj-ea"/>
                <a:cs typeface="+mj-cs"/>
              </a:rPr>
              <a:t>Shell and Tube Heat Exchanger</a:t>
            </a:r>
          </a:p>
        </p:txBody>
      </p:sp>
      <p:pic>
        <p:nvPicPr>
          <p:cNvPr id="5122" name="Picture 2" descr="https://www.enggcyclopedia.com/wp-content/uploads/2010/12/shell-and-tube-exchanger.bmp">
            <a:extLst>
              <a:ext uri="{FF2B5EF4-FFF2-40B4-BE49-F238E27FC236}">
                <a16:creationId xmlns:a16="http://schemas.microsoft.com/office/drawing/2014/main" id="{D46EC818-A618-4470-9293-001E5E8383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0472" y="1675227"/>
            <a:ext cx="6103054"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90407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TotalTime>
  <Words>1023</Words>
  <Application>Microsoft Office PowerPoint</Application>
  <PresentationFormat>On-screen Show (4:3)</PresentationFormat>
  <Paragraphs>85</Paragraphs>
  <Slides>22</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Open Sans</vt:lpstr>
      <vt:lpstr>proxima-nova</vt:lpstr>
      <vt:lpstr>Times New Roman</vt:lpstr>
      <vt:lpstr>Office Theme</vt:lpstr>
      <vt:lpstr>Heat Transfer Mechanisms</vt:lpstr>
      <vt:lpstr>Convection of Heat</vt:lpstr>
      <vt:lpstr>Conduction of Heat</vt:lpstr>
      <vt:lpstr>Radiation of Heat</vt:lpstr>
      <vt:lpstr>Radiation/Solar Colector</vt:lpstr>
      <vt:lpstr>Laws of Thermodynamics</vt:lpstr>
      <vt:lpstr>Thermodynamic Laws</vt:lpstr>
      <vt:lpstr>The Zeroth Law of Thermodynamics</vt:lpstr>
      <vt:lpstr>Emissivity</vt:lpstr>
      <vt:lpstr>PowerPoint Presentation</vt:lpstr>
      <vt:lpstr>Basic Thermodynamics of Casting</vt:lpstr>
      <vt:lpstr>Theoretical Energy for Casting</vt:lpstr>
      <vt:lpstr>Theoretical Energy for Casting (continued)</vt:lpstr>
      <vt:lpstr>Specific Heat (Capacity)</vt:lpstr>
      <vt:lpstr>Common Specific Heat Values</vt:lpstr>
      <vt:lpstr>PowerPoint Presentation</vt:lpstr>
      <vt:lpstr>Plate and Frame</vt:lpstr>
      <vt:lpstr>Spiral</vt:lpstr>
      <vt:lpstr>PowerPoint Presentation</vt:lpstr>
      <vt:lpstr>Air Cooler Heat Exchanger</vt:lpstr>
      <vt:lpstr>Double Pipe Heat Exchanger</vt:lpstr>
      <vt:lpstr>Shell and Tube Heat Exchanger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Heat Transfer Mechanisms</dc:title>
  <dc:creator>Philip Holden</dc:creator>
  <cp:lastModifiedBy>Arnaud Marotin</cp:lastModifiedBy>
  <cp:revision>9</cp:revision>
  <dcterms:created xsi:type="dcterms:W3CDTF">2019-03-17T23:04:19Z</dcterms:created>
  <dcterms:modified xsi:type="dcterms:W3CDTF">2019-03-20T11:50:23Z</dcterms:modified>
</cp:coreProperties>
</file>