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lsx" ContentType="application/vnd.openxmlformats-officedocument.spreadsheetml.sheet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7" r:id="rId6"/>
    <p:sldId id="258" r:id="rId7"/>
    <p:sldId id="266" r:id="rId8"/>
    <p:sldId id="260" r:id="rId9"/>
    <p:sldId id="259" r:id="rId10"/>
    <p:sldId id="261" r:id="rId11"/>
    <p:sldId id="262" r:id="rId12"/>
    <p:sldId id="263" r:id="rId13"/>
    <p:sldId id="264" r:id="rId14"/>
    <p:sldId id="265" r:id="rId15"/>
    <p:sldId id="270" r:id="rId16"/>
    <p:sldId id="269" r:id="rId17"/>
    <p:sldId id="273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DA37D80-6434-44D0-A028-1B22A696006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Revenue Mix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E176-4A41-9F00-E817FDE1376F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176-4A41-9F00-E817FDE1376F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E176-4A41-9F00-E817FDE1376F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E176-4A41-9F00-E817FDE1376F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E176-4A41-9F00-E817FDE1376F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tx2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Hourly Caregiver Billing £22</c:v>
                </c:pt>
                <c:pt idx="1">
                  <c:v>Agency Commission £10</c:v>
                </c:pt>
                <c:pt idx="2">
                  <c:v>Permanent Placement Fees 12% of Annual Salary</c:v>
                </c:pt>
                <c:pt idx="3">
                  <c:v>Long Term Contracts With Care Homes and Hospitals</c:v>
                </c:pt>
                <c:pt idx="4">
                  <c:v>Private Family Care Packages</c:v>
                </c:pt>
              </c:strCache>
            </c:strRef>
          </c:cat>
          <c:val>
            <c:numRef>
              <c:f>Sheet1!$B$2:$B$6</c:f>
              <c:numCache>
                <c:formatCode>0%</c:formatCode>
                <c:ptCount val="5"/>
                <c:pt idx="0">
                  <c:v>0.35</c:v>
                </c:pt>
                <c:pt idx="1">
                  <c:v>0.2</c:v>
                </c:pt>
                <c:pt idx="2">
                  <c:v>0.18</c:v>
                </c:pt>
                <c:pt idx="3">
                  <c:v>0.15</c:v>
                </c:pt>
                <c:pt idx="4">
                  <c:v>0.12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8C-4F0E-9A13-6630391F6F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5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71268B-8AC2-4239-8FAF-7C144C210720}" type="datetimeFigureOut">
              <a:rPr lang="en-US"/>
              <a:t>8/8/2026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BA2C8-71FC-43D0-BD87-0547616971F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292136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D8362-6D63-40AC-BAA9-90C3AE6D5875}" type="datetimeFigureOut">
              <a:rPr lang="en-US"/>
              <a:t>8/8/2026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539446-6953-447E-A4E3-E7CFBF87004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23929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ater3"/>
          <p:cNvSpPr/>
          <p:nvPr/>
        </p:nvSpPr>
        <p:spPr bwMode="gray">
          <a:xfrm>
            <a:off x="2552" y="5243129"/>
            <a:ext cx="12188952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sky"/>
          <p:cNvSpPr/>
          <p:nvPr/>
        </p:nvSpPr>
        <p:spPr bwMode="white">
          <a:xfrm>
            <a:off x="2552" y="0"/>
            <a:ext cx="12188952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water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" r="9901"/>
          <a:stretch/>
        </p:blipFill>
        <p:spPr bwMode="ltGray">
          <a:xfrm>
            <a:off x="-1425" y="5497897"/>
            <a:ext cx="12188952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water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r="6356"/>
          <a:stretch/>
        </p:blipFill>
        <p:spPr bwMode="gray">
          <a:xfrm flipH="1">
            <a:off x="-1425" y="5221111"/>
            <a:ext cx="12188952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Rectangle 7"/>
          <p:cNvSpPr/>
          <p:nvPr/>
        </p:nvSpPr>
        <p:spPr>
          <a:xfrm>
            <a:off x="-1425" y="5961106"/>
            <a:ext cx="12188952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5872" y="1309047"/>
            <a:ext cx="9602789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5872" y="4038600"/>
            <a:ext cx="96012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1309047"/>
            <a:ext cx="9601252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038600"/>
            <a:ext cx="96012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F84E2-2D7A-43CF-AC90-352A289A783A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572768"/>
            <a:ext cx="4572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1120" y="1572768"/>
            <a:ext cx="4572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1">
              <a:rPr lang="en-US"/>
              <a:t>8/8/2026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572768"/>
            <a:ext cx="4572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1120" y="2365861"/>
            <a:ext cx="4572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572768"/>
            <a:ext cx="4572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365861"/>
            <a:ext cx="4572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1">
              <a:rPr lang="en-US"/>
              <a:t>8/8/2026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1">
              <a:rPr lang="en-US"/>
              <a:t>8/8/2026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1">
              <a:rPr lang="en-US"/>
              <a:t>8/8/2026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479" y="762000"/>
            <a:ext cx="3377133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413" y="685800"/>
            <a:ext cx="68580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479" y="3554104"/>
            <a:ext cx="3377133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1">
              <a:rPr lang="en-US"/>
              <a:t>8/8/2026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479" y="762000"/>
            <a:ext cx="3377133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760413" y="685800"/>
            <a:ext cx="68580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479" y="3554104"/>
            <a:ext cx="3377133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74940-A916-4C8B-9648-02A2D3898F9E}" type="datetime1">
              <a:rPr lang="en-US"/>
              <a:t>8/8/2026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274638"/>
            <a:ext cx="2628900" cy="54403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74638"/>
            <a:ext cx="7734300" cy="54403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8" name="water3"/>
          <p:cNvSpPr/>
          <p:nvPr/>
        </p:nvSpPr>
        <p:spPr bwMode="gray">
          <a:xfrm>
            <a:off x="2552" y="6064101"/>
            <a:ext cx="12188952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water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" r="9901"/>
          <a:stretch/>
        </p:blipFill>
        <p:spPr bwMode="white">
          <a:xfrm>
            <a:off x="-1425" y="6256181"/>
            <a:ext cx="12188952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water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r="6356"/>
          <a:stretch/>
        </p:blipFill>
        <p:spPr bwMode="gray">
          <a:xfrm flipH="1">
            <a:off x="-1425" y="5979395"/>
            <a:ext cx="12188952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1120" y="265176"/>
            <a:ext cx="950975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572768"/>
            <a:ext cx="950976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41120" y="6601968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601968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5586B75A-687E-405C-8A0B-8D00578BA2C3}" type="datetime1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601968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8pPr>
      <a:lvl9pPr marL="2240280" indent="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None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7F919BA-C5F6-7CC3-FF0A-9024C6B1522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710831" y="2090172"/>
            <a:ext cx="79787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Enterprise &amp; Entrepreneurship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LCLM4006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Myrna Villegas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2512501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Lecturer: Richard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Ashaye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 2: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50390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78AE16C8-CC67-B556-9198-FF83AD896FF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1341120" y="265176"/>
            <a:ext cx="9509759" cy="1088136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3CB3B1F-C7C3-022C-1C3D-7C1A1565F00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sz="half" idx="2"/>
          </p:nvPr>
        </p:nvSpPr>
        <p:spPr>
          <a:xfrm>
            <a:off x="5709425" y="1572768"/>
            <a:ext cx="6110868" cy="4142232"/>
          </a:xfrm>
        </p:spPr>
        <p:txBody>
          <a:bodyPr>
            <a:normAutofit/>
          </a:bodyPr>
          <a:lstStyle/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Name: 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 Agency Ltd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Owner: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Myrna Villegas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Number: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+447979445136 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Address: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33 St. Ann’s Court, London Road, Loudwater, High Wycombe HP109UJ </a:t>
            </a:r>
          </a:p>
          <a:p>
            <a:endParaRPr lang="en-US" dirty="0"/>
          </a:p>
        </p:txBody>
      </p:sp>
      <p:pic>
        <p:nvPicPr>
          <p:cNvPr id="13" name="Picture 12" descr="Tender Care Agency.&#10;&#10;AI-generated content may be incorrect.">
            <a:extLst>
              <a:ext uri="{FF2B5EF4-FFF2-40B4-BE49-F238E27FC236}">
                <a16:creationId xmlns:a16="http://schemas.microsoft.com/office/drawing/2014/main" id="{C522C575-0D46-C780-2A0C-18D6F345822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l="4093" r="5950" b="-2"/>
          <a:stretch>
            <a:fillRect/>
          </a:stretch>
        </p:blipFill>
        <p:spPr>
          <a:xfrm>
            <a:off x="1006584" y="1572768"/>
            <a:ext cx="4572000" cy="4142232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1BD3C3C-B616-F1E7-481D-1AEC0DA813E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97803" y="5401267"/>
            <a:ext cx="1286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Reliable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321BB7B-F51E-BC61-EB79-94632D85107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06941" y="5401266"/>
            <a:ext cx="17829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Compassionate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AC02CF5-9989-C300-A808-C2065F0A1B9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389887" y="5401266"/>
            <a:ext cx="33316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Professional Care Staffing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97B59D1-D177-7C0A-93F3-760D01DE93D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976816" y="551690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C6A4EFA-14DD-637A-D94C-122F3710A2F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367027" y="551690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4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FB9562E7-D601-8B14-7115-497BF636831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21225" y="531927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Table of Contents </a:t>
            </a:r>
          </a:p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766780-5843-D5AD-A4C6-BA6797C1660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093220" y="1513211"/>
            <a:ext cx="4945583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Funding Requirements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Financial Plan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Revenue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Profit/Loss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Financial Analysis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Break-Even and Cash Flow Analysis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VII.  Conclusion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400050" indent="-400050">
              <a:buAutoNum type="romanU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68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2BD4E984-BD1D-A3AD-B6D6-183A4F33DD6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1434" y="2271851"/>
            <a:ext cx="54135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Background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 years Marketing Manager for family printing business (Philippines)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 years Production Manager, Philippine Theatre UK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6 years Maternity Nurse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Leadership Strengths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Operational management and team coordination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Client relations and service quality oversight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 organisational and communication skills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CF2FAC-5326-67E2-5158-A199E41DF73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96000" y="2487295"/>
            <a:ext cx="541357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Passion and Purpose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First-hand experience of families and care organisations struggling to access reliable, well-trained caregivers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Commitment to delivering safe, dignified, and compassionate care.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Vision for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Build a trusted care agency that strengthen community well-being.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dependable, professionally trained staff who uphold the highest standards.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Deliver meaningful impact through quality. Integrity, and consistent service.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A9153D60-648C-17FB-D32C-6003547B8A9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589451" y="379291"/>
            <a:ext cx="5413571" cy="534075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745AA4-90B2-A55D-051C-26842C4FD17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690600" y="1377165"/>
            <a:ext cx="5211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MYRNA VILLEGAS</a:t>
            </a:r>
          </a:p>
          <a:p>
            <a:pPr algn="ctr"/>
            <a:r>
              <a:rPr lang="en-GB" b="1" dirty="0"/>
              <a:t>FOUNDER/DIRECTOR</a:t>
            </a:r>
          </a:p>
        </p:txBody>
      </p:sp>
    </p:spTree>
    <p:extLst>
      <p:ext uri="{BB962C8B-B14F-4D97-AF65-F5344CB8AC3E}">
        <p14:creationId xmlns:p14="http://schemas.microsoft.com/office/powerpoint/2010/main" val="36188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D4CBDD-8065-7644-CFFA-3D623D5AC5D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422931" y="453154"/>
            <a:ext cx="0" cy="555922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207FC7D-3970-F679-0081-97B0A6D97F9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8025" y="2355605"/>
            <a:ext cx="30830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6053A4-14D8-6228-E42F-7A6A818DB7F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92269" y="550258"/>
            <a:ext cx="772789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Core Mission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Recruit, train, and provide compassionate caregivers across the UK.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Services Offered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assistants and support workers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Maternity nurses and home-based carers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 care, mobility support, medication assistance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Companionship, newborn care, specialised disability and long-term condition support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Rising demand for dependable, well-trained care staff.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care homes, hospitals, and families facing staffing shortages and ageing population pressures.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Competitive Edge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Reliable, compassionate workforce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Tailored placements and ongoing professional development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reputation for strong trust and quality care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Goal for Investors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Expand national reach and capacity to meet growing demand.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Strengthen UK care infrastructure while delivering sustainable returns.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D7950878-881E-1429-AC05-2D85A334226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78025" y="2355605"/>
            <a:ext cx="2985959" cy="923330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BUSINESS OVERVIEW</a:t>
            </a:r>
          </a:p>
        </p:txBody>
      </p:sp>
    </p:spTree>
    <p:extLst>
      <p:ext uri="{BB962C8B-B14F-4D97-AF65-F5344CB8AC3E}">
        <p14:creationId xmlns:p14="http://schemas.microsoft.com/office/powerpoint/2010/main" val="195203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FF8F39E-8528-6103-58E8-198D1E85E63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304881" y="1610315"/>
            <a:ext cx="75822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📌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 Agency – Company Structure (Ltd)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Registered as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a secure and professional operating framework.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 liability is limited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protecting owners and directors.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full compliance with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regulatory standards.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formal contracts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 care homes, hospitals, and local authorities.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credibility and trust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essential in the UK care sector.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stable, regulated foundation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recruitment, training, and long‑term client partnerships.</a:t>
            </a:r>
          </a:p>
          <a:p>
            <a:endParaRPr lang="en-GB" dirty="0"/>
          </a:p>
        </p:txBody>
      </p:sp>
      <p:sp>
        <p:nvSpPr>
          <p:cNvPr id="13" name="Scroll: Horizontal 12">
            <a:extLst>
              <a:ext uri="{FF2B5EF4-FFF2-40B4-BE49-F238E27FC236}">
                <a16:creationId xmlns:a16="http://schemas.microsoft.com/office/drawing/2014/main" id="{E8A08BCD-7DEC-FCC7-6FEA-EE4D5681409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325827" y="647363"/>
            <a:ext cx="5842449" cy="630004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Legal Format</a:t>
            </a:r>
          </a:p>
        </p:txBody>
      </p:sp>
    </p:spTree>
    <p:extLst>
      <p:ext uri="{BB962C8B-B14F-4D97-AF65-F5344CB8AC3E}">
        <p14:creationId xmlns:p14="http://schemas.microsoft.com/office/powerpoint/2010/main" val="144107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croll: Horizontal 7">
            <a:extLst>
              <a:ext uri="{FF2B5EF4-FFF2-40B4-BE49-F238E27FC236}">
                <a16:creationId xmlns:a16="http://schemas.microsoft.com/office/drawing/2014/main" id="{2D26FB4F-2262-5E88-671F-EE417C17EFC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196354" y="303451"/>
            <a:ext cx="6198499" cy="623086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Management Structure</a:t>
            </a:r>
          </a:p>
        </p:txBody>
      </p:sp>
      <p:sp>
        <p:nvSpPr>
          <p:cNvPr id="2" name="Text Box 6">
            <a:extLst>
              <a:ext uri="{FF2B5EF4-FFF2-40B4-BE49-F238E27FC236}">
                <a16:creationId xmlns:a16="http://schemas.microsoft.com/office/drawing/2014/main" id="{6058BF15-60C9-D247-6639-BE2383761B1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06528" y="4004712"/>
            <a:ext cx="4399370" cy="2549837"/>
          </a:xfrm>
          <a:prstGeom prst="rect">
            <a:avLst/>
          </a:prstGeom>
          <a:solidFill>
            <a:schemeClr val="lt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Care Manager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Mark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Supervises caregivers and care delivery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Conducts assessments and creates care plans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Ensures CQC compliance and safeguarding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Leads training and performance monitoring</a:t>
            </a:r>
          </a:p>
        </p:txBody>
      </p:sp>
      <p:sp>
        <p:nvSpPr>
          <p:cNvPr id="3" name="Text Box 1">
            <a:extLst>
              <a:ext uri="{FF2B5EF4-FFF2-40B4-BE49-F238E27FC236}">
                <a16:creationId xmlns:a16="http://schemas.microsoft.com/office/drawing/2014/main" id="{BC99D459-7FA5-8936-9347-B9448334009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62168" y="1246505"/>
            <a:ext cx="5666870" cy="2182495"/>
          </a:xfrm>
          <a:prstGeom prst="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Founder / </a:t>
            </a:r>
            <a:r>
              <a:rPr lang="en-GB" sz="14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Director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Jan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Sets business vision and strategy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Oversees compliance and quality standards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Builds partnerships with clients and care organisations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Manages finances and overall operations</a:t>
            </a:r>
          </a:p>
        </p:txBody>
      </p:sp>
      <p:sp>
        <p:nvSpPr>
          <p:cNvPr id="4" name="Text Box 6">
            <a:extLst>
              <a:ext uri="{FF2B5EF4-FFF2-40B4-BE49-F238E27FC236}">
                <a16:creationId xmlns:a16="http://schemas.microsoft.com/office/drawing/2014/main" id="{473F8936-7AB2-2837-2650-8BAA73DF660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586102" y="4060510"/>
            <a:ext cx="4399370" cy="2494039"/>
          </a:xfrm>
          <a:prstGeom prst="rect">
            <a:avLst/>
          </a:prstGeom>
          <a:solidFill>
            <a:schemeClr val="lt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Administrative Officer</a:t>
            </a:r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Ghey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Handles scheduling, records, and documentation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Supports recruitment and payroll tasks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Manages communication with clients and staff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Provides administrative support to the Director and Care Manager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5A496A9-9192-C637-7A59-6D8E89C086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392092" y="3423942"/>
            <a:ext cx="689705" cy="5757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E60E591-49D8-FF40-6052-B130838D6EC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110205" y="3423942"/>
            <a:ext cx="664565" cy="6315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5057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3453EB65-CDD6-0014-504B-77637C917A0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60336" y="347957"/>
            <a:ext cx="6271328" cy="614995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PESTEL ANALYSIS – </a:t>
            </a:r>
            <a:r>
              <a:rPr lang="en-GB" b="1" dirty="0" err="1"/>
              <a:t>TenderNest</a:t>
            </a:r>
            <a:r>
              <a:rPr lang="en-GB" b="1" dirty="0"/>
              <a:t> Care Agency Ltd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F759DA-8CE2-8503-655C-E60778A6A8F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62358" y="1796432"/>
            <a:ext cx="463673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🟦 Political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care funding &amp; workforce regulations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Immigration rules affect recruitment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CQC &amp; safeguarding compliance required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🟩 Economic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Costs influenced by wages &amp; living expenses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Stable demand from ageing population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Predictable revenue through care‑home partnerships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🟧 Social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Rising need for elderly &amp; home‑based care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Families prefer personalised, culturally aware support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 focus on dignity &amp; independence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E180B6-37AF-24EA-4BB3-B54A88C726E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80372" y="1873515"/>
            <a:ext cx="5057522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🟪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scheduling &amp; care records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Online training improves staff skills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Web &amp; social media enhance communication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🟫 Environmental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Push for eco‑friendly, low‑waste operations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documentation reduces paper use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🟥 Legal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Employment law, GDPR, health &amp; safety, CQC compliance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Mandatory safeguarding &amp; medication‑support training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2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192C566-1D08-51B2-6764-66288DEB04C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99683" y="1310573"/>
            <a:ext cx="5256451" cy="3265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🌿 </a:t>
            </a: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Entrepreneurial Marketing Approach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Entrepreneurial, low-cost digital marketing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Facebook, Instagram, TikTok campaigns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networking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Word-of-mouth referrals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Targeting care homes, hospitals, private families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The image illustrates a marketing segmentation table categorizing different customer segments for care homes and living facilities, including demographics like new parents, elderly, and individuals with disabilities, and geographic locations like Buckinghamshire.&#10;&#10;AI-generated content may be incorrect.">
            <a:extLst>
              <a:ext uri="{FF2B5EF4-FFF2-40B4-BE49-F238E27FC236}">
                <a16:creationId xmlns:a16="http://schemas.microsoft.com/office/drawing/2014/main" id="{54616BC6-6F02-B195-0D3B-776718577DA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6197" y="1109069"/>
            <a:ext cx="5615874" cy="42733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068F6C-C084-6DB1-D509-4B7335AB718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06308" y="5543044"/>
            <a:ext cx="109970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USP: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specialises in personalised caregiver matching and newborn/postnatal care, supported by continuous training and community workforce development.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POSITIONING : Deliver safe, dignified, personalised care that families and organisations can trust.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Scroll: Horizontal 8">
            <a:extLst>
              <a:ext uri="{FF2B5EF4-FFF2-40B4-BE49-F238E27FC236}">
                <a16:creationId xmlns:a16="http://schemas.microsoft.com/office/drawing/2014/main" id="{0D055A44-FEB4-1F76-6131-CDF8BBBE190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209126" y="289328"/>
            <a:ext cx="8448085" cy="659158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kern="100" dirty="0">
              <a:latin typeface="+mj-lt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kern="100" dirty="0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Marketing Strategy – </a:t>
            </a:r>
            <a:r>
              <a:rPr lang="en-GB" b="1" kern="100" dirty="0" err="1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kern="100" dirty="0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 Care Agency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35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A6256BAA-337A-9A31-F7E6-95C0753D5D4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131618" y="345810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Funding Requirements</a:t>
            </a:r>
          </a:p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B202E6-D187-C293-5C07-31D79DB076B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79135" y="1869099"/>
            <a:ext cx="4661013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Funding Needed: £45,000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£18,000 startup costs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£27,000 early operational losses (Jan–Feb)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Funding Plan: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£10,000 personal investment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£30,000 small business loan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£5,000 local enterprise grant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92C783-BB02-F04E-D2CA-028AF7B058B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87511" y="2492346"/>
            <a:ext cx="52274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 of Funds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Caregiver recruitment &amp; training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CQC compliance setup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systems (scheduling, records, payroll)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&amp; community outreach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Cash reserve for first 3 months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4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image displays a comprehensive cost breakdown for starting and operating a business, including startup costs, fixed and variable monthly expenses, and recurring costs for staff and services.&#10;&#10;AI-generated content may be incorrect.">
            <a:extLst>
              <a:ext uri="{FF2B5EF4-FFF2-40B4-BE49-F238E27FC236}">
                <a16:creationId xmlns:a16="http://schemas.microsoft.com/office/drawing/2014/main" id="{CD9DD43F-1BD2-D681-7FE3-13EF5640267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701" y="995320"/>
            <a:ext cx="9354392" cy="5397388"/>
          </a:xfrm>
          <a:prstGeom prst="rect">
            <a:avLst/>
          </a:prstGeom>
        </p:spPr>
      </p:pic>
      <p:sp>
        <p:nvSpPr>
          <p:cNvPr id="9" name="Scroll: Horizontal 8">
            <a:extLst>
              <a:ext uri="{FF2B5EF4-FFF2-40B4-BE49-F238E27FC236}">
                <a16:creationId xmlns:a16="http://schemas.microsoft.com/office/drawing/2014/main" id="{BB04C62E-3263-BD96-14AB-7BE5D0630CD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83143" y="275129"/>
            <a:ext cx="8359073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Financial Plan – </a:t>
            </a:r>
            <a:r>
              <a:rPr lang="en-GB" b="1" kern="100" dirty="0" err="1">
                <a:ea typeface="Aptos" panose="020B0004020202020204" pitchFamily="34" charset="0"/>
                <a:cs typeface="Times New Roman" panose="02020603050405020304" pitchFamily="18" charset="0"/>
              </a:rPr>
              <a:t>TenderNest</a:t>
            </a:r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 Care Agency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0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3837180-60D2-7884-8CA9-C2BCDDF2485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83738" y="1707419"/>
            <a:ext cx="35928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Revenue Streams: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Hourly caregiver billing (£22/hr)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Agency commission (£10/hr)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Permanent placement fees (12% of annual salary)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Long‑term contracts with care homes &amp; hospitals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Private family care packages</a:t>
            </a:r>
          </a:p>
          <a:p>
            <a:pPr lvl="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croll: Horizontal 9">
            <a:extLst>
              <a:ext uri="{FF2B5EF4-FFF2-40B4-BE49-F238E27FC236}">
                <a16:creationId xmlns:a16="http://schemas.microsoft.com/office/drawing/2014/main" id="{C8D116D8-2434-6E9C-C2D3-6CCA208F12C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86556" y="447838"/>
            <a:ext cx="5656333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Revenue</a:t>
            </a:r>
          </a:p>
          <a:p>
            <a:pPr algn="ctr"/>
            <a:endParaRPr lang="en-GB" dirty="0"/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5EA2E696-97E5-563B-5CE2-6DA835506D79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2448363320"/>
              </p:ext>
            </p:extLst>
          </p:nvPr>
        </p:nvGraphicFramePr>
        <p:xfrm>
          <a:off x="5071533" y="1397000"/>
          <a:ext cx="6773333" cy="48090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53580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image displays a monthly breakdown of costs, revenues, and profits/losses for a business from January to June.&#10;&#10;AI-generated content may be incorrect.">
            <a:extLst>
              <a:ext uri="{FF2B5EF4-FFF2-40B4-BE49-F238E27FC236}">
                <a16:creationId xmlns:a16="http://schemas.microsoft.com/office/drawing/2014/main" id="{DC786178-3592-1054-5140-F56E5A0E2F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718" y="1404856"/>
            <a:ext cx="9270564" cy="34492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555383-2B3F-D4A0-B7D0-FC27020486D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77961" y="5265769"/>
            <a:ext cx="8029575" cy="1592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Investment Capital Needed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£18,000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(Startup costs) +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£12,560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(Loss for January) +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£14,440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(Loss for Feb) =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£45,000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4003E164-688C-ECCE-1EE2-E23EA273B16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867992" y="345810"/>
            <a:ext cx="4272595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Profit/Loss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81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croll: Horizontal 6">
            <a:extLst>
              <a:ext uri="{FF2B5EF4-FFF2-40B4-BE49-F238E27FC236}">
                <a16:creationId xmlns:a16="http://schemas.microsoft.com/office/drawing/2014/main" id="{4456EDD5-CE4E-7D60-3250-FADFBD5DBFA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131618" y="345810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Break-Even and Cash Flow Analysis</a:t>
            </a:r>
          </a:p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9F2733-1497-B2B5-DA2D-9BB90F04B71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90600" y="1428843"/>
            <a:ext cx="5105400" cy="3226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Break‑Even Analysis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📊 Break‑Even Point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Fixed costs: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£8,300 per month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Variable costs: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£12 per service hour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Break‑even requires: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2,000 billable care hours per month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 permanent placement contracts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C0E73F-0A55-192A-D0B9-29B93CD6A4E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663267" y="1276776"/>
            <a:ext cx="5105400" cy="5242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Cash Flow Management</a:t>
            </a: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💼 Maintaining Positive Cash Flow</a:t>
            </a: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Weekly invoicing for private clients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Monthly billing for care homes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Three‑month cash reserve to manage demand fluctuations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Timely caregiver wage payments and expense monitoring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Strong cashflow ensures stability, growth, and rapid response to staffing needs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38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8DE5A5F-C1D0-5B19-CA61-64EF9F2749C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50775" y="2259403"/>
            <a:ext cx="9192551" cy="3365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summary,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Care Agency is built to meet a real and growing need in the UK care sector. We offer reliable staffing, specialised training, and compassionate support for organisations and families. With strong demand, a clear business model, and a committed management team,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positioned for sustainable growth and meaningful community impact.</a:t>
            </a: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 for your time. I welcome your questions and look forward to discussing how we can build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 together.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croll: Horizontal 6">
            <a:extLst>
              <a:ext uri="{FF2B5EF4-FFF2-40B4-BE49-F238E27FC236}">
                <a16:creationId xmlns:a16="http://schemas.microsoft.com/office/drawing/2014/main" id="{1CDD28BE-DD15-83BD-20D1-557B3AA0958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21225" y="531927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Conclusion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79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802" y="1698393"/>
            <a:ext cx="7735426" cy="4351338"/>
          </a:xfrm>
          <a:prstGeom prst="rect">
            <a:avLst/>
          </a:prstGeom>
        </p:spPr>
      </p:pic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D09FCB36-BBE3-B3E4-6082-BCEB7657425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21225" y="531927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Questions?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92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cean painting presentation (widescreen).potx" id="{7D8F5DB3-F878-46D5-AF2D-2DD5B7369221}" vid="{9251DF30-C224-466C-9BFA-3064FAD55731}"/>
    </a:ext>
  </a:extLst>
</a:theme>
</file>

<file path=ppt/theme/theme2.xml><?xml version="1.0" encoding="utf-8"?>
<a:theme xmlns:a="http://schemas.openxmlformats.org/drawingml/2006/main" name="Office Theme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cd5cfdde496bcea4cdeda6f5ae52c561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e1b3e69490c789bae7f35923bcd59083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FD7F87F9-850B-4AE3-8CA4-1857684D05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AF84F25-D91C-40C2-8857-3BC3967C8F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C4DADC-8228-48B2-B057-3F42A4C4BE44}">
  <ds:schemaRefs>
    <ds:schemaRef ds:uri="http://schemas.microsoft.com/office/infopath/2007/PartnerControls"/>
    <ds:schemaRef ds:uri="http://purl.org/dc/dcmitype/"/>
    <ds:schemaRef ds:uri="http://schemas.microsoft.com/office/2006/documentManagement/types"/>
    <ds:schemaRef ds:uri="b4f9f7ee-5770-4a14-8925-17f3d16e50b7"/>
    <ds:schemaRef ds:uri="http://schemas.microsoft.com/office/2006/metadata/properties"/>
    <ds:schemaRef ds:uri="http://purl.org/dc/elements/1.1/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Ocean painting presentation (widescreen)</Template>
  <TotalTime>2075</TotalTime>
  <Words>1049</Words>
  <Application>Microsoft Office PowerPoint</Application>
  <PresentationFormat>Widescreen</PresentationFormat>
  <Paragraphs>202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Georgia</vt:lpstr>
      <vt:lpstr>Symbol</vt:lpstr>
      <vt:lpstr>Wingdings</vt:lpstr>
      <vt:lpstr>Ocean 16x9</vt:lpstr>
      <vt:lpstr>PowerPoint Presentation</vt:lpstr>
      <vt:lpstr>Business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Myrna Villegas</dc:creator>
  <cp:lastModifiedBy>Myrna Villegas</cp:lastModifiedBy>
  <cp:revision>39</cp:revision>
  <dcterms:created xsi:type="dcterms:W3CDTF">2026-08-04T18:08:52Z</dcterms:created>
  <dcterms:modified xsi:type="dcterms:W3CDTF">2026-08-08T20:50:51Z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0x01010060C4E9246EAD664A9A522726E403CA17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