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7"/>
  </p:notesMasterIdLst>
  <p:sldIdLst>
    <p:sldId id="256" r:id="rId2"/>
    <p:sldId id="343" r:id="rId3"/>
    <p:sldId id="257" r:id="rId4"/>
    <p:sldId id="258" r:id="rId5"/>
    <p:sldId id="259" r:id="rId6"/>
    <p:sldId id="277" r:id="rId7"/>
    <p:sldId id="370" r:id="rId8"/>
    <p:sldId id="372" r:id="rId9"/>
    <p:sldId id="378" r:id="rId10"/>
    <p:sldId id="379" r:id="rId11"/>
    <p:sldId id="386" r:id="rId12"/>
    <p:sldId id="380" r:id="rId13"/>
    <p:sldId id="261" r:id="rId14"/>
    <p:sldId id="263" r:id="rId15"/>
    <p:sldId id="373" r:id="rId16"/>
    <p:sldId id="345" r:id="rId17"/>
    <p:sldId id="346" r:id="rId18"/>
    <p:sldId id="347" r:id="rId19"/>
    <p:sldId id="348" r:id="rId20"/>
    <p:sldId id="349" r:id="rId21"/>
    <p:sldId id="384" r:id="rId22"/>
    <p:sldId id="350" r:id="rId23"/>
    <p:sldId id="351" r:id="rId24"/>
    <p:sldId id="352" r:id="rId25"/>
    <p:sldId id="35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20014" autoAdjust="0"/>
    <p:restoredTop sz="94660"/>
  </p:normalViewPr>
  <p:slideViewPr>
    <p:cSldViewPr>
      <p:cViewPr varScale="1">
        <p:scale>
          <a:sx n="92" d="100"/>
          <a:sy n="92" d="100"/>
        </p:scale>
        <p:origin x="750" y="90"/>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E56705-53D8-44D2-AB43-412D0C055C35}" type="datetimeFigureOut">
              <a:rPr lang="en-US" smtClean="0"/>
              <a:pPr/>
              <a:t>10/28/2018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6CC654D-3555-4CE4-B924-CE48FDA9F55B}" type="slidenum">
              <a:rPr lang="en-GB" smtClean="0"/>
              <a:pPr/>
              <a:t>‹#›</a:t>
            </a:fld>
            <a:endParaRPr lang="en-GB"/>
          </a:p>
        </p:txBody>
      </p:sp>
    </p:spTree>
    <p:extLst>
      <p:ext uri="{BB962C8B-B14F-4D97-AF65-F5344CB8AC3E}">
        <p14:creationId xmlns:p14="http://schemas.microsoft.com/office/powerpoint/2010/main" val="4083439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E534942-1443-47AD-9B92-83B389CBD1C6}" type="datetime1">
              <a:rPr lang="en-US" smtClean="0"/>
              <a:pPr/>
              <a:t>10/28/2018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6D792F-A6E2-4E50-AC1A-75D3610D3EA7}" type="datetime1">
              <a:rPr lang="en-US" smtClean="0"/>
              <a:pPr/>
              <a:t>10/28/2018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AF4481-42ED-4044-B03E-1422F97FFDE8}" type="datetime1">
              <a:rPr lang="en-US" smtClean="0"/>
              <a:pPr/>
              <a:t>10/28/2018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278CD64-4790-4B64-8E39-3BE0C2644088}" type="datetime1">
              <a:rPr lang="en-US" smtClean="0"/>
              <a:pPr/>
              <a:t>10/28/2018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239684E-122A-4A50-8858-C2EF5E8193B6}" type="datetime1">
              <a:rPr lang="en-US" smtClean="0"/>
              <a:pPr/>
              <a:t>10/28/2018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A8A746A-04C0-439D-BDA5-870880411A17}" type="datetime1">
              <a:rPr lang="en-US" smtClean="0"/>
              <a:pPr/>
              <a:t>10/28/2018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306E43-0D74-44D2-A4F3-5940548747A2}" type="datetime1">
              <a:rPr lang="en-US" smtClean="0"/>
              <a:pPr/>
              <a:t>10/28/2018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9D1725-61D5-42E9-8B56-8592379DF805}" type="datetime1">
              <a:rPr lang="en-US" smtClean="0"/>
              <a:pPr/>
              <a:t>10/28/2018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09267C-2260-487C-BEAB-24233402F83A}" type="datetime1">
              <a:rPr lang="en-US" smtClean="0"/>
              <a:pPr/>
              <a:t>10/28/2018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CDD0C8-8FDA-4541-9B0A-C879C3FC71F5}" type="datetime1">
              <a:rPr lang="en-US" smtClean="0"/>
              <a:pPr/>
              <a:t>10/28/2018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579DB8-11D7-490A-99A9-D69183A2745C}" type="datetime1">
              <a:rPr lang="en-US" smtClean="0"/>
              <a:pPr/>
              <a:t>10/28/2018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90B239-BF4A-4F1D-9D8A-7CA11BA40D7F}" type="datetime1">
              <a:rPr lang="en-US" smtClean="0"/>
              <a:pPr/>
              <a:t>10/28/2018</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40152" y="1052736"/>
            <a:ext cx="3210030" cy="1872209"/>
          </a:xfrm>
        </p:spPr>
        <p:txBody>
          <a:bodyPr>
            <a:normAutofit fontScale="90000"/>
          </a:bodyPr>
          <a:lstStyle/>
          <a:p>
            <a:r>
              <a:rPr lang="en-GB" sz="5400" dirty="0"/>
              <a:t/>
            </a:r>
            <a:br>
              <a:rPr lang="en-GB" sz="5400" dirty="0"/>
            </a:br>
            <a:r>
              <a:rPr lang="en-GB" sz="5400" dirty="0"/>
              <a:t>Emile Durkheim </a:t>
            </a:r>
            <a:br>
              <a:rPr lang="en-GB" sz="5400" dirty="0"/>
            </a:br>
            <a:endParaRPr lang="en-GB" sz="5400" dirty="0"/>
          </a:p>
        </p:txBody>
      </p:sp>
      <p:sp>
        <p:nvSpPr>
          <p:cNvPr id="3" name="Subtitle 2"/>
          <p:cNvSpPr>
            <a:spLocks noGrp="1"/>
          </p:cNvSpPr>
          <p:nvPr>
            <p:ph type="subTitle" idx="1"/>
          </p:nvPr>
        </p:nvSpPr>
        <p:spPr>
          <a:xfrm>
            <a:off x="6196995" y="3429000"/>
            <a:ext cx="2696344" cy="864096"/>
          </a:xfrm>
        </p:spPr>
        <p:txBody>
          <a:bodyPr>
            <a:normAutofit/>
          </a:bodyPr>
          <a:lstStyle/>
          <a:p>
            <a:r>
              <a:rPr lang="en-GB" sz="3600" dirty="0"/>
              <a:t>(1858-1917) </a:t>
            </a:r>
          </a:p>
        </p:txBody>
      </p:sp>
      <p:pic>
        <p:nvPicPr>
          <p:cNvPr id="5" name="Picture 4"/>
          <p:cNvPicPr>
            <a:picLocks noChangeAspect="1"/>
          </p:cNvPicPr>
          <p:nvPr/>
        </p:nvPicPr>
        <p:blipFill>
          <a:blip r:embed="rId2"/>
          <a:stretch>
            <a:fillRect/>
          </a:stretch>
        </p:blipFill>
        <p:spPr>
          <a:xfrm>
            <a:off x="35496" y="30556"/>
            <a:ext cx="5715000" cy="68580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3610744" cy="1143000"/>
          </a:xfrm>
        </p:spPr>
        <p:txBody>
          <a:bodyPr/>
          <a:lstStyle/>
          <a:p>
            <a:pPr algn="l"/>
            <a:r>
              <a:rPr lang="en-GB" dirty="0"/>
              <a:t>Aims</a:t>
            </a:r>
          </a:p>
        </p:txBody>
      </p:sp>
      <p:sp>
        <p:nvSpPr>
          <p:cNvPr id="3" name="Content Placeholder 2"/>
          <p:cNvSpPr>
            <a:spLocks noGrp="1"/>
          </p:cNvSpPr>
          <p:nvPr>
            <p:ph idx="1"/>
          </p:nvPr>
        </p:nvSpPr>
        <p:spPr>
          <a:xfrm>
            <a:off x="457200" y="2060848"/>
            <a:ext cx="8229600" cy="4065317"/>
          </a:xfrm>
        </p:spPr>
        <p:txBody>
          <a:bodyPr>
            <a:normAutofit/>
          </a:bodyPr>
          <a:lstStyle/>
          <a:p>
            <a:r>
              <a:rPr lang="en-GB" dirty="0"/>
              <a:t>Historical context</a:t>
            </a:r>
          </a:p>
          <a:p>
            <a:r>
              <a:rPr lang="en-GB" dirty="0"/>
              <a:t>Organic analogy</a:t>
            </a:r>
          </a:p>
          <a:p>
            <a:r>
              <a:rPr lang="en-GB" dirty="0"/>
              <a:t>Moral regulation</a:t>
            </a:r>
          </a:p>
          <a:p>
            <a:r>
              <a:rPr lang="en-GB" dirty="0"/>
              <a:t>Relationship of the individual to society</a:t>
            </a:r>
          </a:p>
          <a:p>
            <a:r>
              <a:rPr lang="en-GB" dirty="0"/>
              <a:t>Social cohesion</a:t>
            </a:r>
          </a:p>
          <a:p>
            <a:r>
              <a:rPr lang="en-GB" dirty="0"/>
              <a:t>Division of Labour in Society</a:t>
            </a:r>
          </a:p>
          <a:p>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pic>
        <p:nvPicPr>
          <p:cNvPr id="5" name="Picture 4"/>
          <p:cNvPicPr>
            <a:picLocks noChangeAspect="1"/>
          </p:cNvPicPr>
          <p:nvPr/>
        </p:nvPicPr>
        <p:blipFill>
          <a:blip r:embed="rId2"/>
          <a:stretch>
            <a:fillRect/>
          </a:stretch>
        </p:blipFill>
        <p:spPr>
          <a:xfrm>
            <a:off x="3992944" y="260648"/>
            <a:ext cx="5151056" cy="2452884"/>
          </a:xfrm>
          <a:prstGeom prst="rect">
            <a:avLst/>
          </a:prstGeom>
        </p:spPr>
      </p:pic>
    </p:spTree>
    <p:extLst>
      <p:ext uri="{BB962C8B-B14F-4D97-AF65-F5344CB8AC3E}">
        <p14:creationId xmlns:p14="http://schemas.microsoft.com/office/powerpoint/2010/main" val="2851551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
            </a:r>
            <a:br>
              <a:rPr lang="en-GB" b="1" dirty="0"/>
            </a:br>
            <a:r>
              <a:rPr lang="en-GB" dirty="0"/>
              <a:t>Historical Context</a:t>
            </a:r>
            <a:r>
              <a:rPr lang="en-GB" b="1" dirty="0"/>
              <a:t/>
            </a:r>
            <a:br>
              <a:rPr lang="en-GB" b="1" dirty="0"/>
            </a:br>
            <a:endParaRPr lang="en-GB" dirty="0"/>
          </a:p>
        </p:txBody>
      </p:sp>
      <p:sp>
        <p:nvSpPr>
          <p:cNvPr id="3" name="Content Placeholder 2"/>
          <p:cNvSpPr>
            <a:spLocks noGrp="1"/>
          </p:cNvSpPr>
          <p:nvPr>
            <p:ph idx="1"/>
          </p:nvPr>
        </p:nvSpPr>
        <p:spPr>
          <a:xfrm>
            <a:off x="457200" y="1371601"/>
            <a:ext cx="8229600" cy="4754563"/>
          </a:xfrm>
        </p:spPr>
        <p:txBody>
          <a:bodyPr>
            <a:normAutofit/>
          </a:bodyPr>
          <a:lstStyle/>
          <a:p>
            <a:r>
              <a:rPr lang="en-GB" dirty="0"/>
              <a:t>1879: began doctorate at the </a:t>
            </a:r>
            <a:r>
              <a:rPr lang="en-GB" dirty="0" err="1"/>
              <a:t>Ecole</a:t>
            </a:r>
            <a:r>
              <a:rPr lang="en-GB" dirty="0"/>
              <a:t> </a:t>
            </a:r>
            <a:r>
              <a:rPr lang="en-GB" dirty="0" err="1"/>
              <a:t>Normale</a:t>
            </a:r>
            <a:r>
              <a:rPr lang="en-GB" dirty="0"/>
              <a:t> </a:t>
            </a:r>
            <a:r>
              <a:rPr lang="en-GB" dirty="0" err="1"/>
              <a:t>Superiere</a:t>
            </a:r>
            <a:r>
              <a:rPr lang="en-GB" dirty="0"/>
              <a:t> in Paris</a:t>
            </a:r>
          </a:p>
          <a:p>
            <a:r>
              <a:rPr lang="en-GB" dirty="0"/>
              <a:t>Influenced by Charles </a:t>
            </a:r>
            <a:r>
              <a:rPr lang="en-GB" dirty="0" err="1"/>
              <a:t>Renouvier</a:t>
            </a:r>
            <a:r>
              <a:rPr lang="en-GB" dirty="0"/>
              <a:t> (1815-1903) and Emile </a:t>
            </a:r>
            <a:r>
              <a:rPr lang="en-GB" dirty="0" err="1"/>
              <a:t>Boutroux</a:t>
            </a:r>
            <a:r>
              <a:rPr lang="en-GB" dirty="0"/>
              <a:t> (1845-1921) who encouraged him to study philosophy, history and religion</a:t>
            </a:r>
          </a:p>
          <a:p>
            <a:r>
              <a:rPr lang="en-GB" dirty="0"/>
              <a:t>1885: received a fellowship to study at the University of Berlin after which he obtained a university position at Bordeaux aged 29</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a:t>
            </a:fld>
            <a:endParaRPr lang="en-US"/>
          </a:p>
        </p:txBody>
      </p:sp>
      <p:sp>
        <p:nvSpPr>
          <p:cNvPr id="5" name="Rectangle 4"/>
          <p:cNvSpPr/>
          <p:nvPr/>
        </p:nvSpPr>
        <p:spPr>
          <a:xfrm>
            <a:off x="5002631" y="6169582"/>
            <a:ext cx="2600392" cy="369332"/>
          </a:xfrm>
          <a:prstGeom prst="rect">
            <a:avLst/>
          </a:prstGeom>
        </p:spPr>
        <p:txBody>
          <a:bodyPr wrap="none">
            <a:spAutoFit/>
          </a:bodyPr>
          <a:lstStyle/>
          <a:p>
            <a:r>
              <a:rPr lang="en-GB" dirty="0"/>
              <a:t>Morrison (2006: 148-269)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endParaRPr lang="en-GB" dirty="0"/>
          </a:p>
        </p:txBody>
      </p:sp>
      <p:sp>
        <p:nvSpPr>
          <p:cNvPr id="3" name="Content Placeholder 2"/>
          <p:cNvSpPr>
            <a:spLocks noGrp="1"/>
          </p:cNvSpPr>
          <p:nvPr>
            <p:ph idx="1"/>
          </p:nvPr>
        </p:nvSpPr>
        <p:spPr>
          <a:xfrm>
            <a:off x="457200" y="1295402"/>
            <a:ext cx="8229600" cy="4830763"/>
          </a:xfrm>
        </p:spPr>
        <p:txBody>
          <a:bodyPr/>
          <a:lstStyle/>
          <a:p>
            <a:pPr>
              <a:buNone/>
            </a:pPr>
            <a:r>
              <a:rPr lang="en-GB" dirty="0"/>
              <a:t>	</a:t>
            </a:r>
            <a:r>
              <a:rPr lang="en-GB" sz="4000" dirty="0"/>
              <a:t>At Bordeaux he completed 3 major sociological works:</a:t>
            </a:r>
          </a:p>
          <a:p>
            <a:pPr>
              <a:buNone/>
            </a:pPr>
            <a:endParaRPr lang="en-GB" sz="4000" dirty="0"/>
          </a:p>
          <a:p>
            <a:r>
              <a:rPr lang="en-GB" sz="4000" dirty="0"/>
              <a:t>The Division of Labour</a:t>
            </a:r>
          </a:p>
          <a:p>
            <a:r>
              <a:rPr lang="en-GB" sz="4000" dirty="0"/>
              <a:t>The Rules of Sociological Method</a:t>
            </a:r>
          </a:p>
          <a:p>
            <a:r>
              <a:rPr lang="en-GB" sz="4000" dirty="0"/>
              <a:t>Suicide</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endParaRPr lang="en-GB" dirty="0"/>
          </a:p>
        </p:txBody>
      </p:sp>
      <p:sp>
        <p:nvSpPr>
          <p:cNvPr id="3" name="Content Placeholder 2"/>
          <p:cNvSpPr>
            <a:spLocks noGrp="1"/>
          </p:cNvSpPr>
          <p:nvPr>
            <p:ph idx="1"/>
          </p:nvPr>
        </p:nvSpPr>
        <p:spPr>
          <a:xfrm>
            <a:off x="457200" y="980728"/>
            <a:ext cx="8229600" cy="5375624"/>
          </a:xfrm>
        </p:spPr>
        <p:txBody>
          <a:bodyPr>
            <a:normAutofit/>
          </a:bodyPr>
          <a:lstStyle/>
          <a:p>
            <a:r>
              <a:rPr lang="en-GB" dirty="0"/>
              <a:t>1902: secured a position at the Sorbonne, Paris and began work on The Elementary Forms of Religious Life published in 1912</a:t>
            </a:r>
          </a:p>
          <a:p>
            <a:r>
              <a:rPr lang="en-GB" dirty="0"/>
              <a:t>At this time he established himself as a major figure of French social thought</a:t>
            </a:r>
          </a:p>
          <a:p>
            <a:r>
              <a:rPr lang="en-GB" dirty="0"/>
              <a:t>His focus was on </a:t>
            </a:r>
            <a:r>
              <a:rPr lang="en-GB" b="1" dirty="0"/>
              <a:t>studying society as a domain of research</a:t>
            </a:r>
          </a:p>
          <a:p>
            <a:r>
              <a:rPr lang="en-GB" dirty="0"/>
              <a:t>Influenced by the historical period 1870-1895</a:t>
            </a:r>
          </a:p>
          <a:p>
            <a:r>
              <a:rPr lang="en-GB" dirty="0"/>
              <a:t>1871: France was in deep political crisis which led to a decline in national unity</a:t>
            </a:r>
          </a:p>
          <a:p>
            <a:endParaRPr lang="en-GB" dirty="0"/>
          </a:p>
          <a:p>
            <a:endParaRPr lang="en-GB" dirty="0"/>
          </a:p>
          <a:p>
            <a:pPr>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endParaRPr lang="en-GB"/>
          </a:p>
        </p:txBody>
      </p:sp>
      <p:sp>
        <p:nvSpPr>
          <p:cNvPr id="3" name="Content Placeholder 2"/>
          <p:cNvSpPr>
            <a:spLocks noGrp="1"/>
          </p:cNvSpPr>
          <p:nvPr>
            <p:ph idx="1"/>
          </p:nvPr>
        </p:nvSpPr>
        <p:spPr>
          <a:xfrm>
            <a:off x="457200" y="1196752"/>
            <a:ext cx="8229600" cy="4929413"/>
          </a:xfrm>
        </p:spPr>
        <p:txBody>
          <a:bodyPr>
            <a:normAutofit fontScale="92500"/>
          </a:bodyPr>
          <a:lstStyle/>
          <a:p>
            <a:pPr marL="0" indent="0">
              <a:buNone/>
            </a:pPr>
            <a:r>
              <a:rPr lang="en-GB" dirty="0"/>
              <a:t>1880: France began to rebuild its national identity with stress on two broad social themes:</a:t>
            </a:r>
          </a:p>
          <a:p>
            <a:pPr marL="514350" indent="-514350">
              <a:buFont typeface="+mj-lt"/>
              <a:buAutoNum type="arabicPeriod"/>
            </a:pPr>
            <a:endParaRPr lang="en-GB" dirty="0"/>
          </a:p>
          <a:p>
            <a:pPr marL="514350" indent="-514350">
              <a:buFont typeface="+mj-lt"/>
              <a:buAutoNum type="arabicPeriod"/>
            </a:pPr>
            <a:r>
              <a:rPr lang="en-GB" dirty="0"/>
              <a:t>National focus on </a:t>
            </a:r>
            <a:r>
              <a:rPr lang="en-GB" b="1" dirty="0"/>
              <a:t>science and social progress</a:t>
            </a:r>
            <a:r>
              <a:rPr lang="en-GB" dirty="0"/>
              <a:t>, bringing a rise in the prestige of scientific method – the sciences to solve social problems</a:t>
            </a:r>
          </a:p>
          <a:p>
            <a:pPr marL="514350" indent="-514350">
              <a:buFont typeface="+mj-lt"/>
              <a:buAutoNum type="arabicPeriod"/>
            </a:pPr>
            <a:endParaRPr lang="en-GB" dirty="0"/>
          </a:p>
          <a:p>
            <a:pPr marL="514350" indent="-514350">
              <a:buFont typeface="+mj-lt"/>
              <a:buAutoNum type="arabicPeriod"/>
            </a:pPr>
            <a:r>
              <a:rPr lang="en-GB" dirty="0"/>
              <a:t>The problem of </a:t>
            </a:r>
            <a:r>
              <a:rPr lang="en-GB" b="1" dirty="0"/>
              <a:t>individualism and increasing autonomy </a:t>
            </a:r>
            <a:r>
              <a:rPr lang="en-GB" dirty="0"/>
              <a:t>of the individual’s relation to society</a:t>
            </a:r>
          </a:p>
          <a:p>
            <a:pPr>
              <a:buNone/>
            </a:pPr>
            <a:endParaRPr lang="en-GB" dirty="0"/>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77099"/>
            <a:ext cx="7886700" cy="574919"/>
          </a:xfrm>
        </p:spPr>
        <p:txBody>
          <a:bodyPr>
            <a:normAutofit fontScale="90000"/>
          </a:bodyPr>
          <a:lstStyle/>
          <a:p>
            <a:endParaRPr lang="en-GB" dirty="0"/>
          </a:p>
        </p:txBody>
      </p:sp>
      <p:sp>
        <p:nvSpPr>
          <p:cNvPr id="3" name="Content Placeholder 2"/>
          <p:cNvSpPr>
            <a:spLocks noGrp="1"/>
          </p:cNvSpPr>
          <p:nvPr>
            <p:ph idx="1"/>
          </p:nvPr>
        </p:nvSpPr>
        <p:spPr>
          <a:xfrm>
            <a:off x="654893" y="1124744"/>
            <a:ext cx="7886700" cy="5040560"/>
          </a:xfrm>
        </p:spPr>
        <p:txBody>
          <a:bodyPr>
            <a:noAutofit/>
          </a:bodyPr>
          <a:lstStyle/>
          <a:p>
            <a:r>
              <a:rPr lang="en-GB" b="1" dirty="0">
                <a:latin typeface="Calibri" panose="020F0502020204030204" pitchFamily="34" charset="0"/>
              </a:rPr>
              <a:t>Functionalists</a:t>
            </a:r>
            <a:r>
              <a:rPr lang="en-GB" dirty="0">
                <a:latin typeface="Calibri" panose="020F0502020204030204" pitchFamily="34" charset="0"/>
              </a:rPr>
              <a:t> believe that society is held together by a system of </a:t>
            </a:r>
            <a:r>
              <a:rPr lang="en-GB" b="1" dirty="0">
                <a:latin typeface="Calibri" panose="020F0502020204030204" pitchFamily="34" charset="0"/>
              </a:rPr>
              <a:t>social norms </a:t>
            </a:r>
            <a:endParaRPr lang="en-GB" dirty="0">
              <a:latin typeface="Calibri" panose="020F0502020204030204" pitchFamily="34" charset="0"/>
            </a:endParaRPr>
          </a:p>
          <a:p>
            <a:endParaRPr lang="en-GB" dirty="0">
              <a:latin typeface="Calibri" panose="020F0502020204030204" pitchFamily="34" charset="0"/>
            </a:endParaRPr>
          </a:p>
          <a:p>
            <a:r>
              <a:rPr lang="en-GB" dirty="0">
                <a:latin typeface="Calibri" panose="020F0502020204030204" pitchFamily="34" charset="0"/>
              </a:rPr>
              <a:t>It is these social norms that are developed within society that functionalist believe we should live by</a:t>
            </a:r>
          </a:p>
          <a:p>
            <a:endParaRPr lang="en-GB" dirty="0">
              <a:latin typeface="Calibri" panose="020F0502020204030204" pitchFamily="34" charset="0"/>
            </a:endParaRPr>
          </a:p>
          <a:p>
            <a:r>
              <a:rPr lang="en-GB" dirty="0">
                <a:latin typeface="Calibri" panose="020F0502020204030204" pitchFamily="34" charset="0"/>
              </a:rPr>
              <a:t>There is a </a:t>
            </a:r>
            <a:r>
              <a:rPr lang="en-GB" b="1" dirty="0">
                <a:latin typeface="Calibri" panose="020F0502020204030204" pitchFamily="34" charset="0"/>
              </a:rPr>
              <a:t>consensus or common agreement </a:t>
            </a:r>
            <a:r>
              <a:rPr lang="en-GB" dirty="0">
                <a:latin typeface="Calibri" panose="020F0502020204030204" pitchFamily="34" charset="0"/>
              </a:rPr>
              <a:t>– this keeps society healthy</a:t>
            </a:r>
          </a:p>
          <a:p>
            <a:endParaRPr lang="en-GB" sz="1800" dirty="0">
              <a:latin typeface="Calibri" panose="020F0502020204030204" pitchFamily="34" charset="0"/>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pPr/>
              <a:t>7</a:t>
            </a:fld>
            <a:endParaRPr lang="en-US"/>
          </a:p>
        </p:txBody>
      </p:sp>
    </p:spTree>
    <p:extLst>
      <p:ext uri="{BB962C8B-B14F-4D97-AF65-F5344CB8AC3E}">
        <p14:creationId xmlns:p14="http://schemas.microsoft.com/office/powerpoint/2010/main" val="223002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415059"/>
            <a:ext cx="4174092" cy="4941293"/>
          </a:xfrm>
          <a:prstGeom prst="rect">
            <a:avLst/>
          </a:prstGeom>
        </p:spPr>
      </p:pic>
      <p:sp>
        <p:nvSpPr>
          <p:cNvPr id="3" name="Rectangle 2"/>
          <p:cNvSpPr/>
          <p:nvPr/>
        </p:nvSpPr>
        <p:spPr>
          <a:xfrm>
            <a:off x="3203848" y="173994"/>
            <a:ext cx="5859675" cy="923330"/>
          </a:xfrm>
          <a:prstGeom prst="rect">
            <a:avLst/>
          </a:prstGeom>
        </p:spPr>
        <p:txBody>
          <a:bodyPr wrap="square">
            <a:spAutoFit/>
          </a:bodyPr>
          <a:lstStyle/>
          <a:p>
            <a:r>
              <a:rPr lang="en-GB" sz="5400" dirty="0">
                <a:latin typeface="Calibri" panose="020F0502020204030204" pitchFamily="34" charset="0"/>
              </a:rPr>
              <a:t>Organic Analogy</a:t>
            </a:r>
          </a:p>
        </p:txBody>
      </p:sp>
      <p:sp>
        <p:nvSpPr>
          <p:cNvPr id="6" name="Content Placeholder 5"/>
          <p:cNvSpPr>
            <a:spLocks noGrp="1"/>
          </p:cNvSpPr>
          <p:nvPr>
            <p:ph sz="half" idx="2"/>
          </p:nvPr>
        </p:nvSpPr>
        <p:spPr>
          <a:xfrm>
            <a:off x="4932040" y="1628800"/>
            <a:ext cx="4032448" cy="4534220"/>
          </a:xfrm>
        </p:spPr>
        <p:txBody>
          <a:bodyPr>
            <a:noAutofit/>
          </a:bodyPr>
          <a:lstStyle/>
          <a:p>
            <a:pPr marL="0" indent="0">
              <a:buNone/>
            </a:pPr>
            <a:r>
              <a:rPr lang="en-GB" sz="3600" dirty="0"/>
              <a:t>Society is like the human body – an organism. If the organs and all parts of the body are functioning then the body is deemed to be healthy</a:t>
            </a:r>
          </a:p>
        </p:txBody>
      </p:sp>
      <p:sp>
        <p:nvSpPr>
          <p:cNvPr id="7" name="Slide Number Placeholder 6"/>
          <p:cNvSpPr>
            <a:spLocks noGrp="1"/>
          </p:cNvSpPr>
          <p:nvPr>
            <p:ph type="sldNum" sz="quarter" idx="12"/>
          </p:nvPr>
        </p:nvSpPr>
        <p:spPr/>
        <p:txBody>
          <a:bodyPr/>
          <a:lstStyle/>
          <a:p>
            <a:fld id="{BA875541-8164-4CC7-9F2F-6F0C49BB858D}" type="slidenum">
              <a:rPr lang="en-US" smtClean="0"/>
              <a:pPr/>
              <a:t>8</a:t>
            </a:fld>
            <a:endParaRPr lang="en-US"/>
          </a:p>
        </p:txBody>
      </p:sp>
    </p:spTree>
    <p:extLst>
      <p:ext uri="{BB962C8B-B14F-4D97-AF65-F5344CB8AC3E}">
        <p14:creationId xmlns:p14="http://schemas.microsoft.com/office/powerpoint/2010/main" val="260845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heel(1)">
                                      <p:cBhvr>
                                        <p:cTn id="7" dur="2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042792" cy="1143000"/>
          </a:xfrm>
        </p:spPr>
        <p:txBody>
          <a:bodyPr/>
          <a:lstStyle/>
          <a:p>
            <a:r>
              <a:rPr lang="en-GB" dirty="0"/>
              <a:t>Moral regulation</a:t>
            </a:r>
          </a:p>
        </p:txBody>
      </p:sp>
      <p:sp>
        <p:nvSpPr>
          <p:cNvPr id="3" name="Content Placeholder 2"/>
          <p:cNvSpPr>
            <a:spLocks noGrp="1"/>
          </p:cNvSpPr>
          <p:nvPr>
            <p:ph idx="1"/>
          </p:nvPr>
        </p:nvSpPr>
        <p:spPr>
          <a:xfrm>
            <a:off x="395536" y="1340767"/>
            <a:ext cx="4680520" cy="5380709"/>
          </a:xfrm>
        </p:spPr>
        <p:txBody>
          <a:bodyPr>
            <a:normAutofit fontScale="92500"/>
          </a:bodyPr>
          <a:lstStyle/>
          <a:p>
            <a:r>
              <a:rPr lang="en-GB" dirty="0"/>
              <a:t>Moral leadership is a prerequisite for social order</a:t>
            </a:r>
          </a:p>
          <a:p>
            <a:r>
              <a:rPr lang="en-GB" dirty="0"/>
              <a:t>Social order has three kinds of regulation which prevent </a:t>
            </a:r>
            <a:r>
              <a:rPr lang="en-GB" b="1" dirty="0"/>
              <a:t>‘individual appetites’ </a:t>
            </a:r>
            <a:r>
              <a:rPr lang="en-GB" dirty="0"/>
              <a:t>from exceeding what can be achieved</a:t>
            </a:r>
          </a:p>
          <a:p>
            <a:r>
              <a:rPr lang="en-GB" dirty="0"/>
              <a:t>Needs must be proportioned to our means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sp>
        <p:nvSpPr>
          <p:cNvPr id="5" name="TextBox 4"/>
          <p:cNvSpPr txBox="1"/>
          <p:nvPr/>
        </p:nvSpPr>
        <p:spPr>
          <a:xfrm>
            <a:off x="5137720" y="647884"/>
            <a:ext cx="3672408" cy="5693866"/>
          </a:xfrm>
          <a:prstGeom prst="rect">
            <a:avLst/>
          </a:prstGeom>
          <a:solidFill>
            <a:srgbClr val="FFFF00"/>
          </a:solidFill>
          <a:ln w="76200">
            <a:solidFill>
              <a:schemeClr val="tx1"/>
            </a:solidFill>
          </a:ln>
        </p:spPr>
        <p:txBody>
          <a:bodyPr wrap="square" rtlCol="0">
            <a:spAutoFit/>
          </a:bodyPr>
          <a:lstStyle/>
          <a:p>
            <a:r>
              <a:rPr lang="en-GB" sz="2800" dirty="0"/>
              <a:t>Our ‘appetites’ are controlled by:</a:t>
            </a:r>
          </a:p>
          <a:p>
            <a:endParaRPr lang="en-GB" sz="2800" dirty="0"/>
          </a:p>
          <a:p>
            <a:pPr marL="514350" indent="-514350">
              <a:buFont typeface="+mj-lt"/>
              <a:buAutoNum type="arabicPeriod"/>
            </a:pPr>
            <a:r>
              <a:rPr lang="en-GB" sz="2800" b="1" i="1" dirty="0"/>
              <a:t>Material regulation </a:t>
            </a:r>
            <a:r>
              <a:rPr lang="en-GB" sz="2800" dirty="0"/>
              <a:t>– the physical limit of what is possible</a:t>
            </a:r>
          </a:p>
          <a:p>
            <a:pPr marL="514350" indent="-514350">
              <a:buFont typeface="+mj-lt"/>
              <a:buAutoNum type="arabicPeriod"/>
            </a:pPr>
            <a:r>
              <a:rPr lang="en-GB" sz="2800" b="1" i="1" dirty="0"/>
              <a:t>Legal regulation </a:t>
            </a:r>
            <a:r>
              <a:rPr lang="en-GB" sz="2800" dirty="0"/>
              <a:t>– laws and punishment</a:t>
            </a:r>
          </a:p>
          <a:p>
            <a:pPr marL="514350" indent="-514350">
              <a:buFont typeface="+mj-lt"/>
              <a:buAutoNum type="arabicPeriod"/>
            </a:pPr>
            <a:r>
              <a:rPr lang="en-GB" sz="2800" b="1" i="1" dirty="0"/>
              <a:t>Moral regulation </a:t>
            </a:r>
            <a:r>
              <a:rPr lang="en-GB" sz="2800" dirty="0"/>
              <a:t>– set out by our belief system or view of society</a:t>
            </a:r>
          </a:p>
        </p:txBody>
      </p:sp>
      <p:sp>
        <p:nvSpPr>
          <p:cNvPr id="6" name="TextBox 5"/>
          <p:cNvSpPr txBox="1"/>
          <p:nvPr/>
        </p:nvSpPr>
        <p:spPr>
          <a:xfrm>
            <a:off x="3131840" y="6357687"/>
            <a:ext cx="2196244" cy="369332"/>
          </a:xfrm>
          <a:prstGeom prst="rect">
            <a:avLst/>
          </a:prstGeom>
          <a:noFill/>
        </p:spPr>
        <p:txBody>
          <a:bodyPr wrap="square" rtlCol="0">
            <a:spAutoFit/>
          </a:bodyPr>
          <a:lstStyle/>
          <a:p>
            <a:r>
              <a:rPr lang="en-GB" dirty="0" err="1"/>
              <a:t>Ransome</a:t>
            </a:r>
            <a:r>
              <a:rPr lang="en-GB" dirty="0"/>
              <a:t> (2010: 48)</a:t>
            </a:r>
          </a:p>
        </p:txBody>
      </p:sp>
    </p:spTree>
    <p:extLst>
      <p:ext uri="{BB962C8B-B14F-4D97-AF65-F5344CB8AC3E}">
        <p14:creationId xmlns:p14="http://schemas.microsoft.com/office/powerpoint/2010/main" val="233510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bg/>
                                          </p:spTgt>
                                        </p:tgtEl>
                                        <p:attrNameLst>
                                          <p:attrName>style.visibility</p:attrName>
                                        </p:attrNameLst>
                                      </p:cBhvr>
                                      <p:to>
                                        <p:strVal val="visible"/>
                                      </p:to>
                                    </p:set>
                                    <p:animEffect transition="in" filter="fade">
                                      <p:cBhvr>
                                        <p:cTn id="28" dur="1000"/>
                                        <p:tgtEl>
                                          <p:spTgt spid="5">
                                            <p:bg/>
                                          </p:spTgt>
                                        </p:tgtEl>
                                      </p:cBhvr>
                                    </p:animEffect>
                                    <p:anim calcmode="lin" valueType="num">
                                      <p:cBhvr>
                                        <p:cTn id="29" dur="1000" fill="hold"/>
                                        <p:tgtEl>
                                          <p:spTgt spid="5">
                                            <p:bg/>
                                          </p:spTgt>
                                        </p:tgtEl>
                                        <p:attrNameLst>
                                          <p:attrName>ppt_x</p:attrName>
                                        </p:attrNameLst>
                                      </p:cBhvr>
                                      <p:tavLst>
                                        <p:tav tm="0">
                                          <p:val>
                                            <p:strVal val="#ppt_x"/>
                                          </p:val>
                                        </p:tav>
                                        <p:tav tm="100000">
                                          <p:val>
                                            <p:strVal val="#ppt_x"/>
                                          </p:val>
                                        </p:tav>
                                      </p:tavLst>
                                    </p:anim>
                                    <p:anim calcmode="lin" valueType="num">
                                      <p:cBhvr>
                                        <p:cTn id="30" dur="1000" fill="hold"/>
                                        <p:tgtEl>
                                          <p:spTgt spid="5">
                                            <p:bg/>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1000"/>
                                        <p:tgtEl>
                                          <p:spTgt spid="5">
                                            <p:txEl>
                                              <p:pRg st="0" end="0"/>
                                            </p:txEl>
                                          </p:spTgt>
                                        </p:tgtEl>
                                      </p:cBhvr>
                                    </p:animEffect>
                                    <p:anim calcmode="lin" valueType="num">
                                      <p:cBhvr>
                                        <p:cTn id="3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1000"/>
                                        <p:tgtEl>
                                          <p:spTgt spid="5">
                                            <p:txEl>
                                              <p:pRg st="2" end="2"/>
                                            </p:txEl>
                                          </p:spTgt>
                                        </p:tgtEl>
                                      </p:cBhvr>
                                    </p:animEffect>
                                    <p:anim calcmode="lin" valueType="num">
                                      <p:cBhvr>
                                        <p:cTn id="4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Effect transition="in" filter="fade">
                                      <p:cBhvr>
                                        <p:cTn id="49" dur="1000"/>
                                        <p:tgtEl>
                                          <p:spTgt spid="5">
                                            <p:txEl>
                                              <p:pRg st="3" end="3"/>
                                            </p:txEl>
                                          </p:spTgt>
                                        </p:tgtEl>
                                      </p:cBhvr>
                                    </p:animEffect>
                                    <p:anim calcmode="lin" valueType="num">
                                      <p:cBhvr>
                                        <p:cTn id="5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4" end="4"/>
                                            </p:txEl>
                                          </p:spTgt>
                                        </p:tgtEl>
                                        <p:attrNameLst>
                                          <p:attrName>style.visibility</p:attrName>
                                        </p:attrNameLst>
                                      </p:cBhvr>
                                      <p:to>
                                        <p:strVal val="visible"/>
                                      </p:to>
                                    </p:set>
                                    <p:animEffect transition="in" filter="fade">
                                      <p:cBhvr>
                                        <p:cTn id="56" dur="1000"/>
                                        <p:tgtEl>
                                          <p:spTgt spid="5">
                                            <p:txEl>
                                              <p:pRg st="4" end="4"/>
                                            </p:txEl>
                                          </p:spTgt>
                                        </p:tgtEl>
                                      </p:cBhvr>
                                    </p:animEffect>
                                    <p:anim calcmode="lin" valueType="num">
                                      <p:cBhvr>
                                        <p:cTn id="57"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5">
                                            <p:txEl>
                                              <p:pRg st="2" end="2"/>
                                            </p:txEl>
                                          </p:spTgt>
                                        </p:tgtEl>
                                        <p:attrNameLst>
                                          <p:attrName>style.visibility</p:attrName>
                                        </p:attrNameLst>
                                      </p:cBhvr>
                                      <p:to>
                                        <p:strVal val="visible"/>
                                      </p:to>
                                    </p:set>
                                    <p:animEffect transition="in" filter="fade">
                                      <p:cBhvr>
                                        <p:cTn id="63" dur="1000"/>
                                        <p:tgtEl>
                                          <p:spTgt spid="5">
                                            <p:txEl>
                                              <p:pRg st="2" end="2"/>
                                            </p:txEl>
                                          </p:spTgt>
                                        </p:tgtEl>
                                      </p:cBhvr>
                                    </p:animEffect>
                                    <p:anim calcmode="lin" valueType="num">
                                      <p:cBhvr>
                                        <p:cTn id="6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2" end="2"/>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5">
                                            <p:txEl>
                                              <p:pRg st="3" end="3"/>
                                            </p:txEl>
                                          </p:spTgt>
                                        </p:tgtEl>
                                        <p:attrNameLst>
                                          <p:attrName>style.visibility</p:attrName>
                                        </p:attrNameLst>
                                      </p:cBhvr>
                                      <p:to>
                                        <p:strVal val="visible"/>
                                      </p:to>
                                    </p:set>
                                    <p:animEffect transition="in" filter="fade">
                                      <p:cBhvr>
                                        <p:cTn id="68" dur="1000"/>
                                        <p:tgtEl>
                                          <p:spTgt spid="5">
                                            <p:txEl>
                                              <p:pRg st="3" end="3"/>
                                            </p:txEl>
                                          </p:spTgt>
                                        </p:tgtEl>
                                      </p:cBhvr>
                                    </p:animEffect>
                                    <p:anim calcmode="lin" valueType="num">
                                      <p:cBhvr>
                                        <p:cTn id="6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70" dur="1000" fill="hold"/>
                                        <p:tgtEl>
                                          <p:spTgt spid="5">
                                            <p:txEl>
                                              <p:pRg st="3" end="3"/>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5">
                                            <p:txEl>
                                              <p:pRg st="4" end="4"/>
                                            </p:txEl>
                                          </p:spTgt>
                                        </p:tgtEl>
                                        <p:attrNameLst>
                                          <p:attrName>style.visibility</p:attrName>
                                        </p:attrNameLst>
                                      </p:cBhvr>
                                      <p:to>
                                        <p:strVal val="visible"/>
                                      </p:to>
                                    </p:set>
                                    <p:animEffect transition="in" filter="fade">
                                      <p:cBhvr>
                                        <p:cTn id="73" dur="1000"/>
                                        <p:tgtEl>
                                          <p:spTgt spid="5">
                                            <p:txEl>
                                              <p:pRg st="4" end="4"/>
                                            </p:txEl>
                                          </p:spTgt>
                                        </p:tgtEl>
                                      </p:cBhvr>
                                    </p:animEffect>
                                    <p:anim calcmode="lin" valueType="num">
                                      <p:cBhvr>
                                        <p:cTn id="74"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75"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3685"/>
            <a:ext cx="8597044" cy="1143000"/>
          </a:xfrm>
        </p:spPr>
        <p:txBody>
          <a:bodyPr>
            <a:noAutofit/>
          </a:bodyPr>
          <a:lstStyle/>
          <a:p>
            <a:pPr algn="l"/>
            <a:r>
              <a:rPr lang="en-GB" sz="6000" dirty="0"/>
              <a:t>Moral regulation</a:t>
            </a:r>
          </a:p>
        </p:txBody>
      </p:sp>
      <p:sp>
        <p:nvSpPr>
          <p:cNvPr id="3" name="Content Placeholder 2"/>
          <p:cNvSpPr>
            <a:spLocks noGrp="1"/>
          </p:cNvSpPr>
          <p:nvPr>
            <p:ph idx="1"/>
          </p:nvPr>
        </p:nvSpPr>
        <p:spPr>
          <a:xfrm>
            <a:off x="457200" y="1484784"/>
            <a:ext cx="8507288" cy="4608512"/>
          </a:xfrm>
          <a:solidFill>
            <a:srgbClr val="FFFF00"/>
          </a:solidFill>
          <a:ln w="76200">
            <a:solidFill>
              <a:schemeClr val="tx1"/>
            </a:solidFill>
          </a:ln>
        </p:spPr>
        <p:txBody>
          <a:bodyPr>
            <a:noAutofit/>
          </a:bodyPr>
          <a:lstStyle/>
          <a:p>
            <a:pPr marL="0" indent="0">
              <a:buNone/>
            </a:pPr>
            <a:r>
              <a:rPr lang="en-GB" sz="4000" dirty="0" smtClean="0"/>
              <a:t>Moral </a:t>
            </a:r>
            <a:r>
              <a:rPr lang="en-GB" sz="4000" dirty="0"/>
              <a:t>regulation embodies the idea that people in society </a:t>
            </a:r>
            <a:r>
              <a:rPr lang="en-GB" sz="4000" b="1" dirty="0"/>
              <a:t>voluntarily accept particular roles of social conduct</a:t>
            </a:r>
            <a:endParaRPr lang="en-GB" sz="4000" dirty="0"/>
          </a:p>
          <a:p>
            <a:pPr marL="0" indent="0">
              <a:buNone/>
            </a:pPr>
            <a:endParaRPr lang="en-GB" sz="4000" dirty="0"/>
          </a:p>
          <a:p>
            <a:pPr marL="0" indent="0">
              <a:buNone/>
            </a:pPr>
            <a:r>
              <a:rPr lang="en-GB" sz="4000" dirty="0"/>
              <a:t>This provides a compelling social power by persuasion rather than sheer force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sp>
        <p:nvSpPr>
          <p:cNvPr id="5" name="TextBox 4"/>
          <p:cNvSpPr txBox="1"/>
          <p:nvPr/>
        </p:nvSpPr>
        <p:spPr>
          <a:xfrm>
            <a:off x="3131840" y="6237312"/>
            <a:ext cx="2196244" cy="369332"/>
          </a:xfrm>
          <a:prstGeom prst="rect">
            <a:avLst/>
          </a:prstGeom>
          <a:noFill/>
        </p:spPr>
        <p:txBody>
          <a:bodyPr wrap="square" rtlCol="0">
            <a:spAutoFit/>
          </a:bodyPr>
          <a:lstStyle/>
          <a:p>
            <a:r>
              <a:rPr lang="en-GB" dirty="0" err="1"/>
              <a:t>Ransome</a:t>
            </a:r>
            <a:r>
              <a:rPr lang="en-GB" dirty="0"/>
              <a:t> (2010: 49)</a:t>
            </a:r>
          </a:p>
        </p:txBody>
      </p:sp>
    </p:spTree>
    <p:extLst>
      <p:ext uri="{BB962C8B-B14F-4D97-AF65-F5344CB8AC3E}">
        <p14:creationId xmlns:p14="http://schemas.microsoft.com/office/powerpoint/2010/main" val="3426937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56" y="233685"/>
            <a:ext cx="8964488" cy="1143000"/>
          </a:xfrm>
        </p:spPr>
        <p:txBody>
          <a:bodyPr>
            <a:noAutofit/>
          </a:bodyPr>
          <a:lstStyle/>
          <a:p>
            <a:pPr algn="l"/>
            <a:r>
              <a:rPr lang="en-GB" sz="6000" dirty="0"/>
              <a:t>Moral regulation</a:t>
            </a:r>
          </a:p>
        </p:txBody>
      </p:sp>
      <p:sp>
        <p:nvSpPr>
          <p:cNvPr id="3" name="Content Placeholder 2"/>
          <p:cNvSpPr>
            <a:spLocks noGrp="1"/>
          </p:cNvSpPr>
          <p:nvPr>
            <p:ph idx="1"/>
          </p:nvPr>
        </p:nvSpPr>
        <p:spPr>
          <a:xfrm>
            <a:off x="323528" y="1700809"/>
            <a:ext cx="8496944" cy="3240360"/>
          </a:xfrm>
          <a:solidFill>
            <a:srgbClr val="FFFF00"/>
          </a:solidFill>
          <a:ln w="76200">
            <a:solidFill>
              <a:schemeClr val="tx1"/>
            </a:solidFill>
          </a:ln>
        </p:spPr>
        <p:txBody>
          <a:bodyPr>
            <a:normAutofit lnSpcReduction="10000"/>
          </a:bodyPr>
          <a:lstStyle/>
          <a:p>
            <a:pPr marL="0" indent="0">
              <a:buNone/>
            </a:pPr>
            <a:r>
              <a:rPr lang="en-GB" sz="4000" dirty="0" smtClean="0"/>
              <a:t>There </a:t>
            </a:r>
            <a:r>
              <a:rPr lang="en-GB" sz="4000" dirty="0"/>
              <a:t>is no moral regulation from the Church or state. </a:t>
            </a:r>
          </a:p>
          <a:p>
            <a:pPr marL="0" indent="0">
              <a:buNone/>
            </a:pPr>
            <a:endParaRPr lang="en-GB" sz="4000" b="1" dirty="0"/>
          </a:p>
          <a:p>
            <a:pPr marL="0" indent="0" algn="ctr">
              <a:buNone/>
            </a:pPr>
            <a:r>
              <a:rPr lang="en-GB" sz="4000" b="1" dirty="0"/>
              <a:t>Rules of conduct are social or cultural in origin</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11</a:t>
            </a:fld>
            <a:endParaRPr lang="en-US">
              <a:solidFill>
                <a:prstClr val="black">
                  <a:tint val="75000"/>
                </a:prstClr>
              </a:solidFill>
            </a:endParaRPr>
          </a:p>
        </p:txBody>
      </p:sp>
      <p:sp>
        <p:nvSpPr>
          <p:cNvPr id="5" name="TextBox 4"/>
          <p:cNvSpPr txBox="1"/>
          <p:nvPr/>
        </p:nvSpPr>
        <p:spPr>
          <a:xfrm>
            <a:off x="3131840" y="5987020"/>
            <a:ext cx="2196244" cy="369332"/>
          </a:xfrm>
          <a:prstGeom prst="rect">
            <a:avLst/>
          </a:prstGeom>
          <a:noFill/>
        </p:spPr>
        <p:txBody>
          <a:bodyPr wrap="square" rtlCol="0">
            <a:spAutoFit/>
          </a:bodyPr>
          <a:lstStyle/>
          <a:p>
            <a:r>
              <a:rPr lang="en-GB" dirty="0" err="1">
                <a:solidFill>
                  <a:prstClr val="black"/>
                </a:solidFill>
              </a:rPr>
              <a:t>Ransome</a:t>
            </a:r>
            <a:r>
              <a:rPr lang="en-GB" dirty="0">
                <a:solidFill>
                  <a:prstClr val="black"/>
                </a:solidFill>
              </a:rPr>
              <a:t> (2010: 49)</a:t>
            </a:r>
          </a:p>
        </p:txBody>
      </p:sp>
    </p:spTree>
    <p:extLst>
      <p:ext uri="{BB962C8B-B14F-4D97-AF65-F5344CB8AC3E}">
        <p14:creationId xmlns:p14="http://schemas.microsoft.com/office/powerpoint/2010/main" val="411921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26170"/>
          </a:xfrm>
        </p:spPr>
        <p:txBody>
          <a:bodyPr>
            <a:normAutofit/>
          </a:bodyPr>
          <a:lstStyle/>
          <a:p>
            <a:pPr algn="l"/>
            <a:r>
              <a:rPr lang="en-GB" sz="6000" dirty="0"/>
              <a:t>Durkheim’s key theme</a:t>
            </a:r>
          </a:p>
        </p:txBody>
      </p:sp>
      <p:sp>
        <p:nvSpPr>
          <p:cNvPr id="3" name="Content Placeholder 2"/>
          <p:cNvSpPr>
            <a:spLocks noGrp="1"/>
          </p:cNvSpPr>
          <p:nvPr>
            <p:ph idx="1"/>
          </p:nvPr>
        </p:nvSpPr>
        <p:spPr>
          <a:xfrm>
            <a:off x="457200" y="2276872"/>
            <a:ext cx="8229600" cy="1728191"/>
          </a:xfrm>
          <a:solidFill>
            <a:srgbClr val="FFFF00"/>
          </a:solidFill>
          <a:ln w="76200">
            <a:solidFill>
              <a:schemeClr val="tx1"/>
            </a:solidFill>
          </a:ln>
        </p:spPr>
        <p:txBody>
          <a:bodyPr>
            <a:normAutofit/>
          </a:bodyPr>
          <a:lstStyle/>
          <a:p>
            <a:pPr marL="0" indent="0" algn="ctr">
              <a:buNone/>
            </a:pPr>
            <a:r>
              <a:rPr lang="en-GB" sz="4800" b="1" dirty="0"/>
              <a:t>The relationship of the individual to society</a:t>
            </a:r>
          </a:p>
          <a:p>
            <a:pPr marL="0" indent="0" algn="ctr">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sp>
        <p:nvSpPr>
          <p:cNvPr id="5" name="TextBox 4"/>
          <p:cNvSpPr txBox="1"/>
          <p:nvPr/>
        </p:nvSpPr>
        <p:spPr>
          <a:xfrm>
            <a:off x="3347864" y="5987020"/>
            <a:ext cx="2196244" cy="369332"/>
          </a:xfrm>
          <a:prstGeom prst="rect">
            <a:avLst/>
          </a:prstGeom>
          <a:noFill/>
        </p:spPr>
        <p:txBody>
          <a:bodyPr wrap="square" rtlCol="0">
            <a:spAutoFit/>
          </a:bodyPr>
          <a:lstStyle/>
          <a:p>
            <a:r>
              <a:rPr lang="en-GB" dirty="0" err="1"/>
              <a:t>Ransome</a:t>
            </a:r>
            <a:r>
              <a:rPr lang="en-GB" dirty="0"/>
              <a:t> (2010: 49)</a:t>
            </a:r>
          </a:p>
        </p:txBody>
      </p:sp>
    </p:spTree>
    <p:extLst>
      <p:ext uri="{BB962C8B-B14F-4D97-AF65-F5344CB8AC3E}">
        <p14:creationId xmlns:p14="http://schemas.microsoft.com/office/powerpoint/2010/main" val="3251279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908720"/>
            <a:ext cx="8229600" cy="5217445"/>
          </a:xfrm>
        </p:spPr>
        <p:txBody>
          <a:bodyPr>
            <a:normAutofit/>
          </a:bodyPr>
          <a:lstStyle/>
          <a:p>
            <a:r>
              <a:rPr lang="en-GB" dirty="0"/>
              <a:t>Since the revolution of 1789 many believed the individual was separate from society and entered into relations with it only out of economic necessity and self interest</a:t>
            </a:r>
          </a:p>
          <a:p>
            <a:endParaRPr lang="en-GB" dirty="0"/>
          </a:p>
          <a:p>
            <a:r>
              <a:rPr lang="en-GB" dirty="0" err="1"/>
              <a:t>Durkheim</a:t>
            </a:r>
            <a:r>
              <a:rPr lang="en-GB" dirty="0"/>
              <a:t>, by contrast, tended to believe this placed the individual ahead of the national unity of society and </a:t>
            </a:r>
            <a:r>
              <a:rPr lang="en-GB" b="1" dirty="0"/>
              <a:t>threatened the cohesion of social institutions by obscuring the unifying nature of collective order</a:t>
            </a:r>
          </a:p>
          <a:p>
            <a:pPr>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764704"/>
            <a:ext cx="8280920" cy="5904656"/>
          </a:xfrm>
        </p:spPr>
        <p:txBody>
          <a:bodyPr>
            <a:normAutofit/>
          </a:bodyPr>
          <a:lstStyle/>
          <a:p>
            <a:r>
              <a:rPr lang="en-GB" sz="3600" dirty="0"/>
              <a:t>Upheaval and lack of national direction (Revolution 1789; Dreyfus Affair 1894-1906)</a:t>
            </a:r>
          </a:p>
          <a:p>
            <a:r>
              <a:rPr lang="en-GB" sz="3600" dirty="0"/>
              <a:t>Led Durkheim to take a strong </a:t>
            </a:r>
            <a:r>
              <a:rPr lang="en-GB" sz="3600" b="1"/>
              <a:t>anti-individualist</a:t>
            </a:r>
            <a:r>
              <a:rPr lang="en-GB" sz="3600"/>
              <a:t> stance</a:t>
            </a:r>
            <a:endParaRPr lang="en-GB" sz="3600" dirty="0"/>
          </a:p>
          <a:p>
            <a:r>
              <a:rPr lang="en-GB" sz="3600" dirty="0"/>
              <a:t>He was all about </a:t>
            </a:r>
            <a:r>
              <a:rPr lang="en-GB" sz="3600" b="1" dirty="0"/>
              <a:t>social cohesion</a:t>
            </a:r>
          </a:p>
          <a:p>
            <a:r>
              <a:rPr lang="en-GB" sz="3600" dirty="0"/>
              <a:t>He criticised society’s focus on the autonomy of the individual </a:t>
            </a:r>
          </a:p>
          <a:p>
            <a:pPr>
              <a:buNone/>
            </a:pPr>
            <a:r>
              <a:rPr lang="en-GB" dirty="0"/>
              <a:t>	</a:t>
            </a:r>
          </a:p>
          <a:p>
            <a:pPr>
              <a:buNone/>
            </a:pPr>
            <a:r>
              <a:rPr lang="en-GB" sz="2400" dirty="0"/>
              <a:t>	</a:t>
            </a:r>
            <a:r>
              <a:rPr lang="en-GB" sz="1800" dirty="0"/>
              <a:t>(See ‘Individualism and the Intellectuals,’ Political Studies [1898] 1969, 14-30)</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0" y="626099"/>
            <a:ext cx="7620000" cy="5715000"/>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1052736"/>
            <a:ext cx="8229600" cy="4525963"/>
          </a:xfrm>
          <a:solidFill>
            <a:srgbClr val="FFFF00"/>
          </a:solidFill>
        </p:spPr>
        <p:txBody>
          <a:bodyPr>
            <a:normAutofit/>
          </a:bodyPr>
          <a:lstStyle/>
          <a:p>
            <a:pPr marL="0" indent="0" algn="ctr">
              <a:buNone/>
            </a:pPr>
            <a:r>
              <a:rPr lang="en-GB" sz="8000" dirty="0"/>
              <a:t>It is all about </a:t>
            </a:r>
          </a:p>
          <a:p>
            <a:pPr marL="0" indent="0" algn="ctr">
              <a:buNone/>
            </a:pPr>
            <a:r>
              <a:rPr lang="en-GB" sz="8000" b="1" dirty="0"/>
              <a:t>social cohesion </a:t>
            </a:r>
            <a:r>
              <a:rPr lang="en-GB" sz="8000" dirty="0"/>
              <a:t>not </a:t>
            </a:r>
            <a:r>
              <a:rPr lang="en-GB" sz="8000" b="1" dirty="0"/>
              <a:t>individualism</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169358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heel(1)">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40788" y="974160"/>
            <a:ext cx="8229600" cy="4525963"/>
          </a:xfrm>
        </p:spPr>
        <p:txBody>
          <a:bodyPr/>
          <a:lstStyle/>
          <a:p>
            <a:endParaRPr lang="en-GB" sz="4000" dirty="0"/>
          </a:p>
          <a:p>
            <a:pPr marL="0" indent="0" algn="ctr">
              <a:buNone/>
            </a:pPr>
            <a:r>
              <a:rPr lang="en-GB" sz="6000" dirty="0"/>
              <a:t>The Division of </a:t>
            </a:r>
          </a:p>
          <a:p>
            <a:pPr marL="0" indent="0" algn="ctr">
              <a:buNone/>
            </a:pPr>
            <a:r>
              <a:rPr lang="en-GB" sz="6000" dirty="0"/>
              <a:t>Labour in Society, 1893</a:t>
            </a:r>
          </a:p>
          <a:p>
            <a:endParaRPr lang="en-GB" sz="4000" dirty="0"/>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16</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645582" y="4272054"/>
            <a:ext cx="7852836" cy="1656184"/>
          </a:xfrm>
          <a:prstGeom prst="rect">
            <a:avLst/>
          </a:prstGeom>
        </p:spPr>
      </p:pic>
    </p:spTree>
    <p:extLst>
      <p:ext uri="{BB962C8B-B14F-4D97-AF65-F5344CB8AC3E}">
        <p14:creationId xmlns:p14="http://schemas.microsoft.com/office/powerpoint/2010/main" val="2776685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1893:</a:t>
            </a:r>
            <a:r>
              <a:rPr lang="en-GB" i="1" dirty="0"/>
              <a:t> The Division of Labour in Society</a:t>
            </a:r>
            <a:endParaRPr lang="en-GB" dirty="0"/>
          </a:p>
        </p:txBody>
      </p:sp>
      <p:sp>
        <p:nvSpPr>
          <p:cNvPr id="3" name="Content Placeholder 2"/>
          <p:cNvSpPr>
            <a:spLocks noGrp="1"/>
          </p:cNvSpPr>
          <p:nvPr>
            <p:ph idx="1"/>
          </p:nvPr>
        </p:nvSpPr>
        <p:spPr>
          <a:xfrm>
            <a:off x="457200" y="1417638"/>
            <a:ext cx="8579296" cy="4708527"/>
          </a:xfrm>
        </p:spPr>
        <p:txBody>
          <a:bodyPr>
            <a:normAutofit lnSpcReduction="10000"/>
          </a:bodyPr>
          <a:lstStyle/>
          <a:p>
            <a:pPr>
              <a:buNone/>
            </a:pPr>
            <a:r>
              <a:rPr lang="en-GB" dirty="0"/>
              <a:t>	Durkheim’s first major theoretical work – a completely new way of thinking about society</a:t>
            </a:r>
          </a:p>
          <a:p>
            <a:pPr>
              <a:buNone/>
            </a:pPr>
            <a:endParaRPr lang="en-GB" dirty="0"/>
          </a:p>
          <a:p>
            <a:pPr marL="514350" indent="-514350">
              <a:buFont typeface="+mj-lt"/>
              <a:buAutoNum type="arabicPeriod"/>
            </a:pPr>
            <a:r>
              <a:rPr lang="en-GB" dirty="0"/>
              <a:t>He wanted to make a distinction between the </a:t>
            </a:r>
            <a:r>
              <a:rPr lang="en-GB" b="1" dirty="0"/>
              <a:t>‘social division of labour’ </a:t>
            </a:r>
            <a:r>
              <a:rPr lang="en-GB" dirty="0"/>
              <a:t>and the </a:t>
            </a:r>
            <a:r>
              <a:rPr lang="en-GB" b="1" dirty="0"/>
              <a:t>‘economic division of labour’</a:t>
            </a:r>
          </a:p>
          <a:p>
            <a:pPr marL="514350" indent="-514350">
              <a:buFont typeface="+mj-lt"/>
              <a:buAutoNum type="arabicPeriod"/>
            </a:pPr>
            <a:r>
              <a:rPr lang="en-GB" dirty="0"/>
              <a:t>He inquired into the nature of the </a:t>
            </a:r>
            <a:r>
              <a:rPr lang="en-GB" b="1" dirty="0"/>
              <a:t>social links </a:t>
            </a:r>
            <a:r>
              <a:rPr lang="en-GB" dirty="0"/>
              <a:t>connecting individuals in society and the </a:t>
            </a:r>
            <a:r>
              <a:rPr lang="en-GB" b="1" dirty="0"/>
              <a:t>social bonds </a:t>
            </a:r>
            <a:r>
              <a:rPr lang="en-GB" dirty="0"/>
              <a:t>which link people together</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17</a:t>
            </a:fld>
            <a:endParaRPr lang="en-US">
              <a:solidFill>
                <a:prstClr val="black">
                  <a:tint val="75000"/>
                </a:prstClr>
              </a:solidFill>
            </a:endParaRPr>
          </a:p>
        </p:txBody>
      </p:sp>
    </p:spTree>
    <p:extLst>
      <p:ext uri="{BB962C8B-B14F-4D97-AF65-F5344CB8AC3E}">
        <p14:creationId xmlns:p14="http://schemas.microsoft.com/office/powerpoint/2010/main" val="2158824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1893:</a:t>
            </a:r>
            <a:r>
              <a:rPr lang="en-GB" i="1" dirty="0"/>
              <a:t> The Division of Labour in Society</a:t>
            </a:r>
            <a:endParaRPr lang="en-GB" dirty="0"/>
          </a:p>
        </p:txBody>
      </p:sp>
      <p:sp>
        <p:nvSpPr>
          <p:cNvPr id="3" name="Content Placeholder 2"/>
          <p:cNvSpPr>
            <a:spLocks noGrp="1"/>
          </p:cNvSpPr>
          <p:nvPr>
            <p:ph idx="1"/>
          </p:nvPr>
        </p:nvSpPr>
        <p:spPr>
          <a:xfrm>
            <a:off x="457200" y="1600202"/>
            <a:ext cx="8291264" cy="4133053"/>
          </a:xfrm>
        </p:spPr>
        <p:txBody>
          <a:bodyPr>
            <a:normAutofit/>
          </a:bodyPr>
          <a:lstStyle/>
          <a:p>
            <a:pPr marL="514350" indent="-514350">
              <a:buFont typeface="+mj-lt"/>
              <a:buAutoNum type="arabicPeriod" startAt="3"/>
            </a:pPr>
            <a:r>
              <a:rPr lang="en-GB" sz="3600" dirty="0"/>
              <a:t>He looked at origin of social links and bonds in order to see in what way they were related to overall </a:t>
            </a:r>
            <a:r>
              <a:rPr lang="en-GB" sz="3600" b="1" dirty="0"/>
              <a:t>social cohesion in society</a:t>
            </a:r>
          </a:p>
          <a:p>
            <a:pPr marL="514350" indent="-514350">
              <a:buFont typeface="+mj-lt"/>
              <a:buAutoNum type="arabicPeriod" startAt="3"/>
            </a:pPr>
            <a:r>
              <a:rPr lang="en-GB" sz="3600" dirty="0"/>
              <a:t>He also considered </a:t>
            </a:r>
            <a:r>
              <a:rPr lang="en-GB" sz="3600" b="1" dirty="0"/>
              <a:t>how social links change </a:t>
            </a:r>
            <a:r>
              <a:rPr lang="en-GB" sz="3600" dirty="0"/>
              <a:t>as societies become more complex</a:t>
            </a:r>
          </a:p>
          <a:p>
            <a:pPr marL="514350" indent="-514350">
              <a:buNone/>
            </a:pPr>
            <a:endParaRPr lang="en-GB" dirty="0"/>
          </a:p>
          <a:p>
            <a:pPr>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18</a:t>
            </a:fld>
            <a:endParaRPr lang="en-US">
              <a:solidFill>
                <a:prstClr val="black">
                  <a:tint val="75000"/>
                </a:prstClr>
              </a:solidFill>
            </a:endParaRPr>
          </a:p>
        </p:txBody>
      </p:sp>
    </p:spTree>
    <p:extLst>
      <p:ext uri="{BB962C8B-B14F-4D97-AF65-F5344CB8AC3E}">
        <p14:creationId xmlns:p14="http://schemas.microsoft.com/office/powerpoint/2010/main" val="3313945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2"/>
            <a:ext cx="8136904" cy="5289453"/>
          </a:xfrm>
        </p:spPr>
        <p:txBody>
          <a:bodyPr/>
          <a:lstStyle/>
          <a:p>
            <a:r>
              <a:rPr lang="en-GB" dirty="0"/>
              <a:t>The division of labour in social theory refers to how labour is divided up in society so the main economic and domestic tasks are carried out by different people for the collective maintenance of society</a:t>
            </a:r>
          </a:p>
          <a:p>
            <a:endParaRPr lang="en-GB" dirty="0"/>
          </a:p>
          <a:p>
            <a:r>
              <a:rPr lang="en-GB" dirty="0"/>
              <a:t>We see this in society – with the organisation of government services, and within public service organisations</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19</a:t>
            </a:fld>
            <a:endParaRPr lang="en-US">
              <a:solidFill>
                <a:prstClr val="black">
                  <a:tint val="75000"/>
                </a:prstClr>
              </a:solidFill>
            </a:endParaRPr>
          </a:p>
        </p:txBody>
      </p:sp>
    </p:spTree>
    <p:extLst>
      <p:ext uri="{BB962C8B-B14F-4D97-AF65-F5344CB8AC3E}">
        <p14:creationId xmlns:p14="http://schemas.microsoft.com/office/powerpoint/2010/main" val="11565108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363272" cy="5217445"/>
          </a:xfrm>
        </p:spPr>
        <p:txBody>
          <a:bodyPr>
            <a:normAutofit/>
          </a:bodyPr>
          <a:lstStyle/>
          <a:p>
            <a:r>
              <a:rPr lang="en-GB" dirty="0"/>
              <a:t>Durkheim’s </a:t>
            </a:r>
            <a:r>
              <a:rPr lang="en-GB" b="1" dirty="0"/>
              <a:t>‘social division of labour’ </a:t>
            </a:r>
            <a:r>
              <a:rPr lang="en-GB" dirty="0"/>
              <a:t>describes the links and bonds which develop when many people co-operate on joint economic and domestic tasks</a:t>
            </a:r>
          </a:p>
          <a:p>
            <a:endParaRPr lang="en-GB" dirty="0"/>
          </a:p>
          <a:p>
            <a:r>
              <a:rPr lang="en-GB" dirty="0"/>
              <a:t>These links and bonds he saw as evidence of </a:t>
            </a:r>
            <a:r>
              <a:rPr lang="en-GB" b="1" dirty="0"/>
              <a:t>social solidarity</a:t>
            </a:r>
            <a:r>
              <a:rPr lang="en-GB" dirty="0"/>
              <a:t>, and it was from these links that entire societies are formed and social relations created</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20</a:t>
            </a:fld>
            <a:endParaRPr lang="en-US">
              <a:solidFill>
                <a:prstClr val="black">
                  <a:tint val="75000"/>
                </a:prstClr>
              </a:solidFill>
            </a:endParaRPr>
          </a:p>
        </p:txBody>
      </p:sp>
    </p:spTree>
    <p:extLst>
      <p:ext uri="{BB962C8B-B14F-4D97-AF65-F5344CB8AC3E}">
        <p14:creationId xmlns:p14="http://schemas.microsoft.com/office/powerpoint/2010/main" val="1250927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21</a:t>
            </a:fld>
            <a:endParaRPr lang="en-US"/>
          </a:p>
        </p:txBody>
      </p:sp>
      <p:pic>
        <p:nvPicPr>
          <p:cNvPr id="5" name="Picture 4"/>
          <p:cNvPicPr>
            <a:picLocks noChangeAspect="1"/>
          </p:cNvPicPr>
          <p:nvPr/>
        </p:nvPicPr>
        <p:blipFill>
          <a:blip r:embed="rId2"/>
          <a:stretch>
            <a:fillRect/>
          </a:stretch>
        </p:blipFill>
        <p:spPr>
          <a:xfrm>
            <a:off x="323528" y="202269"/>
            <a:ext cx="7243564" cy="6519208"/>
          </a:xfrm>
          <a:prstGeom prst="rect">
            <a:avLst/>
          </a:prstGeom>
        </p:spPr>
      </p:pic>
      <p:sp>
        <p:nvSpPr>
          <p:cNvPr id="6" name="TextBox 5"/>
          <p:cNvSpPr txBox="1"/>
          <p:nvPr/>
        </p:nvSpPr>
        <p:spPr>
          <a:xfrm>
            <a:off x="6228184" y="202269"/>
            <a:ext cx="2736304" cy="1200329"/>
          </a:xfrm>
          <a:prstGeom prst="rect">
            <a:avLst/>
          </a:prstGeom>
          <a:noFill/>
        </p:spPr>
        <p:txBody>
          <a:bodyPr wrap="square" rtlCol="0">
            <a:spAutoFit/>
          </a:bodyPr>
          <a:lstStyle/>
          <a:p>
            <a:pPr algn="ctr"/>
            <a:r>
              <a:rPr lang="en-GB" sz="3600" b="1" dirty="0"/>
              <a:t>Police epaulettes</a:t>
            </a:r>
          </a:p>
        </p:txBody>
      </p:sp>
      <p:sp>
        <p:nvSpPr>
          <p:cNvPr id="8" name="Rectangle 7"/>
          <p:cNvSpPr/>
          <p:nvPr/>
        </p:nvSpPr>
        <p:spPr>
          <a:xfrm>
            <a:off x="5155804" y="6021288"/>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483768" y="2774566"/>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131840" y="3586342"/>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851920" y="4420722"/>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4460232" y="5231967"/>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483768" y="332656"/>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483768" y="1942926"/>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131840" y="1108015"/>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835696" y="1114566"/>
            <a:ext cx="1000372" cy="5760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13015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2" presetClass="exit" presetSubtype="4" fill="hold" grpId="0" nodeType="clickEffect">
                                  <p:stCondLst>
                                    <p:cond delay="0"/>
                                  </p:stCondLst>
                                  <p:childTnLst>
                                    <p:anim calcmode="lin" valueType="num">
                                      <p:cBhvr additive="base">
                                        <p:cTn id="13" dur="500"/>
                                        <p:tgtEl>
                                          <p:spTgt spid="12"/>
                                        </p:tgtEl>
                                        <p:attrNameLst>
                                          <p:attrName>ppt_x</p:attrName>
                                        </p:attrNameLst>
                                      </p:cBhvr>
                                      <p:tavLst>
                                        <p:tav tm="0">
                                          <p:val>
                                            <p:strVal val="ppt_x"/>
                                          </p:val>
                                        </p:tav>
                                        <p:tav tm="100000">
                                          <p:val>
                                            <p:strVal val="ppt_x"/>
                                          </p:val>
                                        </p:tav>
                                      </p:tavLst>
                                    </p:anim>
                                    <p:anim calcmode="lin" valueType="num">
                                      <p:cBhvr additive="base">
                                        <p:cTn id="14" dur="500"/>
                                        <p:tgtEl>
                                          <p:spTgt spid="12"/>
                                        </p:tgtEl>
                                        <p:attrNameLst>
                                          <p:attrName>ppt_y</p:attrName>
                                        </p:attrNameLst>
                                      </p:cBhvr>
                                      <p:tavLst>
                                        <p:tav tm="0">
                                          <p:val>
                                            <p:strVal val="ppt_y"/>
                                          </p:val>
                                        </p:tav>
                                        <p:tav tm="100000">
                                          <p:val>
                                            <p:strVal val="1+ppt_h/2"/>
                                          </p:val>
                                        </p:tav>
                                      </p:tavLst>
                                    </p:anim>
                                    <p:set>
                                      <p:cBhvr>
                                        <p:cTn id="15" dur="1" fill="hold">
                                          <p:stCondLst>
                                            <p:cond delay="499"/>
                                          </p:stCondLst>
                                        </p:cTn>
                                        <p:tgtEl>
                                          <p:spTgt spid="12"/>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2" presetClass="exit" presetSubtype="4" fill="hold" grpId="0" nodeType="clickEffect">
                                  <p:stCondLst>
                                    <p:cond delay="0"/>
                                  </p:stCondLst>
                                  <p:childTnLst>
                                    <p:anim calcmode="lin" valueType="num">
                                      <p:cBhvr additive="base">
                                        <p:cTn id="19" dur="500"/>
                                        <p:tgtEl>
                                          <p:spTgt spid="11"/>
                                        </p:tgtEl>
                                        <p:attrNameLst>
                                          <p:attrName>ppt_x</p:attrName>
                                        </p:attrNameLst>
                                      </p:cBhvr>
                                      <p:tavLst>
                                        <p:tav tm="0">
                                          <p:val>
                                            <p:strVal val="ppt_x"/>
                                          </p:val>
                                        </p:tav>
                                        <p:tav tm="100000">
                                          <p:val>
                                            <p:strVal val="ppt_x"/>
                                          </p:val>
                                        </p:tav>
                                      </p:tavLst>
                                    </p:anim>
                                    <p:anim calcmode="lin" valueType="num">
                                      <p:cBhvr additive="base">
                                        <p:cTn id="20" dur="500"/>
                                        <p:tgtEl>
                                          <p:spTgt spid="11"/>
                                        </p:tgtEl>
                                        <p:attrNameLst>
                                          <p:attrName>ppt_y</p:attrName>
                                        </p:attrNameLst>
                                      </p:cBhvr>
                                      <p:tavLst>
                                        <p:tav tm="0">
                                          <p:val>
                                            <p:strVal val="ppt_y"/>
                                          </p:val>
                                        </p:tav>
                                        <p:tav tm="100000">
                                          <p:val>
                                            <p:strVal val="1+ppt_h/2"/>
                                          </p:val>
                                        </p:tav>
                                      </p:tavLst>
                                    </p:anim>
                                    <p:set>
                                      <p:cBhvr>
                                        <p:cTn id="21" dur="1" fill="hold">
                                          <p:stCondLst>
                                            <p:cond delay="499"/>
                                          </p:stCondLst>
                                        </p:cTn>
                                        <p:tgtEl>
                                          <p:spTgt spid="11"/>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xit" presetSubtype="4" fill="hold" grpId="0" nodeType="clickEffect">
                                  <p:stCondLst>
                                    <p:cond delay="0"/>
                                  </p:stCondLst>
                                  <p:childTnLst>
                                    <p:anim calcmode="lin" valueType="num">
                                      <p:cBhvr additive="base">
                                        <p:cTn id="25" dur="500"/>
                                        <p:tgtEl>
                                          <p:spTgt spid="10"/>
                                        </p:tgtEl>
                                        <p:attrNameLst>
                                          <p:attrName>ppt_x</p:attrName>
                                        </p:attrNameLst>
                                      </p:cBhvr>
                                      <p:tavLst>
                                        <p:tav tm="0">
                                          <p:val>
                                            <p:strVal val="ppt_x"/>
                                          </p:val>
                                        </p:tav>
                                        <p:tav tm="100000">
                                          <p:val>
                                            <p:strVal val="ppt_x"/>
                                          </p:val>
                                        </p:tav>
                                      </p:tavLst>
                                    </p:anim>
                                    <p:anim calcmode="lin" valueType="num">
                                      <p:cBhvr additive="base">
                                        <p:cTn id="26" dur="500"/>
                                        <p:tgtEl>
                                          <p:spTgt spid="10"/>
                                        </p:tgtEl>
                                        <p:attrNameLst>
                                          <p:attrName>ppt_y</p:attrName>
                                        </p:attrNameLst>
                                      </p:cBhvr>
                                      <p:tavLst>
                                        <p:tav tm="0">
                                          <p:val>
                                            <p:strVal val="ppt_y"/>
                                          </p:val>
                                        </p:tav>
                                        <p:tav tm="100000">
                                          <p:val>
                                            <p:strVal val="1+ppt_h/2"/>
                                          </p:val>
                                        </p:tav>
                                      </p:tavLst>
                                    </p:anim>
                                    <p:set>
                                      <p:cBhvr>
                                        <p:cTn id="27" dur="1" fill="hold">
                                          <p:stCondLst>
                                            <p:cond delay="499"/>
                                          </p:stCondLst>
                                        </p:cTn>
                                        <p:tgtEl>
                                          <p:spTgt spid="10"/>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2" presetClass="exit" presetSubtype="4" fill="hold" grpId="0" nodeType="clickEffect">
                                  <p:stCondLst>
                                    <p:cond delay="0"/>
                                  </p:stCondLst>
                                  <p:childTnLst>
                                    <p:anim calcmode="lin" valueType="num">
                                      <p:cBhvr additive="base">
                                        <p:cTn id="31" dur="500"/>
                                        <p:tgtEl>
                                          <p:spTgt spid="9"/>
                                        </p:tgtEl>
                                        <p:attrNameLst>
                                          <p:attrName>ppt_x</p:attrName>
                                        </p:attrNameLst>
                                      </p:cBhvr>
                                      <p:tavLst>
                                        <p:tav tm="0">
                                          <p:val>
                                            <p:strVal val="ppt_x"/>
                                          </p:val>
                                        </p:tav>
                                        <p:tav tm="100000">
                                          <p:val>
                                            <p:strVal val="ppt_x"/>
                                          </p:val>
                                        </p:tav>
                                      </p:tavLst>
                                    </p:anim>
                                    <p:anim calcmode="lin" valueType="num">
                                      <p:cBhvr additive="base">
                                        <p:cTn id="32" dur="500"/>
                                        <p:tgtEl>
                                          <p:spTgt spid="9"/>
                                        </p:tgtEl>
                                        <p:attrNameLst>
                                          <p:attrName>ppt_y</p:attrName>
                                        </p:attrNameLst>
                                      </p:cBhvr>
                                      <p:tavLst>
                                        <p:tav tm="0">
                                          <p:val>
                                            <p:strVal val="ppt_y"/>
                                          </p:val>
                                        </p:tav>
                                        <p:tav tm="100000">
                                          <p:val>
                                            <p:strVal val="1+ppt_h/2"/>
                                          </p:val>
                                        </p:tav>
                                      </p:tavLst>
                                    </p:anim>
                                    <p:set>
                                      <p:cBhvr>
                                        <p:cTn id="33" dur="1" fill="hold">
                                          <p:stCondLst>
                                            <p:cond delay="499"/>
                                          </p:stCondLst>
                                        </p:cTn>
                                        <p:tgtEl>
                                          <p:spTgt spid="9"/>
                                        </p:tgtEl>
                                        <p:attrNameLst>
                                          <p:attrName>style.visibility</p:attrName>
                                        </p:attrNameLst>
                                      </p:cBhvr>
                                      <p:to>
                                        <p:strVal val="hidden"/>
                                      </p:to>
                                    </p:set>
                                  </p:childTnLst>
                                </p:cTn>
                              </p:par>
                            </p:childTnLst>
                          </p:cTn>
                        </p:par>
                      </p:childTnLst>
                    </p:cTn>
                  </p:par>
                  <p:par>
                    <p:cTn id="34" fill="hold">
                      <p:stCondLst>
                        <p:cond delay="indefinite"/>
                      </p:stCondLst>
                      <p:childTnLst>
                        <p:par>
                          <p:cTn id="35" fill="hold">
                            <p:stCondLst>
                              <p:cond delay="0"/>
                            </p:stCondLst>
                            <p:childTnLst>
                              <p:par>
                                <p:cTn id="36" presetID="2" presetClass="exit" presetSubtype="4" fill="hold" grpId="0" nodeType="clickEffect">
                                  <p:stCondLst>
                                    <p:cond delay="0"/>
                                  </p:stCondLst>
                                  <p:childTnLst>
                                    <p:anim calcmode="lin" valueType="num">
                                      <p:cBhvr additive="base">
                                        <p:cTn id="37" dur="500"/>
                                        <p:tgtEl>
                                          <p:spTgt spid="14"/>
                                        </p:tgtEl>
                                        <p:attrNameLst>
                                          <p:attrName>ppt_x</p:attrName>
                                        </p:attrNameLst>
                                      </p:cBhvr>
                                      <p:tavLst>
                                        <p:tav tm="0">
                                          <p:val>
                                            <p:strVal val="ppt_x"/>
                                          </p:val>
                                        </p:tav>
                                        <p:tav tm="100000">
                                          <p:val>
                                            <p:strVal val="ppt_x"/>
                                          </p:val>
                                        </p:tav>
                                      </p:tavLst>
                                    </p:anim>
                                    <p:anim calcmode="lin" valueType="num">
                                      <p:cBhvr additive="base">
                                        <p:cTn id="38" dur="500"/>
                                        <p:tgtEl>
                                          <p:spTgt spid="14"/>
                                        </p:tgtEl>
                                        <p:attrNameLst>
                                          <p:attrName>ppt_y</p:attrName>
                                        </p:attrNameLst>
                                      </p:cBhvr>
                                      <p:tavLst>
                                        <p:tav tm="0">
                                          <p:val>
                                            <p:strVal val="ppt_y"/>
                                          </p:val>
                                        </p:tav>
                                        <p:tav tm="100000">
                                          <p:val>
                                            <p:strVal val="1+ppt_h/2"/>
                                          </p:val>
                                        </p:tav>
                                      </p:tavLst>
                                    </p:anim>
                                    <p:set>
                                      <p:cBhvr>
                                        <p:cTn id="39" dur="1" fill="hold">
                                          <p:stCondLst>
                                            <p:cond delay="499"/>
                                          </p:stCondLst>
                                        </p:cTn>
                                        <p:tgtEl>
                                          <p:spTgt spid="14"/>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2" presetClass="exit" presetSubtype="4" fill="hold" grpId="0" nodeType="clickEffect">
                                  <p:stCondLst>
                                    <p:cond delay="0"/>
                                  </p:stCondLst>
                                  <p:childTnLst>
                                    <p:anim calcmode="lin" valueType="num">
                                      <p:cBhvr additive="base">
                                        <p:cTn id="43" dur="500"/>
                                        <p:tgtEl>
                                          <p:spTgt spid="15"/>
                                        </p:tgtEl>
                                        <p:attrNameLst>
                                          <p:attrName>ppt_x</p:attrName>
                                        </p:attrNameLst>
                                      </p:cBhvr>
                                      <p:tavLst>
                                        <p:tav tm="0">
                                          <p:val>
                                            <p:strVal val="ppt_x"/>
                                          </p:val>
                                        </p:tav>
                                        <p:tav tm="100000">
                                          <p:val>
                                            <p:strVal val="ppt_x"/>
                                          </p:val>
                                        </p:tav>
                                      </p:tavLst>
                                    </p:anim>
                                    <p:anim calcmode="lin" valueType="num">
                                      <p:cBhvr additive="base">
                                        <p:cTn id="44" dur="500"/>
                                        <p:tgtEl>
                                          <p:spTgt spid="15"/>
                                        </p:tgtEl>
                                        <p:attrNameLst>
                                          <p:attrName>ppt_y</p:attrName>
                                        </p:attrNameLst>
                                      </p:cBhvr>
                                      <p:tavLst>
                                        <p:tav tm="0">
                                          <p:val>
                                            <p:strVal val="ppt_y"/>
                                          </p:val>
                                        </p:tav>
                                        <p:tav tm="100000">
                                          <p:val>
                                            <p:strVal val="1+ppt_h/2"/>
                                          </p:val>
                                        </p:tav>
                                      </p:tavLst>
                                    </p:anim>
                                    <p:set>
                                      <p:cBhvr>
                                        <p:cTn id="45" dur="1" fill="hold">
                                          <p:stCondLst>
                                            <p:cond delay="499"/>
                                          </p:stCondLst>
                                        </p:cTn>
                                        <p:tgtEl>
                                          <p:spTgt spid="15"/>
                                        </p:tgtEl>
                                        <p:attrNameLst>
                                          <p:attrName>style.visibility</p:attrName>
                                        </p:attrNameLst>
                                      </p:cBhvr>
                                      <p:to>
                                        <p:strVal val="hidden"/>
                                      </p:to>
                                    </p:set>
                                  </p:childTnLst>
                                </p:cTn>
                              </p:par>
                            </p:childTnLst>
                          </p:cTn>
                        </p:par>
                      </p:childTnLst>
                    </p:cTn>
                  </p:par>
                  <p:par>
                    <p:cTn id="46" fill="hold">
                      <p:stCondLst>
                        <p:cond delay="indefinite"/>
                      </p:stCondLst>
                      <p:childTnLst>
                        <p:par>
                          <p:cTn id="47" fill="hold">
                            <p:stCondLst>
                              <p:cond delay="0"/>
                            </p:stCondLst>
                            <p:childTnLst>
                              <p:par>
                                <p:cTn id="48" presetID="2" presetClass="exit" presetSubtype="4" fill="hold" grpId="0" nodeType="clickEffect">
                                  <p:stCondLst>
                                    <p:cond delay="0"/>
                                  </p:stCondLst>
                                  <p:childTnLst>
                                    <p:anim calcmode="lin" valueType="num">
                                      <p:cBhvr additive="base">
                                        <p:cTn id="49" dur="500"/>
                                        <p:tgtEl>
                                          <p:spTgt spid="16"/>
                                        </p:tgtEl>
                                        <p:attrNameLst>
                                          <p:attrName>ppt_x</p:attrName>
                                        </p:attrNameLst>
                                      </p:cBhvr>
                                      <p:tavLst>
                                        <p:tav tm="0">
                                          <p:val>
                                            <p:strVal val="ppt_x"/>
                                          </p:val>
                                        </p:tav>
                                        <p:tav tm="100000">
                                          <p:val>
                                            <p:strVal val="ppt_x"/>
                                          </p:val>
                                        </p:tav>
                                      </p:tavLst>
                                    </p:anim>
                                    <p:anim calcmode="lin" valueType="num">
                                      <p:cBhvr additive="base">
                                        <p:cTn id="50" dur="500"/>
                                        <p:tgtEl>
                                          <p:spTgt spid="16"/>
                                        </p:tgtEl>
                                        <p:attrNameLst>
                                          <p:attrName>ppt_y</p:attrName>
                                        </p:attrNameLst>
                                      </p:cBhvr>
                                      <p:tavLst>
                                        <p:tav tm="0">
                                          <p:val>
                                            <p:strVal val="ppt_y"/>
                                          </p:val>
                                        </p:tav>
                                        <p:tav tm="100000">
                                          <p:val>
                                            <p:strVal val="1+ppt_h/2"/>
                                          </p:val>
                                        </p:tav>
                                      </p:tavLst>
                                    </p:anim>
                                    <p:set>
                                      <p:cBhvr>
                                        <p:cTn id="51" dur="1" fill="hold">
                                          <p:stCondLst>
                                            <p:cond delay="499"/>
                                          </p:stCondLst>
                                        </p:cTn>
                                        <p:tgtEl>
                                          <p:spTgt spid="16"/>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2" presetClass="exit" presetSubtype="4" fill="hold" grpId="0" nodeType="clickEffect">
                                  <p:stCondLst>
                                    <p:cond delay="0"/>
                                  </p:stCondLst>
                                  <p:childTnLst>
                                    <p:anim calcmode="lin" valueType="num">
                                      <p:cBhvr additive="base">
                                        <p:cTn id="55" dur="500"/>
                                        <p:tgtEl>
                                          <p:spTgt spid="13"/>
                                        </p:tgtEl>
                                        <p:attrNameLst>
                                          <p:attrName>ppt_x</p:attrName>
                                        </p:attrNameLst>
                                      </p:cBhvr>
                                      <p:tavLst>
                                        <p:tav tm="0">
                                          <p:val>
                                            <p:strVal val="ppt_x"/>
                                          </p:val>
                                        </p:tav>
                                        <p:tav tm="100000">
                                          <p:val>
                                            <p:strVal val="ppt_x"/>
                                          </p:val>
                                        </p:tav>
                                      </p:tavLst>
                                    </p:anim>
                                    <p:anim calcmode="lin" valueType="num">
                                      <p:cBhvr additive="base">
                                        <p:cTn id="56" dur="500"/>
                                        <p:tgtEl>
                                          <p:spTgt spid="13"/>
                                        </p:tgtEl>
                                        <p:attrNameLst>
                                          <p:attrName>ppt_y</p:attrName>
                                        </p:attrNameLst>
                                      </p:cBhvr>
                                      <p:tavLst>
                                        <p:tav tm="0">
                                          <p:val>
                                            <p:strVal val="ppt_y"/>
                                          </p:val>
                                        </p:tav>
                                        <p:tav tm="100000">
                                          <p:val>
                                            <p:strVal val="1+ppt_h/2"/>
                                          </p:val>
                                        </p:tav>
                                      </p:tavLst>
                                    </p:anim>
                                    <p:set>
                                      <p:cBhvr>
                                        <p:cTn id="57"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sz="5300" dirty="0"/>
              <a:t>Two kinds of links and bonds</a:t>
            </a:r>
          </a:p>
        </p:txBody>
      </p:sp>
      <p:sp>
        <p:nvSpPr>
          <p:cNvPr id="3" name="Content Placeholder 2"/>
          <p:cNvSpPr>
            <a:spLocks noGrp="1"/>
          </p:cNvSpPr>
          <p:nvPr>
            <p:ph idx="1"/>
          </p:nvPr>
        </p:nvSpPr>
        <p:spPr>
          <a:xfrm>
            <a:off x="477982" y="1720323"/>
            <a:ext cx="8229600" cy="3867471"/>
          </a:xfrm>
          <a:solidFill>
            <a:srgbClr val="FFFF00"/>
          </a:solidFill>
          <a:ln w="57150">
            <a:solidFill>
              <a:schemeClr val="tx1"/>
            </a:solidFill>
          </a:ln>
        </p:spPr>
        <p:txBody>
          <a:bodyPr>
            <a:normAutofit/>
          </a:bodyPr>
          <a:lstStyle/>
          <a:p>
            <a:pPr marL="514350" indent="-514350">
              <a:buFont typeface="+mj-lt"/>
              <a:buAutoNum type="arabicPeriod"/>
            </a:pPr>
            <a:r>
              <a:rPr lang="en-GB" b="1" dirty="0"/>
              <a:t>Links of dependency </a:t>
            </a:r>
            <a:r>
              <a:rPr lang="en-GB" dirty="0"/>
              <a:t>which determine social relations between those who carry out economic and domestic tasks jointly and collectively</a:t>
            </a:r>
          </a:p>
          <a:p>
            <a:pPr marL="514350" indent="-514350">
              <a:buFont typeface="+mj-lt"/>
              <a:buAutoNum type="arabicPeriod"/>
            </a:pPr>
            <a:r>
              <a:rPr lang="en-GB" b="1" dirty="0"/>
              <a:t>Bonds of obligation </a:t>
            </a:r>
            <a:r>
              <a:rPr lang="en-GB" dirty="0"/>
              <a:t>which regulate expectations and interchanges between individuals from the same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22</a:t>
            </a:fld>
            <a:endParaRPr lang="en-US">
              <a:solidFill>
                <a:prstClr val="black">
                  <a:tint val="75000"/>
                </a:prstClr>
              </a:solidFill>
            </a:endParaRPr>
          </a:p>
        </p:txBody>
      </p:sp>
      <p:sp>
        <p:nvSpPr>
          <p:cNvPr id="5" name="Rectangle 4"/>
          <p:cNvSpPr/>
          <p:nvPr/>
        </p:nvSpPr>
        <p:spPr>
          <a:xfrm>
            <a:off x="570678" y="5660149"/>
            <a:ext cx="8136904" cy="1077218"/>
          </a:xfrm>
          <a:prstGeom prst="rect">
            <a:avLst/>
          </a:prstGeom>
        </p:spPr>
        <p:txBody>
          <a:bodyPr wrap="square">
            <a:spAutoFit/>
          </a:bodyPr>
          <a:lstStyle/>
          <a:p>
            <a:pPr algn="ctr"/>
            <a:r>
              <a:rPr lang="en-GB" sz="3200" dirty="0"/>
              <a:t>These links and bonds would never happen if individuals lived separately or in isolation</a:t>
            </a:r>
          </a:p>
        </p:txBody>
      </p:sp>
    </p:spTree>
    <p:extLst>
      <p:ext uri="{BB962C8B-B14F-4D97-AF65-F5344CB8AC3E}">
        <p14:creationId xmlns:p14="http://schemas.microsoft.com/office/powerpoint/2010/main" val="361510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1498178"/>
          </a:xfrm>
        </p:spPr>
        <p:txBody>
          <a:bodyPr>
            <a:normAutofit fontScale="90000"/>
          </a:bodyPr>
          <a:lstStyle/>
          <a:p>
            <a:r>
              <a:rPr lang="en-GB" b="1" dirty="0"/>
              <a:t>The Concept of Social Solidarity and Social Cohesion</a:t>
            </a:r>
            <a:r>
              <a:rPr lang="en-GB" dirty="0"/>
              <a:t/>
            </a:r>
            <a:br>
              <a:rPr lang="en-GB" dirty="0"/>
            </a:br>
            <a:endParaRPr lang="en-GB" dirty="0"/>
          </a:p>
        </p:txBody>
      </p:sp>
      <p:sp>
        <p:nvSpPr>
          <p:cNvPr id="3" name="Content Placeholder 2"/>
          <p:cNvSpPr>
            <a:spLocks noGrp="1"/>
          </p:cNvSpPr>
          <p:nvPr>
            <p:ph idx="1"/>
          </p:nvPr>
        </p:nvSpPr>
        <p:spPr>
          <a:xfrm>
            <a:off x="395536" y="1700808"/>
            <a:ext cx="8496944" cy="4425357"/>
          </a:xfrm>
        </p:spPr>
        <p:txBody>
          <a:bodyPr>
            <a:normAutofit/>
          </a:bodyPr>
          <a:lstStyle/>
          <a:p>
            <a:r>
              <a:rPr lang="en-GB" b="1" dirty="0"/>
              <a:t>Social solidarity </a:t>
            </a:r>
            <a:r>
              <a:rPr lang="en-GB" dirty="0"/>
              <a:t>= Overall unity of society</a:t>
            </a:r>
          </a:p>
          <a:p>
            <a:pPr lvl="1"/>
            <a:r>
              <a:rPr lang="en-GB" dirty="0"/>
              <a:t>System of social bonds which link individuals to wider society</a:t>
            </a:r>
          </a:p>
          <a:p>
            <a:r>
              <a:rPr lang="en-GB" b="1" dirty="0"/>
              <a:t>‘Solidarity’ </a:t>
            </a:r>
            <a:r>
              <a:rPr lang="en-GB" dirty="0"/>
              <a:t>is used to identify </a:t>
            </a:r>
          </a:p>
          <a:p>
            <a:pPr lvl="1"/>
            <a:r>
              <a:rPr lang="en-GB" dirty="0"/>
              <a:t>a system of social relations linking people to each other and to society as a whole; </a:t>
            </a:r>
          </a:p>
          <a:p>
            <a:pPr lvl="1"/>
            <a:r>
              <a:rPr lang="en-GB" dirty="0"/>
              <a:t>and to refer to the system of social interchanges which go beyond the brief transactions that occur in economic exchanges.</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23</a:t>
            </a:fld>
            <a:endParaRPr lang="en-US">
              <a:solidFill>
                <a:prstClr val="black">
                  <a:tint val="75000"/>
                </a:prstClr>
              </a:solidFill>
            </a:endParaRPr>
          </a:p>
        </p:txBody>
      </p:sp>
    </p:spTree>
    <p:extLst>
      <p:ext uri="{BB962C8B-B14F-4D97-AF65-F5344CB8AC3E}">
        <p14:creationId xmlns:p14="http://schemas.microsoft.com/office/powerpoint/2010/main" val="2682831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solidFill>
            <a:srgbClr val="FFFF00"/>
          </a:solidFill>
          <a:ln w="25400">
            <a:solidFill>
              <a:schemeClr val="accent1"/>
            </a:solidFill>
          </a:ln>
        </p:spPr>
        <p:txBody>
          <a:bodyPr>
            <a:normAutofit/>
          </a:bodyPr>
          <a:lstStyle/>
          <a:p>
            <a:pPr algn="ctr">
              <a:buNone/>
            </a:pPr>
            <a:r>
              <a:rPr lang="en-GB" sz="4000" dirty="0"/>
              <a:t>	</a:t>
            </a:r>
            <a:r>
              <a:rPr lang="en-GB" sz="4000" i="1" dirty="0"/>
              <a:t>“Without these social links individuals would be independent and develop separately, but instead they pool their efforts and live collectively.” </a:t>
            </a:r>
          </a:p>
          <a:p>
            <a:pPr>
              <a:buNone/>
            </a:pPr>
            <a:r>
              <a:rPr lang="en-GB" dirty="0"/>
              <a:t>	</a:t>
            </a:r>
            <a:r>
              <a:rPr lang="en-GB" sz="2000" dirty="0" err="1"/>
              <a:t>Durkheim</a:t>
            </a:r>
            <a:r>
              <a:rPr lang="en-GB" sz="2000" dirty="0"/>
              <a:t> E (1893) </a:t>
            </a:r>
          </a:p>
          <a:p>
            <a:pPr>
              <a:buNone/>
            </a:pPr>
            <a:r>
              <a:rPr lang="en-GB" sz="2000" dirty="0"/>
              <a:t>	The Division of Labour; p61, cited in Morrison (2006, p160) </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24</a:t>
            </a:fld>
            <a:endParaRPr lang="en-US">
              <a:solidFill>
                <a:prstClr val="black">
                  <a:tint val="75000"/>
                </a:prstClr>
              </a:solidFill>
            </a:endParaRPr>
          </a:p>
        </p:txBody>
      </p:sp>
    </p:spTree>
    <p:extLst>
      <p:ext uri="{BB962C8B-B14F-4D97-AF65-F5344CB8AC3E}">
        <p14:creationId xmlns:p14="http://schemas.microsoft.com/office/powerpoint/2010/main" val="31230171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Solidarity involves</a:t>
            </a:r>
          </a:p>
        </p:txBody>
      </p:sp>
      <p:sp>
        <p:nvSpPr>
          <p:cNvPr id="3" name="Content Placeholder 2"/>
          <p:cNvSpPr>
            <a:spLocks noGrp="1"/>
          </p:cNvSpPr>
          <p:nvPr>
            <p:ph idx="1"/>
          </p:nvPr>
        </p:nvSpPr>
        <p:spPr>
          <a:solidFill>
            <a:srgbClr val="FFFF00"/>
          </a:solidFill>
          <a:ln w="76200">
            <a:solidFill>
              <a:schemeClr val="tx1"/>
            </a:solidFill>
          </a:ln>
        </p:spPr>
        <p:txBody>
          <a:bodyPr/>
          <a:lstStyle/>
          <a:p>
            <a:pPr>
              <a:buNone/>
            </a:pPr>
            <a:r>
              <a:rPr lang="en-GB" sz="4000" dirty="0"/>
              <a:t>“A community of beliefs and attachments … </a:t>
            </a:r>
          </a:p>
          <a:p>
            <a:pPr>
              <a:buNone/>
            </a:pPr>
            <a:endParaRPr lang="en-GB" sz="4000" dirty="0"/>
          </a:p>
          <a:p>
            <a:pPr>
              <a:buNone/>
            </a:pPr>
            <a:r>
              <a:rPr lang="en-GB" sz="4000" dirty="0"/>
              <a:t>                … A perfect social consensus” </a:t>
            </a:r>
          </a:p>
          <a:p>
            <a:endParaRPr lang="en-GB" dirty="0"/>
          </a:p>
          <a:p>
            <a:pPr>
              <a:buNone/>
            </a:pPr>
            <a:r>
              <a:rPr lang="en-GB" sz="2400" dirty="0"/>
              <a:t>Morrison (2006; p162)</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25</a:t>
            </a:fld>
            <a:endParaRPr lang="en-US">
              <a:solidFill>
                <a:prstClr val="black">
                  <a:tint val="75000"/>
                </a:prstClr>
              </a:solidFill>
            </a:endParaRPr>
          </a:p>
        </p:txBody>
      </p:sp>
    </p:spTree>
    <p:extLst>
      <p:ext uri="{BB962C8B-B14F-4D97-AF65-F5344CB8AC3E}">
        <p14:creationId xmlns:p14="http://schemas.microsoft.com/office/powerpoint/2010/main" val="7597464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1247</TotalTime>
  <Words>881</Words>
  <Application>Microsoft Office PowerPoint</Application>
  <PresentationFormat>On-screen Show (4:3)</PresentationFormat>
  <Paragraphs>132</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 Emile Durkheim  </vt:lpstr>
      <vt:lpstr>Aims</vt:lpstr>
      <vt:lpstr> Historical Context </vt:lpstr>
      <vt:lpstr>PowerPoint Presentation</vt:lpstr>
      <vt:lpstr>PowerPoint Presentation</vt:lpstr>
      <vt:lpstr>PowerPoint Presentation</vt:lpstr>
      <vt:lpstr>PowerPoint Presentation</vt:lpstr>
      <vt:lpstr>PowerPoint Presentation</vt:lpstr>
      <vt:lpstr>Moral regulation</vt:lpstr>
      <vt:lpstr>Moral regulation</vt:lpstr>
      <vt:lpstr>Moral regulation</vt:lpstr>
      <vt:lpstr>Durkheim’s key theme</vt:lpstr>
      <vt:lpstr>PowerPoint Presentation</vt:lpstr>
      <vt:lpstr>PowerPoint Presentation</vt:lpstr>
      <vt:lpstr>PowerPoint Presentation</vt:lpstr>
      <vt:lpstr>PowerPoint Presentation</vt:lpstr>
      <vt:lpstr>1893: The Division of Labour in Society</vt:lpstr>
      <vt:lpstr>1893: The Division of Labour in Society</vt:lpstr>
      <vt:lpstr>PowerPoint Presentation</vt:lpstr>
      <vt:lpstr>PowerPoint Presentation</vt:lpstr>
      <vt:lpstr>PowerPoint Presentation</vt:lpstr>
      <vt:lpstr> Two kinds of links and bonds</vt:lpstr>
      <vt:lpstr>The Concept of Social Solidarity and Social Cohesion </vt:lpstr>
      <vt:lpstr>PowerPoint Presentation</vt:lpstr>
      <vt:lpstr>Social Solidarity involves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Durkheim (1858-1917)</dc:title>
  <dc:creator>Mike</dc:creator>
  <cp:lastModifiedBy>Mike</cp:lastModifiedBy>
  <cp:revision>91</cp:revision>
  <dcterms:created xsi:type="dcterms:W3CDTF">2006-08-16T00:00:00Z</dcterms:created>
  <dcterms:modified xsi:type="dcterms:W3CDTF">2018-10-28T09:40:07Z</dcterms:modified>
</cp:coreProperties>
</file>