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60"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1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AFC1A3-2BC3-45E3-A675-D785D6D71C12}" v="156" dt="2026-02-11T20:34:47.3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1435" y="62"/>
      </p:cViewPr>
      <p:guideLst>
        <p:guide orient="horz" pos="2160"/>
        <p:guide pos="31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71ECF2C7-760F-49BE-B5AC-4366AB153A7E}" type="datetimeFigureOut">
              <a:rPr lang="en-GB" smtClean="0"/>
              <a:t>16/02/2026</a:t>
            </a:fld>
            <a:endParaRPr lang="en-GB"/>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3887DE48-7B90-48E4-9BA8-EDB5E3C03833}" type="slidenum">
              <a:rPr lang="en-GB" smtClean="0"/>
              <a:t>‹#›</a:t>
            </a:fld>
            <a:endParaRPr lang="en-GB"/>
          </a:p>
        </p:txBody>
      </p:sp>
    </p:spTree>
    <p:extLst>
      <p:ext uri="{BB962C8B-B14F-4D97-AF65-F5344CB8AC3E}">
        <p14:creationId xmlns:p14="http://schemas.microsoft.com/office/powerpoint/2010/main" val="3799219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87DE48-7B90-48E4-9BA8-EDB5E3C03833}" type="slidenum">
              <a:rPr lang="en-GB" smtClean="0"/>
              <a:t>1</a:t>
            </a:fld>
            <a:endParaRPr lang="en-GB"/>
          </a:p>
        </p:txBody>
      </p:sp>
    </p:spTree>
    <p:extLst>
      <p:ext uri="{BB962C8B-B14F-4D97-AF65-F5344CB8AC3E}">
        <p14:creationId xmlns:p14="http://schemas.microsoft.com/office/powerpoint/2010/main" val="62476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560447-3DAF-4340-9562-CA3EE4109E6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2562791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60447-3DAF-4340-9562-CA3EE4109E6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4526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560447-3DAF-4340-9562-CA3EE4109E6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331089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560447-3DAF-4340-9562-CA3EE4109E6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482344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560447-3DAF-4340-9562-CA3EE4109E6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954505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560447-3DAF-4340-9562-CA3EE4109E6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1953595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560447-3DAF-4340-9562-CA3EE4109E6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1578556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560447-3DAF-4340-9562-CA3EE4109E6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1224347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560447-3DAF-4340-9562-CA3EE4109E6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403674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60447-3DAF-4340-9562-CA3EE4109E6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124072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60447-3DAF-4340-9562-CA3EE4109E6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859C5-944A-4420-AABC-2F03DB04E3D9}" type="slidenum">
              <a:rPr lang="en-GB" smtClean="0"/>
              <a:t>‹#›</a:t>
            </a:fld>
            <a:endParaRPr lang="en-GB"/>
          </a:p>
        </p:txBody>
      </p:sp>
    </p:spTree>
    <p:extLst>
      <p:ext uri="{BB962C8B-B14F-4D97-AF65-F5344CB8AC3E}">
        <p14:creationId xmlns:p14="http://schemas.microsoft.com/office/powerpoint/2010/main" val="3332099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9560447-3DAF-4340-9562-CA3EE4109E64}" type="datetimeFigureOut">
              <a:rPr lang="en-GB" smtClean="0"/>
              <a:t>16/02/2026</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8859C5-944A-4420-AABC-2F03DB04E3D9}" type="slidenum">
              <a:rPr lang="en-GB" smtClean="0"/>
              <a:t>‹#›</a:t>
            </a:fld>
            <a:endParaRPr lang="en-GB"/>
          </a:p>
        </p:txBody>
      </p:sp>
    </p:spTree>
    <p:extLst>
      <p:ext uri="{BB962C8B-B14F-4D97-AF65-F5344CB8AC3E}">
        <p14:creationId xmlns:p14="http://schemas.microsoft.com/office/powerpoint/2010/main" val="363438779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3000"/>
            <a:lum/>
          </a:blip>
          <a:srcRect/>
          <a:stretch>
            <a:fillRect l="-2000" r="-2000"/>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4270943-A119-A9F4-FCC3-57394D086CD2}"/>
              </a:ext>
            </a:extLst>
          </p:cNvPr>
          <p:cNvSpPr/>
          <p:nvPr/>
        </p:nvSpPr>
        <p:spPr>
          <a:xfrm>
            <a:off x="0" y="0"/>
            <a:ext cx="9906000" cy="993058"/>
          </a:xfrm>
          <a:prstGeom prst="roundRect">
            <a:avLst/>
          </a:prstGeom>
          <a:gradFill>
            <a:gsLst>
              <a:gs pos="0">
                <a:srgbClr val="FFFFFF"/>
              </a:gs>
              <a:gs pos="100000">
                <a:srgbClr val="FF0000"/>
              </a:gs>
              <a:gs pos="96000">
                <a:srgbClr val="FF0000"/>
              </a:gs>
              <a:gs pos="91000">
                <a:srgbClr val="FF0000"/>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Emotional Intelligence Development: A Reflective Study</a:t>
            </a:r>
          </a:p>
          <a:p>
            <a:pPr algn="ctr"/>
            <a:r>
              <a:rPr lang="en-GB" sz="1600" dirty="0">
                <a:solidFill>
                  <a:schemeClr val="tx1"/>
                </a:solidFill>
                <a:latin typeface="Arial" panose="020B0604020202020204" pitchFamily="34" charset="0"/>
                <a:cs typeface="Arial" panose="020B0604020202020204" pitchFamily="34" charset="0"/>
              </a:rPr>
              <a:t>Claudio Frangione, 2331914</a:t>
            </a:r>
          </a:p>
          <a:p>
            <a:pPr algn="ctr"/>
            <a:r>
              <a:rPr lang="en-GB" sz="1600" dirty="0">
                <a:solidFill>
                  <a:schemeClr val="tx1"/>
                </a:solidFill>
                <a:latin typeface="Arial" panose="020B0604020202020204" pitchFamily="34" charset="0"/>
                <a:cs typeface="Arial" panose="020B0604020202020204" pitchFamily="34" charset="0"/>
              </a:rPr>
              <a:t>LCLM 5006 Developing Emotional Intelligence Skills</a:t>
            </a:r>
          </a:p>
          <a:p>
            <a:pPr algn="ctr"/>
            <a:endParaRPr lang="en-GB" sz="1600" dirty="0">
              <a:solidFill>
                <a:schemeClr val="tx1"/>
              </a:solidFill>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074AD223-EE9A-9822-137B-D3E442A73D88}"/>
              </a:ext>
            </a:extLst>
          </p:cNvPr>
          <p:cNvSpPr/>
          <p:nvPr/>
        </p:nvSpPr>
        <p:spPr>
          <a:xfrm>
            <a:off x="-14746" y="1038955"/>
            <a:ext cx="2525425" cy="581904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400" b="1" dirty="0">
              <a:solidFill>
                <a:schemeClr val="tx1"/>
              </a:solidFill>
              <a:latin typeface="Arial" panose="020B0604020202020204" pitchFamily="34" charset="0"/>
              <a:cs typeface="Arial" panose="020B0604020202020204" pitchFamily="34" charset="0"/>
            </a:endParaRPr>
          </a:p>
          <a:p>
            <a:pPr algn="ctr"/>
            <a:endParaRPr lang="en-GB" sz="1400" b="1" dirty="0">
              <a:solidFill>
                <a:schemeClr val="tx1"/>
              </a:solidFill>
              <a:latin typeface="Arial" panose="020B0604020202020204" pitchFamily="34" charset="0"/>
              <a:cs typeface="Arial" panose="020B0604020202020204" pitchFamily="34" charset="0"/>
            </a:endParaRPr>
          </a:p>
          <a:p>
            <a:pPr algn="ctr"/>
            <a:endParaRPr lang="en-GB" sz="1400" b="1" dirty="0">
              <a:solidFill>
                <a:schemeClr val="tx1"/>
              </a:solidFill>
              <a:latin typeface="Arial" panose="020B0604020202020204" pitchFamily="34" charset="0"/>
              <a:cs typeface="Arial" panose="020B0604020202020204" pitchFamily="34" charset="0"/>
            </a:endParaRPr>
          </a:p>
          <a:p>
            <a:pPr algn="ctr"/>
            <a:endParaRPr lang="en-GB" sz="14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r>
              <a:rPr lang="en-GB" sz="1200" b="1" dirty="0">
                <a:solidFill>
                  <a:schemeClr val="tx1"/>
                </a:solidFill>
                <a:latin typeface="Arial" panose="020B0604020202020204" pitchFamily="34" charset="0"/>
                <a:cs typeface="Arial" panose="020B0604020202020204" pitchFamily="34" charset="0"/>
              </a:rPr>
              <a:t>Introduction</a:t>
            </a:r>
          </a:p>
          <a:p>
            <a:pPr algn="ctr"/>
            <a:endParaRPr lang="en-GB" sz="1200" b="1" dirty="0">
              <a:solidFill>
                <a:schemeClr val="tx1"/>
              </a:solidFill>
              <a:latin typeface="Arial" panose="020B0604020202020204" pitchFamily="34" charset="0"/>
              <a:cs typeface="Arial" panose="020B0604020202020204" pitchFamily="34" charset="0"/>
            </a:endParaRPr>
          </a:p>
          <a:p>
            <a:pPr algn="ctr"/>
            <a:r>
              <a:rPr lang="en-GB" sz="1200" b="1" dirty="0">
                <a:solidFill>
                  <a:schemeClr val="tx1"/>
                </a:solidFill>
                <a:latin typeface="Arial" panose="020B0604020202020204" pitchFamily="34" charset="0"/>
                <a:cs typeface="Arial" panose="020B0604020202020204" pitchFamily="34" charset="0"/>
              </a:rPr>
              <a:t>“ If you are tuned out of your own emotions, you will be poor at reading them in other people.” – Goleman (1995)</a:t>
            </a:r>
          </a:p>
          <a:p>
            <a:pPr algn="ctr"/>
            <a:r>
              <a:rPr lang="en-GB" sz="1100" dirty="0">
                <a:solidFill>
                  <a:schemeClr val="tx1"/>
                </a:solidFill>
                <a:latin typeface="Arial" panose="020B0604020202020204" pitchFamily="34" charset="0"/>
                <a:cs typeface="Arial" panose="020B0604020202020204" pitchFamily="34" charset="0"/>
              </a:rPr>
              <a:t>Emotional intelligence (EI) refers to the ability to recognise, understand, and manage our own emotions and those of others (Salovey &amp; Mayer, 1990).</a:t>
            </a:r>
          </a:p>
          <a:p>
            <a:pPr algn="ctr"/>
            <a:r>
              <a:rPr lang="en-GB" sz="1100" dirty="0">
                <a:solidFill>
                  <a:schemeClr val="tx1"/>
                </a:solidFill>
                <a:latin typeface="Arial" panose="020B0604020202020204" pitchFamily="34" charset="0"/>
                <a:cs typeface="Arial" panose="020B0604020202020204" pitchFamily="34" charset="0"/>
              </a:rPr>
              <a:t>This poster critically discusses how personal emotions impact EI development, with a focus on mindfulness, academic success, and managing EI challenges.</a:t>
            </a:r>
          </a:p>
          <a:p>
            <a:pPr algn="ctr"/>
            <a:endParaRPr lang="en-GB" sz="1200" b="1" dirty="0">
              <a:solidFill>
                <a:schemeClr val="tx1"/>
              </a:solidFill>
              <a:latin typeface="Arial" panose="020B0604020202020204" pitchFamily="34" charset="0"/>
              <a:cs typeface="Arial" panose="020B0604020202020204" pitchFamily="34" charset="0"/>
            </a:endParaRPr>
          </a:p>
          <a:p>
            <a:pPr algn="ctr"/>
            <a:r>
              <a:rPr lang="en-GB" sz="1200" b="1" dirty="0">
                <a:solidFill>
                  <a:schemeClr val="tx1"/>
                </a:solidFill>
                <a:latin typeface="Arial" panose="020B0604020202020204" pitchFamily="34" charset="0"/>
                <a:cs typeface="Arial" panose="020B0604020202020204" pitchFamily="34" charset="0"/>
              </a:rPr>
              <a:t>Methodology</a:t>
            </a:r>
          </a:p>
          <a:p>
            <a:pPr algn="ctr"/>
            <a:endParaRPr lang="en-GB" sz="1400" b="1" dirty="0">
              <a:solidFill>
                <a:schemeClr val="tx1"/>
              </a:solidFill>
              <a:latin typeface="Arial" panose="020B0604020202020204" pitchFamily="34" charset="0"/>
              <a:cs typeface="Arial" panose="020B0604020202020204" pitchFamily="34" charset="0"/>
            </a:endParaRPr>
          </a:p>
          <a:p>
            <a:pPr algn="ctr"/>
            <a:r>
              <a:rPr lang="en-GB" sz="1100" dirty="0">
                <a:solidFill>
                  <a:schemeClr val="tx1"/>
                </a:solidFill>
                <a:latin typeface="Arial" panose="020B0604020202020204" pitchFamily="34" charset="0"/>
                <a:cs typeface="Arial" panose="020B0604020202020204" pitchFamily="34" charset="0"/>
              </a:rPr>
              <a:t>Literature review of peer reviewed articles and 2 textbooks (2015-2026) using Google Scholar and EBSCO. Key frameworks examined: Goleman (1995), Salovey &amp; Mayer (1993), Bar-On (2006). Findings were critically reflected upon through 4 weeks of personal journaling and EI self-assessment tools.</a:t>
            </a: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52F08BAF-61AB-C94F-2A77-2A69160F5ED4}"/>
              </a:ext>
            </a:extLst>
          </p:cNvPr>
          <p:cNvSpPr/>
          <p:nvPr/>
        </p:nvSpPr>
        <p:spPr>
          <a:xfrm>
            <a:off x="2510679" y="1041023"/>
            <a:ext cx="4604423" cy="581904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solidFill>
                <a:schemeClr val="tx1"/>
              </a:solidFill>
              <a:latin typeface="Arial" panose="020B0604020202020204" pitchFamily="34" charset="0"/>
              <a:cs typeface="Arial" panose="020B0604020202020204" pitchFamily="34" charset="0"/>
            </a:endParaRPr>
          </a:p>
          <a:p>
            <a:pPr algn="ctr"/>
            <a:r>
              <a:rPr lang="en-GB" sz="1200" b="1" dirty="0">
                <a:solidFill>
                  <a:schemeClr val="tx1"/>
                </a:solidFill>
                <a:latin typeface="Arial" panose="020B0604020202020204" pitchFamily="34" charset="0"/>
                <a:cs typeface="Arial" panose="020B0604020202020204" pitchFamily="34" charset="0"/>
              </a:rPr>
              <a:t>Developing Emotional Intelligence</a:t>
            </a:r>
          </a:p>
          <a:p>
            <a:pPr algn="ctr"/>
            <a:endParaRPr lang="en-GB" sz="1050" b="1" dirty="0">
              <a:solidFill>
                <a:schemeClr val="tx1"/>
              </a:solidFill>
              <a:latin typeface="Arial" panose="020B0604020202020204" pitchFamily="34" charset="0"/>
              <a:cs typeface="Arial" panose="020B0604020202020204" pitchFamily="34" charset="0"/>
            </a:endParaRPr>
          </a:p>
          <a:p>
            <a:pPr algn="ctr"/>
            <a:r>
              <a:rPr lang="en-GB" sz="1100" b="1" dirty="0">
                <a:solidFill>
                  <a:schemeClr val="tx1"/>
                </a:solidFill>
                <a:latin typeface="Arial" panose="020B0604020202020204" pitchFamily="34" charset="0"/>
                <a:cs typeface="Arial" panose="020B0604020202020204" pitchFamily="34" charset="0"/>
              </a:rPr>
              <a:t>Unmanaged emotions limit self-awareness and reduce empathy (Goleman, 1995). Ei develops through five key areas:</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Self-Awareness: Label emotions daily to recognise triggers</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Self-Regulation: STOP technique reduces reactive behaviour (Gross, 2002).</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Social Skills: Assertive communication improves relationships</a:t>
            </a:r>
          </a:p>
          <a:p>
            <a:pPr algn="ctr"/>
            <a:r>
              <a:rPr lang="en-GB" sz="1100" dirty="0">
                <a:solidFill>
                  <a:schemeClr val="tx1"/>
                </a:solidFill>
                <a:latin typeface="Arial" panose="020B0604020202020204" pitchFamily="34" charset="0"/>
                <a:cs typeface="Arial" panose="020B0604020202020204" pitchFamily="34" charset="0"/>
              </a:rPr>
              <a:t>Daily mindfulness, peer feedback and group activities accelerate EI growth (Goleman &amp; Davidson, 2017).</a:t>
            </a:r>
          </a:p>
          <a:p>
            <a:pPr algn="ctr"/>
            <a:endParaRPr lang="en-GB" sz="1100" b="1" dirty="0">
              <a:solidFill>
                <a:schemeClr val="tx1"/>
              </a:solidFill>
              <a:latin typeface="Arial" panose="020B0604020202020204" pitchFamily="34" charset="0"/>
              <a:cs typeface="Arial" panose="020B0604020202020204" pitchFamily="34" charset="0"/>
            </a:endParaRPr>
          </a:p>
          <a:p>
            <a:pPr algn="ctr"/>
            <a:r>
              <a:rPr lang="en-GB" sz="1100" b="1" dirty="0">
                <a:solidFill>
                  <a:schemeClr val="tx1"/>
                </a:solidFill>
                <a:latin typeface="Arial" panose="020B0604020202020204" pitchFamily="34" charset="0"/>
                <a:cs typeface="Arial" panose="020B0604020202020204" pitchFamily="34" charset="0"/>
              </a:rPr>
              <a:t>Personal reflection</a:t>
            </a:r>
          </a:p>
          <a:p>
            <a:pPr algn="ctr"/>
            <a:r>
              <a:rPr lang="en-GB" sz="1100" b="1" dirty="0">
                <a:solidFill>
                  <a:schemeClr val="tx1"/>
                </a:solidFill>
                <a:latin typeface="Arial" panose="020B0604020202020204" pitchFamily="34" charset="0"/>
                <a:cs typeface="Arial" panose="020B0604020202020204" pitchFamily="34" charset="0"/>
              </a:rPr>
              <a:t>Controlling emotions:</a:t>
            </a:r>
          </a:p>
          <a:p>
            <a:pPr algn="ctr"/>
            <a:r>
              <a:rPr lang="en-GB" sz="1100" dirty="0">
                <a:solidFill>
                  <a:schemeClr val="tx1"/>
                </a:solidFill>
                <a:latin typeface="Arial" panose="020B0604020202020204" pitchFamily="34" charset="0"/>
                <a:cs typeface="Arial" panose="020B0604020202020204" pitchFamily="34" charset="0"/>
              </a:rPr>
              <a:t>Exam anxiety caused mental blocks and poor performance. Reframing “ I will fail” to “ This is manageable” reduce anxiety from 8/10 to 4/10 in one semester (Gross, 2022).</a:t>
            </a:r>
          </a:p>
          <a:p>
            <a:pPr algn="ctr"/>
            <a:r>
              <a:rPr lang="en-GB" sz="1100" dirty="0">
                <a:solidFill>
                  <a:schemeClr val="tx1"/>
                </a:solidFill>
                <a:latin typeface="Arial" panose="020B0604020202020204" pitchFamily="34" charset="0"/>
                <a:cs typeface="Arial" panose="020B0604020202020204" pitchFamily="34" charset="0"/>
              </a:rPr>
              <a:t>Mindfulness Practice:</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Morning meditation (15 min) builds emotional clarity</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4-7-8 breathing reduces acute stress in exams </a:t>
            </a:r>
          </a:p>
          <a:p>
            <a:pPr algn="ctr"/>
            <a:r>
              <a:rPr lang="en-GB" sz="1100" b="1" dirty="0">
                <a:solidFill>
                  <a:schemeClr val="tx1"/>
                </a:solidFill>
                <a:latin typeface="Arial" panose="020B0604020202020204" pitchFamily="34" charset="0"/>
                <a:cs typeface="Arial" panose="020B0604020202020204" pitchFamily="34" charset="0"/>
              </a:rPr>
              <a:t>Factors for academic success:</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Self-awareness improves concentration (</a:t>
            </a:r>
            <a:r>
              <a:rPr lang="en-GB" sz="1100" dirty="0" err="1">
                <a:solidFill>
                  <a:schemeClr val="tx1"/>
                </a:solidFill>
                <a:latin typeface="Arial" panose="020B0604020202020204" pitchFamily="34" charset="0"/>
                <a:cs typeface="Arial" panose="020B0604020202020204" pitchFamily="34" charset="0"/>
              </a:rPr>
              <a:t>Pekrun</a:t>
            </a:r>
            <a:r>
              <a:rPr lang="en-GB" sz="1100" dirty="0">
                <a:solidFill>
                  <a:schemeClr val="tx1"/>
                </a:solidFill>
                <a:latin typeface="Arial" panose="020B0604020202020204" pitchFamily="34" charset="0"/>
                <a:cs typeface="Arial" panose="020B0604020202020204" pitchFamily="34" charset="0"/>
              </a:rPr>
              <a:t> et al., 2017)</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EI enhances group work and collaboration (Lopes et al., 2004)</a:t>
            </a:r>
          </a:p>
          <a:p>
            <a:pPr marL="171450" indent="-171450" algn="ctr">
              <a:buFont typeface="Arial" panose="020B0604020202020204" pitchFamily="34" charset="0"/>
              <a:buChar char="•"/>
            </a:pPr>
            <a:endParaRPr lang="en-GB" sz="1100" dirty="0">
              <a:solidFill>
                <a:schemeClr val="tx1"/>
              </a:solidFill>
              <a:latin typeface="Arial" panose="020B0604020202020204" pitchFamily="34" charset="0"/>
              <a:cs typeface="Arial" panose="020B0604020202020204" pitchFamily="34" charset="0"/>
            </a:endParaRPr>
          </a:p>
          <a:p>
            <a:pPr algn="ctr"/>
            <a:r>
              <a:rPr lang="en-GB" sz="1100" b="1" dirty="0">
                <a:solidFill>
                  <a:schemeClr val="tx1"/>
                </a:solidFill>
                <a:latin typeface="Arial" panose="020B0604020202020204" pitchFamily="34" charset="0"/>
                <a:cs typeface="Arial" panose="020B0604020202020204" pitchFamily="34" charset="0"/>
              </a:rPr>
              <a:t>Addressing EI challenges:</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Exam anxiety- Practice papers and pre-exam routine</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Procrastination- Break tasks, start with 10 minutes</a:t>
            </a:r>
          </a:p>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Imposter syndrome- Track progress, self-compassion</a:t>
            </a:r>
          </a:p>
          <a:p>
            <a:pPr algn="ctr"/>
            <a:endParaRPr lang="en-GB" sz="1000" dirty="0">
              <a:solidFill>
                <a:schemeClr val="tx1"/>
              </a:solidFill>
              <a:latin typeface="Arial" panose="020B0604020202020204" pitchFamily="34" charset="0"/>
              <a:cs typeface="Arial" panose="020B0604020202020204" pitchFamily="34" charset="0"/>
            </a:endParaRPr>
          </a:p>
          <a:p>
            <a:pPr algn="ctr"/>
            <a:endParaRPr lang="en-GB" sz="1000" dirty="0">
              <a:solidFill>
                <a:schemeClr val="tx1"/>
              </a:solidFill>
              <a:latin typeface="Arial" panose="020B0604020202020204" pitchFamily="34" charset="0"/>
              <a:cs typeface="Arial" panose="020B0604020202020204" pitchFamily="34" charset="0"/>
            </a:endParaRPr>
          </a:p>
          <a:p>
            <a:pPr algn="ctr"/>
            <a:endParaRPr lang="en-GB" sz="1000" dirty="0">
              <a:solidFill>
                <a:schemeClr val="tx1"/>
              </a:solidFill>
              <a:latin typeface="Arial" panose="020B0604020202020204" pitchFamily="34" charset="0"/>
              <a:cs typeface="Arial" panose="020B0604020202020204" pitchFamily="34" charset="0"/>
            </a:endParaRPr>
          </a:p>
          <a:p>
            <a:pPr algn="ctr"/>
            <a:endParaRPr lang="en-GB" sz="1050" dirty="0">
              <a:solidFill>
                <a:schemeClr val="tx1"/>
              </a:solidFill>
              <a:latin typeface="Arial" panose="020B0604020202020204" pitchFamily="34" charset="0"/>
              <a:cs typeface="Arial" panose="020B0604020202020204" pitchFamily="34" charset="0"/>
            </a:endParaRPr>
          </a:p>
          <a:p>
            <a:pPr algn="ctr"/>
            <a:endParaRPr lang="en-GB" sz="105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D43A0E5A-FBC0-41FE-E61C-8A8B0A1B5096}"/>
              </a:ext>
            </a:extLst>
          </p:cNvPr>
          <p:cNvSpPr/>
          <p:nvPr/>
        </p:nvSpPr>
        <p:spPr>
          <a:xfrm>
            <a:off x="7115102" y="1038954"/>
            <a:ext cx="2790898" cy="5842422"/>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3C152A9-50DA-FBCA-F959-EC85970018E2}"/>
              </a:ext>
            </a:extLst>
          </p:cNvPr>
          <p:cNvSpPr txBox="1"/>
          <p:nvPr/>
        </p:nvSpPr>
        <p:spPr>
          <a:xfrm>
            <a:off x="7030064" y="1071455"/>
            <a:ext cx="2875935" cy="5447645"/>
          </a:xfrm>
          <a:prstGeom prst="rect">
            <a:avLst/>
          </a:prstGeom>
          <a:noFill/>
        </p:spPr>
        <p:txBody>
          <a:bodyPr wrap="square">
            <a:spAutoFit/>
          </a:bodyPr>
          <a:lstStyle/>
          <a:p>
            <a:pPr algn="ct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algn="ctr"/>
            <a:r>
              <a:rPr lang="en-GB" sz="1200" b="1" dirty="0">
                <a:solidFill>
                  <a:schemeClr val="tx1">
                    <a:lumMod val="95000"/>
                    <a:lumOff val="5000"/>
                  </a:schemeClr>
                </a:solidFill>
                <a:latin typeface="Arial" panose="020B0604020202020204" pitchFamily="34" charset="0"/>
                <a:cs typeface="Arial" panose="020B0604020202020204" pitchFamily="34" charset="0"/>
              </a:rPr>
              <a:t>Conclusion</a:t>
            </a:r>
          </a:p>
          <a:p>
            <a:pPr algn="ct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algn="ctr"/>
            <a:r>
              <a:rPr lang="en-GB" sz="1100" dirty="0">
                <a:solidFill>
                  <a:schemeClr val="tx1">
                    <a:lumMod val="95000"/>
                    <a:lumOff val="5000"/>
                  </a:schemeClr>
                </a:solidFill>
                <a:latin typeface="Arial" panose="020B0604020202020204" pitchFamily="34" charset="0"/>
                <a:cs typeface="Arial" panose="020B0604020202020204" pitchFamily="34" charset="0"/>
              </a:rPr>
              <a:t>Personal emotions directly impact EI — unacknowledged emotions impair both self-awareness and empathy (Goleman, 1995). Through mindfulness, reflection, and deliberate practice, EI can be developed, improving academic performance and personal wellbeing. Turning inward first builds the capacity to understand others more effectively</a:t>
            </a:r>
            <a:r>
              <a:rPr lang="en-GB" sz="1100" dirty="0">
                <a:latin typeface="Arial" panose="020B0604020202020204" pitchFamily="34" charset="0"/>
                <a:cs typeface="Arial" panose="020B0604020202020204" pitchFamily="34" charset="0"/>
              </a:rPr>
              <a:t>.</a:t>
            </a:r>
          </a:p>
          <a:p>
            <a:pPr algn="ctr"/>
            <a:endParaRPr lang="en-GB" sz="1200" b="1" dirty="0">
              <a:solidFill>
                <a:schemeClr val="tx1"/>
              </a:solidFill>
              <a:latin typeface="Arial" panose="020B0604020202020204" pitchFamily="34" charset="0"/>
              <a:cs typeface="Arial" panose="020B0604020202020204" pitchFamily="34" charset="0"/>
            </a:endParaRPr>
          </a:p>
          <a:p>
            <a:pPr algn="ctr"/>
            <a:endParaRPr lang="en-GB" sz="1200" b="1" dirty="0">
              <a:latin typeface="Arial" panose="020B0604020202020204" pitchFamily="34" charset="0"/>
              <a:cs typeface="Arial" panose="020B0604020202020204" pitchFamily="34" charset="0"/>
            </a:endParaRPr>
          </a:p>
          <a:p>
            <a:pPr algn="ctr"/>
            <a:r>
              <a:rPr lang="en-GB" sz="1200" b="1" dirty="0">
                <a:solidFill>
                  <a:schemeClr val="tx1"/>
                </a:solidFill>
                <a:latin typeface="Arial" panose="020B0604020202020204" pitchFamily="34" charset="0"/>
                <a:cs typeface="Arial" panose="020B0604020202020204" pitchFamily="34" charset="0"/>
              </a:rPr>
              <a:t>References</a:t>
            </a:r>
          </a:p>
          <a:p>
            <a:pPr algn="ctr"/>
            <a:endParaRPr lang="en-GB" sz="1200" b="1" dirty="0">
              <a:solidFill>
                <a:schemeClr val="tx1"/>
              </a:solidFill>
              <a:latin typeface="Arial" panose="020B0604020202020204" pitchFamily="34" charset="0"/>
              <a:cs typeface="Arial" panose="020B0604020202020204" pitchFamily="34" charset="0"/>
            </a:endParaRPr>
          </a:p>
          <a:p>
            <a:pPr algn="ctr"/>
            <a:r>
              <a:rPr lang="en-GB" sz="1100" dirty="0">
                <a:latin typeface="Arial" panose="020B0604020202020204" pitchFamily="34" charset="0"/>
                <a:cs typeface="Arial" panose="020B0604020202020204" pitchFamily="34" charset="0"/>
              </a:rPr>
              <a:t>Deci, E.L. &amp; Ryan, R.M. (2000) Psychol. Inquiry, 11(4), 227-268</a:t>
            </a:r>
          </a:p>
          <a:p>
            <a:pPr algn="ctr"/>
            <a:r>
              <a:rPr lang="en-GB" sz="1100" dirty="0">
                <a:latin typeface="Arial" panose="020B0604020202020204" pitchFamily="34" charset="0"/>
                <a:cs typeface="Arial" panose="020B0604020202020204" pitchFamily="34" charset="0"/>
              </a:rPr>
              <a:t> Emmons, R.A. &amp; McCullough, M.E. (2003) J. Pers. Soc. Psychol., 84(2), 377-389</a:t>
            </a:r>
          </a:p>
          <a:p>
            <a:pPr algn="ctr"/>
            <a:r>
              <a:rPr lang="en-GB" sz="1100" dirty="0">
                <a:latin typeface="Arial" panose="020B0604020202020204" pitchFamily="34" charset="0"/>
                <a:cs typeface="Arial" panose="020B0604020202020204" pitchFamily="34" charset="0"/>
              </a:rPr>
              <a:t> Goleman, D. (1995) Emotional Intelligence. Bantam Goleman, D. &amp; Davidson, R.J. (2017) Altered Traits. Avery </a:t>
            </a:r>
          </a:p>
          <a:p>
            <a:pPr algn="ctr"/>
            <a:r>
              <a:rPr lang="en-GB" sz="1100" dirty="0">
                <a:latin typeface="Arial" panose="020B0604020202020204" pitchFamily="34" charset="0"/>
                <a:cs typeface="Arial" panose="020B0604020202020204" pitchFamily="34" charset="0"/>
              </a:rPr>
              <a:t>Gross, J.J. (2002) Psychophysiology, 39(3), 281-291 Lopes, P.N. et al. (2004) PSPB, 30(8), 1018-1034 Neff, K.D. (2011) Self-Compassion. Morrow</a:t>
            </a:r>
          </a:p>
          <a:p>
            <a:pPr algn="ct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Pekrun</a:t>
            </a:r>
            <a:r>
              <a:rPr lang="en-GB" sz="1100" dirty="0">
                <a:latin typeface="Arial" panose="020B0604020202020204" pitchFamily="34" charset="0"/>
                <a:cs typeface="Arial" panose="020B0604020202020204" pitchFamily="34" charset="0"/>
              </a:rPr>
              <a:t>, R. et al. (2017) Cognition &amp; Emotion, 31(6), 1268-1276 </a:t>
            </a:r>
          </a:p>
          <a:p>
            <a:pPr algn="ctr"/>
            <a:r>
              <a:rPr lang="en-GB" sz="1100" dirty="0">
                <a:latin typeface="Arial" panose="020B0604020202020204" pitchFamily="34" charset="0"/>
                <a:cs typeface="Arial" panose="020B0604020202020204" pitchFamily="34" charset="0"/>
              </a:rPr>
              <a:t>Salovey, P. &amp; Mayer, J.D. (1990) </a:t>
            </a:r>
            <a:r>
              <a:rPr lang="en-GB" sz="1100" dirty="0" err="1">
                <a:latin typeface="Arial" panose="020B0604020202020204" pitchFamily="34" charset="0"/>
                <a:cs typeface="Arial" panose="020B0604020202020204" pitchFamily="34" charset="0"/>
              </a:rPr>
              <a:t>Imag</a:t>
            </a:r>
            <a:r>
              <a:rPr lang="en-GB" sz="1100" dirty="0">
                <a:latin typeface="Arial" panose="020B0604020202020204" pitchFamily="34" charset="0"/>
                <a:cs typeface="Arial" panose="020B0604020202020204" pitchFamily="34" charset="0"/>
              </a:rPr>
              <a:t>., Cog. &amp; Pers., 9(3), 185-211</a:t>
            </a:r>
            <a:endParaRPr lang="en-GB" sz="1100" dirty="0">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A864B42-DFED-1066-E5E1-BF79A4A830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703" y="59788"/>
            <a:ext cx="992696" cy="873481"/>
          </a:xfrm>
          <a:prstGeom prst="rect">
            <a:avLst/>
          </a:prstGeom>
        </p:spPr>
      </p:pic>
      <p:pic>
        <p:nvPicPr>
          <p:cNvPr id="11" name="Picture 10">
            <a:extLst>
              <a:ext uri="{FF2B5EF4-FFF2-40B4-BE49-F238E27FC236}">
                <a16:creationId xmlns:a16="http://schemas.microsoft.com/office/drawing/2014/main" id="{4C1F19FF-D539-5EF7-75BC-DC1BF966E9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64368" y="78397"/>
            <a:ext cx="1336929" cy="836261"/>
          </a:xfrm>
          <a:prstGeom prst="rect">
            <a:avLst/>
          </a:prstGeom>
        </p:spPr>
      </p:pic>
    </p:spTree>
    <p:extLst>
      <p:ext uri="{BB962C8B-B14F-4D97-AF65-F5344CB8AC3E}">
        <p14:creationId xmlns:p14="http://schemas.microsoft.com/office/powerpoint/2010/main" val="35912718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2812</TotalTime>
  <Words>552</Words>
  <Application>Microsoft Office PowerPoint</Application>
  <PresentationFormat>A4 Paper (210x297 mm)</PresentationFormat>
  <Paragraphs>96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Berto, Barbara</dc:creator>
  <cp:lastModifiedBy>Berto, Barbara</cp:lastModifiedBy>
  <cp:revision>5</cp:revision>
  <dcterms:created xsi:type="dcterms:W3CDTF">2026-02-04T15:01:16Z</dcterms:created>
  <dcterms:modified xsi:type="dcterms:W3CDTF">2026-02-16T10:24:21Z</dcterms:modified>
</cp:coreProperties>
</file>