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31"/>
  </p:notesMasterIdLst>
  <p:handoutMasterIdLst>
    <p:handoutMasterId r:id="rId32"/>
  </p:handoutMasterIdLst>
  <p:sldIdLst>
    <p:sldId id="264" r:id="rId3"/>
    <p:sldId id="281" r:id="rId4"/>
    <p:sldId id="297" r:id="rId5"/>
    <p:sldId id="337" r:id="rId6"/>
    <p:sldId id="338" r:id="rId7"/>
    <p:sldId id="300" r:id="rId8"/>
    <p:sldId id="331" r:id="rId9"/>
    <p:sldId id="301" r:id="rId10"/>
    <p:sldId id="302" r:id="rId11"/>
    <p:sldId id="303" r:id="rId12"/>
    <p:sldId id="304" r:id="rId13"/>
    <p:sldId id="305" r:id="rId14"/>
    <p:sldId id="332" r:id="rId15"/>
    <p:sldId id="315" r:id="rId16"/>
    <p:sldId id="330" r:id="rId17"/>
    <p:sldId id="316" r:id="rId18"/>
    <p:sldId id="323" r:id="rId19"/>
    <p:sldId id="317" r:id="rId20"/>
    <p:sldId id="324" r:id="rId21"/>
    <p:sldId id="318" r:id="rId22"/>
    <p:sldId id="325" r:id="rId23"/>
    <p:sldId id="321" r:id="rId24"/>
    <p:sldId id="319" r:id="rId25"/>
    <p:sldId id="327" r:id="rId26"/>
    <p:sldId id="306" r:id="rId27"/>
    <p:sldId id="308" r:id="rId28"/>
    <p:sldId id="320" r:id="rId29"/>
    <p:sldId id="293" r:id="rId30"/>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316" autoAdjust="0"/>
  </p:normalViewPr>
  <p:slideViewPr>
    <p:cSldViewPr showGuides="1">
      <p:cViewPr varScale="1">
        <p:scale>
          <a:sx n="110" d="100"/>
          <a:sy n="110" d="100"/>
        </p:scale>
        <p:origin x="-594" y="-90"/>
      </p:cViewPr>
      <p:guideLst>
        <p:guide orient="horz" pos="2160"/>
        <p:guide pos="3839"/>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1/3/2019</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1/3/2019</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smtClean="0"/>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1/3/2019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smtClean="0"/>
              <a:t>Click to edit Master title style</a:t>
            </a:r>
            <a:endParaRPr/>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1/3/2019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1/3/2019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1/3/2019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1/3/2019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smtClean="0"/>
              <a:t>Click to edit Master title style</a:t>
            </a:r>
            <a:endParaRP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1/3/2019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smtClean="0"/>
              <a:t>Click to edit Master title style</a:t>
            </a:r>
            <a:endParaRPr/>
          </a:p>
        </p:txBody>
      </p:sp>
      <p:sp>
        <p:nvSpPr>
          <p:cNvPr id="3" name="Picture Placeholder 2"/>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1/3/2019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1/3/2019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1/3/2019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lumOff val="50000"/>
                  </a:schemeClr>
                </a:solidFill>
              </a:defRPr>
            </a:lvl1pPr>
          </a:lstStyle>
          <a:p>
            <a:fld id="{2DD204D1-F9BD-4643-8480-6EA41EB484F1}" type="datetimeFigureOut">
              <a:rPr lang="en-US"/>
              <a:pPr/>
              <a:t>1/3/2019</a:t>
            </a:fld>
            <a:endParaRPr/>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lumOff val="50000"/>
                  </a:schemeClr>
                </a:solidFill>
              </a:defRPr>
            </a:lvl1pPr>
          </a:lstStyle>
          <a:p>
            <a:endParaRP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lumOff val="50000"/>
                  </a:schemeClr>
                </a:solidFill>
              </a:defRPr>
            </a:lvl1pPr>
          </a:lstStyle>
          <a:p>
            <a:fld id="{EB37DED6-D4C7-42EE-AB49-D2E39E64FDE4}" type="slidenum">
              <a:rPr/>
              <a:pPr/>
              <a:t>‹#›</a:t>
            </a:fld>
            <a:endParaRPr/>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falHoOEUFz0"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edglossary.org/classroom-managemen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HeewWo41lX0"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suttontrust.com/wp-content/uploads/2014/10/What-Makes-Great-Teaching-REPORT.pdf"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gov.wales/docs/dcells/publications/150121-guidance-en-v2.pdf" TargetMode="External"/><Relationship Id="rId2" Type="http://schemas.openxmlformats.org/officeDocument/2006/relationships/hyperlink" Target="http://gov.wales/docs/dcells/publications/150121-guidance-cy-v2.pdf" TargetMode="Externa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www.ascd.org/publications/educational-leadership/nov09/vol67/num03/Feed-Up,-Back,-Forward.aspx" TargetMode="External"/><Relationship Id="rId2" Type="http://schemas.openxmlformats.org/officeDocument/2006/relationships/hyperlink" Target="https://bouncyballs.org/" TargetMode="External"/><Relationship Id="rId1" Type="http://schemas.openxmlformats.org/officeDocument/2006/relationships/slideLayout" Target="../slideLayouts/slideLayout4.xml"/><Relationship Id="rId4" Type="http://schemas.openxmlformats.org/officeDocument/2006/relationships/image" Target="../media/image16.gif"/></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gov.wales/docs/dcells/publications/150121-guidance-en-v2.pdf" TargetMode="External"/><Relationship Id="rId2" Type="http://schemas.openxmlformats.org/officeDocument/2006/relationships/hyperlink" Target="https://www.edglossary.org/classroom-management/" TargetMode="External"/><Relationship Id="rId1" Type="http://schemas.openxmlformats.org/officeDocument/2006/relationships/slideLayout" Target="../slideLayouts/slideLayout2.xml"/><Relationship Id="rId4" Type="http://schemas.openxmlformats.org/officeDocument/2006/relationships/hyperlink" Target="https://www.suttontrust.com/wp-content/uploads/2014/10/What-Makes-Great-Teaching-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US" dirty="0" smtClean="0"/>
              <a:t>SJEU6007C</a:t>
            </a:r>
            <a:br>
              <a:rPr lang="en-US" dirty="0" smtClean="0"/>
            </a:br>
            <a:r>
              <a:rPr lang="en-US" dirty="0" smtClean="0"/>
              <a:t/>
            </a:r>
            <a:br>
              <a:rPr lang="en-US" dirty="0" smtClean="0"/>
            </a:br>
            <a:r>
              <a:rPr lang="en-US" dirty="0" smtClean="0"/>
              <a:t>Classroom Management / </a:t>
            </a:r>
            <a:r>
              <a:rPr lang="en-GB" dirty="0" err="1" smtClean="0"/>
              <a:t>Rheolaeth</a:t>
            </a:r>
            <a:r>
              <a:rPr lang="en-GB" dirty="0" smtClean="0"/>
              <a:t> </a:t>
            </a:r>
            <a:r>
              <a:rPr lang="en-GB" dirty="0" err="1"/>
              <a:t>Dosbarth</a:t>
            </a:r>
            <a:r>
              <a:rPr lang="en-US" dirty="0" smtClean="0"/>
              <a:t>   2</a:t>
            </a:r>
            <a:endParaRPr lang="en-US" dirty="0"/>
          </a:p>
        </p:txBody>
      </p:sp>
      <p:sp>
        <p:nvSpPr>
          <p:cNvPr id="3" name="Subtitle 2"/>
          <p:cNvSpPr>
            <a:spLocks noGrp="1"/>
          </p:cNvSpPr>
          <p:nvPr>
            <p:ph type="subTitle" idx="1"/>
          </p:nvPr>
        </p:nvSpPr>
        <p:spPr/>
        <p:txBody>
          <a:bodyPr/>
          <a:lstStyle/>
          <a:p>
            <a:r>
              <a:rPr lang="en-US" dirty="0" smtClean="0"/>
              <a:t>Alison </a:t>
            </a:r>
            <a:r>
              <a:rPr lang="en-US" dirty="0" err="1" smtClean="0"/>
              <a:t>Baggott</a:t>
            </a:r>
            <a:endParaRPr lang="en-US" dirty="0" smtClean="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r>
              <a:rPr lang="en-US" dirty="0" smtClean="0"/>
              <a:t>        </a:t>
            </a:r>
            <a:r>
              <a:rPr lang="en-GB" dirty="0"/>
              <a:t/>
            </a:r>
            <a:br>
              <a:rPr lang="en-GB" dirty="0"/>
            </a:br>
            <a:r>
              <a:rPr lang="en-GB" dirty="0" smtClean="0"/>
              <a:t>     </a:t>
            </a:r>
            <a:r>
              <a:rPr lang="en-GB" dirty="0" err="1" smtClean="0"/>
              <a:t>Heddiw</a:t>
            </a:r>
            <a:r>
              <a:rPr lang="en-GB" dirty="0" smtClean="0"/>
              <a:t>                       Today</a:t>
            </a:r>
            <a:endParaRPr lang="en-US" i="1" dirty="0"/>
          </a:p>
        </p:txBody>
      </p:sp>
      <p:sp>
        <p:nvSpPr>
          <p:cNvPr id="14" name="Content Placeholder 13"/>
          <p:cNvSpPr>
            <a:spLocks noGrp="1"/>
          </p:cNvSpPr>
          <p:nvPr>
            <p:ph sz="half" idx="1"/>
          </p:nvPr>
        </p:nvSpPr>
        <p:spPr/>
        <p:txBody>
          <a:bodyPr>
            <a:normAutofit/>
          </a:bodyPr>
          <a:lstStyle/>
          <a:p>
            <a:pPr lvl="0"/>
            <a:r>
              <a:rPr lang="en-GB" sz="4800" dirty="0"/>
              <a:t>Beth </a:t>
            </a:r>
            <a:r>
              <a:rPr lang="en-GB" sz="4800" dirty="0" err="1"/>
              <a:t>yw</a:t>
            </a:r>
            <a:r>
              <a:rPr lang="en-GB" sz="4800" dirty="0"/>
              <a:t> </a:t>
            </a:r>
            <a:r>
              <a:rPr lang="en-GB" sz="4800" dirty="0" err="1"/>
              <a:t>rheolaeth</a:t>
            </a:r>
            <a:r>
              <a:rPr lang="en-GB" sz="4800" dirty="0"/>
              <a:t> </a:t>
            </a:r>
            <a:r>
              <a:rPr lang="en-GB" sz="4800" dirty="0" err="1"/>
              <a:t>dosbarth</a:t>
            </a:r>
            <a:r>
              <a:rPr lang="en-GB" sz="4800" dirty="0"/>
              <a:t>?</a:t>
            </a:r>
          </a:p>
        </p:txBody>
      </p:sp>
      <p:sp>
        <p:nvSpPr>
          <p:cNvPr id="2" name="Content Placeholder 1"/>
          <p:cNvSpPr>
            <a:spLocks noGrp="1"/>
          </p:cNvSpPr>
          <p:nvPr>
            <p:ph sz="half" idx="2"/>
          </p:nvPr>
        </p:nvSpPr>
        <p:spPr/>
        <p:txBody>
          <a:bodyPr>
            <a:normAutofit/>
          </a:bodyPr>
          <a:lstStyle/>
          <a:p>
            <a:r>
              <a:rPr lang="en-GB" sz="4400" i="1" dirty="0" smtClean="0"/>
              <a:t>What is classroom management? </a:t>
            </a:r>
            <a:endParaRPr lang="en-GB" sz="4400" i="1" dirty="0"/>
          </a:p>
          <a:p>
            <a:endParaRPr lang="en-GB" sz="4400" i="1" dirty="0"/>
          </a:p>
        </p:txBody>
      </p:sp>
      <p:pic>
        <p:nvPicPr>
          <p:cNvPr id="1032" name="Picture 8" descr="C:\Users\s.ainsworth\AppData\Local\Microsoft\Windows\Temporary Internet Files\Content.IE5\237NACTQ\image_previe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6180" y="4005064"/>
            <a:ext cx="4176464" cy="25077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56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r>
              <a:rPr lang="en-US" dirty="0" smtClean="0"/>
              <a:t>        </a:t>
            </a:r>
            <a:r>
              <a:rPr lang="en-GB" dirty="0"/>
              <a:t/>
            </a:r>
            <a:br>
              <a:rPr lang="en-GB" dirty="0"/>
            </a:br>
            <a:r>
              <a:rPr lang="en-GB" dirty="0" err="1" smtClean="0"/>
              <a:t>Deilliant</a:t>
            </a:r>
            <a:r>
              <a:rPr lang="en-GB" dirty="0" smtClean="0"/>
              <a:t> </a:t>
            </a:r>
            <a:r>
              <a:rPr lang="en-GB" dirty="0" err="1" smtClean="0"/>
              <a:t>Dysgu</a:t>
            </a:r>
            <a:r>
              <a:rPr lang="en-GB" dirty="0" smtClean="0"/>
              <a:t>    </a:t>
            </a:r>
            <a:r>
              <a:rPr lang="en-GB" i="1" dirty="0" smtClean="0"/>
              <a:t>Learning Outcome</a:t>
            </a:r>
            <a:endParaRPr lang="en-US" i="1" dirty="0"/>
          </a:p>
        </p:txBody>
      </p:sp>
      <p:sp>
        <p:nvSpPr>
          <p:cNvPr id="14" name="Content Placeholder 13"/>
          <p:cNvSpPr>
            <a:spLocks noGrp="1"/>
          </p:cNvSpPr>
          <p:nvPr>
            <p:ph sz="half" idx="1"/>
          </p:nvPr>
        </p:nvSpPr>
        <p:spPr/>
        <p:txBody>
          <a:bodyPr>
            <a:normAutofit/>
          </a:bodyPr>
          <a:lstStyle/>
          <a:p>
            <a:pPr lvl="0" fontAlgn="base" hangingPunct="0"/>
            <a:r>
              <a:rPr lang="cy-GB" sz="2000" dirty="0"/>
              <a:t>Dangos dadansoddiad beirniadol o sgiliau rheoli dosbarth fel elfen allweddol o amgylchedd dysgu cadarnhaol a chynhwysol yn cynnwys y defnydd o DGCh.</a:t>
            </a:r>
            <a:endParaRPr lang="en-GB" sz="2000" dirty="0"/>
          </a:p>
          <a:p>
            <a:pPr marL="0" indent="0" fontAlgn="base" hangingPunct="0">
              <a:buNone/>
            </a:pPr>
            <a:endParaRPr lang="en-GB" sz="3200" dirty="0"/>
          </a:p>
          <a:p>
            <a:pPr lvl="0"/>
            <a:endParaRPr lang="en-GB" dirty="0"/>
          </a:p>
        </p:txBody>
      </p:sp>
      <p:sp>
        <p:nvSpPr>
          <p:cNvPr id="2" name="Content Placeholder 1"/>
          <p:cNvSpPr>
            <a:spLocks noGrp="1"/>
          </p:cNvSpPr>
          <p:nvPr>
            <p:ph sz="half" idx="2"/>
          </p:nvPr>
        </p:nvSpPr>
        <p:spPr/>
        <p:txBody>
          <a:bodyPr>
            <a:normAutofit/>
          </a:bodyPr>
          <a:lstStyle/>
          <a:p>
            <a:r>
              <a:rPr lang="en-GB" sz="2000" i="1" dirty="0"/>
              <a:t>Demonstrate a critical analysis of classroom management skills as a key element of a positive and inclusive learning environment including the use of ICT.</a:t>
            </a:r>
          </a:p>
          <a:p>
            <a:pPr marL="0" lvl="0" indent="0">
              <a:buNone/>
            </a:pPr>
            <a:r>
              <a:rPr lang="en-GB" i="1" dirty="0" smtClean="0"/>
              <a:t> </a:t>
            </a:r>
            <a:endParaRPr lang="en-GB" i="1" dirty="0"/>
          </a:p>
          <a:p>
            <a:endParaRPr lang="en-GB" i="1" dirty="0"/>
          </a:p>
        </p:txBody>
      </p:sp>
      <p:pic>
        <p:nvPicPr>
          <p:cNvPr id="6" name="Picture 6" descr="C:\Users\s.ainsworth\AppData\Local\Microsoft\Windows\Temporary Internet Files\Content.IE5\237NACTQ\rules_thumb[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4252" y="3169920"/>
            <a:ext cx="3078480" cy="3688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9924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GB" dirty="0" err="1" smtClean="0"/>
              <a:t>Aseiniad</a:t>
            </a:r>
            <a:r>
              <a:rPr lang="en-GB" dirty="0"/>
              <a:t> </a:t>
            </a:r>
            <a:r>
              <a:rPr lang="en-GB" dirty="0" smtClean="0"/>
              <a:t>1                     </a:t>
            </a:r>
            <a:br>
              <a:rPr lang="en-GB" dirty="0" smtClean="0"/>
            </a:br>
            <a:r>
              <a:rPr lang="en-GB" i="1" dirty="0" smtClean="0"/>
              <a:t>Assignment 1</a:t>
            </a:r>
            <a:endParaRPr lang="en-US" i="1" dirty="0"/>
          </a:p>
        </p:txBody>
      </p:sp>
      <p:sp>
        <p:nvSpPr>
          <p:cNvPr id="3" name="Content Placeholder 2"/>
          <p:cNvSpPr>
            <a:spLocks noGrp="1"/>
          </p:cNvSpPr>
          <p:nvPr>
            <p:ph sz="half" idx="1"/>
          </p:nvPr>
        </p:nvSpPr>
        <p:spPr>
          <a:xfrm>
            <a:off x="842870" y="1701800"/>
            <a:ext cx="4977104" cy="4470400"/>
          </a:xfrm>
        </p:spPr>
        <p:style>
          <a:lnRef idx="2">
            <a:schemeClr val="accent1"/>
          </a:lnRef>
          <a:fillRef idx="1">
            <a:schemeClr val="lt1"/>
          </a:fillRef>
          <a:effectRef idx="0">
            <a:schemeClr val="accent1"/>
          </a:effectRef>
          <a:fontRef idx="minor">
            <a:schemeClr val="dk1"/>
          </a:fontRef>
        </p:style>
        <p:txBody>
          <a:bodyPr>
            <a:normAutofit/>
          </a:bodyPr>
          <a:lstStyle/>
          <a:p>
            <a:r>
              <a:rPr lang="en-GB" dirty="0" err="1" smtClean="0"/>
              <a:t>Pwyso’r</a:t>
            </a:r>
            <a:r>
              <a:rPr lang="en-GB" dirty="0" smtClean="0"/>
              <a:t> </a:t>
            </a:r>
            <a:r>
              <a:rPr lang="en-GB" dirty="0" err="1" smtClean="0"/>
              <a:t>Modiwl</a:t>
            </a:r>
            <a:r>
              <a:rPr lang="en-GB" dirty="0" smtClean="0"/>
              <a:t> - </a:t>
            </a:r>
            <a:r>
              <a:rPr lang="en-GB" dirty="0"/>
              <a:t>6</a:t>
            </a:r>
            <a:r>
              <a:rPr lang="en-GB" dirty="0" smtClean="0"/>
              <a:t>0%</a:t>
            </a:r>
            <a:endParaRPr lang="en-GB" dirty="0"/>
          </a:p>
          <a:p>
            <a:r>
              <a:rPr lang="en-GB" dirty="0" smtClean="0"/>
              <a:t>3000 </a:t>
            </a:r>
            <a:r>
              <a:rPr lang="en-GB" dirty="0"/>
              <a:t>o </a:t>
            </a:r>
            <a:r>
              <a:rPr lang="en-GB" dirty="0" err="1" smtClean="0"/>
              <a:t>eiriau</a:t>
            </a:r>
            <a:r>
              <a:rPr lang="en-GB" dirty="0" smtClean="0"/>
              <a:t> </a:t>
            </a:r>
            <a:r>
              <a:rPr lang="en-GB" dirty="0"/>
              <a:t>	</a:t>
            </a:r>
          </a:p>
          <a:p>
            <a:r>
              <a:rPr lang="en-GB" dirty="0" err="1" smtClean="0"/>
              <a:t>Erbyn</a:t>
            </a:r>
            <a:r>
              <a:rPr lang="en-GB" dirty="0" smtClean="0"/>
              <a:t>: </a:t>
            </a:r>
            <a:r>
              <a:rPr lang="en-GB" b="1" dirty="0" smtClean="0"/>
              <a:t>10/5/19</a:t>
            </a:r>
            <a:r>
              <a:rPr lang="en-GB" dirty="0" smtClean="0"/>
              <a:t> </a:t>
            </a:r>
          </a:p>
          <a:p>
            <a:r>
              <a:rPr lang="en-GB" dirty="0" err="1" smtClean="0"/>
              <a:t>Traethawd</a:t>
            </a:r>
            <a:r>
              <a:rPr lang="en-GB" dirty="0" smtClean="0"/>
              <a:t>: </a:t>
            </a:r>
            <a:r>
              <a:rPr lang="en-GB" dirty="0" err="1"/>
              <a:t>Arfarnwch</a:t>
            </a:r>
            <a:r>
              <a:rPr lang="en-GB" dirty="0"/>
              <a:t> </a:t>
            </a:r>
            <a:r>
              <a:rPr lang="en-GB" dirty="0" err="1"/>
              <a:t>yn</a:t>
            </a:r>
            <a:r>
              <a:rPr lang="en-GB" dirty="0"/>
              <a:t> </a:t>
            </a:r>
            <a:r>
              <a:rPr lang="en-GB" dirty="0" err="1"/>
              <a:t>feirniadol</a:t>
            </a:r>
            <a:r>
              <a:rPr lang="en-GB" dirty="0"/>
              <a:t> </a:t>
            </a:r>
            <a:r>
              <a:rPr lang="en-GB" dirty="0" err="1" smtClean="0"/>
              <a:t>sut</a:t>
            </a:r>
            <a:r>
              <a:rPr lang="en-GB" dirty="0" smtClean="0"/>
              <a:t> </a:t>
            </a:r>
            <a:r>
              <a:rPr lang="en-GB" dirty="0" err="1" smtClean="0"/>
              <a:t>mae</a:t>
            </a:r>
            <a:r>
              <a:rPr lang="en-GB" dirty="0" smtClean="0"/>
              <a:t> </a:t>
            </a:r>
            <a:r>
              <a:rPr lang="en-GB" dirty="0" err="1" smtClean="0"/>
              <a:t>damcaniaethau</a:t>
            </a:r>
            <a:r>
              <a:rPr lang="en-GB" dirty="0" smtClean="0"/>
              <a:t> </a:t>
            </a:r>
            <a:r>
              <a:rPr lang="en-GB" dirty="0" err="1" smtClean="0"/>
              <a:t>allweddol</a:t>
            </a:r>
            <a:r>
              <a:rPr lang="en-GB" dirty="0" smtClean="0"/>
              <a:t> </a:t>
            </a:r>
            <a:r>
              <a:rPr lang="en-GB" dirty="0" err="1" smtClean="0"/>
              <a:t>yn</a:t>
            </a:r>
            <a:r>
              <a:rPr lang="en-GB" dirty="0" smtClean="0"/>
              <a:t> </a:t>
            </a:r>
            <a:r>
              <a:rPr lang="en-GB" dirty="0" err="1" smtClean="0"/>
              <a:t>cyfrannu</a:t>
            </a:r>
            <a:r>
              <a:rPr lang="en-GB" dirty="0" smtClean="0"/>
              <a:t> at </a:t>
            </a:r>
            <a:r>
              <a:rPr lang="en-GB" dirty="0" err="1" smtClean="0"/>
              <a:t>reolaeth</a:t>
            </a:r>
            <a:r>
              <a:rPr lang="en-GB" dirty="0" smtClean="0"/>
              <a:t> </a:t>
            </a:r>
            <a:r>
              <a:rPr lang="en-GB" dirty="0" err="1" smtClean="0"/>
              <a:t>dosbarth</a:t>
            </a:r>
            <a:r>
              <a:rPr lang="en-GB" dirty="0" smtClean="0"/>
              <a:t> </a:t>
            </a:r>
            <a:r>
              <a:rPr lang="en-GB" dirty="0" err="1" smtClean="0"/>
              <a:t>effeithiol</a:t>
            </a:r>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r>
              <a:rPr lang="en-GB" i="1" dirty="0"/>
              <a:t>Module Weighting - 6</a:t>
            </a:r>
            <a:r>
              <a:rPr lang="en-GB" i="1" dirty="0" smtClean="0"/>
              <a:t>0</a:t>
            </a:r>
            <a:r>
              <a:rPr lang="en-GB" i="1" dirty="0"/>
              <a:t>%</a:t>
            </a:r>
          </a:p>
          <a:p>
            <a:r>
              <a:rPr lang="en-GB" i="1" dirty="0"/>
              <a:t>Word Count: 3000 words</a:t>
            </a:r>
          </a:p>
          <a:p>
            <a:r>
              <a:rPr lang="en-GB" i="1" dirty="0"/>
              <a:t>Due: 	</a:t>
            </a:r>
            <a:r>
              <a:rPr lang="en-GB" b="1" i="1" dirty="0" smtClean="0"/>
              <a:t>10/5/19</a:t>
            </a:r>
            <a:endParaRPr lang="en-GB" b="1" i="1" dirty="0"/>
          </a:p>
          <a:p>
            <a:r>
              <a:rPr lang="en-GB" i="1" dirty="0"/>
              <a:t>Essay: </a:t>
            </a:r>
            <a:r>
              <a:rPr lang="en-GB" dirty="0"/>
              <a:t>Critically analyse </a:t>
            </a:r>
            <a:r>
              <a:rPr lang="en-GB" dirty="0" smtClean="0"/>
              <a:t>how key theories contribute to effective classroom management</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853651">
            <a:off x="5436816" y="5072974"/>
            <a:ext cx="1296144" cy="1791310"/>
          </a:xfrm>
          <a:prstGeom prst="rect">
            <a:avLst/>
          </a:prstGeom>
        </p:spPr>
      </p:pic>
    </p:spTree>
    <p:extLst>
      <p:ext uri="{BB962C8B-B14F-4D97-AF65-F5344CB8AC3E}">
        <p14:creationId xmlns:p14="http://schemas.microsoft.com/office/powerpoint/2010/main" val="1275100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GB" dirty="0" smtClean="0"/>
              <a:t> </a:t>
            </a:r>
            <a:r>
              <a:rPr lang="en-GB" dirty="0" err="1" smtClean="0"/>
              <a:t>Aseiniad</a:t>
            </a:r>
            <a:r>
              <a:rPr lang="en-GB" dirty="0" smtClean="0"/>
              <a:t> 2</a:t>
            </a:r>
            <a:r>
              <a:rPr lang="en-GB" dirty="0"/>
              <a:t/>
            </a:r>
            <a:br>
              <a:rPr lang="en-GB" dirty="0"/>
            </a:br>
            <a:r>
              <a:rPr lang="en-GB" i="1" dirty="0" smtClean="0"/>
              <a:t>Assignment 2</a:t>
            </a:r>
            <a:endParaRPr lang="en-US" i="1" dirty="0"/>
          </a:p>
        </p:txBody>
      </p:sp>
      <p:sp>
        <p:nvSpPr>
          <p:cNvPr id="14" name="Content Placeholder 13"/>
          <p:cNvSpPr>
            <a:spLocks noGrp="1"/>
          </p:cNvSpPr>
          <p:nvPr>
            <p:ph sz="half" idx="1"/>
          </p:nvPr>
        </p:nvSpPr>
        <p:spPr>
          <a:xfrm>
            <a:off x="693812" y="1669803"/>
            <a:ext cx="4977104" cy="4470400"/>
          </a:xfrm>
        </p:spPr>
        <p:style>
          <a:lnRef idx="2">
            <a:schemeClr val="accent1"/>
          </a:lnRef>
          <a:fillRef idx="1">
            <a:schemeClr val="lt1"/>
          </a:fillRef>
          <a:effectRef idx="0">
            <a:schemeClr val="accent1"/>
          </a:effectRef>
          <a:fontRef idx="minor">
            <a:schemeClr val="dk1"/>
          </a:fontRef>
        </p:style>
        <p:txBody>
          <a:bodyPr>
            <a:normAutofit/>
          </a:bodyPr>
          <a:lstStyle/>
          <a:p>
            <a:r>
              <a:rPr lang="en-GB" dirty="0" err="1" smtClean="0"/>
              <a:t>Pwyso’r</a:t>
            </a:r>
            <a:r>
              <a:rPr lang="en-GB" dirty="0" smtClean="0"/>
              <a:t> </a:t>
            </a:r>
            <a:r>
              <a:rPr lang="en-GB" dirty="0" err="1" smtClean="0"/>
              <a:t>Modiwl</a:t>
            </a:r>
            <a:r>
              <a:rPr lang="en-GB" dirty="0" smtClean="0"/>
              <a:t> - </a:t>
            </a:r>
            <a:r>
              <a:rPr lang="en-GB" dirty="0"/>
              <a:t>4</a:t>
            </a:r>
            <a:r>
              <a:rPr lang="en-GB" dirty="0" smtClean="0"/>
              <a:t>0% </a:t>
            </a:r>
            <a:endParaRPr lang="en-GB" dirty="0"/>
          </a:p>
          <a:p>
            <a:r>
              <a:rPr lang="en-GB" dirty="0" err="1" smtClean="0"/>
              <a:t>Pecyn</a:t>
            </a:r>
            <a:r>
              <a:rPr lang="en-GB" dirty="0" smtClean="0"/>
              <a:t> </a:t>
            </a:r>
            <a:r>
              <a:rPr lang="en-GB" dirty="0" err="1" smtClean="0"/>
              <a:t>adnoddau</a:t>
            </a:r>
            <a:r>
              <a:rPr lang="en-GB" dirty="0" smtClean="0"/>
              <a:t> (2000 o </a:t>
            </a:r>
            <a:r>
              <a:rPr lang="en-GB" dirty="0" err="1" smtClean="0"/>
              <a:t>eiriau</a:t>
            </a:r>
            <a:r>
              <a:rPr lang="en-GB" dirty="0" smtClean="0"/>
              <a:t>)</a:t>
            </a:r>
          </a:p>
          <a:p>
            <a:r>
              <a:rPr lang="en-GB" dirty="0" err="1" smtClean="0"/>
              <a:t>Erbyn</a:t>
            </a:r>
            <a:r>
              <a:rPr lang="en-GB" dirty="0" smtClean="0"/>
              <a:t>: </a:t>
            </a:r>
            <a:r>
              <a:rPr lang="en-GB" b="1" dirty="0" smtClean="0">
                <a:solidFill>
                  <a:schemeClr val="tx1"/>
                </a:solidFill>
              </a:rPr>
              <a:t>4/4/19</a:t>
            </a:r>
            <a:endParaRPr lang="en-GB" b="1" dirty="0">
              <a:solidFill>
                <a:schemeClr val="tx1"/>
              </a:solidFill>
            </a:endParaRPr>
          </a:p>
          <a:p>
            <a:r>
              <a:rPr lang="en-GB" dirty="0" err="1"/>
              <a:t>Arfarnwch</a:t>
            </a:r>
            <a:r>
              <a:rPr lang="en-GB" dirty="0"/>
              <a:t> </a:t>
            </a:r>
            <a:r>
              <a:rPr lang="en-GB" dirty="0" err="1"/>
              <a:t>yn</a:t>
            </a:r>
            <a:r>
              <a:rPr lang="en-GB" dirty="0"/>
              <a:t> </a:t>
            </a:r>
            <a:r>
              <a:rPr lang="en-GB" dirty="0" err="1"/>
              <a:t>feirniadol</a:t>
            </a:r>
            <a:r>
              <a:rPr lang="en-GB" dirty="0"/>
              <a:t> </a:t>
            </a:r>
            <a:r>
              <a:rPr lang="en-GB" dirty="0" err="1"/>
              <a:t>tair</a:t>
            </a:r>
            <a:r>
              <a:rPr lang="en-GB" dirty="0"/>
              <a:t> </a:t>
            </a:r>
            <a:r>
              <a:rPr lang="en-GB" dirty="0" err="1"/>
              <a:t>senario</a:t>
            </a:r>
            <a:r>
              <a:rPr lang="en-GB" dirty="0"/>
              <a:t> </a:t>
            </a:r>
            <a:r>
              <a:rPr lang="en-GB" dirty="0" err="1"/>
              <a:t>rheoli</a:t>
            </a:r>
            <a:r>
              <a:rPr lang="en-GB" dirty="0"/>
              <a:t> </a:t>
            </a:r>
            <a:r>
              <a:rPr lang="en-GB" dirty="0" err="1"/>
              <a:t>dosbarth</a:t>
            </a:r>
            <a:r>
              <a:rPr lang="en-GB" dirty="0"/>
              <a:t>. </a:t>
            </a:r>
          </a:p>
          <a:p>
            <a:pPr lvl="0"/>
            <a:endParaRPr lang="en-GB" dirty="0"/>
          </a:p>
        </p:txBody>
      </p:sp>
      <p:sp>
        <p:nvSpPr>
          <p:cNvPr id="2" name="Content Placeholder 1"/>
          <p:cNvSpPr>
            <a:spLocks noGrp="1"/>
          </p:cNvSpPr>
          <p:nvPr>
            <p:ph sz="half" idx="2"/>
          </p:nvPr>
        </p:nvSpPr>
        <p:spPr>
          <a:xfrm>
            <a:off x="6192289" y="1701800"/>
            <a:ext cx="4977104" cy="4470400"/>
          </a:xfrm>
        </p:spPr>
        <p:style>
          <a:lnRef idx="2">
            <a:schemeClr val="accent2"/>
          </a:lnRef>
          <a:fillRef idx="1">
            <a:schemeClr val="lt1"/>
          </a:fillRef>
          <a:effectRef idx="0">
            <a:schemeClr val="accent2"/>
          </a:effectRef>
          <a:fontRef idx="minor">
            <a:schemeClr val="dk1"/>
          </a:fontRef>
        </p:style>
        <p:txBody>
          <a:bodyPr>
            <a:normAutofit/>
          </a:bodyPr>
          <a:lstStyle/>
          <a:p>
            <a:r>
              <a:rPr lang="en-GB" i="1" dirty="0"/>
              <a:t>Module Weighting -  4</a:t>
            </a:r>
            <a:r>
              <a:rPr lang="en-GB" i="1" dirty="0" smtClean="0"/>
              <a:t>0</a:t>
            </a:r>
            <a:r>
              <a:rPr lang="en-GB" i="1" dirty="0"/>
              <a:t>% </a:t>
            </a:r>
          </a:p>
          <a:p>
            <a:r>
              <a:rPr lang="en-GB" i="1" dirty="0" smtClean="0"/>
              <a:t>Resource pack (2000 words)</a:t>
            </a:r>
            <a:endParaRPr lang="en-GB" i="1" dirty="0"/>
          </a:p>
          <a:p>
            <a:r>
              <a:rPr lang="en-GB" i="1" dirty="0"/>
              <a:t>Due</a:t>
            </a:r>
            <a:r>
              <a:rPr lang="en-GB" i="1" dirty="0" smtClean="0"/>
              <a:t>: </a:t>
            </a:r>
            <a:r>
              <a:rPr lang="en-GB" b="1" i="1" dirty="0" smtClean="0">
                <a:solidFill>
                  <a:schemeClr val="tx1"/>
                </a:solidFill>
              </a:rPr>
              <a:t>4/4/19</a:t>
            </a:r>
            <a:endParaRPr lang="en-GB" i="1" dirty="0"/>
          </a:p>
          <a:p>
            <a:r>
              <a:rPr lang="en-GB" dirty="0"/>
              <a:t>Critically analyse three classroom management scenarios. </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393780">
            <a:off x="605757" y="150658"/>
            <a:ext cx="1023101" cy="1287254"/>
          </a:xfrm>
          <a:prstGeom prst="rect">
            <a:avLst/>
          </a:prstGeom>
        </p:spPr>
      </p:pic>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393780">
            <a:off x="10763116" y="181045"/>
            <a:ext cx="1023101" cy="1287254"/>
          </a:xfrm>
          <a:prstGeom prst="rect">
            <a:avLst/>
          </a:prstGeom>
        </p:spPr>
      </p:pic>
    </p:spTree>
    <p:extLst>
      <p:ext uri="{BB962C8B-B14F-4D97-AF65-F5344CB8AC3E}">
        <p14:creationId xmlns:p14="http://schemas.microsoft.com/office/powerpoint/2010/main" val="1023409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  Beth </a:t>
            </a:r>
            <a:r>
              <a:rPr lang="en-GB" sz="3200" dirty="0" err="1"/>
              <a:t>yw</a:t>
            </a:r>
            <a:r>
              <a:rPr lang="en-GB" sz="3200" dirty="0"/>
              <a:t> </a:t>
            </a:r>
            <a:r>
              <a:rPr lang="en-GB" sz="3200" dirty="0" err="1"/>
              <a:t>rheolaeth</a:t>
            </a:r>
            <a:r>
              <a:rPr lang="en-GB" sz="3200" dirty="0"/>
              <a:t>                </a:t>
            </a:r>
            <a:r>
              <a:rPr lang="en-GB" sz="3200" dirty="0" smtClean="0"/>
              <a:t>  What is classroom </a:t>
            </a:r>
            <a:r>
              <a:rPr lang="en-GB" sz="3200" dirty="0"/>
              <a:t/>
            </a:r>
            <a:br>
              <a:rPr lang="en-GB" sz="3200" dirty="0"/>
            </a:br>
            <a:r>
              <a:rPr lang="en-GB" sz="3200" dirty="0" smtClean="0"/>
              <a:t>      </a:t>
            </a:r>
            <a:r>
              <a:rPr lang="en-GB" sz="3200" dirty="0" err="1" smtClean="0"/>
              <a:t>dosbarth</a:t>
            </a:r>
            <a:r>
              <a:rPr lang="en-GB" sz="3200" dirty="0" smtClean="0"/>
              <a:t>?                               </a:t>
            </a:r>
            <a:r>
              <a:rPr lang="en-GB" sz="3200" dirty="0"/>
              <a:t>m</a:t>
            </a:r>
            <a:r>
              <a:rPr lang="en-GB" sz="3200" dirty="0" smtClean="0"/>
              <a:t>anagement?</a:t>
            </a:r>
            <a:endParaRPr lang="en-US" sz="3200" dirty="0"/>
          </a:p>
        </p:txBody>
      </p:sp>
      <p:sp>
        <p:nvSpPr>
          <p:cNvPr id="3" name="Content Placeholder 2"/>
          <p:cNvSpPr>
            <a:spLocks noGrp="1"/>
          </p:cNvSpPr>
          <p:nvPr>
            <p:ph sz="half" idx="1"/>
          </p:nvPr>
        </p:nvSpPr>
        <p:spPr>
          <a:xfrm>
            <a:off x="261764" y="1988840"/>
            <a:ext cx="5544616" cy="4740170"/>
          </a:xfrm>
        </p:spPr>
        <p:txBody>
          <a:bodyPr>
            <a:normAutofit/>
          </a:bodyPr>
          <a:lstStyle/>
          <a:p>
            <a:r>
              <a:rPr lang="en-US" sz="2800" dirty="0" smtClean="0"/>
              <a:t>Y </a:t>
            </a:r>
            <a:r>
              <a:rPr lang="en-US" sz="2800" dirty="0" err="1" smtClean="0"/>
              <a:t>darlun</a:t>
            </a:r>
            <a:r>
              <a:rPr lang="en-US" sz="2800" dirty="0" smtClean="0"/>
              <a:t> </a:t>
            </a:r>
            <a:r>
              <a:rPr lang="en-US" sz="2800" dirty="0" err="1" smtClean="0"/>
              <a:t>traddodiadol</a:t>
            </a:r>
            <a:r>
              <a:rPr lang="en-US" sz="2800" dirty="0" smtClean="0"/>
              <a:t> – </a:t>
            </a:r>
            <a:r>
              <a:rPr lang="en-US" sz="2800" dirty="0" err="1" smtClean="0"/>
              <a:t>ufudd</a:t>
            </a:r>
            <a:r>
              <a:rPr lang="en-US" sz="2800" dirty="0" smtClean="0"/>
              <a:t> – </a:t>
            </a:r>
            <a:r>
              <a:rPr lang="en-US" sz="2800" dirty="0" err="1" smtClean="0"/>
              <a:t>dod</a:t>
            </a:r>
            <a:r>
              <a:rPr lang="en-US" sz="2800" dirty="0" smtClean="0"/>
              <a:t> (plant </a:t>
            </a:r>
            <a:r>
              <a:rPr lang="en-US" sz="2800" dirty="0" err="1" smtClean="0"/>
              <a:t>yn</a:t>
            </a:r>
            <a:r>
              <a:rPr lang="en-US" sz="2800" dirty="0" smtClean="0"/>
              <a:t> </a:t>
            </a:r>
            <a:r>
              <a:rPr lang="en-US" sz="2800" dirty="0" err="1" smtClean="0"/>
              <a:t>dilyn</a:t>
            </a:r>
            <a:r>
              <a:rPr lang="en-US" sz="2800" dirty="0" smtClean="0"/>
              <a:t> </a:t>
            </a:r>
            <a:r>
              <a:rPr lang="en-US" sz="2800" dirty="0" err="1" smtClean="0"/>
              <a:t>rheolau’r</a:t>
            </a:r>
            <a:r>
              <a:rPr lang="en-US" sz="2800" dirty="0" smtClean="0"/>
              <a:t> </a:t>
            </a:r>
            <a:r>
              <a:rPr lang="en-US" sz="2800" dirty="0" err="1" smtClean="0"/>
              <a:t>dosbarth</a:t>
            </a:r>
            <a:r>
              <a:rPr lang="en-US" sz="2800" dirty="0" smtClean="0"/>
              <a:t>/</a:t>
            </a:r>
            <a:r>
              <a:rPr lang="en-US" sz="2800" dirty="0" err="1" smtClean="0"/>
              <a:t>ysgol</a:t>
            </a:r>
            <a:r>
              <a:rPr lang="en-US" sz="2800" dirty="0" smtClean="0"/>
              <a:t>)</a:t>
            </a:r>
          </a:p>
          <a:p>
            <a:r>
              <a:rPr lang="en-US" sz="2800" dirty="0" err="1" smtClean="0"/>
              <a:t>Dehongliadau’r</a:t>
            </a:r>
            <a:r>
              <a:rPr lang="en-US" sz="2800" dirty="0" smtClean="0"/>
              <a:t> 21Ganrif –</a:t>
            </a:r>
            <a:r>
              <a:rPr lang="en-US" sz="2800" dirty="0" err="1" smtClean="0"/>
              <a:t>unrhywbeth</a:t>
            </a:r>
            <a:r>
              <a:rPr lang="en-US" sz="2800" dirty="0" smtClean="0"/>
              <a:t> </a:t>
            </a:r>
            <a:r>
              <a:rPr lang="en-US" sz="2800" dirty="0" err="1" smtClean="0"/>
              <a:t>mae</a:t>
            </a:r>
            <a:r>
              <a:rPr lang="en-US" sz="2800" dirty="0" smtClean="0"/>
              <a:t> </a:t>
            </a:r>
            <a:r>
              <a:rPr lang="en-US" sz="2800" dirty="0" err="1" smtClean="0"/>
              <a:t>addysgwyr</a:t>
            </a:r>
            <a:r>
              <a:rPr lang="en-US" sz="2800" dirty="0" smtClean="0"/>
              <a:t> </a:t>
            </a:r>
            <a:r>
              <a:rPr lang="en-US" sz="2800" dirty="0" err="1" smtClean="0"/>
              <a:t>yn</a:t>
            </a:r>
            <a:r>
              <a:rPr lang="en-US" sz="2800" dirty="0" smtClean="0"/>
              <a:t> </a:t>
            </a:r>
            <a:r>
              <a:rPr lang="en-US" sz="2800" dirty="0" err="1" smtClean="0"/>
              <a:t>gwneud</a:t>
            </a:r>
            <a:r>
              <a:rPr lang="en-US" sz="2800" dirty="0" smtClean="0"/>
              <a:t> </a:t>
            </a:r>
            <a:r>
              <a:rPr lang="en-US" sz="2800" dirty="0" err="1" smtClean="0"/>
              <a:t>i</a:t>
            </a:r>
            <a:r>
              <a:rPr lang="en-US" sz="2800" dirty="0" smtClean="0"/>
              <a:t> </a:t>
            </a:r>
            <a:r>
              <a:rPr lang="en-US" sz="2800" dirty="0" err="1" smtClean="0"/>
              <a:t>gefnogi</a:t>
            </a:r>
            <a:r>
              <a:rPr lang="en-US" sz="2800" dirty="0" smtClean="0"/>
              <a:t> plant </a:t>
            </a:r>
            <a:r>
              <a:rPr lang="en-US" sz="2800" dirty="0" err="1" smtClean="0"/>
              <a:t>i</a:t>
            </a:r>
            <a:r>
              <a:rPr lang="en-US" sz="2800" dirty="0" smtClean="0"/>
              <a:t> </a:t>
            </a:r>
            <a:r>
              <a:rPr lang="en-US" sz="2800" dirty="0" err="1" smtClean="0"/>
              <a:t>ddysgu</a:t>
            </a:r>
            <a:r>
              <a:rPr lang="en-US" sz="2800" dirty="0" smtClean="0"/>
              <a:t>.</a:t>
            </a:r>
          </a:p>
          <a:p>
            <a:r>
              <a:rPr lang="en-US" sz="2800" dirty="0" smtClean="0"/>
              <a:t>Beth </a:t>
            </a:r>
            <a:r>
              <a:rPr lang="en-US" sz="2800" dirty="0" err="1" smtClean="0"/>
              <a:t>allai</a:t>
            </a:r>
            <a:r>
              <a:rPr lang="en-US" sz="2800" dirty="0" smtClean="0"/>
              <a:t> </a:t>
            </a:r>
            <a:r>
              <a:rPr lang="en-US" sz="2800" dirty="0" err="1" smtClean="0"/>
              <a:t>hyn</a:t>
            </a:r>
            <a:r>
              <a:rPr lang="en-US" sz="2800" dirty="0" smtClean="0"/>
              <a:t> </a:t>
            </a:r>
            <a:r>
              <a:rPr lang="en-US" sz="2800" dirty="0" err="1" smtClean="0"/>
              <a:t>cynnwys</a:t>
            </a:r>
            <a:r>
              <a:rPr lang="en-US" sz="2800" dirty="0" smtClean="0"/>
              <a:t>?</a:t>
            </a:r>
            <a:endParaRPr lang="en-US" sz="2800" dirty="0"/>
          </a:p>
        </p:txBody>
      </p:sp>
      <p:sp>
        <p:nvSpPr>
          <p:cNvPr id="4" name="Content Placeholder 3"/>
          <p:cNvSpPr>
            <a:spLocks noGrp="1"/>
          </p:cNvSpPr>
          <p:nvPr>
            <p:ph sz="half" idx="2"/>
          </p:nvPr>
        </p:nvSpPr>
        <p:spPr>
          <a:xfrm>
            <a:off x="6297558" y="1484784"/>
            <a:ext cx="5341469" cy="4687416"/>
          </a:xfrm>
        </p:spPr>
        <p:txBody>
          <a:bodyPr>
            <a:normAutofit/>
          </a:bodyPr>
          <a:lstStyle/>
          <a:p>
            <a:endParaRPr lang="en-US" dirty="0" smtClean="0"/>
          </a:p>
          <a:p>
            <a:r>
              <a:rPr lang="en-US" sz="2800" i="1" dirty="0" smtClean="0"/>
              <a:t>Traditional view – compliance( children following classroom/ school rules)</a:t>
            </a:r>
          </a:p>
          <a:p>
            <a:r>
              <a:rPr lang="en-GB" sz="2800" i="1" dirty="0" smtClean="0"/>
              <a:t>21</a:t>
            </a:r>
            <a:r>
              <a:rPr lang="en-GB" sz="2800" i="1" baseline="30000" dirty="0" smtClean="0"/>
              <a:t>st</a:t>
            </a:r>
            <a:r>
              <a:rPr lang="en-GB" sz="2800" i="1" dirty="0" smtClean="0"/>
              <a:t> century interpretation – anything that educators do to support children learning</a:t>
            </a:r>
          </a:p>
          <a:p>
            <a:r>
              <a:rPr lang="en-GB" sz="2800" i="1" dirty="0"/>
              <a:t>W</a:t>
            </a:r>
            <a:r>
              <a:rPr lang="en-GB" sz="2800" i="1" dirty="0" smtClean="0"/>
              <a:t>hat could this include?</a:t>
            </a:r>
          </a:p>
        </p:txBody>
      </p:sp>
      <p:pic>
        <p:nvPicPr>
          <p:cNvPr id="3075" name="Picture 3" descr="C:\Users\s.ainsworth\AppData\Local\Microsoft\Windows\Temporary Internet Files\Content.IE5\S4DWR18J\question-mar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8308" y="12358"/>
            <a:ext cx="1800200"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151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Newidiadau</a:t>
            </a:r>
            <a:r>
              <a:rPr lang="en-GB" dirty="0" smtClean="0"/>
              <a:t> </a:t>
            </a:r>
            <a:br>
              <a:rPr lang="en-GB" dirty="0" smtClean="0"/>
            </a:br>
            <a:r>
              <a:rPr lang="en-GB" dirty="0" smtClean="0"/>
              <a:t>Changes</a:t>
            </a:r>
            <a:endParaRPr lang="en-GB" dirty="0"/>
          </a:p>
        </p:txBody>
      </p:sp>
      <p:sp>
        <p:nvSpPr>
          <p:cNvPr id="3" name="Content Placeholder 2"/>
          <p:cNvSpPr>
            <a:spLocks noGrp="1"/>
          </p:cNvSpPr>
          <p:nvPr>
            <p:ph sz="half" idx="1"/>
          </p:nvPr>
        </p:nvSpPr>
        <p:spPr/>
        <p:txBody>
          <a:bodyPr/>
          <a:lstStyle/>
          <a:p>
            <a:r>
              <a:rPr lang="en-GB" dirty="0" err="1" smtClean="0"/>
              <a:t>Gwyliwch</a:t>
            </a:r>
            <a:r>
              <a:rPr lang="en-GB" dirty="0" smtClean="0"/>
              <a:t> y </a:t>
            </a:r>
            <a:r>
              <a:rPr lang="en-GB" dirty="0" err="1" smtClean="0"/>
              <a:t>fideo</a:t>
            </a:r>
            <a:r>
              <a:rPr lang="en-GB" dirty="0" smtClean="0"/>
              <a:t>. </a:t>
            </a:r>
          </a:p>
          <a:p>
            <a:r>
              <a:rPr lang="en-GB" dirty="0" err="1" smtClean="0"/>
              <a:t>Sut</a:t>
            </a:r>
            <a:r>
              <a:rPr lang="en-GB" dirty="0" smtClean="0"/>
              <a:t> </a:t>
            </a:r>
            <a:r>
              <a:rPr lang="en-GB" dirty="0" err="1" smtClean="0"/>
              <a:t>mae</a:t>
            </a:r>
            <a:r>
              <a:rPr lang="en-GB" dirty="0" smtClean="0"/>
              <a:t> </a:t>
            </a:r>
            <a:r>
              <a:rPr lang="en-GB" dirty="0" err="1" smtClean="0"/>
              <a:t>newidiadau</a:t>
            </a:r>
            <a:r>
              <a:rPr lang="en-GB" dirty="0" smtClean="0"/>
              <a:t> </a:t>
            </a:r>
            <a:r>
              <a:rPr lang="en-GB" dirty="0" err="1" smtClean="0"/>
              <a:t>mewn</a:t>
            </a:r>
            <a:r>
              <a:rPr lang="en-GB" dirty="0" smtClean="0"/>
              <a:t> </a:t>
            </a:r>
            <a:r>
              <a:rPr lang="en-GB" dirty="0" err="1" smtClean="0"/>
              <a:t>deall</a:t>
            </a:r>
            <a:r>
              <a:rPr lang="en-GB" dirty="0" smtClean="0"/>
              <a:t> </a:t>
            </a:r>
            <a:r>
              <a:rPr lang="en-GB" dirty="0" err="1" smtClean="0"/>
              <a:t>dysgu</a:t>
            </a:r>
            <a:r>
              <a:rPr lang="en-GB" dirty="0" smtClean="0"/>
              <a:t> </a:t>
            </a:r>
            <a:r>
              <a:rPr lang="en-GB" dirty="0" err="1" smtClean="0"/>
              <a:t>yn</a:t>
            </a:r>
            <a:r>
              <a:rPr lang="en-GB" dirty="0" smtClean="0"/>
              <a:t> </a:t>
            </a:r>
            <a:r>
              <a:rPr lang="en-GB" dirty="0" err="1" smtClean="0"/>
              <a:t>effeithio</a:t>
            </a:r>
            <a:r>
              <a:rPr lang="en-GB" dirty="0" smtClean="0"/>
              <a:t> </a:t>
            </a:r>
            <a:r>
              <a:rPr lang="en-GB" dirty="0" err="1" smtClean="0"/>
              <a:t>ar</a:t>
            </a:r>
            <a:r>
              <a:rPr lang="en-GB" dirty="0" smtClean="0"/>
              <a:t> </a:t>
            </a:r>
            <a:r>
              <a:rPr lang="en-GB" dirty="0" err="1" smtClean="0"/>
              <a:t>rheolaeth</a:t>
            </a:r>
            <a:r>
              <a:rPr lang="en-GB" dirty="0" smtClean="0"/>
              <a:t> </a:t>
            </a:r>
            <a:r>
              <a:rPr lang="en-GB" dirty="0" err="1" smtClean="0"/>
              <a:t>dosbarth</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Watch </a:t>
            </a:r>
            <a:r>
              <a:rPr lang="en-GB" dirty="0" smtClean="0">
                <a:hlinkClick r:id="rId2"/>
              </a:rPr>
              <a:t>the video. </a:t>
            </a:r>
            <a:endParaRPr lang="en-GB" dirty="0" smtClean="0"/>
          </a:p>
          <a:p>
            <a:r>
              <a:rPr lang="en-GB" dirty="0" smtClean="0"/>
              <a:t>How might changes in our understanding of how children learn impact on our approaches to classroom management? </a:t>
            </a:r>
            <a:endParaRPr lang="en-GB" dirty="0"/>
          </a:p>
        </p:txBody>
      </p:sp>
    </p:spTree>
    <p:extLst>
      <p:ext uri="{BB962C8B-B14F-4D97-AF65-F5344CB8AC3E}">
        <p14:creationId xmlns:p14="http://schemas.microsoft.com/office/powerpoint/2010/main" val="3751911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  Beth </a:t>
            </a:r>
            <a:r>
              <a:rPr lang="en-GB" sz="3200" dirty="0" err="1"/>
              <a:t>yw</a:t>
            </a:r>
            <a:r>
              <a:rPr lang="en-GB" sz="3200" dirty="0"/>
              <a:t> </a:t>
            </a:r>
            <a:r>
              <a:rPr lang="en-GB" sz="3200" dirty="0" err="1"/>
              <a:t>rheolaeth</a:t>
            </a:r>
            <a:r>
              <a:rPr lang="en-GB" sz="3200" dirty="0"/>
              <a:t>                </a:t>
            </a:r>
            <a:r>
              <a:rPr lang="en-GB" sz="3200" dirty="0" smtClean="0"/>
              <a:t>  What is classroom </a:t>
            </a:r>
            <a:r>
              <a:rPr lang="en-GB" sz="3200" dirty="0"/>
              <a:t/>
            </a:r>
            <a:br>
              <a:rPr lang="en-GB" sz="3200" dirty="0"/>
            </a:br>
            <a:r>
              <a:rPr lang="en-GB" sz="3200" dirty="0" smtClean="0"/>
              <a:t>      </a:t>
            </a:r>
            <a:r>
              <a:rPr lang="en-GB" sz="3200" dirty="0" err="1" smtClean="0"/>
              <a:t>dosbarth</a:t>
            </a:r>
            <a:r>
              <a:rPr lang="en-GB" sz="3200" dirty="0" smtClean="0"/>
              <a:t>?                               </a:t>
            </a:r>
            <a:r>
              <a:rPr lang="en-GB" sz="3200" dirty="0"/>
              <a:t>m</a:t>
            </a:r>
            <a:r>
              <a:rPr lang="en-GB" sz="3200" dirty="0" smtClean="0"/>
              <a:t>anagement?</a:t>
            </a:r>
            <a:endParaRPr lang="en-US" sz="3200" dirty="0"/>
          </a:p>
        </p:txBody>
      </p:sp>
      <p:sp>
        <p:nvSpPr>
          <p:cNvPr id="3" name="Content Placeholder 2"/>
          <p:cNvSpPr>
            <a:spLocks noGrp="1"/>
          </p:cNvSpPr>
          <p:nvPr>
            <p:ph sz="half" idx="1"/>
          </p:nvPr>
        </p:nvSpPr>
        <p:spPr>
          <a:xfrm>
            <a:off x="621804" y="1772816"/>
            <a:ext cx="5409152" cy="4542408"/>
          </a:xfrm>
        </p:spPr>
        <p:txBody>
          <a:bodyPr>
            <a:normAutofit/>
          </a:bodyPr>
          <a:lstStyle/>
          <a:p>
            <a:r>
              <a:rPr lang="en-US" sz="2800" dirty="0" err="1" smtClean="0"/>
              <a:t>Amgylchedd</a:t>
            </a:r>
            <a:endParaRPr lang="en-US" sz="2800" dirty="0" smtClean="0"/>
          </a:p>
          <a:p>
            <a:r>
              <a:rPr lang="en-US" sz="2800" dirty="0" err="1" smtClean="0"/>
              <a:t>Disgwyliadau</a:t>
            </a:r>
            <a:r>
              <a:rPr lang="en-US" sz="2800" dirty="0" smtClean="0"/>
              <a:t> </a:t>
            </a:r>
            <a:r>
              <a:rPr lang="en-US" sz="2800" dirty="0" err="1" smtClean="0"/>
              <a:t>uchel</a:t>
            </a:r>
            <a:endParaRPr lang="en-US" sz="2800" dirty="0" smtClean="0"/>
          </a:p>
          <a:p>
            <a:r>
              <a:rPr lang="en-US" sz="2800" dirty="0" err="1" smtClean="0"/>
              <a:t>Profiadau</a:t>
            </a:r>
            <a:r>
              <a:rPr lang="en-US" sz="2800" dirty="0" smtClean="0"/>
              <a:t> </a:t>
            </a:r>
            <a:r>
              <a:rPr lang="en-US" sz="2800" dirty="0" err="1" smtClean="0"/>
              <a:t>dysgu</a:t>
            </a:r>
            <a:r>
              <a:rPr lang="en-US" sz="2800" dirty="0" smtClean="0"/>
              <a:t> </a:t>
            </a:r>
            <a:r>
              <a:rPr lang="en-US" sz="2800" dirty="0" err="1" smtClean="0"/>
              <a:t>sy’n</a:t>
            </a:r>
            <a:r>
              <a:rPr lang="en-US" sz="2800" dirty="0" smtClean="0"/>
              <a:t> </a:t>
            </a:r>
            <a:r>
              <a:rPr lang="en-US" sz="2800" dirty="0" err="1" smtClean="0"/>
              <a:t>symbylu</a:t>
            </a:r>
            <a:endParaRPr lang="en-US" sz="2800" dirty="0" smtClean="0"/>
          </a:p>
          <a:p>
            <a:r>
              <a:rPr lang="en-US" sz="2800" dirty="0" err="1" smtClean="0"/>
              <a:t>Adnoddau</a:t>
            </a:r>
            <a:r>
              <a:rPr lang="en-US" sz="2800" dirty="0" smtClean="0"/>
              <a:t> </a:t>
            </a:r>
            <a:r>
              <a:rPr lang="en-US" sz="2800" dirty="0" err="1" smtClean="0"/>
              <a:t>sy’n</a:t>
            </a:r>
            <a:r>
              <a:rPr lang="en-US" sz="2800" dirty="0" smtClean="0"/>
              <a:t> </a:t>
            </a:r>
            <a:r>
              <a:rPr lang="en-US" sz="2800" dirty="0" err="1" smtClean="0"/>
              <a:t>ysgogi</a:t>
            </a:r>
            <a:endParaRPr lang="en-US" sz="2800" dirty="0" smtClean="0"/>
          </a:p>
          <a:p>
            <a:r>
              <a:rPr lang="en-US" sz="2800" dirty="0" err="1" smtClean="0"/>
              <a:t>Ymddygiad</a:t>
            </a:r>
            <a:r>
              <a:rPr lang="en-US" sz="2800" dirty="0" smtClean="0"/>
              <a:t> </a:t>
            </a:r>
            <a:r>
              <a:rPr lang="en-US" sz="2800" dirty="0" err="1" smtClean="0"/>
              <a:t>cadarnhaol</a:t>
            </a:r>
            <a:endParaRPr lang="en-US" sz="2800" dirty="0" smtClean="0"/>
          </a:p>
          <a:p>
            <a:endParaRPr lang="en-US" dirty="0"/>
          </a:p>
        </p:txBody>
      </p:sp>
      <p:sp>
        <p:nvSpPr>
          <p:cNvPr id="4" name="Content Placeholder 3"/>
          <p:cNvSpPr>
            <a:spLocks noGrp="1"/>
          </p:cNvSpPr>
          <p:nvPr>
            <p:ph sz="half" idx="2"/>
          </p:nvPr>
        </p:nvSpPr>
        <p:spPr/>
        <p:txBody>
          <a:bodyPr>
            <a:normAutofit/>
          </a:bodyPr>
          <a:lstStyle/>
          <a:p>
            <a:r>
              <a:rPr lang="en-US" sz="2800" i="1" dirty="0" smtClean="0"/>
              <a:t>Environment</a:t>
            </a:r>
          </a:p>
          <a:p>
            <a:r>
              <a:rPr lang="en-GB" sz="2800" i="1" dirty="0" smtClean="0"/>
              <a:t>High expectations</a:t>
            </a:r>
          </a:p>
          <a:p>
            <a:r>
              <a:rPr lang="en-GB" sz="2800" i="1" dirty="0" smtClean="0"/>
              <a:t>Stimulating learning experiences</a:t>
            </a:r>
          </a:p>
          <a:p>
            <a:r>
              <a:rPr lang="en-GB" sz="2800" i="1" dirty="0" smtClean="0"/>
              <a:t>Motivating resources</a:t>
            </a:r>
          </a:p>
          <a:p>
            <a:r>
              <a:rPr lang="en-US" sz="2800" i="1" dirty="0" smtClean="0"/>
              <a:t>Positive </a:t>
            </a:r>
            <a:r>
              <a:rPr lang="en-US" sz="2800" i="1" dirty="0" err="1" smtClean="0"/>
              <a:t>behaviour</a:t>
            </a:r>
            <a:endParaRPr lang="en-US" sz="2800" i="1" dirty="0"/>
          </a:p>
          <a:p>
            <a:pPr marL="0" indent="0">
              <a:buNone/>
            </a:pPr>
            <a:endParaRPr lang="en-GB" dirty="0" smtClean="0"/>
          </a:p>
          <a:p>
            <a:pPr marL="0" indent="0">
              <a:buNone/>
            </a:pPr>
            <a:endParaRPr lang="en-US" dirty="0" smtClean="0"/>
          </a:p>
        </p:txBody>
      </p:sp>
      <p:pic>
        <p:nvPicPr>
          <p:cNvPr id="6" name="Picture 5" descr="C:\Users\s.ainsworth\AppData\Local\Microsoft\Windows\Temporary Internet Files\Content.IE5\237NACTQ\image_previe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8268" y="5229200"/>
            <a:ext cx="2808312" cy="16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6203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sz="3600" dirty="0" smtClean="0"/>
              <a:t>Beth </a:t>
            </a:r>
            <a:r>
              <a:rPr lang="en-GB" sz="3600" dirty="0" err="1"/>
              <a:t>yw</a:t>
            </a:r>
            <a:r>
              <a:rPr lang="en-GB" sz="3600" dirty="0"/>
              <a:t> </a:t>
            </a:r>
            <a:r>
              <a:rPr lang="en-GB" sz="3600" dirty="0" err="1" smtClean="0"/>
              <a:t>rheolaeth</a:t>
            </a:r>
            <a:r>
              <a:rPr lang="en-GB" sz="3600" dirty="0" smtClean="0"/>
              <a:t>                What is classroom </a:t>
            </a:r>
            <a:br>
              <a:rPr lang="en-GB" sz="3600" dirty="0" smtClean="0"/>
            </a:br>
            <a:r>
              <a:rPr lang="en-GB" sz="3600" dirty="0" err="1" smtClean="0"/>
              <a:t>dosbarth</a:t>
            </a:r>
            <a:r>
              <a:rPr lang="en-GB" sz="3600" dirty="0" smtClean="0"/>
              <a:t>?                               Management?</a:t>
            </a:r>
            <a:r>
              <a:rPr lang="en-GB" sz="3600" dirty="0"/>
              <a:t/>
            </a:r>
            <a:br>
              <a:rPr lang="en-GB" sz="3600" dirty="0"/>
            </a:br>
            <a:endParaRPr lang="en-US" sz="3600" dirty="0"/>
          </a:p>
        </p:txBody>
      </p:sp>
      <p:sp>
        <p:nvSpPr>
          <p:cNvPr id="4" name="Content Placeholder 3"/>
          <p:cNvSpPr>
            <a:spLocks noGrp="1"/>
          </p:cNvSpPr>
          <p:nvPr>
            <p:ph idx="1"/>
          </p:nvPr>
        </p:nvSpPr>
        <p:spPr>
          <a:xfrm>
            <a:off x="1125860" y="1628800"/>
            <a:ext cx="10157354" cy="4470400"/>
          </a:xfrm>
        </p:spPr>
        <p:txBody>
          <a:bodyPr>
            <a:normAutofit/>
          </a:bodyPr>
          <a:lstStyle/>
          <a:p>
            <a:pPr algn="ctr"/>
            <a:r>
              <a:rPr lang="en-GB" dirty="0" err="1" smtClean="0"/>
              <a:t>Diffiniad</a:t>
            </a:r>
            <a:r>
              <a:rPr lang="en-GB" dirty="0" smtClean="0"/>
              <a:t>/</a:t>
            </a:r>
            <a:r>
              <a:rPr lang="en-GB" i="1" dirty="0" smtClean="0"/>
              <a:t>Definition</a:t>
            </a:r>
            <a:r>
              <a:rPr lang="en-GB" dirty="0" smtClean="0"/>
              <a:t>:</a:t>
            </a:r>
          </a:p>
          <a:p>
            <a:pPr marL="0" indent="0">
              <a:buNone/>
            </a:pPr>
            <a:r>
              <a:rPr lang="en-US" b="1" i="1" dirty="0" smtClean="0"/>
              <a:t>‘Classroom </a:t>
            </a:r>
            <a:r>
              <a:rPr lang="en-US" b="1" i="1" dirty="0"/>
              <a:t>management refers to the wide variety of skills and techniques that teachers use to keep students </a:t>
            </a:r>
            <a:r>
              <a:rPr lang="en-US" b="1" i="1" dirty="0" err="1" smtClean="0"/>
              <a:t>organised</a:t>
            </a:r>
            <a:r>
              <a:rPr lang="en-US" b="1" i="1" dirty="0"/>
              <a:t>, orderly, focused, attentive, on task, and academically productive during a class. When classroom-management strategies are executed effectively, teachers minimize the </a:t>
            </a:r>
            <a:r>
              <a:rPr lang="en-US" b="1" i="1" dirty="0" err="1" smtClean="0"/>
              <a:t>behaviours</a:t>
            </a:r>
            <a:r>
              <a:rPr lang="en-US" b="1" i="1" dirty="0" smtClean="0"/>
              <a:t> </a:t>
            </a:r>
            <a:r>
              <a:rPr lang="en-US" b="1" i="1" dirty="0"/>
              <a:t>that impede learning for both individual students and groups of students, while maximizing the </a:t>
            </a:r>
            <a:r>
              <a:rPr lang="en-US" b="1" i="1" dirty="0" err="1" smtClean="0"/>
              <a:t>behaviours</a:t>
            </a:r>
            <a:r>
              <a:rPr lang="en-US" b="1" i="1" dirty="0" smtClean="0"/>
              <a:t> </a:t>
            </a:r>
            <a:r>
              <a:rPr lang="en-US" b="1" i="1" dirty="0"/>
              <a:t>that facilitate or enhance learning</a:t>
            </a:r>
            <a:r>
              <a:rPr lang="en-US" b="1" i="1" dirty="0" smtClean="0"/>
              <a:t>.’</a:t>
            </a:r>
            <a:r>
              <a:rPr lang="en-US" b="1" i="1" dirty="0"/>
              <a:t> </a:t>
            </a:r>
            <a:endParaRPr lang="en-GB" b="1" i="1" dirty="0" smtClean="0"/>
          </a:p>
          <a:p>
            <a:pPr marL="0" indent="0">
              <a:buNone/>
            </a:pPr>
            <a:r>
              <a:rPr lang="en-US" sz="1000" dirty="0">
                <a:hlinkClick r:id="rId2"/>
              </a:rPr>
              <a:t>http://</a:t>
            </a:r>
            <a:r>
              <a:rPr lang="en-US" sz="1000" dirty="0" smtClean="0">
                <a:hlinkClick r:id="rId2"/>
              </a:rPr>
              <a:t>edglossary.org/</a:t>
            </a:r>
            <a:r>
              <a:rPr lang="en-US" sz="1000" dirty="0">
                <a:hlinkClick r:id="rId2"/>
              </a:rPr>
              <a:t>classroom-management</a:t>
            </a:r>
            <a:r>
              <a:rPr lang="en-US" sz="1000" dirty="0" smtClean="0">
                <a:hlinkClick r:id="rId2"/>
              </a:rPr>
              <a:t>/</a:t>
            </a:r>
            <a:r>
              <a:rPr lang="en-US" sz="1000" dirty="0" smtClean="0"/>
              <a:t>   </a:t>
            </a:r>
            <a:endParaRPr lang="en-US" sz="1000" dirty="0"/>
          </a:p>
          <a:p>
            <a:pPr marL="0" indent="0">
              <a:buNone/>
            </a:pPr>
            <a:endParaRPr lang="en-US" sz="1000" dirty="0" smtClean="0"/>
          </a:p>
        </p:txBody>
      </p:sp>
      <p:pic>
        <p:nvPicPr>
          <p:cNvPr id="2055" name="Picture 7" descr="C:\Users\s.ainsworth\AppData\Local\Microsoft\Windows\Temporary Internet Files\Content.IE5\237NACTQ\tick-button-image[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02324" y="4797152"/>
            <a:ext cx="1894520" cy="1916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918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526459" y="76200"/>
            <a:ext cx="4748203" cy="1397000"/>
          </a:xfrm>
        </p:spPr>
        <p:txBody>
          <a:bodyPr>
            <a:normAutofit/>
          </a:bodyPr>
          <a:lstStyle/>
          <a:p>
            <a:pPr algn="r"/>
            <a:r>
              <a:rPr lang="en-GB" sz="3200" dirty="0" smtClean="0"/>
              <a:t>Impact of </a:t>
            </a:r>
            <a:r>
              <a:rPr lang="en-GB" sz="3200" dirty="0"/>
              <a:t/>
            </a:r>
            <a:br>
              <a:rPr lang="en-GB" sz="3200" dirty="0"/>
            </a:br>
            <a:r>
              <a:rPr lang="en-GB" sz="3200" dirty="0" smtClean="0"/>
              <a:t>classroom</a:t>
            </a:r>
            <a:br>
              <a:rPr lang="en-GB" sz="3200" dirty="0" smtClean="0"/>
            </a:br>
            <a:r>
              <a:rPr lang="en-GB" sz="3200" dirty="0" smtClean="0"/>
              <a:t> management</a:t>
            </a:r>
            <a:endParaRPr lang="en-US" sz="3200" dirty="0"/>
          </a:p>
        </p:txBody>
      </p:sp>
      <p:sp>
        <p:nvSpPr>
          <p:cNvPr id="5" name="Content Placeholder 4"/>
          <p:cNvSpPr>
            <a:spLocks noGrp="1"/>
          </p:cNvSpPr>
          <p:nvPr>
            <p:ph sz="half" idx="1"/>
          </p:nvPr>
        </p:nvSpPr>
        <p:spPr>
          <a:xfrm>
            <a:off x="405780" y="1701800"/>
            <a:ext cx="5688633" cy="4967560"/>
          </a:xfrm>
        </p:spPr>
        <p:txBody>
          <a:bodyPr>
            <a:normAutofit fontScale="92500" lnSpcReduction="10000"/>
          </a:bodyPr>
          <a:lstStyle/>
          <a:p>
            <a:r>
              <a:rPr lang="en-US" i="1" dirty="0"/>
              <a:t>‘Deteriorating </a:t>
            </a:r>
            <a:r>
              <a:rPr lang="en-US" i="1" dirty="0" err="1"/>
              <a:t>behaviour</a:t>
            </a:r>
            <a:r>
              <a:rPr lang="en-US" i="1" dirty="0"/>
              <a:t> goes hand in hand with the decline in teaching ‘ (</a:t>
            </a:r>
            <a:r>
              <a:rPr lang="en-US" i="1" dirty="0" err="1"/>
              <a:t>Ofsted</a:t>
            </a:r>
            <a:r>
              <a:rPr lang="en-US" i="1" dirty="0"/>
              <a:t>, 2003) </a:t>
            </a:r>
          </a:p>
          <a:p>
            <a:r>
              <a:rPr lang="en-US" dirty="0" err="1" smtClean="0"/>
              <a:t>Effaith</a:t>
            </a:r>
            <a:r>
              <a:rPr lang="en-US" dirty="0" smtClean="0"/>
              <a:t> </a:t>
            </a:r>
            <a:r>
              <a:rPr lang="en-US" dirty="0" err="1" smtClean="0"/>
              <a:t>ar</a:t>
            </a:r>
            <a:r>
              <a:rPr lang="en-US" dirty="0" smtClean="0"/>
              <a:t> </a:t>
            </a:r>
            <a:r>
              <a:rPr lang="en-US" dirty="0" err="1" smtClean="0"/>
              <a:t>gyflawniad</a:t>
            </a:r>
            <a:r>
              <a:rPr lang="en-US" dirty="0" smtClean="0"/>
              <a:t> </a:t>
            </a:r>
            <a:r>
              <a:rPr lang="en-US" dirty="0" err="1" smtClean="0"/>
              <a:t>disgyblion</a:t>
            </a:r>
            <a:endParaRPr lang="en-US" dirty="0" smtClean="0"/>
          </a:p>
          <a:p>
            <a:r>
              <a:rPr lang="en-US" dirty="0" err="1" smtClean="0"/>
              <a:t>Rheolaeth</a:t>
            </a:r>
            <a:r>
              <a:rPr lang="en-US" dirty="0" smtClean="0"/>
              <a:t> </a:t>
            </a:r>
            <a:r>
              <a:rPr lang="en-US" dirty="0" err="1" smtClean="0"/>
              <a:t>effeithiol</a:t>
            </a:r>
            <a:r>
              <a:rPr lang="en-US" dirty="0" smtClean="0"/>
              <a:t> </a:t>
            </a:r>
            <a:r>
              <a:rPr lang="en-US" dirty="0" err="1" smtClean="0"/>
              <a:t>yn</a:t>
            </a:r>
            <a:r>
              <a:rPr lang="en-US" dirty="0" smtClean="0"/>
              <a:t> </a:t>
            </a:r>
            <a:r>
              <a:rPr lang="en-US" dirty="0" err="1" smtClean="0"/>
              <a:t>arbed</a:t>
            </a:r>
            <a:r>
              <a:rPr lang="en-US" dirty="0" smtClean="0"/>
              <a:t> </a:t>
            </a:r>
            <a:r>
              <a:rPr lang="en-US" dirty="0" err="1" smtClean="0"/>
              <a:t>amser</a:t>
            </a:r>
            <a:r>
              <a:rPr lang="en-US" dirty="0" smtClean="0"/>
              <a:t> ac </a:t>
            </a:r>
            <a:r>
              <a:rPr lang="en-US" dirty="0" err="1" smtClean="0"/>
              <a:t>ymdrechion</a:t>
            </a:r>
            <a:r>
              <a:rPr lang="en-US" dirty="0" smtClean="0"/>
              <a:t> </a:t>
            </a:r>
            <a:r>
              <a:rPr lang="en-US" dirty="0" err="1" smtClean="0"/>
              <a:t>athrawon</a:t>
            </a:r>
            <a:r>
              <a:rPr lang="en-US" dirty="0" smtClean="0"/>
              <a:t> – </a:t>
            </a:r>
            <a:r>
              <a:rPr lang="en-US" dirty="0" err="1" smtClean="0"/>
              <a:t>angen</a:t>
            </a:r>
            <a:r>
              <a:rPr lang="en-US" dirty="0" smtClean="0"/>
              <a:t> </a:t>
            </a:r>
            <a:r>
              <a:rPr lang="en-US" dirty="0" err="1" smtClean="0"/>
              <a:t>i</a:t>
            </a:r>
            <a:r>
              <a:rPr lang="en-US" dirty="0" smtClean="0"/>
              <a:t> </a:t>
            </a:r>
            <a:r>
              <a:rPr lang="en-US" dirty="0" err="1" smtClean="0"/>
              <a:t>ddisgyblion</a:t>
            </a:r>
            <a:r>
              <a:rPr lang="en-US" dirty="0" smtClean="0"/>
              <a:t> </a:t>
            </a:r>
            <a:r>
              <a:rPr lang="en-US" dirty="0" err="1" smtClean="0"/>
              <a:t>weithio</a:t>
            </a:r>
            <a:r>
              <a:rPr lang="en-US" dirty="0" smtClean="0"/>
              <a:t> </a:t>
            </a:r>
            <a:r>
              <a:rPr lang="en-US" dirty="0" err="1" smtClean="0"/>
              <a:t>yr</a:t>
            </a:r>
            <a:r>
              <a:rPr lang="en-US" dirty="0" smtClean="0"/>
              <a:t> un </a:t>
            </a:r>
            <a:r>
              <a:rPr lang="en-US" dirty="0" err="1" smtClean="0"/>
              <a:t>mor</a:t>
            </a:r>
            <a:r>
              <a:rPr lang="en-US" dirty="0" smtClean="0"/>
              <a:t> </a:t>
            </a:r>
            <a:r>
              <a:rPr lang="en-US" dirty="0" err="1" smtClean="0"/>
              <a:t>galed</a:t>
            </a:r>
            <a:r>
              <a:rPr lang="en-US" dirty="0" smtClean="0"/>
              <a:t>.</a:t>
            </a:r>
          </a:p>
          <a:p>
            <a:r>
              <a:rPr lang="en-US" dirty="0" err="1" smtClean="0"/>
              <a:t>Mewn</a:t>
            </a:r>
            <a:r>
              <a:rPr lang="en-US" dirty="0" smtClean="0"/>
              <a:t> </a:t>
            </a:r>
            <a:r>
              <a:rPr lang="en-US" dirty="0" err="1" smtClean="0"/>
              <a:t>rhai</a:t>
            </a:r>
            <a:r>
              <a:rPr lang="en-US" dirty="0" smtClean="0"/>
              <a:t> </a:t>
            </a:r>
            <a:r>
              <a:rPr lang="en-US" dirty="0" err="1" smtClean="0"/>
              <a:t>dosbarthiadau</a:t>
            </a:r>
            <a:r>
              <a:rPr lang="en-US" dirty="0" smtClean="0"/>
              <a:t>, </a:t>
            </a:r>
            <a:r>
              <a:rPr lang="en-US" dirty="0" err="1" smtClean="0"/>
              <a:t>mae’r</a:t>
            </a:r>
            <a:r>
              <a:rPr lang="en-US" dirty="0" smtClean="0"/>
              <a:t> </a:t>
            </a:r>
            <a:r>
              <a:rPr lang="en-US" dirty="0" err="1" smtClean="0"/>
              <a:t>athro</a:t>
            </a:r>
            <a:r>
              <a:rPr lang="en-US" dirty="0" smtClean="0"/>
              <a:t> </a:t>
            </a:r>
            <a:r>
              <a:rPr lang="en-US" dirty="0" err="1" smtClean="0"/>
              <a:t>a’r</a:t>
            </a:r>
            <a:r>
              <a:rPr lang="en-US" dirty="0" smtClean="0"/>
              <a:t> </a:t>
            </a:r>
            <a:r>
              <a:rPr lang="en-US" dirty="0" err="1" smtClean="0"/>
              <a:t>myfyriwr</a:t>
            </a:r>
            <a:r>
              <a:rPr lang="en-US" dirty="0" smtClean="0"/>
              <a:t> </a:t>
            </a:r>
            <a:r>
              <a:rPr lang="en-US" dirty="0" err="1" smtClean="0"/>
              <a:t>yn</a:t>
            </a:r>
            <a:r>
              <a:rPr lang="en-US" dirty="0" smtClean="0"/>
              <a:t> </a:t>
            </a:r>
            <a:r>
              <a:rPr lang="en-US" dirty="0" err="1" smtClean="0"/>
              <a:t>edrych</a:t>
            </a:r>
            <a:r>
              <a:rPr lang="en-US" dirty="0" smtClean="0"/>
              <a:t> </a:t>
            </a:r>
            <a:r>
              <a:rPr lang="en-US" dirty="0" err="1" smtClean="0"/>
              <a:t>ymlaen</a:t>
            </a:r>
            <a:r>
              <a:rPr lang="en-US" dirty="0" smtClean="0"/>
              <a:t> </a:t>
            </a:r>
            <a:r>
              <a:rPr lang="en-US" dirty="0" err="1" smtClean="0"/>
              <a:t>i</a:t>
            </a:r>
            <a:r>
              <a:rPr lang="en-US" dirty="0" smtClean="0"/>
              <a:t> </a:t>
            </a:r>
            <a:r>
              <a:rPr lang="en-US" dirty="0" err="1" smtClean="0"/>
              <a:t>gyrraedd</a:t>
            </a:r>
            <a:r>
              <a:rPr lang="en-US" dirty="0" smtClean="0"/>
              <a:t> </a:t>
            </a:r>
            <a:r>
              <a:rPr lang="en-US" dirty="0" err="1" smtClean="0"/>
              <a:t>yr</a:t>
            </a:r>
            <a:r>
              <a:rPr lang="en-US" dirty="0" smtClean="0"/>
              <a:t> </a:t>
            </a:r>
            <a:r>
              <a:rPr lang="en-US" dirty="0" err="1" smtClean="0"/>
              <a:t>ysgol</a:t>
            </a:r>
            <a:r>
              <a:rPr lang="en-US" dirty="0" smtClean="0"/>
              <a:t> </a:t>
            </a:r>
            <a:r>
              <a:rPr lang="en-US" dirty="0" err="1" smtClean="0"/>
              <a:t>yn</a:t>
            </a:r>
            <a:r>
              <a:rPr lang="en-US" dirty="0" smtClean="0"/>
              <a:t> y bore.</a:t>
            </a:r>
          </a:p>
          <a:p>
            <a:r>
              <a:rPr lang="en-US" dirty="0" err="1" smtClean="0"/>
              <a:t>Bwriad</a:t>
            </a:r>
            <a:r>
              <a:rPr lang="en-US" dirty="0" smtClean="0"/>
              <a:t> y </a:t>
            </a:r>
            <a:r>
              <a:rPr lang="en-US" dirty="0" err="1" smtClean="0"/>
              <a:t>modiwl</a:t>
            </a:r>
            <a:r>
              <a:rPr lang="en-US" dirty="0" smtClean="0"/>
              <a:t> </a:t>
            </a:r>
            <a:r>
              <a:rPr lang="en-US" dirty="0" err="1" smtClean="0"/>
              <a:t>hyn</a:t>
            </a:r>
            <a:r>
              <a:rPr lang="en-US" dirty="0" smtClean="0"/>
              <a:t> </a:t>
            </a:r>
            <a:r>
              <a:rPr lang="en-US" dirty="0" err="1" smtClean="0"/>
              <a:t>yw</a:t>
            </a:r>
            <a:r>
              <a:rPr lang="en-US" dirty="0" smtClean="0"/>
              <a:t> </a:t>
            </a:r>
            <a:r>
              <a:rPr lang="en-US" dirty="0" err="1" smtClean="0"/>
              <a:t>dadansoddi</a:t>
            </a:r>
            <a:r>
              <a:rPr lang="en-US" dirty="0" smtClean="0"/>
              <a:t> </a:t>
            </a:r>
            <a:r>
              <a:rPr lang="en-US" dirty="0" err="1" smtClean="0"/>
              <a:t>sut</a:t>
            </a:r>
            <a:r>
              <a:rPr lang="en-US" dirty="0" smtClean="0"/>
              <a:t> </a:t>
            </a:r>
            <a:r>
              <a:rPr lang="en-US" dirty="0" err="1" smtClean="0"/>
              <a:t>i</a:t>
            </a:r>
            <a:r>
              <a:rPr lang="en-US" dirty="0" smtClean="0"/>
              <a:t> </a:t>
            </a:r>
            <a:r>
              <a:rPr lang="en-US" dirty="0" err="1" smtClean="0"/>
              <a:t>gynhyrchu’r</a:t>
            </a:r>
            <a:r>
              <a:rPr lang="en-US" dirty="0" smtClean="0"/>
              <a:t> math </a:t>
            </a:r>
            <a:r>
              <a:rPr lang="en-US" dirty="0" err="1" smtClean="0"/>
              <a:t>amodau</a:t>
            </a:r>
            <a:r>
              <a:rPr lang="en-US" dirty="0" smtClean="0"/>
              <a:t> </a:t>
            </a:r>
            <a:r>
              <a:rPr lang="en-US" dirty="0" err="1" smtClean="0"/>
              <a:t>yn</a:t>
            </a:r>
            <a:r>
              <a:rPr lang="en-US" dirty="0" smtClean="0"/>
              <a:t> y </a:t>
            </a:r>
            <a:r>
              <a:rPr lang="en-US" dirty="0" err="1" smtClean="0"/>
              <a:t>dosbarth</a:t>
            </a:r>
            <a:endParaRPr lang="en-US" dirty="0" smtClean="0"/>
          </a:p>
        </p:txBody>
      </p:sp>
      <p:sp>
        <p:nvSpPr>
          <p:cNvPr id="6" name="Content Placeholder 5"/>
          <p:cNvSpPr>
            <a:spLocks noGrp="1"/>
          </p:cNvSpPr>
          <p:nvPr>
            <p:ph sz="half" idx="2"/>
          </p:nvPr>
        </p:nvSpPr>
        <p:spPr>
          <a:xfrm>
            <a:off x="6297558" y="1701800"/>
            <a:ext cx="5701509" cy="4967560"/>
          </a:xfrm>
        </p:spPr>
        <p:txBody>
          <a:bodyPr>
            <a:normAutofit fontScale="92500" lnSpcReduction="10000"/>
          </a:bodyPr>
          <a:lstStyle/>
          <a:p>
            <a:r>
              <a:rPr lang="en-US" i="1" dirty="0" smtClean="0"/>
              <a:t>‘Deteriorating </a:t>
            </a:r>
            <a:r>
              <a:rPr lang="en-US" i="1" dirty="0" err="1"/>
              <a:t>behaviour</a:t>
            </a:r>
            <a:r>
              <a:rPr lang="en-US" i="1" dirty="0"/>
              <a:t> goes hand </a:t>
            </a:r>
            <a:r>
              <a:rPr lang="en-US" i="1" dirty="0" smtClean="0"/>
              <a:t>in hand </a:t>
            </a:r>
            <a:r>
              <a:rPr lang="en-US" i="1" dirty="0"/>
              <a:t>with the decline in </a:t>
            </a:r>
            <a:r>
              <a:rPr lang="en-US" i="1" dirty="0" smtClean="0"/>
              <a:t>teaching ‘ (</a:t>
            </a:r>
            <a:r>
              <a:rPr lang="en-US" i="1" dirty="0" err="1" smtClean="0"/>
              <a:t>Ofsted</a:t>
            </a:r>
            <a:r>
              <a:rPr lang="en-US" i="1" dirty="0" smtClean="0"/>
              <a:t>, 2003) </a:t>
            </a:r>
          </a:p>
          <a:p>
            <a:r>
              <a:rPr lang="en-US" i="1" dirty="0" smtClean="0"/>
              <a:t>Effect on pupils’ achievement</a:t>
            </a:r>
            <a:endParaRPr lang="en-US" i="1" dirty="0"/>
          </a:p>
          <a:p>
            <a:r>
              <a:rPr lang="en-US" i="1" dirty="0" smtClean="0"/>
              <a:t>Effective </a:t>
            </a:r>
            <a:r>
              <a:rPr lang="en-US" i="1" dirty="0"/>
              <a:t>management saves </a:t>
            </a:r>
            <a:r>
              <a:rPr lang="en-US" i="1" dirty="0" smtClean="0"/>
              <a:t>teachers</a:t>
            </a:r>
            <a:r>
              <a:rPr lang="en-US" i="1" dirty="0"/>
              <a:t> </a:t>
            </a:r>
            <a:r>
              <a:rPr lang="en-US" i="1" dirty="0" smtClean="0"/>
              <a:t>time </a:t>
            </a:r>
            <a:r>
              <a:rPr lang="en-US" i="1" dirty="0"/>
              <a:t>and </a:t>
            </a:r>
            <a:r>
              <a:rPr lang="en-US" i="1" dirty="0" smtClean="0"/>
              <a:t>effort – pupils need to be working just as hard </a:t>
            </a:r>
          </a:p>
          <a:p>
            <a:r>
              <a:rPr lang="en-US" i="1" dirty="0" smtClean="0"/>
              <a:t>In </a:t>
            </a:r>
            <a:r>
              <a:rPr lang="en-US" i="1" dirty="0"/>
              <a:t>some classrooms, both the teacher and the students look forward to getting to school in the morning. </a:t>
            </a:r>
          </a:p>
          <a:p>
            <a:r>
              <a:rPr lang="en-US" i="1" dirty="0" smtClean="0"/>
              <a:t>This module will </a:t>
            </a:r>
            <a:r>
              <a:rPr lang="en-US" i="1" dirty="0" err="1" smtClean="0"/>
              <a:t>analyse</a:t>
            </a:r>
            <a:r>
              <a:rPr lang="en-US" i="1" dirty="0" smtClean="0"/>
              <a:t> how to </a:t>
            </a:r>
            <a:r>
              <a:rPr lang="en-US" i="1" dirty="0"/>
              <a:t>produce such classrooms.</a:t>
            </a:r>
          </a:p>
          <a:p>
            <a:endParaRPr lang="en-US" dirty="0"/>
          </a:p>
        </p:txBody>
      </p:sp>
      <p:pic>
        <p:nvPicPr>
          <p:cNvPr id="3080" name="Picture 8" descr="C:\Users\s.ainsworth\AppData\Local\Microsoft\Windows\Temporary Internet Files\Content.IE5\S4DWR18J\logo_classroom_managemen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2164" y="188640"/>
            <a:ext cx="4450080" cy="1493803"/>
          </a:xfrm>
          <a:prstGeom prst="rect">
            <a:avLst/>
          </a:prstGeom>
          <a:noFill/>
          <a:extLst>
            <a:ext uri="{909E8E84-426E-40DD-AFC4-6F175D3DCCD1}">
              <a14:hiddenFill xmlns:a14="http://schemas.microsoft.com/office/drawing/2010/main">
                <a:solidFill>
                  <a:srgbClr val="FFFFFF"/>
                </a:solidFill>
              </a14:hiddenFill>
            </a:ext>
          </a:extLst>
        </p:spPr>
      </p:pic>
      <p:sp>
        <p:nvSpPr>
          <p:cNvPr id="7" name="Title 3"/>
          <p:cNvSpPr txBox="1">
            <a:spLocks/>
          </p:cNvSpPr>
          <p:nvPr/>
        </p:nvSpPr>
        <p:spPr>
          <a:xfrm>
            <a:off x="117748" y="17416"/>
            <a:ext cx="4748203"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200" dirty="0" smtClean="0"/>
              <a:t>Impact </a:t>
            </a:r>
            <a:r>
              <a:rPr lang="en-GB" sz="3200" dirty="0" err="1" smtClean="0"/>
              <a:t>ar</a:t>
            </a:r>
            <a:r>
              <a:rPr lang="en-GB" sz="3200" dirty="0" smtClean="0"/>
              <a:t> </a:t>
            </a:r>
          </a:p>
          <a:p>
            <a:r>
              <a:rPr lang="en-GB" sz="3200" dirty="0" err="1" smtClean="0"/>
              <a:t>reolaeth</a:t>
            </a:r>
            <a:r>
              <a:rPr lang="en-GB" sz="3200" dirty="0" smtClean="0"/>
              <a:t> </a:t>
            </a:r>
            <a:r>
              <a:rPr lang="en-GB" sz="3200" dirty="0" err="1" smtClean="0"/>
              <a:t>dosbarth</a:t>
            </a:r>
            <a:endParaRPr lang="en-US" sz="3200" dirty="0"/>
          </a:p>
        </p:txBody>
      </p:sp>
    </p:spTree>
    <p:extLst>
      <p:ext uri="{BB962C8B-B14F-4D97-AF65-F5344CB8AC3E}">
        <p14:creationId xmlns:p14="http://schemas.microsoft.com/office/powerpoint/2010/main" val="873368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0455" y="76200"/>
            <a:ext cx="4784207" cy="1397000"/>
          </a:xfrm>
        </p:spPr>
        <p:txBody>
          <a:bodyPr>
            <a:normAutofit/>
          </a:bodyPr>
          <a:lstStyle/>
          <a:p>
            <a:pPr algn="r"/>
            <a:r>
              <a:rPr lang="en-GB" sz="3200" dirty="0" smtClean="0"/>
              <a:t>Impact of </a:t>
            </a:r>
            <a:br>
              <a:rPr lang="en-GB" sz="3200" dirty="0" smtClean="0"/>
            </a:br>
            <a:r>
              <a:rPr lang="en-GB" sz="3200" dirty="0" smtClean="0"/>
              <a:t>classroom</a:t>
            </a:r>
            <a:br>
              <a:rPr lang="en-GB" sz="3200" dirty="0" smtClean="0"/>
            </a:br>
            <a:r>
              <a:rPr lang="en-GB" sz="3200" dirty="0" smtClean="0"/>
              <a:t> </a:t>
            </a:r>
            <a:r>
              <a:rPr lang="en-GB" sz="3200" dirty="0"/>
              <a:t>management</a:t>
            </a:r>
            <a:endParaRPr lang="en-US" sz="3200" dirty="0"/>
          </a:p>
        </p:txBody>
      </p:sp>
      <p:sp>
        <p:nvSpPr>
          <p:cNvPr id="3" name="Content Placeholder 2"/>
          <p:cNvSpPr>
            <a:spLocks noGrp="1"/>
          </p:cNvSpPr>
          <p:nvPr>
            <p:ph sz="half" idx="1"/>
          </p:nvPr>
        </p:nvSpPr>
        <p:spPr>
          <a:xfrm>
            <a:off x="117748" y="1701800"/>
            <a:ext cx="5976665" cy="5039568"/>
          </a:xfrm>
        </p:spPr>
        <p:txBody>
          <a:bodyPr>
            <a:normAutofit lnSpcReduction="10000"/>
          </a:bodyPr>
          <a:lstStyle/>
          <a:p>
            <a:r>
              <a:rPr lang="en-US" dirty="0" smtClean="0"/>
              <a:t>Mae </a:t>
            </a:r>
            <a:r>
              <a:rPr lang="en-US" dirty="0" err="1" smtClean="0"/>
              <a:t>holl</a:t>
            </a:r>
            <a:r>
              <a:rPr lang="en-US" dirty="0" smtClean="0"/>
              <a:t> </a:t>
            </a:r>
            <a:r>
              <a:rPr lang="en-US" dirty="0" err="1" smtClean="0"/>
              <a:t>ymdrechion</a:t>
            </a:r>
            <a:r>
              <a:rPr lang="en-US" dirty="0" smtClean="0"/>
              <a:t> y </a:t>
            </a:r>
            <a:r>
              <a:rPr lang="en-US" dirty="0" err="1" smtClean="0"/>
              <a:t>llywodraeth</a:t>
            </a:r>
            <a:r>
              <a:rPr lang="en-US" dirty="0" smtClean="0"/>
              <a:t> </a:t>
            </a:r>
            <a:r>
              <a:rPr lang="en-US" dirty="0" err="1" smtClean="0"/>
              <a:t>i</a:t>
            </a:r>
            <a:r>
              <a:rPr lang="en-US" dirty="0" smtClean="0"/>
              <a:t> </a:t>
            </a:r>
            <a:r>
              <a:rPr lang="en-US" dirty="0" err="1" smtClean="0"/>
              <a:t>wella</a:t>
            </a:r>
            <a:r>
              <a:rPr lang="en-US" dirty="0" smtClean="0"/>
              <a:t> </a:t>
            </a:r>
            <a:r>
              <a:rPr lang="en-US" dirty="0" err="1" smtClean="0"/>
              <a:t>addysg</a:t>
            </a:r>
            <a:r>
              <a:rPr lang="en-US" dirty="0" smtClean="0"/>
              <a:t> </a:t>
            </a:r>
            <a:r>
              <a:rPr lang="en-US" dirty="0" err="1" smtClean="0"/>
              <a:t>yn</a:t>
            </a:r>
            <a:r>
              <a:rPr lang="en-US" dirty="0" smtClean="0"/>
              <a:t> </a:t>
            </a:r>
            <a:r>
              <a:rPr lang="en-US" dirty="0" err="1" smtClean="0"/>
              <a:t>cael</a:t>
            </a:r>
            <a:r>
              <a:rPr lang="en-US" dirty="0" smtClean="0"/>
              <a:t> </a:t>
            </a:r>
            <a:r>
              <a:rPr lang="en-US" dirty="0" err="1" smtClean="0"/>
              <a:t>ei</a:t>
            </a:r>
            <a:r>
              <a:rPr lang="en-US" dirty="0" smtClean="0"/>
              <a:t> </a:t>
            </a:r>
            <a:r>
              <a:rPr lang="en-US" dirty="0" err="1" smtClean="0"/>
              <a:t>weithredu</a:t>
            </a:r>
            <a:r>
              <a:rPr lang="en-US" dirty="0" smtClean="0"/>
              <a:t> </a:t>
            </a:r>
            <a:r>
              <a:rPr lang="en-US" dirty="0" err="1" smtClean="0"/>
              <a:t>yn</a:t>
            </a:r>
            <a:r>
              <a:rPr lang="en-US" dirty="0" smtClean="0"/>
              <a:t> </a:t>
            </a:r>
            <a:r>
              <a:rPr lang="en-US" dirty="0" err="1" smtClean="0"/>
              <a:t>yr</a:t>
            </a:r>
            <a:r>
              <a:rPr lang="en-US" dirty="0" smtClean="0"/>
              <a:t> </a:t>
            </a:r>
            <a:r>
              <a:rPr lang="en-US" dirty="0" err="1" smtClean="0"/>
              <a:t>ystafell</a:t>
            </a:r>
            <a:r>
              <a:rPr lang="en-US" dirty="0" smtClean="0"/>
              <a:t> </a:t>
            </a:r>
            <a:r>
              <a:rPr lang="en-US" dirty="0" err="1" smtClean="0"/>
              <a:t>ddosbarth</a:t>
            </a:r>
            <a:r>
              <a:rPr lang="en-US" dirty="0" smtClean="0"/>
              <a:t>.</a:t>
            </a:r>
          </a:p>
          <a:p>
            <a:r>
              <a:rPr lang="en-US" dirty="0" smtClean="0"/>
              <a:t>Mae </a:t>
            </a:r>
            <a:r>
              <a:rPr lang="en-US" dirty="0" err="1" smtClean="0"/>
              <a:t>polisiau</a:t>
            </a:r>
            <a:r>
              <a:rPr lang="en-US" dirty="0" smtClean="0"/>
              <a:t> </a:t>
            </a:r>
            <a:r>
              <a:rPr lang="en-US" dirty="0" err="1" smtClean="0"/>
              <a:t>addysg</a:t>
            </a:r>
            <a:r>
              <a:rPr lang="en-US" dirty="0" smtClean="0"/>
              <a:t> </a:t>
            </a:r>
            <a:r>
              <a:rPr lang="en-US" dirty="0" err="1" smtClean="0"/>
              <a:t>cenedlaethol</a:t>
            </a:r>
            <a:r>
              <a:rPr lang="en-US" dirty="0" smtClean="0"/>
              <a:t> </a:t>
            </a:r>
            <a:r>
              <a:rPr lang="en-US" dirty="0" err="1" smtClean="0"/>
              <a:t>yn</a:t>
            </a:r>
            <a:r>
              <a:rPr lang="en-US" dirty="0" smtClean="0"/>
              <a:t> </a:t>
            </a:r>
            <a:r>
              <a:rPr lang="en-US" dirty="0" err="1" smtClean="0"/>
              <a:t>cael</a:t>
            </a:r>
            <a:r>
              <a:rPr lang="en-US" dirty="0" smtClean="0"/>
              <a:t> </a:t>
            </a:r>
            <a:r>
              <a:rPr lang="en-US" dirty="0" err="1" smtClean="0"/>
              <a:t>eu</a:t>
            </a:r>
            <a:r>
              <a:rPr lang="en-US" dirty="0"/>
              <a:t> </a:t>
            </a:r>
            <a:r>
              <a:rPr lang="en-US" dirty="0" err="1" smtClean="0"/>
              <a:t>gweithredu</a:t>
            </a:r>
            <a:r>
              <a:rPr lang="en-US" dirty="0" smtClean="0"/>
              <a:t> </a:t>
            </a:r>
            <a:r>
              <a:rPr lang="en-US" dirty="0" err="1" smtClean="0"/>
              <a:t>fel</a:t>
            </a:r>
            <a:r>
              <a:rPr lang="en-US" dirty="0" smtClean="0"/>
              <a:t> </a:t>
            </a:r>
            <a:r>
              <a:rPr lang="en-US" dirty="0" err="1" smtClean="0"/>
              <a:t>arfer</a:t>
            </a:r>
            <a:r>
              <a:rPr lang="en-US" dirty="0" smtClean="0"/>
              <a:t> da </a:t>
            </a:r>
            <a:r>
              <a:rPr lang="en-US" dirty="0" err="1" smtClean="0"/>
              <a:t>yn</a:t>
            </a:r>
            <a:r>
              <a:rPr lang="en-US" dirty="0" smtClean="0"/>
              <a:t> y </a:t>
            </a:r>
            <a:r>
              <a:rPr lang="en-US" dirty="0" err="1" smtClean="0"/>
              <a:t>dosbarth</a:t>
            </a:r>
            <a:r>
              <a:rPr lang="en-US" dirty="0" smtClean="0"/>
              <a:t> </a:t>
            </a:r>
            <a:r>
              <a:rPr lang="en-US" dirty="0" err="1" smtClean="0"/>
              <a:t>neu</a:t>
            </a:r>
            <a:r>
              <a:rPr lang="en-US" dirty="0" smtClean="0"/>
              <a:t> </a:t>
            </a:r>
            <a:r>
              <a:rPr lang="en-US" dirty="0" err="1" smtClean="0"/>
              <a:t>maent</a:t>
            </a:r>
            <a:r>
              <a:rPr lang="en-US" dirty="0" smtClean="0"/>
              <a:t> </a:t>
            </a:r>
            <a:r>
              <a:rPr lang="en-US" dirty="0" err="1" smtClean="0"/>
              <a:t>yn</a:t>
            </a:r>
            <a:r>
              <a:rPr lang="en-US" dirty="0" smtClean="0"/>
              <a:t> </a:t>
            </a:r>
            <a:r>
              <a:rPr lang="en-US" dirty="0" err="1" smtClean="0"/>
              <a:t>ddi</a:t>
            </a:r>
            <a:r>
              <a:rPr lang="en-US" dirty="0" smtClean="0"/>
              <a:t> – </a:t>
            </a:r>
            <a:r>
              <a:rPr lang="en-US" dirty="0" err="1" smtClean="0"/>
              <a:t>werth</a:t>
            </a:r>
            <a:r>
              <a:rPr lang="en-US" dirty="0" smtClean="0"/>
              <a:t>.</a:t>
            </a:r>
          </a:p>
          <a:p>
            <a:r>
              <a:rPr lang="en-US" dirty="0" smtClean="0"/>
              <a:t>Mae </a:t>
            </a:r>
            <a:r>
              <a:rPr lang="en-US" dirty="0" err="1" smtClean="0"/>
              <a:t>lefel</a:t>
            </a:r>
            <a:r>
              <a:rPr lang="en-US" dirty="0" smtClean="0"/>
              <a:t> </a:t>
            </a:r>
            <a:r>
              <a:rPr lang="en-US" dirty="0" err="1" smtClean="0"/>
              <a:t>dysgu’r</a:t>
            </a:r>
            <a:r>
              <a:rPr lang="en-US" dirty="0" smtClean="0"/>
              <a:t> </a:t>
            </a:r>
            <a:r>
              <a:rPr lang="en-US" dirty="0" err="1" smtClean="0"/>
              <a:t>disgyblion</a:t>
            </a:r>
            <a:r>
              <a:rPr lang="en-US" dirty="0" smtClean="0"/>
              <a:t> </a:t>
            </a:r>
            <a:r>
              <a:rPr lang="en-US" dirty="0" err="1" smtClean="0"/>
              <a:t>yn</a:t>
            </a:r>
            <a:r>
              <a:rPr lang="en-US" dirty="0" smtClean="0"/>
              <a:t> </a:t>
            </a:r>
            <a:r>
              <a:rPr lang="en-US" dirty="0" err="1" smtClean="0"/>
              <a:t>dibynnu</a:t>
            </a:r>
            <a:r>
              <a:rPr lang="en-US" dirty="0" smtClean="0"/>
              <a:t> </a:t>
            </a:r>
            <a:r>
              <a:rPr lang="en-US" dirty="0" err="1" smtClean="0"/>
              <a:t>ar</a:t>
            </a:r>
            <a:r>
              <a:rPr lang="en-US" dirty="0" smtClean="0"/>
              <a:t> </a:t>
            </a:r>
            <a:r>
              <a:rPr lang="en-US" dirty="0" err="1" smtClean="0"/>
              <a:t>sgiliau’r</a:t>
            </a:r>
            <a:r>
              <a:rPr lang="en-US" dirty="0" smtClean="0"/>
              <a:t> </a:t>
            </a:r>
            <a:r>
              <a:rPr lang="en-US" dirty="0" err="1" smtClean="0"/>
              <a:t>athro</a:t>
            </a:r>
            <a:r>
              <a:rPr lang="en-US" dirty="0" smtClean="0"/>
              <a:t>.</a:t>
            </a:r>
          </a:p>
          <a:p>
            <a:r>
              <a:rPr lang="en-US" dirty="0" err="1" smtClean="0"/>
              <a:t>Mae’r</a:t>
            </a:r>
            <a:r>
              <a:rPr lang="en-US" dirty="0" smtClean="0"/>
              <a:t> </a:t>
            </a:r>
            <a:r>
              <a:rPr lang="en-US" dirty="0" err="1" smtClean="0"/>
              <a:t>ffaith</a:t>
            </a:r>
            <a:r>
              <a:rPr lang="en-US" dirty="0" smtClean="0"/>
              <a:t> bod </a:t>
            </a:r>
            <a:r>
              <a:rPr lang="en-US" dirty="0" err="1" smtClean="0"/>
              <a:t>disgyblion</a:t>
            </a:r>
            <a:r>
              <a:rPr lang="en-US" dirty="0" smtClean="0"/>
              <a:t> </a:t>
            </a:r>
            <a:r>
              <a:rPr lang="en-US" dirty="0" err="1" smtClean="0"/>
              <a:t>ar</a:t>
            </a:r>
            <a:r>
              <a:rPr lang="en-US" dirty="0" smtClean="0"/>
              <a:t> </a:t>
            </a:r>
            <a:r>
              <a:rPr lang="en-US" dirty="0" err="1" smtClean="0"/>
              <a:t>dasg</a:t>
            </a:r>
            <a:r>
              <a:rPr lang="en-US" dirty="0" smtClean="0"/>
              <a:t> </a:t>
            </a:r>
            <a:r>
              <a:rPr lang="en-US" dirty="0" err="1" smtClean="0"/>
              <a:t>neu</a:t>
            </a:r>
            <a:r>
              <a:rPr lang="en-US" dirty="0" smtClean="0"/>
              <a:t> </a:t>
            </a:r>
            <a:r>
              <a:rPr lang="en-US" dirty="0" err="1" smtClean="0"/>
              <a:t>beidio</a:t>
            </a:r>
            <a:r>
              <a:rPr lang="en-US" dirty="0" smtClean="0"/>
              <a:t> </a:t>
            </a:r>
            <a:r>
              <a:rPr lang="en-US" dirty="0" err="1" smtClean="0"/>
              <a:t>yn</a:t>
            </a:r>
            <a:r>
              <a:rPr lang="en-US" dirty="0" smtClean="0"/>
              <a:t> </a:t>
            </a:r>
            <a:r>
              <a:rPr lang="en-US" dirty="0" err="1" smtClean="0"/>
              <a:t>dibynnu</a:t>
            </a:r>
            <a:r>
              <a:rPr lang="en-US" dirty="0" smtClean="0"/>
              <a:t> </a:t>
            </a:r>
            <a:r>
              <a:rPr lang="en-US" dirty="0" err="1" smtClean="0"/>
              <a:t>ar</a:t>
            </a:r>
            <a:r>
              <a:rPr lang="en-US" dirty="0" smtClean="0"/>
              <a:t> </a:t>
            </a:r>
            <a:r>
              <a:rPr lang="en-US" dirty="0" err="1" smtClean="0"/>
              <a:t>allu’r</a:t>
            </a:r>
            <a:r>
              <a:rPr lang="en-US" dirty="0" smtClean="0"/>
              <a:t> </a:t>
            </a:r>
            <a:r>
              <a:rPr lang="en-US" dirty="0" err="1" smtClean="0"/>
              <a:t>athro</a:t>
            </a:r>
            <a:r>
              <a:rPr lang="en-US" dirty="0" smtClean="0"/>
              <a:t> </a:t>
            </a:r>
            <a:r>
              <a:rPr lang="en-US" dirty="0" err="1" smtClean="0"/>
              <a:t>i</a:t>
            </a:r>
            <a:r>
              <a:rPr lang="en-US" dirty="0" smtClean="0"/>
              <a:t> </a:t>
            </a:r>
            <a:r>
              <a:rPr lang="en-US" dirty="0" err="1" smtClean="0"/>
              <a:t>reoli’r</a:t>
            </a:r>
            <a:r>
              <a:rPr lang="en-US" dirty="0" smtClean="0"/>
              <a:t> </a:t>
            </a:r>
            <a:r>
              <a:rPr lang="en-US" dirty="0" err="1" smtClean="0"/>
              <a:t>grwp</a:t>
            </a:r>
            <a:r>
              <a:rPr lang="en-US" dirty="0" smtClean="0"/>
              <a:t>.</a:t>
            </a:r>
            <a:endParaRPr lang="en-US" dirty="0"/>
          </a:p>
        </p:txBody>
      </p:sp>
      <p:sp>
        <p:nvSpPr>
          <p:cNvPr id="4" name="Content Placeholder 3"/>
          <p:cNvSpPr>
            <a:spLocks noGrp="1"/>
          </p:cNvSpPr>
          <p:nvPr>
            <p:ph sz="half" idx="2"/>
          </p:nvPr>
        </p:nvSpPr>
        <p:spPr>
          <a:xfrm>
            <a:off x="6297558" y="1701800"/>
            <a:ext cx="5701509" cy="5039568"/>
          </a:xfrm>
        </p:spPr>
        <p:txBody>
          <a:bodyPr>
            <a:normAutofit lnSpcReduction="10000"/>
          </a:bodyPr>
          <a:lstStyle/>
          <a:p>
            <a:r>
              <a:rPr lang="en-US" i="1" dirty="0"/>
              <a:t>All of </a:t>
            </a:r>
            <a:r>
              <a:rPr lang="en-US" i="1" dirty="0" smtClean="0"/>
              <a:t>the government’s </a:t>
            </a:r>
            <a:r>
              <a:rPr lang="en-US" i="1" dirty="0"/>
              <a:t>efforts to improve education come down </a:t>
            </a:r>
            <a:r>
              <a:rPr lang="en-US" i="1" dirty="0" smtClean="0"/>
              <a:t>to the </a:t>
            </a:r>
            <a:r>
              <a:rPr lang="en-US" i="1" dirty="0"/>
              <a:t>classroom. </a:t>
            </a:r>
            <a:endParaRPr lang="en-US" i="1" dirty="0" smtClean="0"/>
          </a:p>
          <a:p>
            <a:r>
              <a:rPr lang="en-US" i="1" dirty="0" smtClean="0"/>
              <a:t>National education policies must </a:t>
            </a:r>
            <a:r>
              <a:rPr lang="en-US" i="1" dirty="0"/>
              <a:t>be translated into better </a:t>
            </a:r>
            <a:r>
              <a:rPr lang="en-US" i="1" dirty="0" smtClean="0"/>
              <a:t>teaching practices</a:t>
            </a:r>
            <a:r>
              <a:rPr lang="en-US" i="1" dirty="0"/>
              <a:t>, or they are of no use.</a:t>
            </a:r>
          </a:p>
          <a:p>
            <a:r>
              <a:rPr lang="en-US" i="1" dirty="0"/>
              <a:t>Whether or not lessons come alive and students </a:t>
            </a:r>
            <a:r>
              <a:rPr lang="en-US" i="1" dirty="0" smtClean="0"/>
              <a:t>learn depends </a:t>
            </a:r>
            <a:r>
              <a:rPr lang="en-US" i="1" dirty="0"/>
              <a:t>upon the teacher’s skill. </a:t>
            </a:r>
            <a:endParaRPr lang="en-US" i="1" dirty="0" smtClean="0"/>
          </a:p>
          <a:p>
            <a:r>
              <a:rPr lang="en-US" i="1" dirty="0" smtClean="0"/>
              <a:t>Whether </a:t>
            </a:r>
            <a:r>
              <a:rPr lang="en-US" i="1" dirty="0"/>
              <a:t>or not the </a:t>
            </a:r>
            <a:r>
              <a:rPr lang="en-US" i="1" dirty="0" smtClean="0"/>
              <a:t>students are </a:t>
            </a:r>
            <a:r>
              <a:rPr lang="en-US" i="1" dirty="0"/>
              <a:t>even on task </a:t>
            </a:r>
            <a:r>
              <a:rPr lang="en-US" i="1" dirty="0" smtClean="0"/>
              <a:t>depends on the teacher’s ability to manage the group</a:t>
            </a:r>
            <a:endParaRPr lang="en-US" i="1" dirty="0"/>
          </a:p>
        </p:txBody>
      </p:sp>
      <p:pic>
        <p:nvPicPr>
          <p:cNvPr id="2057" name="Picture 9" descr="C:\Users\s.ainsworth\AppData\Local\Microsoft\Windows\Temporary Internet Files\Content.IE5\0NKTQZAZ\7769266568_ce9454c85d_z[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8308" y="0"/>
            <a:ext cx="2664296" cy="16288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477788" y="115900"/>
            <a:ext cx="4784207"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200" dirty="0" smtClean="0"/>
              <a:t>Impact </a:t>
            </a:r>
            <a:r>
              <a:rPr lang="en-GB" sz="3200" dirty="0" err="1" smtClean="0"/>
              <a:t>rheolaeth</a:t>
            </a:r>
            <a:r>
              <a:rPr lang="en-GB" sz="3200" dirty="0" smtClean="0"/>
              <a:t> </a:t>
            </a:r>
            <a:r>
              <a:rPr lang="en-GB" sz="3200" dirty="0" err="1" smtClean="0"/>
              <a:t>dosbarth</a:t>
            </a:r>
            <a:endParaRPr lang="en-US" sz="3200" dirty="0"/>
          </a:p>
        </p:txBody>
      </p:sp>
    </p:spTree>
    <p:extLst>
      <p:ext uri="{BB962C8B-B14F-4D97-AF65-F5344CB8AC3E}">
        <p14:creationId xmlns:p14="http://schemas.microsoft.com/office/powerpoint/2010/main" val="2066579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2443" y="76200"/>
            <a:ext cx="4892219" cy="1397000"/>
          </a:xfrm>
        </p:spPr>
        <p:txBody>
          <a:bodyPr>
            <a:normAutofit/>
          </a:bodyPr>
          <a:lstStyle/>
          <a:p>
            <a:pPr algn="r"/>
            <a:r>
              <a:rPr lang="en-GB" sz="3200" dirty="0" smtClean="0"/>
              <a:t>Effective</a:t>
            </a:r>
            <a:br>
              <a:rPr lang="en-GB" sz="3200" dirty="0" smtClean="0"/>
            </a:br>
            <a:r>
              <a:rPr lang="en-GB" sz="3200" dirty="0" smtClean="0"/>
              <a:t>classroom</a:t>
            </a:r>
            <a:br>
              <a:rPr lang="en-GB" sz="3200" dirty="0" smtClean="0"/>
            </a:br>
            <a:r>
              <a:rPr lang="en-GB" sz="3200" dirty="0" smtClean="0"/>
              <a:t> management</a:t>
            </a:r>
            <a:endParaRPr lang="en-US" sz="3200" dirty="0"/>
          </a:p>
        </p:txBody>
      </p:sp>
      <p:sp>
        <p:nvSpPr>
          <p:cNvPr id="3" name="Content Placeholder 2"/>
          <p:cNvSpPr>
            <a:spLocks noGrp="1"/>
          </p:cNvSpPr>
          <p:nvPr>
            <p:ph sz="half" idx="1"/>
          </p:nvPr>
        </p:nvSpPr>
        <p:spPr>
          <a:xfrm>
            <a:off x="117748" y="1772816"/>
            <a:ext cx="5625176" cy="4896544"/>
          </a:xfrm>
        </p:spPr>
        <p:txBody>
          <a:bodyPr>
            <a:normAutofit/>
          </a:bodyPr>
          <a:lstStyle/>
          <a:p>
            <a:r>
              <a:rPr lang="en-US" dirty="0" smtClean="0"/>
              <a:t>Mae </a:t>
            </a:r>
            <a:r>
              <a:rPr lang="en-US" dirty="0" err="1" smtClean="0"/>
              <a:t>rheolaeth</a:t>
            </a:r>
            <a:r>
              <a:rPr lang="en-US" dirty="0" smtClean="0"/>
              <a:t> </a:t>
            </a:r>
            <a:r>
              <a:rPr lang="en-US" dirty="0" err="1" smtClean="0"/>
              <a:t>effeithiol</a:t>
            </a:r>
            <a:r>
              <a:rPr lang="en-US" dirty="0" smtClean="0"/>
              <a:t> </a:t>
            </a:r>
            <a:r>
              <a:rPr lang="en-US" dirty="0" err="1" smtClean="0"/>
              <a:t>yn</a:t>
            </a:r>
            <a:r>
              <a:rPr lang="en-US" dirty="0" smtClean="0"/>
              <a:t> </a:t>
            </a:r>
            <a:r>
              <a:rPr lang="en-US" dirty="0" err="1" smtClean="0"/>
              <a:t>weledol</a:t>
            </a:r>
            <a:r>
              <a:rPr lang="en-US" dirty="0" smtClean="0"/>
              <a:t>.</a:t>
            </a:r>
          </a:p>
          <a:p>
            <a:r>
              <a:rPr lang="en-US" dirty="0" smtClean="0"/>
              <a:t>Ni </a:t>
            </a:r>
            <a:r>
              <a:rPr lang="en-US" dirty="0" err="1" smtClean="0"/>
              <a:t>fyddwch</a:t>
            </a:r>
            <a:r>
              <a:rPr lang="en-US" dirty="0" smtClean="0"/>
              <a:t> </a:t>
            </a:r>
            <a:r>
              <a:rPr lang="en-US" dirty="0" err="1" smtClean="0"/>
              <a:t>yn</a:t>
            </a:r>
            <a:r>
              <a:rPr lang="en-US" dirty="0" smtClean="0"/>
              <a:t> </a:t>
            </a:r>
            <a:r>
              <a:rPr lang="en-US" dirty="0" err="1" smtClean="0"/>
              <a:t>gweld</a:t>
            </a:r>
            <a:r>
              <a:rPr lang="en-US" dirty="0" smtClean="0"/>
              <a:t> y </a:t>
            </a:r>
            <a:r>
              <a:rPr lang="en-US" dirty="0" err="1" smtClean="0"/>
              <a:t>mwyafrif</a:t>
            </a:r>
            <a:r>
              <a:rPr lang="en-US" dirty="0" smtClean="0"/>
              <a:t> </a:t>
            </a:r>
            <a:r>
              <a:rPr lang="en-US" dirty="0" err="1" smtClean="0"/>
              <a:t>o’r</a:t>
            </a:r>
            <a:r>
              <a:rPr lang="en-US" dirty="0" smtClean="0"/>
              <a:t> </a:t>
            </a:r>
            <a:r>
              <a:rPr lang="en-US" dirty="0" err="1" smtClean="0"/>
              <a:t>pethau</a:t>
            </a:r>
            <a:r>
              <a:rPr lang="en-US" dirty="0" smtClean="0"/>
              <a:t> </a:t>
            </a:r>
            <a:r>
              <a:rPr lang="en-US" dirty="0" err="1" smtClean="0"/>
              <a:t>rydym</a:t>
            </a:r>
            <a:r>
              <a:rPr lang="en-US" dirty="0" smtClean="0"/>
              <a:t> </a:t>
            </a:r>
            <a:r>
              <a:rPr lang="en-US" dirty="0" err="1" smtClean="0"/>
              <a:t>yn</a:t>
            </a:r>
            <a:r>
              <a:rPr lang="en-US" dirty="0" smtClean="0"/>
              <a:t> </a:t>
            </a:r>
            <a:r>
              <a:rPr lang="en-US" dirty="0" err="1" smtClean="0"/>
              <a:t>cysylltu</a:t>
            </a:r>
            <a:r>
              <a:rPr lang="en-US" dirty="0" smtClean="0"/>
              <a:t> </a:t>
            </a:r>
            <a:r>
              <a:rPr lang="en-US" dirty="0" err="1" smtClean="0"/>
              <a:t>gyda</a:t>
            </a:r>
            <a:r>
              <a:rPr lang="en-US" dirty="0" smtClean="0"/>
              <a:t> </a:t>
            </a:r>
            <a:r>
              <a:rPr lang="en-US" dirty="0" err="1" smtClean="0"/>
              <a:t>rheolaeth</a:t>
            </a:r>
            <a:r>
              <a:rPr lang="en-US" dirty="0" smtClean="0"/>
              <a:t> </a:t>
            </a:r>
            <a:r>
              <a:rPr lang="en-US" dirty="0" err="1" smtClean="0"/>
              <a:t>dosbarth</a:t>
            </a:r>
            <a:r>
              <a:rPr lang="en-US" dirty="0" smtClean="0"/>
              <a:t> </a:t>
            </a:r>
            <a:r>
              <a:rPr lang="en-US" dirty="0" err="1" smtClean="0"/>
              <a:t>yn</a:t>
            </a:r>
            <a:r>
              <a:rPr lang="en-US" dirty="0" smtClean="0"/>
              <a:t> </a:t>
            </a:r>
            <a:r>
              <a:rPr lang="en-US" dirty="0" err="1" smtClean="0"/>
              <a:t>yr</a:t>
            </a:r>
            <a:r>
              <a:rPr lang="en-US" dirty="0" smtClean="0"/>
              <a:t> </a:t>
            </a:r>
            <a:r>
              <a:rPr lang="en-US" dirty="0" err="1" smtClean="0"/>
              <a:t>ysgol</a:t>
            </a:r>
            <a:r>
              <a:rPr lang="en-US" dirty="0" smtClean="0"/>
              <a:t>:</a:t>
            </a:r>
          </a:p>
          <a:p>
            <a:r>
              <a:rPr lang="en-US" dirty="0" err="1" smtClean="0"/>
              <a:t>Atgyfnerthu</a:t>
            </a:r>
            <a:r>
              <a:rPr lang="en-US" dirty="0" smtClean="0"/>
              <a:t> </a:t>
            </a:r>
            <a:r>
              <a:rPr lang="en-US" dirty="0" err="1" smtClean="0"/>
              <a:t>rheolau</a:t>
            </a:r>
            <a:endParaRPr lang="en-US" dirty="0" smtClean="0"/>
          </a:p>
          <a:p>
            <a:r>
              <a:rPr lang="en-US" dirty="0" err="1" smtClean="0"/>
              <a:t>Poeni</a:t>
            </a:r>
            <a:endParaRPr lang="en-US" dirty="0" smtClean="0"/>
          </a:p>
          <a:p>
            <a:r>
              <a:rPr lang="en-US" dirty="0" err="1" smtClean="0"/>
              <a:t>Disgyblion</a:t>
            </a:r>
            <a:r>
              <a:rPr lang="en-US" dirty="0" smtClean="0"/>
              <a:t> </a:t>
            </a:r>
            <a:r>
              <a:rPr lang="en-US" dirty="0" err="1" smtClean="0"/>
              <a:t>yn</a:t>
            </a:r>
            <a:r>
              <a:rPr lang="en-US" dirty="0" smtClean="0"/>
              <a:t> </a:t>
            </a:r>
            <a:r>
              <a:rPr lang="en-US" dirty="0" err="1" smtClean="0"/>
              <a:t>cael</a:t>
            </a:r>
            <a:r>
              <a:rPr lang="en-US" dirty="0" smtClean="0"/>
              <a:t> </a:t>
            </a:r>
            <a:r>
              <a:rPr lang="en-US" dirty="0" err="1" smtClean="0"/>
              <a:t>eu</a:t>
            </a:r>
            <a:r>
              <a:rPr lang="en-US" dirty="0" smtClean="0"/>
              <a:t> </a:t>
            </a:r>
            <a:r>
              <a:rPr lang="en-US" dirty="0" err="1" smtClean="0"/>
              <a:t>targedi</a:t>
            </a:r>
            <a:endParaRPr lang="en-US" dirty="0" smtClean="0"/>
          </a:p>
          <a:p>
            <a:r>
              <a:rPr lang="en-US" dirty="0" err="1" smtClean="0"/>
              <a:t>Yr</a:t>
            </a:r>
            <a:r>
              <a:rPr lang="en-US" dirty="0" smtClean="0"/>
              <a:t> </a:t>
            </a:r>
            <a:r>
              <a:rPr lang="en-US" dirty="0" err="1" smtClean="0"/>
              <a:t>ymchwil</a:t>
            </a:r>
            <a:r>
              <a:rPr lang="en-US" dirty="0" smtClean="0"/>
              <a:t> …</a:t>
            </a:r>
            <a:endParaRPr lang="en-US" dirty="0"/>
          </a:p>
        </p:txBody>
      </p:sp>
      <p:sp>
        <p:nvSpPr>
          <p:cNvPr id="4" name="Content Placeholder 3"/>
          <p:cNvSpPr>
            <a:spLocks noGrp="1"/>
          </p:cNvSpPr>
          <p:nvPr>
            <p:ph sz="half" idx="2"/>
          </p:nvPr>
        </p:nvSpPr>
        <p:spPr>
          <a:xfrm>
            <a:off x="6297558" y="1701800"/>
            <a:ext cx="5773517" cy="5156200"/>
          </a:xfrm>
        </p:spPr>
        <p:txBody>
          <a:bodyPr>
            <a:normAutofit/>
          </a:bodyPr>
          <a:lstStyle/>
          <a:p>
            <a:r>
              <a:rPr lang="en-US" i="1" dirty="0"/>
              <a:t>Effective management </a:t>
            </a:r>
            <a:r>
              <a:rPr lang="en-US" i="1" dirty="0" smtClean="0"/>
              <a:t>is invisible</a:t>
            </a:r>
            <a:r>
              <a:rPr lang="en-US" i="1" dirty="0"/>
              <a:t>.</a:t>
            </a:r>
          </a:p>
          <a:p>
            <a:r>
              <a:rPr lang="en-US" i="1" dirty="0"/>
              <a:t>You will  </a:t>
            </a:r>
            <a:r>
              <a:rPr lang="en-US" i="1" dirty="0" smtClean="0"/>
              <a:t>not see most </a:t>
            </a:r>
            <a:r>
              <a:rPr lang="en-US" i="1" dirty="0"/>
              <a:t>of the things we </a:t>
            </a:r>
            <a:r>
              <a:rPr lang="en-US" i="1" dirty="0" smtClean="0"/>
              <a:t>associate with </a:t>
            </a:r>
            <a:r>
              <a:rPr lang="en-US" i="1" dirty="0"/>
              <a:t>classroom management </a:t>
            </a:r>
            <a:r>
              <a:rPr lang="en-US" i="1" dirty="0" smtClean="0"/>
              <a:t>in school: </a:t>
            </a:r>
          </a:p>
          <a:p>
            <a:r>
              <a:rPr lang="en-US" i="1" dirty="0" smtClean="0"/>
              <a:t>rule enforcement</a:t>
            </a:r>
          </a:p>
          <a:p>
            <a:r>
              <a:rPr lang="en-US" i="1" dirty="0"/>
              <a:t>n</a:t>
            </a:r>
            <a:r>
              <a:rPr lang="en-US" i="1" dirty="0" smtClean="0"/>
              <a:t>agging</a:t>
            </a:r>
          </a:p>
          <a:p>
            <a:r>
              <a:rPr lang="en-US" i="1" dirty="0" smtClean="0"/>
              <a:t>students </a:t>
            </a:r>
            <a:r>
              <a:rPr lang="en-US" i="1" dirty="0"/>
              <a:t>singled </a:t>
            </a:r>
            <a:r>
              <a:rPr lang="en-US" i="1" dirty="0" smtClean="0"/>
              <a:t>out</a:t>
            </a:r>
          </a:p>
          <a:p>
            <a:r>
              <a:rPr lang="en-US" i="1" dirty="0" smtClean="0"/>
              <a:t>The research …..</a:t>
            </a:r>
            <a:endParaRPr lang="en-US" i="1" dirty="0"/>
          </a:p>
        </p:txBody>
      </p:sp>
      <p:pic>
        <p:nvPicPr>
          <p:cNvPr id="1026" name="Picture 2" descr="C:\Users\s.ainsworth\AppData\Local\Microsoft\Windows\Temporary Internet Files\Content.IE5\S4DWR18J\jigsa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0236" y="-10725"/>
            <a:ext cx="3048000" cy="178354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17748" y="182545"/>
            <a:ext cx="4892219"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200" dirty="0" err="1" smtClean="0"/>
              <a:t>Rheolaeth</a:t>
            </a:r>
            <a:r>
              <a:rPr lang="en-GB" sz="3200" dirty="0" smtClean="0"/>
              <a:t> </a:t>
            </a:r>
          </a:p>
          <a:p>
            <a:r>
              <a:rPr lang="en-GB" sz="3200" dirty="0" err="1" smtClean="0"/>
              <a:t>dosbarth</a:t>
            </a:r>
            <a:r>
              <a:rPr lang="en-GB" sz="3200" dirty="0" smtClean="0"/>
              <a:t> </a:t>
            </a:r>
          </a:p>
          <a:p>
            <a:r>
              <a:rPr lang="en-GB" sz="3200" dirty="0" err="1" smtClean="0"/>
              <a:t>effeithiol</a:t>
            </a:r>
            <a:endParaRPr lang="en-US" sz="3200" dirty="0"/>
          </a:p>
        </p:txBody>
      </p:sp>
    </p:spTree>
    <p:extLst>
      <p:ext uri="{BB962C8B-B14F-4D97-AF65-F5344CB8AC3E}">
        <p14:creationId xmlns:p14="http://schemas.microsoft.com/office/powerpoint/2010/main" val="3850922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Beth </a:t>
            </a:r>
            <a:r>
              <a:rPr lang="en-GB" dirty="0" err="1" smtClean="0"/>
              <a:t>yw</a:t>
            </a:r>
            <a:r>
              <a:rPr lang="en-GB" dirty="0" smtClean="0"/>
              <a:t> </a:t>
            </a:r>
            <a:r>
              <a:rPr lang="en-GB" dirty="0" err="1" smtClean="0"/>
              <a:t>dysgu</a:t>
            </a:r>
            <a:r>
              <a:rPr lang="en-GB" dirty="0" smtClean="0"/>
              <a:t> da?</a:t>
            </a:r>
            <a:br>
              <a:rPr lang="en-GB" dirty="0" smtClean="0"/>
            </a:br>
            <a:r>
              <a:rPr lang="en-GB" dirty="0" smtClean="0"/>
              <a:t>What does good teaching look like?</a:t>
            </a:r>
            <a:endParaRPr lang="en-GB" dirty="0"/>
          </a:p>
        </p:txBody>
      </p:sp>
      <p:sp>
        <p:nvSpPr>
          <p:cNvPr id="3" name="Content Placeholder 2"/>
          <p:cNvSpPr>
            <a:spLocks noGrp="1"/>
          </p:cNvSpPr>
          <p:nvPr>
            <p:ph sz="half" idx="1"/>
          </p:nvPr>
        </p:nvSpPr>
        <p:spPr/>
        <p:txBody>
          <a:bodyPr/>
          <a:lstStyle/>
          <a:p>
            <a:r>
              <a:rPr lang="en-GB" dirty="0">
                <a:hlinkClick r:id="rId2"/>
              </a:rPr>
              <a:t>https://</a:t>
            </a:r>
            <a:r>
              <a:rPr lang="en-GB" dirty="0" smtClean="0">
                <a:hlinkClick r:id="rId2"/>
              </a:rPr>
              <a:t>www.youtube.com/watch?v=HeewWo41lX0</a:t>
            </a:r>
            <a:endParaRPr lang="en-GB" dirty="0" smtClean="0"/>
          </a:p>
          <a:p>
            <a:r>
              <a:rPr lang="en-GB" dirty="0" err="1" smtClean="0"/>
              <a:t>Os</a:t>
            </a:r>
            <a:r>
              <a:rPr lang="en-GB" dirty="0" smtClean="0"/>
              <a:t> </a:t>
            </a:r>
            <a:r>
              <a:rPr lang="en-GB" dirty="0" err="1" smtClean="0"/>
              <a:t>mai</a:t>
            </a:r>
            <a:r>
              <a:rPr lang="en-GB" dirty="0" smtClean="0"/>
              <a:t> </a:t>
            </a:r>
            <a:r>
              <a:rPr lang="en-GB" dirty="0" err="1" smtClean="0"/>
              <a:t>dyma</a:t>
            </a:r>
            <a:r>
              <a:rPr lang="en-GB" dirty="0" smtClean="0"/>
              <a:t> </a:t>
            </a:r>
            <a:r>
              <a:rPr lang="en-GB" dirty="0" err="1" smtClean="0"/>
              <a:t>beth</a:t>
            </a:r>
            <a:r>
              <a:rPr lang="en-GB" dirty="0" smtClean="0"/>
              <a:t> </a:t>
            </a:r>
            <a:r>
              <a:rPr lang="en-GB" dirty="0" err="1" smtClean="0"/>
              <a:t>yw</a:t>
            </a:r>
            <a:r>
              <a:rPr lang="en-GB" dirty="0" smtClean="0"/>
              <a:t> </a:t>
            </a:r>
            <a:r>
              <a:rPr lang="en-GB" dirty="0" err="1" smtClean="0"/>
              <a:t>athro</a:t>
            </a:r>
            <a:r>
              <a:rPr lang="en-GB" dirty="0" smtClean="0"/>
              <a:t> </a:t>
            </a:r>
            <a:r>
              <a:rPr lang="en-GB" dirty="0" err="1" smtClean="0"/>
              <a:t>effeithiol</a:t>
            </a:r>
            <a:r>
              <a:rPr lang="en-GB" dirty="0" smtClean="0"/>
              <a:t>… </a:t>
            </a:r>
            <a:r>
              <a:rPr lang="en-GB" dirty="0" err="1" smtClean="0"/>
              <a:t>beth</a:t>
            </a:r>
            <a:r>
              <a:rPr lang="en-GB" dirty="0" smtClean="0"/>
              <a:t> </a:t>
            </a:r>
            <a:r>
              <a:rPr lang="en-GB" dirty="0" err="1" smtClean="0"/>
              <a:t>yw</a:t>
            </a:r>
            <a:r>
              <a:rPr lang="en-GB" dirty="0" smtClean="0"/>
              <a:t> </a:t>
            </a:r>
            <a:r>
              <a:rPr lang="en-GB" dirty="0" err="1" smtClean="0"/>
              <a:t>dysgu</a:t>
            </a:r>
            <a:r>
              <a:rPr lang="en-GB" dirty="0" smtClean="0"/>
              <a:t> da?</a:t>
            </a:r>
            <a:endParaRPr lang="en-GB" dirty="0"/>
          </a:p>
        </p:txBody>
      </p:sp>
      <p:sp>
        <p:nvSpPr>
          <p:cNvPr id="4" name="Content Placeholder 3"/>
          <p:cNvSpPr>
            <a:spLocks noGrp="1"/>
          </p:cNvSpPr>
          <p:nvPr>
            <p:ph sz="half" idx="2"/>
          </p:nvPr>
        </p:nvSpPr>
        <p:spPr/>
        <p:txBody>
          <a:bodyPr/>
          <a:lstStyle/>
          <a:p>
            <a:r>
              <a:rPr lang="en-GB" dirty="0"/>
              <a:t>https://</a:t>
            </a:r>
            <a:r>
              <a:rPr lang="en-GB" dirty="0" smtClean="0"/>
              <a:t>www.youtube.com/watch?v=HeewWo41lX0</a:t>
            </a:r>
            <a:endParaRPr lang="en-GB" dirty="0"/>
          </a:p>
          <a:p>
            <a:r>
              <a:rPr lang="en-GB" dirty="0" smtClean="0"/>
              <a:t>If this is what good teachers look like… what makes great teaching? </a:t>
            </a:r>
            <a:endParaRPr lang="en-GB" dirty="0"/>
          </a:p>
        </p:txBody>
      </p:sp>
    </p:spTree>
    <p:extLst>
      <p:ext uri="{BB962C8B-B14F-4D97-AF65-F5344CB8AC3E}">
        <p14:creationId xmlns:p14="http://schemas.microsoft.com/office/powerpoint/2010/main" val="369287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Sutton Trust Report (2014):</a:t>
            </a:r>
            <a:r>
              <a:rPr lang="en-GB" sz="2000" dirty="0" smtClean="0"/>
              <a:t/>
            </a:r>
            <a:br>
              <a:rPr lang="en-GB" sz="2000" dirty="0" smtClean="0"/>
            </a:br>
            <a:r>
              <a:rPr lang="en-GB" sz="3600" dirty="0" smtClean="0"/>
              <a:t>’What makes great teaching – </a:t>
            </a:r>
            <a:br>
              <a:rPr lang="en-GB" sz="3600" dirty="0" smtClean="0"/>
            </a:br>
            <a:r>
              <a:rPr lang="en-GB" sz="3600" dirty="0" smtClean="0"/>
              <a:t>A review of underpinning research’</a:t>
            </a:r>
            <a:endParaRPr lang="en-US" sz="3600" dirty="0"/>
          </a:p>
        </p:txBody>
      </p:sp>
      <p:sp>
        <p:nvSpPr>
          <p:cNvPr id="4" name="Content Placeholder 3"/>
          <p:cNvSpPr>
            <a:spLocks noGrp="1"/>
          </p:cNvSpPr>
          <p:nvPr>
            <p:ph sz="half" idx="2"/>
          </p:nvPr>
        </p:nvSpPr>
        <p:spPr>
          <a:xfrm>
            <a:off x="6297558" y="1701800"/>
            <a:ext cx="5773517" cy="4967560"/>
          </a:xfrm>
        </p:spPr>
        <p:txBody>
          <a:bodyPr>
            <a:normAutofit/>
          </a:bodyPr>
          <a:lstStyle/>
          <a:p>
            <a:pPr marL="0" indent="0">
              <a:buNone/>
            </a:pPr>
            <a:r>
              <a:rPr lang="en-US" i="1" dirty="0" smtClean="0"/>
              <a:t>Report identifies 6 elements that make ‘great teaching’:</a:t>
            </a:r>
          </a:p>
          <a:p>
            <a:pPr marL="457200" indent="-457200">
              <a:buFont typeface="+mj-lt"/>
              <a:buAutoNum type="arabicPeriod"/>
            </a:pPr>
            <a:r>
              <a:rPr lang="en-US" i="1" dirty="0" smtClean="0"/>
              <a:t>Content knowledge </a:t>
            </a:r>
            <a:r>
              <a:rPr lang="en-US" sz="1100" i="1" dirty="0" smtClean="0">
                <a:solidFill>
                  <a:srgbClr val="FF0000"/>
                </a:solidFill>
              </a:rPr>
              <a:t>High impact</a:t>
            </a:r>
            <a:endParaRPr lang="en-US" sz="1100" i="1" dirty="0" smtClean="0"/>
          </a:p>
          <a:p>
            <a:pPr marL="457200" indent="-457200">
              <a:buFont typeface="+mj-lt"/>
              <a:buAutoNum type="arabicPeriod"/>
            </a:pPr>
            <a:r>
              <a:rPr lang="en-US" i="1" dirty="0" smtClean="0"/>
              <a:t>Quality of instruction </a:t>
            </a:r>
            <a:r>
              <a:rPr lang="en-US" sz="1200" i="1" dirty="0" smtClean="0">
                <a:solidFill>
                  <a:srgbClr val="FF0000"/>
                </a:solidFill>
              </a:rPr>
              <a:t>High impact</a:t>
            </a:r>
            <a:endParaRPr lang="en-US" i="1" dirty="0" smtClean="0"/>
          </a:p>
          <a:p>
            <a:pPr marL="457200" indent="-457200">
              <a:buFont typeface="+mj-lt"/>
              <a:buAutoNum type="arabicPeriod"/>
            </a:pPr>
            <a:r>
              <a:rPr lang="en-US" i="1" dirty="0" smtClean="0"/>
              <a:t>Classroom management </a:t>
            </a:r>
            <a:r>
              <a:rPr lang="en-US" sz="1000" i="1" dirty="0" smtClean="0">
                <a:solidFill>
                  <a:srgbClr val="FF0000"/>
                </a:solidFill>
              </a:rPr>
              <a:t>Moderate</a:t>
            </a:r>
            <a:endParaRPr lang="en-US" i="1" dirty="0" smtClean="0"/>
          </a:p>
          <a:p>
            <a:pPr marL="457200" indent="-457200">
              <a:buFont typeface="+mj-lt"/>
              <a:buAutoNum type="arabicPeriod"/>
            </a:pPr>
            <a:r>
              <a:rPr lang="en-US" i="1" dirty="0"/>
              <a:t>Classroom </a:t>
            </a:r>
            <a:r>
              <a:rPr lang="en-US" i="1" dirty="0" smtClean="0"/>
              <a:t>climate </a:t>
            </a:r>
            <a:r>
              <a:rPr lang="en-US" sz="1000" i="1" dirty="0" smtClean="0">
                <a:solidFill>
                  <a:srgbClr val="FF0000"/>
                </a:solidFill>
              </a:rPr>
              <a:t>Moderate</a:t>
            </a:r>
            <a:endParaRPr lang="en-US" i="1" dirty="0" smtClean="0"/>
          </a:p>
          <a:p>
            <a:pPr marL="457200" indent="-457200">
              <a:buFont typeface="+mj-lt"/>
              <a:buAutoNum type="arabicPeriod"/>
            </a:pPr>
            <a:r>
              <a:rPr lang="en-US" i="1" dirty="0" smtClean="0"/>
              <a:t>Teachers’ beliefs </a:t>
            </a:r>
            <a:r>
              <a:rPr lang="en-US" sz="1000" i="1" dirty="0" smtClean="0">
                <a:solidFill>
                  <a:srgbClr val="FF0000"/>
                </a:solidFill>
              </a:rPr>
              <a:t>Some evidence of impact</a:t>
            </a:r>
            <a:endParaRPr lang="en-US" i="1" dirty="0" smtClean="0">
              <a:solidFill>
                <a:srgbClr val="FF0000"/>
              </a:solidFill>
            </a:endParaRPr>
          </a:p>
          <a:p>
            <a:pPr marL="457200" indent="-457200">
              <a:buFont typeface="+mj-lt"/>
              <a:buAutoNum type="arabicPeriod"/>
            </a:pPr>
            <a:r>
              <a:rPr lang="en-US" i="1" dirty="0" smtClean="0"/>
              <a:t>Professional </a:t>
            </a:r>
            <a:r>
              <a:rPr lang="en-US" i="1" dirty="0" err="1" smtClean="0"/>
              <a:t>behaviours</a:t>
            </a:r>
            <a:r>
              <a:rPr lang="en-US" i="1" dirty="0" smtClean="0"/>
              <a:t> </a:t>
            </a:r>
            <a:r>
              <a:rPr lang="en-US" sz="1100" i="1" dirty="0">
                <a:solidFill>
                  <a:srgbClr val="FF0000"/>
                </a:solidFill>
              </a:rPr>
              <a:t>Some evidence </a:t>
            </a:r>
            <a:r>
              <a:rPr lang="en-US" sz="1100" i="1" dirty="0" smtClean="0">
                <a:solidFill>
                  <a:srgbClr val="FF0000"/>
                </a:solidFill>
                <a:hlinkClick r:id="rId2"/>
              </a:rPr>
              <a:t>http://www.suttontrust.com/wp-content/uploads/2014/10/What-Makes-Great-Teaching-REPORT.pdf</a:t>
            </a:r>
            <a:endParaRPr lang="en-US" sz="1100" i="1" dirty="0" smtClean="0"/>
          </a:p>
        </p:txBody>
      </p:sp>
      <p:pic>
        <p:nvPicPr>
          <p:cNvPr id="1026" name="Picture 2" descr="C:\Users\Dave\AppData\Local\Microsoft\Windows\Temporary Internet Files\Content.IE5\GIY6F9M0\schoolbest-teacher-slatesc1002166x217662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74332" y="5778348"/>
            <a:ext cx="936104" cy="104887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p:cNvSpPr>
            <a:spLocks noGrp="1"/>
          </p:cNvSpPr>
          <p:nvPr>
            <p:ph sz="half" idx="1"/>
          </p:nvPr>
        </p:nvSpPr>
        <p:spPr>
          <a:xfrm>
            <a:off x="261764" y="1556792"/>
            <a:ext cx="5760641" cy="5184576"/>
          </a:xfrm>
        </p:spPr>
        <p:txBody>
          <a:bodyPr>
            <a:normAutofit/>
          </a:bodyPr>
          <a:lstStyle/>
          <a:p>
            <a:pPr marL="0" indent="0">
              <a:buNone/>
            </a:pPr>
            <a:r>
              <a:rPr lang="en-US" i="1" dirty="0" err="1" smtClean="0"/>
              <a:t>Adroddiad</a:t>
            </a:r>
            <a:r>
              <a:rPr lang="en-US" i="1" dirty="0" smtClean="0"/>
              <a:t> </a:t>
            </a:r>
            <a:r>
              <a:rPr lang="en-US" i="1" dirty="0" err="1" smtClean="0"/>
              <a:t>yn</a:t>
            </a:r>
            <a:r>
              <a:rPr lang="en-US" i="1" dirty="0" smtClean="0"/>
              <a:t> </a:t>
            </a:r>
            <a:r>
              <a:rPr lang="en-US" i="1" dirty="0" err="1" smtClean="0"/>
              <a:t>adnabod</a:t>
            </a:r>
            <a:r>
              <a:rPr lang="en-US" i="1" dirty="0" smtClean="0"/>
              <a:t> 6 </a:t>
            </a:r>
            <a:r>
              <a:rPr lang="en-US" i="1" dirty="0" err="1" smtClean="0"/>
              <a:t>elfen</a:t>
            </a:r>
            <a:r>
              <a:rPr lang="en-US" i="1" dirty="0" smtClean="0"/>
              <a:t> </a:t>
            </a:r>
            <a:r>
              <a:rPr lang="en-US" i="1" dirty="0" err="1" smtClean="0"/>
              <a:t>sy’n</a:t>
            </a:r>
            <a:r>
              <a:rPr lang="en-US" i="1" dirty="0" smtClean="0"/>
              <a:t> </a:t>
            </a:r>
            <a:r>
              <a:rPr lang="en-US" i="1" dirty="0" err="1" smtClean="0"/>
              <a:t>gwneud</a:t>
            </a:r>
            <a:r>
              <a:rPr lang="en-US" i="1" dirty="0" smtClean="0"/>
              <a:t> ‘great teaching’:</a:t>
            </a:r>
          </a:p>
          <a:p>
            <a:pPr marL="457200" indent="-457200">
              <a:buFont typeface="+mj-lt"/>
              <a:buAutoNum type="arabicPeriod"/>
            </a:pPr>
            <a:r>
              <a:rPr lang="en-US" i="1" dirty="0" err="1" smtClean="0"/>
              <a:t>Gwybodaeth</a:t>
            </a:r>
            <a:r>
              <a:rPr lang="en-US" i="1" dirty="0" smtClean="0"/>
              <a:t> am </a:t>
            </a:r>
            <a:r>
              <a:rPr lang="en-US" i="1" dirty="0" err="1" smtClean="0"/>
              <a:t>gynnwys</a:t>
            </a:r>
            <a:r>
              <a:rPr lang="en-US" i="1" dirty="0" smtClean="0"/>
              <a:t> </a:t>
            </a:r>
            <a:r>
              <a:rPr lang="en-US" sz="1100" i="1" dirty="0" err="1" smtClean="0">
                <a:solidFill>
                  <a:srgbClr val="FF0000"/>
                </a:solidFill>
              </a:rPr>
              <a:t>iImpact</a:t>
            </a:r>
            <a:r>
              <a:rPr lang="en-US" sz="1100" i="1" dirty="0" smtClean="0">
                <a:solidFill>
                  <a:srgbClr val="FF0000"/>
                </a:solidFill>
              </a:rPr>
              <a:t> </a:t>
            </a:r>
            <a:r>
              <a:rPr lang="en-US" sz="1100" i="1" dirty="0" err="1" smtClean="0">
                <a:solidFill>
                  <a:srgbClr val="FF0000"/>
                </a:solidFill>
              </a:rPr>
              <a:t>uchel</a:t>
            </a:r>
            <a:endParaRPr lang="en-US" sz="1100" i="1" dirty="0" smtClean="0"/>
          </a:p>
          <a:p>
            <a:pPr marL="457200" indent="-457200">
              <a:buFont typeface="+mj-lt"/>
              <a:buAutoNum type="arabicPeriod"/>
            </a:pPr>
            <a:r>
              <a:rPr lang="en-US" i="1" dirty="0" err="1" smtClean="0"/>
              <a:t>Ansawdd</a:t>
            </a:r>
            <a:r>
              <a:rPr lang="en-US" i="1" dirty="0" smtClean="0"/>
              <a:t> </a:t>
            </a:r>
            <a:r>
              <a:rPr lang="en-US" i="1" dirty="0" err="1" smtClean="0"/>
              <a:t>cyfarwyddiadau</a:t>
            </a:r>
            <a:r>
              <a:rPr lang="en-US" i="1" dirty="0" smtClean="0"/>
              <a:t> </a:t>
            </a:r>
            <a:r>
              <a:rPr lang="en-US" sz="1200" i="1" dirty="0" err="1">
                <a:solidFill>
                  <a:srgbClr val="FF0000"/>
                </a:solidFill>
              </a:rPr>
              <a:t>I</a:t>
            </a:r>
            <a:r>
              <a:rPr lang="en-US" sz="1200" i="1" dirty="0" err="1" smtClean="0">
                <a:solidFill>
                  <a:srgbClr val="FF0000"/>
                </a:solidFill>
              </a:rPr>
              <a:t>mpactuchel</a:t>
            </a:r>
            <a:endParaRPr lang="en-US" i="1" dirty="0" smtClean="0"/>
          </a:p>
          <a:p>
            <a:pPr marL="457200" indent="-457200">
              <a:buFont typeface="+mj-lt"/>
              <a:buAutoNum type="arabicPeriod"/>
            </a:pPr>
            <a:r>
              <a:rPr lang="en-US" i="1" dirty="0" err="1" smtClean="0"/>
              <a:t>Rheolaeth</a:t>
            </a:r>
            <a:r>
              <a:rPr lang="en-US" i="1" dirty="0" smtClean="0"/>
              <a:t> </a:t>
            </a:r>
            <a:r>
              <a:rPr lang="en-US" i="1" dirty="0" err="1" smtClean="0"/>
              <a:t>dosbarth</a:t>
            </a:r>
            <a:r>
              <a:rPr lang="en-US" i="1" dirty="0" smtClean="0"/>
              <a:t> </a:t>
            </a:r>
            <a:r>
              <a:rPr lang="en-US" sz="1000" i="1" dirty="0" err="1">
                <a:solidFill>
                  <a:srgbClr val="FF0000"/>
                </a:solidFill>
              </a:rPr>
              <a:t>C</a:t>
            </a:r>
            <a:r>
              <a:rPr lang="en-US" sz="1000" i="1" dirty="0" err="1" smtClean="0">
                <a:solidFill>
                  <a:srgbClr val="FF0000"/>
                </a:solidFill>
              </a:rPr>
              <a:t>ymhedrol</a:t>
            </a:r>
            <a:endParaRPr lang="en-US" i="1" dirty="0" smtClean="0"/>
          </a:p>
          <a:p>
            <a:pPr marL="457200" indent="-457200">
              <a:buFont typeface="+mj-lt"/>
              <a:buAutoNum type="arabicPeriod"/>
            </a:pPr>
            <a:r>
              <a:rPr lang="en-US" i="1" dirty="0" err="1" smtClean="0"/>
              <a:t>Hinsawdd</a:t>
            </a:r>
            <a:r>
              <a:rPr lang="en-US" i="1" dirty="0" smtClean="0"/>
              <a:t> </a:t>
            </a:r>
            <a:r>
              <a:rPr lang="en-US" i="1" dirty="0" err="1" smtClean="0"/>
              <a:t>yr</a:t>
            </a:r>
            <a:r>
              <a:rPr lang="en-US" i="1" dirty="0" smtClean="0"/>
              <a:t> </a:t>
            </a:r>
            <a:r>
              <a:rPr lang="en-US" i="1" dirty="0" err="1" smtClean="0"/>
              <a:t>ystafell</a:t>
            </a:r>
            <a:r>
              <a:rPr lang="en-US" i="1" dirty="0" smtClean="0"/>
              <a:t> </a:t>
            </a:r>
            <a:r>
              <a:rPr lang="en-US" i="1" dirty="0" err="1" smtClean="0"/>
              <a:t>ddosbarth</a:t>
            </a:r>
            <a:r>
              <a:rPr lang="en-US" i="1" dirty="0" smtClean="0"/>
              <a:t> </a:t>
            </a:r>
            <a:r>
              <a:rPr lang="en-US" sz="1000" i="1" dirty="0" err="1" smtClean="0">
                <a:solidFill>
                  <a:srgbClr val="FF0000"/>
                </a:solidFill>
              </a:rPr>
              <a:t>Cymhedrol</a:t>
            </a:r>
            <a:endParaRPr lang="en-US" i="1" dirty="0" smtClean="0"/>
          </a:p>
          <a:p>
            <a:pPr marL="457200" indent="-457200">
              <a:buFont typeface="+mj-lt"/>
              <a:buAutoNum type="arabicPeriod"/>
            </a:pPr>
            <a:r>
              <a:rPr lang="en-US" i="1" dirty="0" smtClean="0"/>
              <a:t>Cred </a:t>
            </a:r>
            <a:r>
              <a:rPr lang="en-US" i="1" dirty="0" err="1" smtClean="0"/>
              <a:t>yr</a:t>
            </a:r>
            <a:r>
              <a:rPr lang="en-US" i="1" dirty="0" smtClean="0"/>
              <a:t> </a:t>
            </a:r>
            <a:r>
              <a:rPr lang="en-US" i="1" dirty="0" err="1" smtClean="0"/>
              <a:t>athro</a:t>
            </a:r>
            <a:r>
              <a:rPr lang="en-US" i="1" dirty="0" smtClean="0"/>
              <a:t> </a:t>
            </a:r>
            <a:r>
              <a:rPr lang="en-US" sz="1000" i="1" dirty="0" err="1" smtClean="0">
                <a:solidFill>
                  <a:srgbClr val="FF0000"/>
                </a:solidFill>
              </a:rPr>
              <a:t>Peth</a:t>
            </a:r>
            <a:r>
              <a:rPr lang="en-US" sz="1000" i="1" dirty="0" smtClean="0">
                <a:solidFill>
                  <a:srgbClr val="FF0000"/>
                </a:solidFill>
              </a:rPr>
              <a:t> </a:t>
            </a:r>
            <a:r>
              <a:rPr lang="en-US" sz="1000" i="1" dirty="0" err="1" smtClean="0">
                <a:solidFill>
                  <a:srgbClr val="FF0000"/>
                </a:solidFill>
              </a:rPr>
              <a:t>tystiolaeth</a:t>
            </a:r>
            <a:r>
              <a:rPr lang="en-US" sz="1000" i="1" dirty="0" smtClean="0">
                <a:solidFill>
                  <a:srgbClr val="FF0000"/>
                </a:solidFill>
              </a:rPr>
              <a:t> o impact</a:t>
            </a:r>
            <a:endParaRPr lang="en-US" i="1" dirty="0" smtClean="0">
              <a:solidFill>
                <a:srgbClr val="FF0000"/>
              </a:solidFill>
            </a:endParaRPr>
          </a:p>
          <a:p>
            <a:pPr marL="457200" indent="-457200">
              <a:buFont typeface="+mj-lt"/>
              <a:buAutoNum type="arabicPeriod"/>
            </a:pPr>
            <a:r>
              <a:rPr lang="en-US" i="1" dirty="0" err="1" smtClean="0"/>
              <a:t>Ymddygiad</a:t>
            </a:r>
            <a:r>
              <a:rPr lang="en-US" i="1" dirty="0" smtClean="0"/>
              <a:t> </a:t>
            </a:r>
            <a:r>
              <a:rPr lang="en-US" i="1" dirty="0" err="1" smtClean="0"/>
              <a:t>profesiynol</a:t>
            </a:r>
            <a:r>
              <a:rPr lang="en-US" i="1" dirty="0" smtClean="0"/>
              <a:t> </a:t>
            </a:r>
            <a:r>
              <a:rPr lang="en-US" sz="1100" i="1" dirty="0" err="1" smtClean="0">
                <a:solidFill>
                  <a:srgbClr val="FF0000"/>
                </a:solidFill>
              </a:rPr>
              <a:t>Peth</a:t>
            </a:r>
            <a:r>
              <a:rPr lang="en-US" sz="1100" i="1" dirty="0" smtClean="0">
                <a:solidFill>
                  <a:srgbClr val="FF0000"/>
                </a:solidFill>
              </a:rPr>
              <a:t> </a:t>
            </a:r>
            <a:r>
              <a:rPr lang="en-US" sz="1100" i="1" dirty="0" err="1" smtClean="0">
                <a:solidFill>
                  <a:srgbClr val="FF0000"/>
                </a:solidFill>
              </a:rPr>
              <a:t>tystiolaeth</a:t>
            </a:r>
            <a:endParaRPr lang="en-US" sz="1100" i="1" dirty="0" smtClean="0"/>
          </a:p>
          <a:p>
            <a:pPr marL="0" indent="0">
              <a:buNone/>
            </a:pPr>
            <a:r>
              <a:rPr lang="en-US" sz="1600" b="1" i="1" dirty="0" err="1" smtClean="0"/>
              <a:t>Copi</a:t>
            </a:r>
            <a:r>
              <a:rPr lang="en-US" sz="1600" b="1" i="1" dirty="0" smtClean="0"/>
              <a:t> </a:t>
            </a:r>
            <a:r>
              <a:rPr lang="en-US" sz="1600" b="1" i="1" dirty="0" err="1" smtClean="0"/>
              <a:t>o’r</a:t>
            </a:r>
            <a:r>
              <a:rPr lang="en-US" sz="1600" b="1" i="1" dirty="0" smtClean="0"/>
              <a:t> </a:t>
            </a:r>
            <a:r>
              <a:rPr lang="en-US" sz="1600" b="1" i="1" dirty="0" err="1" smtClean="0"/>
              <a:t>adroddiad</a:t>
            </a:r>
            <a:r>
              <a:rPr lang="en-US" sz="1600" b="1" i="1" dirty="0" smtClean="0"/>
              <a:t> </a:t>
            </a:r>
            <a:r>
              <a:rPr lang="en-US" sz="1600" b="1" i="1" dirty="0" err="1" smtClean="0"/>
              <a:t>ar</a:t>
            </a:r>
            <a:r>
              <a:rPr lang="en-US" sz="1600" b="1" i="1" dirty="0" smtClean="0"/>
              <a:t> </a:t>
            </a:r>
            <a:r>
              <a:rPr lang="en-US" sz="1600" b="1" i="1" dirty="0" err="1" smtClean="0"/>
              <a:t>daflen</a:t>
            </a:r>
            <a:r>
              <a:rPr lang="en-US" sz="1600" b="1" i="1" dirty="0" smtClean="0"/>
              <a:t> Moodle</a:t>
            </a:r>
            <a:endParaRPr lang="en-US" sz="1600" b="1" i="1" dirty="0"/>
          </a:p>
        </p:txBody>
      </p:sp>
    </p:spTree>
    <p:extLst>
      <p:ext uri="{BB962C8B-B14F-4D97-AF65-F5344CB8AC3E}">
        <p14:creationId xmlns:p14="http://schemas.microsoft.com/office/powerpoint/2010/main" val="3040005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Tasg</a:t>
            </a:r>
            <a:r>
              <a:rPr lang="en-GB" dirty="0" smtClean="0"/>
              <a:t> </a:t>
            </a:r>
            <a:br>
              <a:rPr lang="en-GB" dirty="0" smtClean="0"/>
            </a:br>
            <a:r>
              <a:rPr lang="en-GB" dirty="0" smtClean="0"/>
              <a:t>Task </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375989238"/>
              </p:ext>
            </p:extLst>
          </p:nvPr>
        </p:nvGraphicFramePr>
        <p:xfrm>
          <a:off x="1557908" y="1844824"/>
          <a:ext cx="9505983" cy="4524360"/>
        </p:xfrm>
        <a:graphic>
          <a:graphicData uri="http://schemas.openxmlformats.org/drawingml/2006/table">
            <a:tbl>
              <a:tblPr firstRow="1" bandRow="1">
                <a:tableStyleId>{616DA210-FB5B-4158-B5E0-FEB733F419BA}</a:tableStyleId>
              </a:tblPr>
              <a:tblGrid>
                <a:gridCol w="3168661"/>
                <a:gridCol w="3168661"/>
                <a:gridCol w="3168661"/>
              </a:tblGrid>
              <a:tr h="1080120">
                <a:tc>
                  <a:txBody>
                    <a:bodyPr/>
                    <a:lstStyle/>
                    <a:p>
                      <a:pPr algn="ctr">
                        <a:lnSpc>
                          <a:spcPct val="115000"/>
                        </a:lnSpc>
                        <a:spcAft>
                          <a:spcPts val="1000"/>
                        </a:spcAft>
                      </a:pPr>
                      <a:r>
                        <a:rPr lang="en-GB" sz="2000" dirty="0">
                          <a:effectLst/>
                        </a:rPr>
                        <a:t>Features of a good teacher</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15000"/>
                        </a:lnSpc>
                        <a:spcAft>
                          <a:spcPts val="0"/>
                        </a:spcAft>
                      </a:pPr>
                      <a:r>
                        <a:rPr lang="en-GB" sz="2000" dirty="0">
                          <a:effectLst/>
                        </a:rPr>
                        <a:t>How those features are demonstrated in a classroom</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15000"/>
                        </a:lnSpc>
                        <a:spcAft>
                          <a:spcPts val="1000"/>
                        </a:spcAft>
                      </a:pPr>
                      <a:r>
                        <a:rPr lang="en-GB" sz="2000" dirty="0">
                          <a:effectLst/>
                        </a:rPr>
                        <a:t>Learning theories link</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1003686">
                <a:tc>
                  <a:txBody>
                    <a:bodyPr/>
                    <a:lstStyle/>
                    <a:p>
                      <a:pPr marL="457200" indent="-457200">
                        <a:buFont typeface="+mj-lt"/>
                        <a:buAutoNum type="arabicPeriod"/>
                      </a:pPr>
                      <a:r>
                        <a:rPr lang="en-US" sz="2200" i="1" dirty="0" smtClean="0"/>
                        <a:t>Content knowledge</a:t>
                      </a:r>
                    </a:p>
                    <a:p>
                      <a:pPr marL="457200" indent="-457200">
                        <a:buFont typeface="+mj-lt"/>
                        <a:buAutoNum type="arabicPeriod"/>
                      </a:pPr>
                      <a:r>
                        <a:rPr lang="en-US" sz="2200" i="1" dirty="0" smtClean="0"/>
                        <a:t>Quality of instruction</a:t>
                      </a:r>
                    </a:p>
                    <a:p>
                      <a:pPr marL="457200" indent="-457200">
                        <a:buFont typeface="+mj-lt"/>
                        <a:buAutoNum type="arabicPeriod"/>
                      </a:pPr>
                      <a:r>
                        <a:rPr lang="en-US" sz="2200" i="1" dirty="0" smtClean="0"/>
                        <a:t>Classroom management</a:t>
                      </a:r>
                    </a:p>
                    <a:p>
                      <a:pPr marL="457200" indent="-457200">
                        <a:buFont typeface="+mj-lt"/>
                        <a:buAutoNum type="arabicPeriod"/>
                      </a:pPr>
                      <a:r>
                        <a:rPr lang="en-US" sz="2200" i="1" dirty="0" smtClean="0"/>
                        <a:t>Classroom climate</a:t>
                      </a:r>
                    </a:p>
                    <a:p>
                      <a:pPr marL="457200" indent="-457200">
                        <a:buFont typeface="+mj-lt"/>
                        <a:buAutoNum type="arabicPeriod"/>
                      </a:pPr>
                      <a:r>
                        <a:rPr lang="en-US" sz="2200" i="1" dirty="0" smtClean="0"/>
                        <a:t>Teachers’ beliefs</a:t>
                      </a:r>
                    </a:p>
                    <a:p>
                      <a:pPr marL="457200" indent="-457200">
                        <a:buFont typeface="+mj-lt"/>
                        <a:buAutoNum type="arabicPeriod"/>
                      </a:pPr>
                      <a:r>
                        <a:rPr lang="en-US" sz="2200" i="1" dirty="0" smtClean="0"/>
                        <a:t>Professional </a:t>
                      </a:r>
                      <a:r>
                        <a:rPr lang="en-US" sz="2200" i="1" dirty="0" err="1" smtClean="0"/>
                        <a:t>behaviours</a:t>
                      </a:r>
                      <a:r>
                        <a:rPr lang="en-US" sz="2200" i="1" dirty="0" smtClean="0"/>
                        <a:t> </a:t>
                      </a:r>
                      <a:endParaRPr lang="en-GB" sz="2200" dirty="0"/>
                    </a:p>
                  </a:txBody>
                  <a:tcPr/>
                </a:tc>
                <a:tc>
                  <a:txBody>
                    <a:bodyPr/>
                    <a:lstStyle/>
                    <a:p>
                      <a:endParaRPr lang="en-GB" dirty="0"/>
                    </a:p>
                  </a:txBody>
                  <a:tcPr/>
                </a:tc>
                <a:tc>
                  <a: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txBody>
                  <a:tcPr/>
                </a:tc>
              </a:tr>
            </a:tbl>
          </a:graphicData>
        </a:graphic>
      </p:graphicFrame>
    </p:spTree>
    <p:extLst>
      <p:ext uri="{BB962C8B-B14F-4D97-AF65-F5344CB8AC3E}">
        <p14:creationId xmlns:p14="http://schemas.microsoft.com/office/powerpoint/2010/main" val="234325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600" dirty="0" smtClean="0"/>
              <a:t>                                                                     </a:t>
            </a:r>
            <a:r>
              <a:rPr lang="en-GB" sz="3200" dirty="0" smtClean="0"/>
              <a:t>Sutton Trust</a:t>
            </a:r>
            <a:r>
              <a:rPr lang="en-GB" sz="1600" dirty="0"/>
              <a:t/>
            </a:r>
            <a:br>
              <a:rPr lang="en-GB" sz="1600" dirty="0"/>
            </a:br>
            <a:r>
              <a:rPr lang="en-GB" sz="3200" dirty="0" err="1" smtClean="0"/>
              <a:t>Rheolaeth</a:t>
            </a:r>
            <a:r>
              <a:rPr lang="en-GB" sz="3200" dirty="0" smtClean="0"/>
              <a:t> </a:t>
            </a:r>
            <a:r>
              <a:rPr lang="en-GB" sz="3200" dirty="0" err="1" smtClean="0"/>
              <a:t>dosbarth</a:t>
            </a:r>
            <a:r>
              <a:rPr lang="en-GB" sz="3200" dirty="0" smtClean="0"/>
              <a:t>   </a:t>
            </a:r>
            <a:r>
              <a:rPr lang="en-GB" sz="1600" dirty="0" smtClean="0"/>
              <a:t>             </a:t>
            </a:r>
            <a:r>
              <a:rPr lang="en-GB" sz="3200" dirty="0" smtClean="0"/>
              <a:t>Classroom management</a:t>
            </a:r>
            <a:r>
              <a:rPr lang="en-GB" sz="1600" dirty="0"/>
              <a:t/>
            </a:r>
            <a:br>
              <a:rPr lang="en-GB" sz="1600" dirty="0"/>
            </a:br>
            <a:r>
              <a:rPr lang="en-GB" sz="1600" dirty="0" smtClean="0"/>
              <a:t>                                                                                                  </a:t>
            </a:r>
            <a:endParaRPr lang="en-GB" sz="1600" dirty="0"/>
          </a:p>
        </p:txBody>
      </p:sp>
      <p:sp>
        <p:nvSpPr>
          <p:cNvPr id="3" name="Content Placeholder 2"/>
          <p:cNvSpPr>
            <a:spLocks noGrp="1"/>
          </p:cNvSpPr>
          <p:nvPr>
            <p:ph sz="half" idx="1"/>
          </p:nvPr>
        </p:nvSpPr>
        <p:spPr/>
        <p:txBody>
          <a:bodyPr>
            <a:normAutofit/>
          </a:bodyPr>
          <a:lstStyle/>
          <a:p>
            <a:r>
              <a:rPr lang="en-GB" dirty="0" err="1" smtClean="0"/>
              <a:t>Gallu</a:t>
            </a:r>
            <a:r>
              <a:rPr lang="en-GB" dirty="0" smtClean="0"/>
              <a:t> </a:t>
            </a:r>
            <a:r>
              <a:rPr lang="en-GB" dirty="0" err="1" smtClean="0"/>
              <a:t>athro</a:t>
            </a:r>
            <a:r>
              <a:rPr lang="en-GB" dirty="0" smtClean="0"/>
              <a:t> </a:t>
            </a:r>
            <a:r>
              <a:rPr lang="en-GB" dirty="0" err="1" smtClean="0"/>
              <a:t>i</a:t>
            </a:r>
            <a:r>
              <a:rPr lang="en-GB" dirty="0" smtClean="0"/>
              <a:t> </a:t>
            </a:r>
            <a:r>
              <a:rPr lang="en-GB" dirty="0" err="1" smtClean="0"/>
              <a:t>wneud</a:t>
            </a:r>
            <a:r>
              <a:rPr lang="en-GB" dirty="0" smtClean="0"/>
              <a:t> </a:t>
            </a:r>
            <a:r>
              <a:rPr lang="en-GB" dirty="0" err="1" smtClean="0"/>
              <a:t>defnydd</a:t>
            </a:r>
            <a:r>
              <a:rPr lang="en-GB" dirty="0" smtClean="0"/>
              <a:t> </a:t>
            </a:r>
            <a:r>
              <a:rPr lang="en-GB" dirty="0" err="1" smtClean="0"/>
              <a:t>effeithiol</a:t>
            </a:r>
            <a:r>
              <a:rPr lang="en-GB" dirty="0" smtClean="0"/>
              <a:t> o </a:t>
            </a:r>
            <a:r>
              <a:rPr lang="en-GB" dirty="0" err="1" smtClean="0"/>
              <a:t>amser</a:t>
            </a:r>
            <a:r>
              <a:rPr lang="en-GB" dirty="0" smtClean="0"/>
              <a:t> </a:t>
            </a:r>
            <a:r>
              <a:rPr lang="en-GB" dirty="0" err="1" smtClean="0"/>
              <a:t>gwersi</a:t>
            </a:r>
            <a:endParaRPr lang="en-GB" dirty="0" smtClean="0"/>
          </a:p>
          <a:p>
            <a:r>
              <a:rPr lang="en-GB" dirty="0" smtClean="0"/>
              <a:t>I </a:t>
            </a:r>
            <a:r>
              <a:rPr lang="en-GB" dirty="0" err="1" smtClean="0"/>
              <a:t>gyd</a:t>
            </a:r>
            <a:r>
              <a:rPr lang="en-GB" dirty="0" smtClean="0"/>
              <a:t> – </a:t>
            </a:r>
            <a:r>
              <a:rPr lang="en-GB" dirty="0" err="1" smtClean="0"/>
              <a:t>gysylltu</a:t>
            </a:r>
            <a:r>
              <a:rPr lang="en-GB" dirty="0" smtClean="0"/>
              <a:t> </a:t>
            </a:r>
            <a:r>
              <a:rPr lang="en-GB" dirty="0" err="1" smtClean="0"/>
              <a:t>adnoddau</a:t>
            </a:r>
            <a:r>
              <a:rPr lang="en-GB" dirty="0" smtClean="0"/>
              <a:t> </a:t>
            </a:r>
            <a:r>
              <a:rPr lang="en-GB" dirty="0" err="1" smtClean="0"/>
              <a:t>dosbarth</a:t>
            </a:r>
            <a:r>
              <a:rPr lang="en-GB" dirty="0" smtClean="0"/>
              <a:t> a </a:t>
            </a:r>
            <a:r>
              <a:rPr lang="en-GB" dirty="0" err="1" smtClean="0"/>
              <a:t>gofod</a:t>
            </a:r>
            <a:endParaRPr lang="en-GB" dirty="0" smtClean="0"/>
          </a:p>
          <a:p>
            <a:endParaRPr lang="en-GB" dirty="0" smtClean="0"/>
          </a:p>
        </p:txBody>
      </p:sp>
      <p:sp>
        <p:nvSpPr>
          <p:cNvPr id="4" name="Content Placeholder 3"/>
          <p:cNvSpPr>
            <a:spLocks noGrp="1"/>
          </p:cNvSpPr>
          <p:nvPr>
            <p:ph sz="half" idx="2"/>
          </p:nvPr>
        </p:nvSpPr>
        <p:spPr/>
        <p:txBody>
          <a:bodyPr>
            <a:normAutofit/>
          </a:bodyPr>
          <a:lstStyle/>
          <a:p>
            <a:r>
              <a:rPr lang="en-GB" dirty="0" smtClean="0"/>
              <a:t>‘</a:t>
            </a:r>
            <a:r>
              <a:rPr lang="en-GB" i="1" dirty="0" smtClean="0"/>
              <a:t>A </a:t>
            </a:r>
            <a:r>
              <a:rPr lang="en-GB" i="1" dirty="0"/>
              <a:t>teacher’s abilities to make efficient use of lesson </a:t>
            </a:r>
            <a:r>
              <a:rPr lang="en-GB" i="1" dirty="0" smtClean="0"/>
              <a:t>time</a:t>
            </a:r>
          </a:p>
          <a:p>
            <a:r>
              <a:rPr lang="en-GB" i="1" dirty="0"/>
              <a:t>T</a:t>
            </a:r>
            <a:r>
              <a:rPr lang="en-GB" i="1" dirty="0" smtClean="0"/>
              <a:t>o </a:t>
            </a:r>
            <a:r>
              <a:rPr lang="en-GB" i="1" dirty="0"/>
              <a:t>coordinate classroom resources and </a:t>
            </a:r>
            <a:r>
              <a:rPr lang="en-GB" i="1" dirty="0" smtClean="0"/>
              <a:t>space</a:t>
            </a:r>
          </a:p>
        </p:txBody>
      </p:sp>
      <p:pic>
        <p:nvPicPr>
          <p:cNvPr id="2050" name="Picture 2" descr="C:\Users\Dave\AppData\Local\Microsoft\Windows\Temporary Internet Files\Content.IE5\8XYCQN9U\teacher_humo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3892" y="3691326"/>
            <a:ext cx="9255370"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3796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600" dirty="0" smtClean="0"/>
              <a:t>                                                                     </a:t>
            </a:r>
            <a:r>
              <a:rPr lang="en-GB" sz="3200" dirty="0" smtClean="0"/>
              <a:t>Sutton Trust</a:t>
            </a:r>
            <a:r>
              <a:rPr lang="en-GB" sz="1600" dirty="0"/>
              <a:t/>
            </a:r>
            <a:br>
              <a:rPr lang="en-GB" sz="1600" dirty="0"/>
            </a:br>
            <a:r>
              <a:rPr lang="en-GB" sz="3200" dirty="0" err="1" smtClean="0"/>
              <a:t>Rheolaeth</a:t>
            </a:r>
            <a:r>
              <a:rPr lang="en-GB" sz="3200" dirty="0" smtClean="0"/>
              <a:t> </a:t>
            </a:r>
            <a:r>
              <a:rPr lang="en-GB" sz="3200" dirty="0" err="1" smtClean="0"/>
              <a:t>dosbarth</a:t>
            </a:r>
            <a:r>
              <a:rPr lang="en-GB" sz="3200" dirty="0" smtClean="0"/>
              <a:t>   </a:t>
            </a:r>
            <a:r>
              <a:rPr lang="en-GB" sz="1600" dirty="0" smtClean="0"/>
              <a:t>             </a:t>
            </a:r>
            <a:r>
              <a:rPr lang="en-GB" sz="3200" dirty="0" smtClean="0"/>
              <a:t>Classroom management</a:t>
            </a:r>
            <a:r>
              <a:rPr lang="en-GB" sz="1600" dirty="0"/>
              <a:t/>
            </a:r>
            <a:br>
              <a:rPr lang="en-GB" sz="1600" dirty="0"/>
            </a:br>
            <a:r>
              <a:rPr lang="en-GB" sz="1600" dirty="0" smtClean="0"/>
              <a:t>                                                                                                  </a:t>
            </a:r>
            <a:endParaRPr lang="en-GB" sz="1600" dirty="0"/>
          </a:p>
        </p:txBody>
      </p:sp>
      <p:sp>
        <p:nvSpPr>
          <p:cNvPr id="3" name="Content Placeholder 2"/>
          <p:cNvSpPr>
            <a:spLocks noGrp="1"/>
          </p:cNvSpPr>
          <p:nvPr>
            <p:ph sz="half" idx="1"/>
          </p:nvPr>
        </p:nvSpPr>
        <p:spPr>
          <a:xfrm>
            <a:off x="333772" y="1556792"/>
            <a:ext cx="5760641" cy="4615408"/>
          </a:xfrm>
        </p:spPr>
        <p:txBody>
          <a:bodyPr>
            <a:normAutofit/>
          </a:bodyPr>
          <a:lstStyle/>
          <a:p>
            <a:r>
              <a:rPr lang="en-GB" dirty="0" smtClean="0"/>
              <a:t>I </a:t>
            </a:r>
            <a:r>
              <a:rPr lang="en-GB" dirty="0" err="1" smtClean="0"/>
              <a:t>reoli</a:t>
            </a:r>
            <a:r>
              <a:rPr lang="en-GB" dirty="0" smtClean="0"/>
              <a:t> </a:t>
            </a:r>
            <a:r>
              <a:rPr lang="en-GB" dirty="0" err="1" smtClean="0"/>
              <a:t>ymddygiad</a:t>
            </a:r>
            <a:r>
              <a:rPr lang="en-GB" dirty="0" smtClean="0"/>
              <a:t> y </a:t>
            </a:r>
            <a:r>
              <a:rPr lang="en-GB" dirty="0" err="1" smtClean="0"/>
              <a:t>disgyblion</a:t>
            </a:r>
            <a:r>
              <a:rPr lang="en-GB" dirty="0" smtClean="0"/>
              <a:t> </a:t>
            </a:r>
            <a:r>
              <a:rPr lang="en-GB" dirty="0" err="1" smtClean="0"/>
              <a:t>gyda</a:t>
            </a:r>
            <a:r>
              <a:rPr lang="en-GB" dirty="0" smtClean="0"/>
              <a:t> </a:t>
            </a:r>
            <a:r>
              <a:rPr lang="en-GB" dirty="0" err="1" smtClean="0"/>
              <a:t>rheolau</a:t>
            </a:r>
            <a:r>
              <a:rPr lang="en-GB" dirty="0" smtClean="0"/>
              <a:t> </a:t>
            </a:r>
            <a:r>
              <a:rPr lang="en-GB" dirty="0" err="1" smtClean="0"/>
              <a:t>clir</a:t>
            </a:r>
            <a:r>
              <a:rPr lang="en-GB" dirty="0" smtClean="0"/>
              <a:t> </a:t>
            </a:r>
            <a:r>
              <a:rPr lang="en-GB" dirty="0" err="1" smtClean="0"/>
              <a:t>sy’n</a:t>
            </a:r>
            <a:r>
              <a:rPr lang="en-GB" dirty="0" smtClean="0"/>
              <a:t> </a:t>
            </a:r>
            <a:r>
              <a:rPr lang="en-GB" dirty="0" err="1" smtClean="0"/>
              <a:t>cael</a:t>
            </a:r>
            <a:r>
              <a:rPr lang="en-GB" dirty="0" smtClean="0"/>
              <a:t> </a:t>
            </a:r>
            <a:r>
              <a:rPr lang="en-GB" dirty="0" err="1" smtClean="0"/>
              <a:t>eu</a:t>
            </a:r>
            <a:r>
              <a:rPr lang="en-GB" dirty="0" smtClean="0"/>
              <a:t> </a:t>
            </a:r>
            <a:r>
              <a:rPr lang="en-GB" dirty="0" err="1" smtClean="0"/>
              <a:t>gweithredu’n</a:t>
            </a:r>
            <a:r>
              <a:rPr lang="en-GB" dirty="0" smtClean="0"/>
              <a:t> </a:t>
            </a:r>
            <a:r>
              <a:rPr lang="en-GB" dirty="0" err="1" smtClean="0"/>
              <a:t>gyson</a:t>
            </a:r>
            <a:r>
              <a:rPr lang="en-GB" dirty="0" smtClean="0"/>
              <a:t>, </a:t>
            </a:r>
            <a:r>
              <a:rPr lang="en-GB" dirty="0" err="1" smtClean="0"/>
              <a:t>oll</a:t>
            </a:r>
            <a:r>
              <a:rPr lang="en-GB" dirty="0" smtClean="0"/>
              <a:t> </a:t>
            </a:r>
            <a:r>
              <a:rPr lang="en-GB" dirty="0" err="1" smtClean="0"/>
              <a:t>yn</a:t>
            </a:r>
            <a:r>
              <a:rPr lang="en-GB" dirty="0" smtClean="0"/>
              <a:t> </a:t>
            </a:r>
            <a:r>
              <a:rPr lang="en-GB" dirty="0" err="1" smtClean="0"/>
              <a:t>berthnasol</a:t>
            </a:r>
            <a:r>
              <a:rPr lang="en-GB" dirty="0" smtClean="0"/>
              <a:t> I </a:t>
            </a:r>
            <a:r>
              <a:rPr lang="en-GB" dirty="0" err="1" smtClean="0"/>
              <a:t>macsimeiddio’r</a:t>
            </a:r>
            <a:r>
              <a:rPr lang="en-GB" dirty="0" smtClean="0"/>
              <a:t> </a:t>
            </a:r>
            <a:r>
              <a:rPr lang="en-GB" dirty="0" err="1" smtClean="0"/>
              <a:t>dysgu</a:t>
            </a:r>
            <a:r>
              <a:rPr lang="en-GB" dirty="0" smtClean="0"/>
              <a:t> </a:t>
            </a:r>
            <a:r>
              <a:rPr lang="en-GB" dirty="0" err="1" smtClean="0"/>
              <a:t>sy’n</a:t>
            </a:r>
            <a:r>
              <a:rPr lang="en-GB" dirty="0" smtClean="0"/>
              <a:t> </a:t>
            </a:r>
            <a:r>
              <a:rPr lang="en-GB" dirty="0" err="1" smtClean="0"/>
              <a:t>gallu</a:t>
            </a:r>
            <a:r>
              <a:rPr lang="en-GB" dirty="0" smtClean="0"/>
              <a:t> </a:t>
            </a:r>
            <a:r>
              <a:rPr lang="en-GB" dirty="0" err="1" smtClean="0"/>
              <a:t>cymryd</a:t>
            </a:r>
            <a:r>
              <a:rPr lang="en-GB" dirty="0" smtClean="0"/>
              <a:t> </a:t>
            </a:r>
            <a:r>
              <a:rPr lang="en-GB" dirty="0" err="1" smtClean="0"/>
              <a:t>lle</a:t>
            </a:r>
            <a:r>
              <a:rPr lang="en-GB" dirty="0" smtClean="0"/>
              <a:t>.</a:t>
            </a:r>
          </a:p>
          <a:p>
            <a:r>
              <a:rPr lang="en-GB" i="1" dirty="0"/>
              <a:t>These environmental factors are necessary for good learning rather than its direct components’. </a:t>
            </a:r>
            <a:r>
              <a:rPr lang="en-GB" sz="1200" i="1" dirty="0"/>
              <a:t>(Sutton Trust, 2014)</a:t>
            </a:r>
          </a:p>
          <a:p>
            <a:endParaRPr lang="en-GB" dirty="0" smtClean="0"/>
          </a:p>
        </p:txBody>
      </p:sp>
      <p:sp>
        <p:nvSpPr>
          <p:cNvPr id="4" name="Content Placeholder 3"/>
          <p:cNvSpPr>
            <a:spLocks noGrp="1"/>
          </p:cNvSpPr>
          <p:nvPr>
            <p:ph sz="half" idx="2"/>
          </p:nvPr>
        </p:nvSpPr>
        <p:spPr>
          <a:xfrm>
            <a:off x="6297558" y="1412776"/>
            <a:ext cx="5557493" cy="4759424"/>
          </a:xfrm>
        </p:spPr>
        <p:txBody>
          <a:bodyPr>
            <a:normAutofit/>
          </a:bodyPr>
          <a:lstStyle/>
          <a:p>
            <a:r>
              <a:rPr lang="en-GB" i="1" dirty="0" smtClean="0"/>
              <a:t>To </a:t>
            </a:r>
            <a:r>
              <a:rPr lang="en-GB" i="1" dirty="0"/>
              <a:t>manage students’ behaviour with clear rules that are consistently enforced, are all relevant to maximising the learning that can take place. </a:t>
            </a:r>
            <a:endParaRPr lang="en-GB" i="1" dirty="0" smtClean="0"/>
          </a:p>
          <a:p>
            <a:r>
              <a:rPr lang="en-GB" i="1" dirty="0" smtClean="0"/>
              <a:t>These </a:t>
            </a:r>
            <a:r>
              <a:rPr lang="en-GB" i="1" dirty="0"/>
              <a:t>environmental factors are necessary for good learning rather than its direct </a:t>
            </a:r>
            <a:r>
              <a:rPr lang="en-GB" i="1" dirty="0" smtClean="0"/>
              <a:t>components’. </a:t>
            </a:r>
            <a:r>
              <a:rPr lang="en-GB" sz="1200" i="1" dirty="0" smtClean="0"/>
              <a:t>(Sutton Trust, 2014)</a:t>
            </a:r>
            <a:endParaRPr lang="en-GB" sz="1200" i="1" dirty="0"/>
          </a:p>
        </p:txBody>
      </p:sp>
      <p:pic>
        <p:nvPicPr>
          <p:cNvPr id="2050" name="Picture 2" descr="C:\Users\Dave\AppData\Local\Microsoft\Windows\Temporary Internet Files\Content.IE5\8XYCQN9U\teacher_humo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9954" y="5085184"/>
            <a:ext cx="5050475" cy="1556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59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                                   Sutton </a:t>
            </a:r>
            <a:r>
              <a:rPr lang="en-GB" sz="2400" dirty="0"/>
              <a:t>Trust overview of research</a:t>
            </a:r>
            <a:br>
              <a:rPr lang="en-GB" sz="2400" dirty="0"/>
            </a:br>
            <a:r>
              <a:rPr lang="en-GB" sz="2400" dirty="0" smtClean="0"/>
              <a:t>           </a:t>
            </a:r>
            <a:r>
              <a:rPr lang="en-GB" sz="2400" dirty="0" err="1" smtClean="0"/>
              <a:t>Rheolaeth</a:t>
            </a:r>
            <a:r>
              <a:rPr lang="en-GB" sz="2400" dirty="0" smtClean="0"/>
              <a:t> </a:t>
            </a:r>
            <a:r>
              <a:rPr lang="en-GB" sz="2400" dirty="0" err="1"/>
              <a:t>dosbarth</a:t>
            </a:r>
            <a:r>
              <a:rPr lang="en-GB" sz="2400" dirty="0"/>
              <a:t>                Classroom management</a:t>
            </a:r>
          </a:p>
        </p:txBody>
      </p:sp>
      <p:sp>
        <p:nvSpPr>
          <p:cNvPr id="3" name="Content Placeholder 2"/>
          <p:cNvSpPr>
            <a:spLocks noGrp="1"/>
          </p:cNvSpPr>
          <p:nvPr>
            <p:ph sz="half" idx="1"/>
          </p:nvPr>
        </p:nvSpPr>
        <p:spPr>
          <a:xfrm>
            <a:off x="261764" y="1701800"/>
            <a:ext cx="5832649" cy="4470400"/>
          </a:xfrm>
        </p:spPr>
        <p:txBody>
          <a:bodyPr>
            <a:noAutofit/>
          </a:bodyPr>
          <a:lstStyle/>
          <a:p>
            <a:pPr marL="0" indent="0">
              <a:buNone/>
            </a:pPr>
            <a:r>
              <a:rPr lang="en-GB" dirty="0" err="1" smtClean="0"/>
              <a:t>Ymddygiad</a:t>
            </a:r>
            <a:r>
              <a:rPr lang="en-GB" dirty="0" smtClean="0"/>
              <a:t>/</a:t>
            </a:r>
            <a:r>
              <a:rPr lang="en-GB" dirty="0" err="1" smtClean="0"/>
              <a:t>Rheolaeth</a:t>
            </a:r>
            <a:r>
              <a:rPr lang="en-GB" dirty="0" smtClean="0"/>
              <a:t>/ </a:t>
            </a:r>
            <a:r>
              <a:rPr lang="en-GB" dirty="0" err="1" smtClean="0"/>
              <a:t>rheolaeth</a:t>
            </a:r>
            <a:r>
              <a:rPr lang="en-GB" dirty="0" smtClean="0"/>
              <a:t> </a:t>
            </a:r>
            <a:r>
              <a:rPr lang="en-GB" dirty="0" err="1" smtClean="0"/>
              <a:t>dosbarth</a:t>
            </a:r>
            <a:endParaRPr lang="en-GB" dirty="0" smtClean="0"/>
          </a:p>
          <a:p>
            <a:pPr marL="0" indent="0">
              <a:buNone/>
            </a:pPr>
            <a:r>
              <a:rPr lang="en-GB" dirty="0" err="1" smtClean="0"/>
              <a:t>Fframweithiau</a:t>
            </a:r>
            <a:r>
              <a:rPr lang="en-GB" dirty="0" smtClean="0"/>
              <a:t> – </a:t>
            </a:r>
            <a:r>
              <a:rPr lang="en-GB" dirty="0" err="1" smtClean="0"/>
              <a:t>cynnwys</a:t>
            </a:r>
            <a:r>
              <a:rPr lang="en-GB" dirty="0" smtClean="0"/>
              <a:t> </a:t>
            </a:r>
            <a:r>
              <a:rPr lang="en-GB" dirty="0" err="1" smtClean="0"/>
              <a:t>rhai</a:t>
            </a:r>
            <a:r>
              <a:rPr lang="en-GB" dirty="0" smtClean="0"/>
              <a:t> </a:t>
            </a:r>
            <a:r>
              <a:rPr lang="en-GB" dirty="0" err="1" smtClean="0"/>
              <a:t>elfennau</a:t>
            </a:r>
            <a:r>
              <a:rPr lang="en-GB" dirty="0" smtClean="0"/>
              <a:t> o </a:t>
            </a:r>
            <a:r>
              <a:rPr lang="en-GB" dirty="0" err="1" smtClean="0"/>
              <a:t>rheolaeth</a:t>
            </a:r>
            <a:r>
              <a:rPr lang="en-GB" dirty="0" smtClean="0"/>
              <a:t> </a:t>
            </a:r>
            <a:r>
              <a:rPr lang="en-GB" dirty="0" err="1" smtClean="0"/>
              <a:t>dosbarth</a:t>
            </a:r>
            <a:endParaRPr lang="en-GB" dirty="0" smtClean="0"/>
          </a:p>
          <a:p>
            <a:pPr marL="0" indent="0">
              <a:buNone/>
            </a:pPr>
            <a:r>
              <a:rPr lang="en-GB" dirty="0" err="1" smtClean="0"/>
              <a:t>Gallu</a:t>
            </a:r>
            <a:r>
              <a:rPr lang="en-GB" dirty="0" smtClean="0"/>
              <a:t> </a:t>
            </a:r>
            <a:r>
              <a:rPr lang="en-GB" dirty="0" err="1" smtClean="0"/>
              <a:t>athrawon</a:t>
            </a:r>
            <a:r>
              <a:rPr lang="en-GB" dirty="0" smtClean="0"/>
              <a:t> </a:t>
            </a:r>
            <a:r>
              <a:rPr lang="en-GB" dirty="0" err="1" smtClean="0"/>
              <a:t>i</a:t>
            </a:r>
            <a:r>
              <a:rPr lang="en-GB" dirty="0" smtClean="0"/>
              <a:t> </a:t>
            </a:r>
            <a:r>
              <a:rPr lang="en-GB" dirty="0" err="1" smtClean="0"/>
              <a:t>wneud</a:t>
            </a:r>
            <a:r>
              <a:rPr lang="en-GB" dirty="0" smtClean="0"/>
              <a:t> </a:t>
            </a:r>
            <a:r>
              <a:rPr lang="en-GB" dirty="0" err="1" smtClean="0"/>
              <a:t>defnydd</a:t>
            </a:r>
            <a:r>
              <a:rPr lang="en-GB" dirty="0" smtClean="0"/>
              <a:t> </a:t>
            </a:r>
            <a:r>
              <a:rPr lang="en-GB" dirty="0" err="1" smtClean="0"/>
              <a:t>effeithiol</a:t>
            </a:r>
            <a:r>
              <a:rPr lang="en-GB" dirty="0" smtClean="0"/>
              <a:t> o </a:t>
            </a:r>
            <a:r>
              <a:rPr lang="en-GB" dirty="0" err="1" smtClean="0"/>
              <a:t>amser</a:t>
            </a:r>
            <a:r>
              <a:rPr lang="en-GB" dirty="0" smtClean="0"/>
              <a:t> </a:t>
            </a:r>
            <a:r>
              <a:rPr lang="en-GB" dirty="0" err="1" smtClean="0"/>
              <a:t>gwersi</a:t>
            </a:r>
            <a:r>
              <a:rPr lang="en-GB" dirty="0" smtClean="0"/>
              <a:t>, </a:t>
            </a:r>
            <a:r>
              <a:rPr lang="en-GB" dirty="0" err="1" smtClean="0"/>
              <a:t>i</a:t>
            </a:r>
            <a:r>
              <a:rPr lang="en-GB" dirty="0" smtClean="0"/>
              <a:t> </a:t>
            </a:r>
            <a:r>
              <a:rPr lang="en-GB" dirty="0" err="1" smtClean="0"/>
              <a:t>gyd</a:t>
            </a:r>
            <a:r>
              <a:rPr lang="en-GB" dirty="0" smtClean="0"/>
              <a:t> – </a:t>
            </a:r>
            <a:r>
              <a:rPr lang="en-GB" dirty="0" err="1" smtClean="0"/>
              <a:t>gysylltu</a:t>
            </a:r>
            <a:r>
              <a:rPr lang="en-GB" dirty="0" smtClean="0"/>
              <a:t> </a:t>
            </a:r>
            <a:r>
              <a:rPr lang="en-GB" dirty="0" err="1" smtClean="0"/>
              <a:t>adnoddau’r</a:t>
            </a:r>
            <a:r>
              <a:rPr lang="en-GB" dirty="0" smtClean="0"/>
              <a:t> </a:t>
            </a:r>
            <a:r>
              <a:rPr lang="en-GB" dirty="0" err="1" smtClean="0"/>
              <a:t>dosbarth</a:t>
            </a:r>
            <a:r>
              <a:rPr lang="en-GB" dirty="0" smtClean="0"/>
              <a:t> a </a:t>
            </a:r>
            <a:r>
              <a:rPr lang="en-GB" dirty="0" err="1" smtClean="0"/>
              <a:t>gofod</a:t>
            </a:r>
            <a:r>
              <a:rPr lang="en-GB" dirty="0" smtClean="0"/>
              <a:t>, ac </a:t>
            </a:r>
            <a:r>
              <a:rPr lang="en-GB" dirty="0" err="1" smtClean="0"/>
              <a:t>i</a:t>
            </a:r>
            <a:r>
              <a:rPr lang="en-GB" dirty="0" smtClean="0"/>
              <a:t> </a:t>
            </a:r>
            <a:r>
              <a:rPr lang="en-GB" dirty="0" err="1" smtClean="0"/>
              <a:t>reoli</a:t>
            </a:r>
            <a:r>
              <a:rPr lang="en-GB" dirty="0" smtClean="0"/>
              <a:t> </a:t>
            </a:r>
            <a:r>
              <a:rPr lang="en-GB" dirty="0" err="1" smtClean="0"/>
              <a:t>ymddygiad</a:t>
            </a:r>
            <a:r>
              <a:rPr lang="en-GB" dirty="0" smtClean="0"/>
              <a:t> </a:t>
            </a:r>
            <a:r>
              <a:rPr lang="en-GB" dirty="0" err="1" smtClean="0"/>
              <a:t>disgyblion</a:t>
            </a:r>
            <a:r>
              <a:rPr lang="en-GB" dirty="0" smtClean="0"/>
              <a:t> </a:t>
            </a:r>
            <a:r>
              <a:rPr lang="en-GB" dirty="0" err="1" smtClean="0"/>
              <a:t>gyda</a:t>
            </a:r>
            <a:r>
              <a:rPr lang="en-GB" dirty="0" smtClean="0"/>
              <a:t> </a:t>
            </a:r>
            <a:r>
              <a:rPr lang="en-GB" dirty="0" err="1" smtClean="0"/>
              <a:t>rheolau</a:t>
            </a:r>
            <a:r>
              <a:rPr lang="en-GB" dirty="0" smtClean="0"/>
              <a:t> </a:t>
            </a:r>
            <a:r>
              <a:rPr lang="en-GB" dirty="0" err="1" smtClean="0"/>
              <a:t>clir</a:t>
            </a:r>
            <a:r>
              <a:rPr lang="en-GB" dirty="0" smtClean="0"/>
              <a:t> </a:t>
            </a:r>
            <a:r>
              <a:rPr lang="en-GB" dirty="0" err="1" smtClean="0"/>
              <a:t>sy’n</a:t>
            </a:r>
            <a:r>
              <a:rPr lang="en-GB" dirty="0" smtClean="0"/>
              <a:t> </a:t>
            </a:r>
            <a:r>
              <a:rPr lang="en-GB" dirty="0" err="1" smtClean="0"/>
              <a:t>cael</a:t>
            </a:r>
            <a:r>
              <a:rPr lang="en-GB" dirty="0" smtClean="0"/>
              <a:t> </a:t>
            </a:r>
            <a:r>
              <a:rPr lang="en-GB" dirty="0" err="1" smtClean="0"/>
              <a:t>eu</a:t>
            </a:r>
            <a:r>
              <a:rPr lang="en-GB" dirty="0" smtClean="0"/>
              <a:t> </a:t>
            </a:r>
            <a:r>
              <a:rPr lang="en-GB" dirty="0" err="1" smtClean="0"/>
              <a:t>gweithredu’n</a:t>
            </a:r>
            <a:r>
              <a:rPr lang="en-GB" dirty="0" smtClean="0"/>
              <a:t> </a:t>
            </a:r>
            <a:r>
              <a:rPr lang="en-GB" dirty="0" err="1" smtClean="0"/>
              <a:t>gyson</a:t>
            </a:r>
            <a:r>
              <a:rPr lang="en-GB" dirty="0" smtClean="0"/>
              <a:t>, </a:t>
            </a:r>
            <a:r>
              <a:rPr lang="en-GB" dirty="0" err="1" smtClean="0"/>
              <a:t>sydd</a:t>
            </a:r>
            <a:r>
              <a:rPr lang="en-GB" dirty="0" smtClean="0"/>
              <a:t> </a:t>
            </a:r>
            <a:r>
              <a:rPr lang="en-GB" dirty="0" err="1" smtClean="0"/>
              <a:t>yn</a:t>
            </a:r>
            <a:r>
              <a:rPr lang="en-GB" dirty="0" smtClean="0"/>
              <a:t> </a:t>
            </a:r>
            <a:r>
              <a:rPr lang="en-GB" dirty="0" err="1" smtClean="0"/>
              <a:t>berthnasol</a:t>
            </a:r>
            <a:r>
              <a:rPr lang="en-GB" dirty="0" smtClean="0"/>
              <a:t> </a:t>
            </a:r>
            <a:r>
              <a:rPr lang="en-GB" dirty="0" err="1" smtClean="0"/>
              <a:t>i</a:t>
            </a:r>
            <a:r>
              <a:rPr lang="en-GB" dirty="0" smtClean="0"/>
              <a:t> </a:t>
            </a:r>
            <a:r>
              <a:rPr lang="en-GB" dirty="0" err="1" smtClean="0"/>
              <a:t>greu</a:t>
            </a:r>
            <a:r>
              <a:rPr lang="en-GB" dirty="0" smtClean="0"/>
              <a:t> </a:t>
            </a:r>
            <a:r>
              <a:rPr lang="en-GB" dirty="0" err="1" smtClean="0"/>
              <a:t>awyrgylch</a:t>
            </a:r>
            <a:r>
              <a:rPr lang="en-GB" dirty="0" smtClean="0"/>
              <a:t> </a:t>
            </a:r>
            <a:r>
              <a:rPr lang="en-GB" dirty="0" err="1" smtClean="0"/>
              <a:t>dysgu</a:t>
            </a:r>
            <a:r>
              <a:rPr lang="en-GB" dirty="0" smtClean="0"/>
              <a:t> </a:t>
            </a:r>
            <a:r>
              <a:rPr lang="en-GB" dirty="0" err="1" smtClean="0"/>
              <a:t>cadarnhaol</a:t>
            </a:r>
            <a:r>
              <a:rPr lang="en-GB" dirty="0" smtClean="0"/>
              <a:t>.</a:t>
            </a:r>
          </a:p>
        </p:txBody>
      </p:sp>
      <p:sp>
        <p:nvSpPr>
          <p:cNvPr id="4" name="Content Placeholder 3"/>
          <p:cNvSpPr>
            <a:spLocks noGrp="1"/>
          </p:cNvSpPr>
          <p:nvPr>
            <p:ph sz="half" idx="2"/>
          </p:nvPr>
        </p:nvSpPr>
        <p:spPr>
          <a:xfrm>
            <a:off x="6297558" y="1701800"/>
            <a:ext cx="5773517" cy="4967560"/>
          </a:xfrm>
        </p:spPr>
        <p:txBody>
          <a:bodyPr>
            <a:normAutofit fontScale="77500" lnSpcReduction="20000"/>
          </a:bodyPr>
          <a:lstStyle/>
          <a:p>
            <a:pPr marL="0" indent="0">
              <a:buNone/>
            </a:pPr>
            <a:r>
              <a:rPr lang="en-GB" sz="3200" i="1" dirty="0"/>
              <a:t>Behaviour / control / classroom management </a:t>
            </a:r>
          </a:p>
          <a:p>
            <a:r>
              <a:rPr lang="en-GB" sz="3200" i="1" dirty="0"/>
              <a:t>Empirically based frameworks  (e.g. CLASS) include some element of classroom management. </a:t>
            </a:r>
          </a:p>
          <a:p>
            <a:r>
              <a:rPr lang="en-GB" sz="3200" i="1" dirty="0"/>
              <a:t>A teacher’s abilities to make efficient use of lesson time, to coordinate classroom resources and space, and to manage students’ behaviour with clear rules that are consistently enforced, are all relevant to maximising the learning that can take place. </a:t>
            </a:r>
          </a:p>
        </p:txBody>
      </p:sp>
      <p:pic>
        <p:nvPicPr>
          <p:cNvPr id="5122"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70284" y="-99392"/>
            <a:ext cx="3714750"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7232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                                   Sutton </a:t>
            </a:r>
            <a:r>
              <a:rPr lang="en-GB" sz="2400" dirty="0"/>
              <a:t>Trust overview of research</a:t>
            </a:r>
            <a:br>
              <a:rPr lang="en-GB" sz="2400" dirty="0"/>
            </a:br>
            <a:r>
              <a:rPr lang="en-GB" sz="2400" dirty="0" smtClean="0"/>
              <a:t>           </a:t>
            </a:r>
            <a:r>
              <a:rPr lang="en-GB" sz="2400" dirty="0" err="1" smtClean="0"/>
              <a:t>Rheolaeth</a:t>
            </a:r>
            <a:r>
              <a:rPr lang="en-GB" sz="2400" dirty="0" smtClean="0"/>
              <a:t> </a:t>
            </a:r>
            <a:r>
              <a:rPr lang="en-GB" sz="2400" dirty="0" err="1"/>
              <a:t>dosbarth</a:t>
            </a:r>
            <a:r>
              <a:rPr lang="en-GB" sz="2400" dirty="0"/>
              <a:t>                Classroom management</a:t>
            </a:r>
          </a:p>
        </p:txBody>
      </p:sp>
      <p:sp>
        <p:nvSpPr>
          <p:cNvPr id="3" name="Content Placeholder 2"/>
          <p:cNvSpPr>
            <a:spLocks noGrp="1"/>
          </p:cNvSpPr>
          <p:nvPr>
            <p:ph sz="half" idx="1"/>
          </p:nvPr>
        </p:nvSpPr>
        <p:spPr/>
        <p:txBody>
          <a:bodyPr>
            <a:noAutofit/>
          </a:bodyPr>
          <a:lstStyle/>
          <a:p>
            <a:pPr marL="0" indent="0">
              <a:buNone/>
            </a:pPr>
            <a:r>
              <a:rPr lang="en-GB" sz="2800" dirty="0" err="1" smtClean="0"/>
              <a:t>Serch</a:t>
            </a:r>
            <a:r>
              <a:rPr lang="en-GB" sz="2800" dirty="0" smtClean="0"/>
              <a:t> </a:t>
            </a:r>
            <a:r>
              <a:rPr lang="en-GB" sz="2800" dirty="0" err="1" smtClean="0"/>
              <a:t>hynny</a:t>
            </a:r>
            <a:r>
              <a:rPr lang="en-GB" sz="2800" dirty="0" smtClean="0"/>
              <a:t>, </a:t>
            </a:r>
            <a:r>
              <a:rPr lang="en-GB" sz="2800" dirty="0" err="1" smtClean="0"/>
              <a:t>nid</a:t>
            </a:r>
            <a:r>
              <a:rPr lang="en-GB" sz="2800" dirty="0" smtClean="0"/>
              <a:t> </a:t>
            </a:r>
            <a:r>
              <a:rPr lang="en-GB" sz="2800" dirty="0" err="1" smtClean="0"/>
              <a:t>yw’r</a:t>
            </a:r>
            <a:r>
              <a:rPr lang="en-GB" sz="2800" dirty="0" smtClean="0"/>
              <a:t> </a:t>
            </a:r>
            <a:r>
              <a:rPr lang="en-GB" sz="2800" dirty="0" err="1" smtClean="0"/>
              <a:t>ffactorau</a:t>
            </a:r>
            <a:r>
              <a:rPr lang="en-GB" sz="2800" dirty="0" smtClean="0"/>
              <a:t> </a:t>
            </a:r>
            <a:r>
              <a:rPr lang="en-GB" sz="2800" dirty="0" err="1" smtClean="0"/>
              <a:t>hyn</a:t>
            </a:r>
            <a:r>
              <a:rPr lang="en-GB" sz="2800" dirty="0" smtClean="0"/>
              <a:t> </a:t>
            </a:r>
            <a:r>
              <a:rPr lang="en-GB" sz="2800" dirty="0" err="1" smtClean="0"/>
              <a:t>yn</a:t>
            </a:r>
            <a:r>
              <a:rPr lang="en-GB" sz="2800" dirty="0" smtClean="0"/>
              <a:t> </a:t>
            </a:r>
            <a:r>
              <a:rPr lang="en-GB" sz="2800" dirty="0" err="1" smtClean="0"/>
              <a:t>hollol</a:t>
            </a:r>
            <a:r>
              <a:rPr lang="en-GB" sz="2800" dirty="0" smtClean="0"/>
              <a:t> </a:t>
            </a:r>
            <a:r>
              <a:rPr lang="en-GB" sz="2800" dirty="0" err="1" smtClean="0"/>
              <a:t>berthnasol</a:t>
            </a:r>
            <a:r>
              <a:rPr lang="en-GB" sz="2800" dirty="0" smtClean="0"/>
              <a:t>  </a:t>
            </a:r>
            <a:r>
              <a:rPr lang="en-GB" sz="2800" dirty="0" err="1" smtClean="0"/>
              <a:t>i</a:t>
            </a:r>
            <a:r>
              <a:rPr lang="en-GB" sz="2800" dirty="0" smtClean="0"/>
              <a:t> </a:t>
            </a:r>
            <a:r>
              <a:rPr lang="en-GB" sz="2800" dirty="0" err="1" smtClean="0"/>
              <a:t>ddysgu</a:t>
            </a:r>
            <a:r>
              <a:rPr lang="en-GB" sz="2800" dirty="0" smtClean="0"/>
              <a:t>; </a:t>
            </a:r>
            <a:r>
              <a:rPr lang="en-GB" sz="2800" dirty="0" err="1" smtClean="0"/>
              <a:t>maent</a:t>
            </a:r>
            <a:r>
              <a:rPr lang="en-GB" sz="2800" dirty="0" smtClean="0"/>
              <a:t> </a:t>
            </a:r>
            <a:r>
              <a:rPr lang="en-GB" sz="2800" dirty="0" err="1" smtClean="0"/>
              <a:t>yn</a:t>
            </a:r>
            <a:r>
              <a:rPr lang="en-GB" sz="2800" dirty="0" smtClean="0"/>
              <a:t> </a:t>
            </a:r>
            <a:r>
              <a:rPr lang="en-GB" sz="2800" dirty="0" err="1" smtClean="0"/>
              <a:t>ffactorau</a:t>
            </a:r>
            <a:r>
              <a:rPr lang="en-GB" sz="2800" dirty="0" smtClean="0"/>
              <a:t> </a:t>
            </a:r>
            <a:r>
              <a:rPr lang="en-GB" sz="2800" dirty="0" err="1" smtClean="0"/>
              <a:t>sy’n</a:t>
            </a:r>
            <a:r>
              <a:rPr lang="en-GB" sz="2800" dirty="0" smtClean="0"/>
              <a:t> </a:t>
            </a:r>
            <a:r>
              <a:rPr lang="en-GB" sz="2800" dirty="0" err="1" smtClean="0"/>
              <a:t>arwain</a:t>
            </a:r>
            <a:r>
              <a:rPr lang="en-GB" sz="2800" dirty="0" smtClean="0"/>
              <a:t> at </a:t>
            </a:r>
            <a:r>
              <a:rPr lang="en-GB" sz="2800" dirty="0" err="1" smtClean="0"/>
              <a:t>ddysgu</a:t>
            </a:r>
            <a:r>
              <a:rPr lang="en-GB" sz="2800" dirty="0" smtClean="0"/>
              <a:t> </a:t>
            </a:r>
            <a:r>
              <a:rPr lang="en-GB" sz="2800" dirty="0" err="1" smtClean="0"/>
              <a:t>yn</a:t>
            </a:r>
            <a:r>
              <a:rPr lang="en-GB" sz="2800" dirty="0" smtClean="0"/>
              <a:t> </a:t>
            </a:r>
            <a:r>
              <a:rPr lang="en-GB" sz="2800" dirty="0" err="1" smtClean="0"/>
              <a:t>hytrach</a:t>
            </a:r>
            <a:r>
              <a:rPr lang="en-GB" sz="2800" dirty="0" smtClean="0"/>
              <a:t> </a:t>
            </a:r>
            <a:r>
              <a:rPr lang="en-GB" sz="2800" dirty="0" err="1" smtClean="0"/>
              <a:t>na</a:t>
            </a:r>
            <a:r>
              <a:rPr lang="en-GB" sz="2800" dirty="0" smtClean="0"/>
              <a:t> bod </a:t>
            </a:r>
            <a:r>
              <a:rPr lang="en-GB" sz="2800" dirty="0" err="1" smtClean="0"/>
              <a:t>yn</a:t>
            </a:r>
            <a:r>
              <a:rPr lang="en-GB" sz="2800" dirty="0" smtClean="0"/>
              <a:t> </a:t>
            </a:r>
            <a:r>
              <a:rPr lang="en-GB" sz="2800" dirty="0" err="1" smtClean="0"/>
              <a:t>rhan</a:t>
            </a:r>
            <a:r>
              <a:rPr lang="en-GB" sz="2800" dirty="0" smtClean="0"/>
              <a:t> </a:t>
            </a:r>
            <a:r>
              <a:rPr lang="en-GB" sz="2800" dirty="0" err="1" smtClean="0"/>
              <a:t>ohono</a:t>
            </a:r>
            <a:r>
              <a:rPr lang="en-GB" sz="2800" dirty="0" smtClean="0"/>
              <a:t>.</a:t>
            </a:r>
            <a:endParaRPr lang="en-GB" sz="2800" dirty="0"/>
          </a:p>
        </p:txBody>
      </p:sp>
      <p:sp>
        <p:nvSpPr>
          <p:cNvPr id="4" name="Content Placeholder 3"/>
          <p:cNvSpPr>
            <a:spLocks noGrp="1"/>
          </p:cNvSpPr>
          <p:nvPr>
            <p:ph sz="half" idx="2"/>
          </p:nvPr>
        </p:nvSpPr>
        <p:spPr>
          <a:xfrm>
            <a:off x="6297558" y="1701800"/>
            <a:ext cx="5773517" cy="4967560"/>
          </a:xfrm>
        </p:spPr>
        <p:txBody>
          <a:bodyPr>
            <a:normAutofit/>
          </a:bodyPr>
          <a:lstStyle/>
          <a:p>
            <a:r>
              <a:rPr lang="en-GB" sz="3200" i="1" dirty="0" smtClean="0"/>
              <a:t>However</a:t>
            </a:r>
            <a:r>
              <a:rPr lang="en-GB" sz="3200" i="1" dirty="0"/>
              <a:t>, these factors are mostly not directly related to learning; they are necessary  factors to allow learning, rather than direct components of it</a:t>
            </a:r>
            <a:r>
              <a:rPr lang="en-GB" sz="3200" i="1" dirty="0" smtClean="0"/>
              <a:t>.</a:t>
            </a:r>
          </a:p>
          <a:p>
            <a:endParaRPr lang="en-GB" sz="3200" i="1" dirty="0" smtClean="0"/>
          </a:p>
          <a:p>
            <a:endParaRPr lang="en-GB" sz="2900" i="1" dirty="0"/>
          </a:p>
        </p:txBody>
      </p:sp>
      <p:pic>
        <p:nvPicPr>
          <p:cNvPr id="5122"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70284" y="-99392"/>
            <a:ext cx="3714750"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974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                    Sutton </a:t>
            </a:r>
            <a:r>
              <a:rPr lang="en-GB" sz="2800" dirty="0"/>
              <a:t>Trust overview of research</a:t>
            </a:r>
            <a:br>
              <a:rPr lang="en-GB" sz="2800" dirty="0"/>
            </a:br>
            <a:r>
              <a:rPr lang="en-GB" sz="2800" dirty="0"/>
              <a:t>           </a:t>
            </a:r>
            <a:r>
              <a:rPr lang="en-GB" sz="2800" dirty="0" err="1"/>
              <a:t>Rheolaeth</a:t>
            </a:r>
            <a:r>
              <a:rPr lang="en-GB" sz="2800" dirty="0"/>
              <a:t> </a:t>
            </a:r>
            <a:r>
              <a:rPr lang="en-GB" sz="2800" dirty="0" err="1"/>
              <a:t>dosbarth</a:t>
            </a:r>
            <a:r>
              <a:rPr lang="en-GB" sz="2800" dirty="0"/>
              <a:t>           </a:t>
            </a:r>
            <a:r>
              <a:rPr lang="en-GB" sz="2800" dirty="0" smtClean="0"/>
              <a:t>Classroom </a:t>
            </a:r>
            <a:r>
              <a:rPr lang="en-GB" sz="2800" dirty="0"/>
              <a:t>management</a:t>
            </a:r>
          </a:p>
        </p:txBody>
      </p:sp>
      <p:sp>
        <p:nvSpPr>
          <p:cNvPr id="3" name="Content Placeholder 2"/>
          <p:cNvSpPr>
            <a:spLocks noGrp="1"/>
          </p:cNvSpPr>
          <p:nvPr>
            <p:ph sz="half" idx="1"/>
          </p:nvPr>
        </p:nvSpPr>
        <p:spPr>
          <a:xfrm>
            <a:off x="117748" y="1701800"/>
            <a:ext cx="5976665" cy="4895552"/>
          </a:xfrm>
        </p:spPr>
        <p:txBody>
          <a:bodyPr>
            <a:noAutofit/>
          </a:bodyPr>
          <a:lstStyle/>
          <a:p>
            <a:r>
              <a:rPr lang="en-GB" dirty="0" err="1" smtClean="0"/>
              <a:t>Awgrymiadau</a:t>
            </a:r>
            <a:r>
              <a:rPr lang="en-GB" dirty="0" smtClean="0"/>
              <a:t> am </a:t>
            </a:r>
            <a:r>
              <a:rPr lang="en-GB" dirty="0" err="1" smtClean="0"/>
              <a:t>offeryn</a:t>
            </a:r>
            <a:r>
              <a:rPr lang="en-GB" dirty="0" smtClean="0"/>
              <a:t> </a:t>
            </a:r>
            <a:r>
              <a:rPr lang="en-GB" dirty="0" err="1" smtClean="0"/>
              <a:t>mesur</a:t>
            </a:r>
            <a:endParaRPr lang="en-GB" dirty="0" smtClean="0"/>
          </a:p>
          <a:p>
            <a:r>
              <a:rPr lang="en-GB" dirty="0" err="1" smtClean="0"/>
              <a:t>Offeryn</a:t>
            </a:r>
            <a:r>
              <a:rPr lang="en-GB" dirty="0" smtClean="0"/>
              <a:t> </a:t>
            </a:r>
            <a:r>
              <a:rPr lang="en-GB" dirty="0" err="1" smtClean="0"/>
              <a:t>i</a:t>
            </a:r>
            <a:r>
              <a:rPr lang="en-GB" dirty="0" smtClean="0"/>
              <a:t> </a:t>
            </a:r>
            <a:r>
              <a:rPr lang="en-GB" dirty="0" err="1" smtClean="0"/>
              <a:t>fesur</a:t>
            </a:r>
            <a:r>
              <a:rPr lang="en-GB" dirty="0" smtClean="0"/>
              <a:t> </a:t>
            </a:r>
            <a:r>
              <a:rPr lang="en-GB" dirty="0" err="1" smtClean="0"/>
              <a:t>amser</a:t>
            </a:r>
            <a:r>
              <a:rPr lang="en-GB" dirty="0" smtClean="0"/>
              <a:t> </a:t>
            </a:r>
            <a:r>
              <a:rPr lang="en-GB" dirty="0" err="1" smtClean="0"/>
              <a:t>disgyblion</a:t>
            </a:r>
            <a:r>
              <a:rPr lang="en-GB" dirty="0" smtClean="0"/>
              <a:t> </a:t>
            </a:r>
            <a:r>
              <a:rPr lang="en-GB" dirty="0" err="1" smtClean="0"/>
              <a:t>ar</a:t>
            </a:r>
            <a:r>
              <a:rPr lang="en-GB" dirty="0" smtClean="0"/>
              <a:t> </a:t>
            </a:r>
            <a:r>
              <a:rPr lang="en-GB" dirty="0" err="1" smtClean="0"/>
              <a:t>dasg</a:t>
            </a:r>
            <a:r>
              <a:rPr lang="en-GB" dirty="0" smtClean="0"/>
              <a:t> </a:t>
            </a:r>
            <a:r>
              <a:rPr lang="en-GB" dirty="0" err="1" smtClean="0"/>
              <a:t>yn</a:t>
            </a:r>
            <a:r>
              <a:rPr lang="en-GB" dirty="0" smtClean="0"/>
              <a:t> y </a:t>
            </a:r>
            <a:r>
              <a:rPr lang="en-GB" dirty="0" err="1" smtClean="0"/>
              <a:t>gwersi</a:t>
            </a:r>
            <a:r>
              <a:rPr lang="en-GB" dirty="0" smtClean="0"/>
              <a:t>.</a:t>
            </a:r>
          </a:p>
          <a:p>
            <a:r>
              <a:rPr lang="en-GB" dirty="0" err="1" smtClean="0"/>
              <a:t>Gwnaeth</a:t>
            </a:r>
            <a:r>
              <a:rPr lang="en-GB" dirty="0" smtClean="0"/>
              <a:t> Brophy a Good (</a:t>
            </a:r>
            <a:r>
              <a:rPr lang="en-GB" dirty="0" err="1" smtClean="0"/>
              <a:t>dyfynnwyd</a:t>
            </a:r>
            <a:r>
              <a:rPr lang="en-GB" dirty="0" smtClean="0"/>
              <a:t> </a:t>
            </a:r>
            <a:r>
              <a:rPr lang="en-GB" dirty="0" err="1" smtClean="0"/>
              <a:t>yn</a:t>
            </a:r>
            <a:r>
              <a:rPr lang="en-GB" dirty="0" smtClean="0"/>
              <a:t> Sutton Trust 2014) </a:t>
            </a:r>
            <a:r>
              <a:rPr lang="en-GB" dirty="0" err="1" smtClean="0"/>
              <a:t>adnabod</a:t>
            </a:r>
            <a:r>
              <a:rPr lang="en-GB" dirty="0" smtClean="0"/>
              <a:t> y </a:t>
            </a:r>
            <a:r>
              <a:rPr lang="en-GB" dirty="0" err="1" smtClean="0"/>
              <a:t>berthynas</a:t>
            </a:r>
            <a:r>
              <a:rPr lang="en-GB" dirty="0" smtClean="0"/>
              <a:t> </a:t>
            </a:r>
            <a:r>
              <a:rPr lang="en-GB" dirty="0" err="1" smtClean="0"/>
              <a:t>rhwng</a:t>
            </a:r>
            <a:r>
              <a:rPr lang="en-GB" dirty="0"/>
              <a:t> </a:t>
            </a:r>
            <a:r>
              <a:rPr lang="en-GB" dirty="0" err="1" smtClean="0"/>
              <a:t>amser</a:t>
            </a:r>
            <a:r>
              <a:rPr lang="en-GB" dirty="0" smtClean="0"/>
              <a:t> </a:t>
            </a:r>
            <a:r>
              <a:rPr lang="en-GB" dirty="0" err="1" smtClean="0"/>
              <a:t>ar</a:t>
            </a:r>
            <a:r>
              <a:rPr lang="en-GB" dirty="0" smtClean="0"/>
              <a:t> </a:t>
            </a:r>
            <a:r>
              <a:rPr lang="en-GB" dirty="0" err="1" smtClean="0"/>
              <a:t>dasg</a:t>
            </a:r>
            <a:r>
              <a:rPr lang="en-GB" dirty="0" smtClean="0"/>
              <a:t> a </a:t>
            </a:r>
            <a:r>
              <a:rPr lang="en-GB" dirty="0" err="1" smtClean="0"/>
              <a:t>llwyddiant</a:t>
            </a:r>
            <a:r>
              <a:rPr lang="en-GB" dirty="0" smtClean="0"/>
              <a:t> </a:t>
            </a:r>
            <a:r>
              <a:rPr lang="en-GB" dirty="0" err="1" smtClean="0"/>
              <a:t>disgybl</a:t>
            </a:r>
            <a:r>
              <a:rPr lang="en-GB" dirty="0" smtClean="0"/>
              <a:t> </a:t>
            </a:r>
            <a:r>
              <a:rPr lang="en-GB" dirty="0" err="1" smtClean="0"/>
              <a:t>fel</a:t>
            </a:r>
            <a:r>
              <a:rPr lang="en-GB" dirty="0" smtClean="0"/>
              <a:t> un </a:t>
            </a:r>
            <a:r>
              <a:rPr lang="en-GB" dirty="0" err="1" smtClean="0"/>
              <a:t>o’r</a:t>
            </a:r>
            <a:r>
              <a:rPr lang="en-GB" dirty="0" smtClean="0"/>
              <a:t> </a:t>
            </a:r>
            <a:r>
              <a:rPr lang="en-GB" dirty="0" err="1" smtClean="0"/>
              <a:t>elfennau</a:t>
            </a:r>
            <a:r>
              <a:rPr lang="en-GB" dirty="0" smtClean="0"/>
              <a:t> </a:t>
            </a:r>
            <a:r>
              <a:rPr lang="en-GB" dirty="0" err="1" smtClean="0"/>
              <a:t>allweddol</a:t>
            </a:r>
            <a:r>
              <a:rPr lang="en-GB" dirty="0" smtClean="0"/>
              <a:t> </a:t>
            </a:r>
            <a:r>
              <a:rPr lang="en-GB" dirty="0" err="1" smtClean="0"/>
              <a:t>mewn</a:t>
            </a:r>
            <a:r>
              <a:rPr lang="en-GB" dirty="0" smtClean="0"/>
              <a:t> </a:t>
            </a:r>
            <a:r>
              <a:rPr lang="en-GB" dirty="0" err="1" smtClean="0"/>
              <a:t>ystafell</a:t>
            </a:r>
            <a:r>
              <a:rPr lang="en-GB" dirty="0" smtClean="0"/>
              <a:t> </a:t>
            </a:r>
            <a:r>
              <a:rPr lang="en-GB" dirty="0" err="1" smtClean="0"/>
              <a:t>ddosbarth</a:t>
            </a:r>
            <a:r>
              <a:rPr lang="en-GB" dirty="0" smtClean="0"/>
              <a:t> </a:t>
            </a:r>
            <a:r>
              <a:rPr lang="en-GB" dirty="0" err="1" smtClean="0"/>
              <a:t>llwyddiannus</a:t>
            </a:r>
            <a:endParaRPr lang="en-GB" dirty="0" smtClean="0"/>
          </a:p>
        </p:txBody>
      </p:sp>
      <p:sp>
        <p:nvSpPr>
          <p:cNvPr id="4" name="Content Placeholder 3"/>
          <p:cNvSpPr>
            <a:spLocks noGrp="1"/>
          </p:cNvSpPr>
          <p:nvPr>
            <p:ph sz="half" idx="2"/>
          </p:nvPr>
        </p:nvSpPr>
        <p:spPr>
          <a:xfrm>
            <a:off x="6297558" y="1701800"/>
            <a:ext cx="5629501" cy="4470400"/>
          </a:xfrm>
        </p:spPr>
        <p:txBody>
          <a:bodyPr>
            <a:noAutofit/>
          </a:bodyPr>
          <a:lstStyle/>
          <a:p>
            <a:pPr marL="0" indent="0" algn="ctr">
              <a:buNone/>
            </a:pPr>
            <a:r>
              <a:rPr lang="en-GB" i="1" dirty="0"/>
              <a:t>S</a:t>
            </a:r>
            <a:r>
              <a:rPr lang="en-GB" i="1" dirty="0" smtClean="0"/>
              <a:t>uggestion of  a measuring tool</a:t>
            </a:r>
          </a:p>
          <a:p>
            <a:r>
              <a:rPr lang="en-GB" i="1" dirty="0" smtClean="0"/>
              <a:t>A tool </a:t>
            </a:r>
            <a:r>
              <a:rPr lang="en-GB" i="1" dirty="0"/>
              <a:t>for measuring students’ time on task in lessons. </a:t>
            </a:r>
            <a:endParaRPr lang="en-GB" i="1" dirty="0" smtClean="0"/>
          </a:p>
          <a:p>
            <a:r>
              <a:rPr lang="en-GB" i="1" dirty="0" smtClean="0"/>
              <a:t>Brophy </a:t>
            </a:r>
            <a:r>
              <a:rPr lang="en-GB" i="1" dirty="0"/>
              <a:t>and Good </a:t>
            </a:r>
            <a:r>
              <a:rPr lang="en-GB" i="1" dirty="0" smtClean="0"/>
              <a:t>(cited Sutton Trust 2014) </a:t>
            </a:r>
            <a:r>
              <a:rPr lang="en-GB" i="1" dirty="0"/>
              <a:t>identify the relationship between ‘academic engaged time’ and student achievement as one of </a:t>
            </a:r>
            <a:r>
              <a:rPr lang="en-GB" i="1" dirty="0" smtClean="0"/>
              <a:t>the key elements of a successful classroom</a:t>
            </a:r>
          </a:p>
        </p:txBody>
      </p:sp>
      <p:pic>
        <p:nvPicPr>
          <p:cNvPr id="5"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758707" y="33834"/>
            <a:ext cx="3430117"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067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                    Sutton </a:t>
            </a:r>
            <a:r>
              <a:rPr lang="en-GB" sz="2800" dirty="0"/>
              <a:t>Trust overview of research</a:t>
            </a:r>
            <a:br>
              <a:rPr lang="en-GB" sz="2800" dirty="0"/>
            </a:br>
            <a:r>
              <a:rPr lang="en-GB" sz="2800" dirty="0"/>
              <a:t>           </a:t>
            </a:r>
            <a:r>
              <a:rPr lang="en-GB" sz="2800" dirty="0" err="1"/>
              <a:t>Rheolaeth</a:t>
            </a:r>
            <a:r>
              <a:rPr lang="en-GB" sz="2800" dirty="0"/>
              <a:t> </a:t>
            </a:r>
            <a:r>
              <a:rPr lang="en-GB" sz="2800" dirty="0" err="1"/>
              <a:t>dosbarth</a:t>
            </a:r>
            <a:r>
              <a:rPr lang="en-GB" sz="2800" dirty="0"/>
              <a:t>           </a:t>
            </a:r>
            <a:r>
              <a:rPr lang="en-GB" sz="2800" dirty="0" smtClean="0"/>
              <a:t>Classroom </a:t>
            </a:r>
            <a:r>
              <a:rPr lang="en-GB" sz="2800" dirty="0"/>
              <a:t>management</a:t>
            </a:r>
          </a:p>
        </p:txBody>
      </p:sp>
      <p:sp>
        <p:nvSpPr>
          <p:cNvPr id="3" name="Content Placeholder 2"/>
          <p:cNvSpPr>
            <a:spLocks noGrp="1"/>
          </p:cNvSpPr>
          <p:nvPr>
            <p:ph sz="half" idx="1"/>
          </p:nvPr>
        </p:nvSpPr>
        <p:spPr>
          <a:xfrm>
            <a:off x="117748" y="1701800"/>
            <a:ext cx="5976665" cy="4895552"/>
          </a:xfrm>
        </p:spPr>
        <p:txBody>
          <a:bodyPr>
            <a:noAutofit/>
          </a:bodyPr>
          <a:lstStyle/>
          <a:p>
            <a:r>
              <a:rPr lang="en-GB" sz="2800" dirty="0" smtClean="0"/>
              <a:t>I </a:t>
            </a:r>
            <a:r>
              <a:rPr lang="en-GB" sz="2800" dirty="0" err="1" smtClean="0"/>
              <a:t>athro</a:t>
            </a:r>
            <a:r>
              <a:rPr lang="en-GB" sz="2800" dirty="0" smtClean="0"/>
              <a:t> </a:t>
            </a:r>
            <a:r>
              <a:rPr lang="en-GB" sz="2800" dirty="0" err="1" smtClean="0"/>
              <a:t>allu</a:t>
            </a:r>
            <a:r>
              <a:rPr lang="en-GB" sz="2800" dirty="0" smtClean="0"/>
              <a:t> </a:t>
            </a:r>
            <a:r>
              <a:rPr lang="en-GB" sz="2800" dirty="0" err="1" smtClean="0"/>
              <a:t>dracio’r</a:t>
            </a:r>
            <a:r>
              <a:rPr lang="en-GB" sz="2800" dirty="0" smtClean="0"/>
              <a:t> </a:t>
            </a:r>
            <a:r>
              <a:rPr lang="en-GB" sz="2800" dirty="0" err="1" smtClean="0"/>
              <a:t>mesur</a:t>
            </a:r>
            <a:r>
              <a:rPr lang="en-GB" sz="2800" dirty="0" smtClean="0"/>
              <a:t> </a:t>
            </a:r>
            <a:r>
              <a:rPr lang="en-GB" sz="2800" dirty="0" err="1" smtClean="0"/>
              <a:t>hyn</a:t>
            </a:r>
            <a:r>
              <a:rPr lang="en-GB" sz="2800" dirty="0" smtClean="0"/>
              <a:t> </a:t>
            </a:r>
            <a:r>
              <a:rPr lang="en-GB" sz="2800" dirty="0" err="1" smtClean="0"/>
              <a:t>dros</a:t>
            </a:r>
            <a:r>
              <a:rPr lang="en-GB" sz="2800" dirty="0" smtClean="0"/>
              <a:t> </a:t>
            </a:r>
            <a:r>
              <a:rPr lang="en-GB" sz="2800" dirty="0" err="1" smtClean="0"/>
              <a:t>amser</a:t>
            </a:r>
            <a:r>
              <a:rPr lang="en-GB" sz="2800" dirty="0" smtClean="0"/>
              <a:t> a </a:t>
            </a:r>
            <a:r>
              <a:rPr lang="en-GB" sz="2800" dirty="0" err="1" smtClean="0"/>
              <a:t>gyda</a:t>
            </a:r>
            <a:r>
              <a:rPr lang="en-GB" sz="2800" dirty="0" smtClean="0"/>
              <a:t> </a:t>
            </a:r>
            <a:r>
              <a:rPr lang="en-GB" sz="2800" dirty="0" err="1" smtClean="0"/>
              <a:t>dosbarthiadau</a:t>
            </a:r>
            <a:r>
              <a:rPr lang="en-GB" sz="2800" dirty="0" smtClean="0"/>
              <a:t> </a:t>
            </a:r>
            <a:r>
              <a:rPr lang="en-GB" sz="2800" dirty="0" err="1" smtClean="0"/>
              <a:t>gwahanol</a:t>
            </a:r>
            <a:r>
              <a:rPr lang="en-GB" sz="2800" dirty="0" smtClean="0"/>
              <a:t> (o </a:t>
            </a:r>
            <a:r>
              <a:rPr lang="en-GB" sz="2800" dirty="0" err="1" smtClean="0"/>
              <a:t>bosib</a:t>
            </a:r>
            <a:r>
              <a:rPr lang="en-GB" sz="2800" dirty="0" smtClean="0"/>
              <a:t> </a:t>
            </a:r>
            <a:r>
              <a:rPr lang="en-GB" sz="2800" dirty="0" err="1" smtClean="0"/>
              <a:t>yn</a:t>
            </a:r>
            <a:r>
              <a:rPr lang="en-GB" sz="2800" dirty="0" smtClean="0"/>
              <a:t> </a:t>
            </a:r>
            <a:r>
              <a:rPr lang="en-GB" sz="2800" dirty="0" err="1" smtClean="0"/>
              <a:t>gwneud</a:t>
            </a:r>
            <a:r>
              <a:rPr lang="en-GB" sz="2800" dirty="0" smtClean="0"/>
              <a:t> </a:t>
            </a:r>
            <a:r>
              <a:rPr lang="en-GB" sz="2800" dirty="0" err="1" smtClean="0"/>
              <a:t>cymhariaethau</a:t>
            </a:r>
            <a:r>
              <a:rPr lang="en-GB" sz="2800" dirty="0" smtClean="0"/>
              <a:t> </a:t>
            </a:r>
            <a:r>
              <a:rPr lang="en-GB" sz="2800" dirty="0" err="1" smtClean="0"/>
              <a:t>gyda</a:t>
            </a:r>
            <a:r>
              <a:rPr lang="en-GB" sz="2800" dirty="0" smtClean="0"/>
              <a:t> </a:t>
            </a:r>
            <a:r>
              <a:rPr lang="en-GB" sz="2800" dirty="0" err="1" smtClean="0"/>
              <a:t>athrawon</a:t>
            </a:r>
            <a:r>
              <a:rPr lang="en-GB" sz="2800" dirty="0" smtClean="0"/>
              <a:t> </a:t>
            </a:r>
            <a:r>
              <a:rPr lang="en-GB" sz="2800" dirty="0" err="1" smtClean="0"/>
              <a:t>eraill</a:t>
            </a:r>
            <a:r>
              <a:rPr lang="en-GB" sz="2800" dirty="0" smtClean="0"/>
              <a:t> </a:t>
            </a:r>
            <a:r>
              <a:rPr lang="en-GB" sz="2800" dirty="0" err="1" smtClean="0"/>
              <a:t>gyda’r</a:t>
            </a:r>
            <a:r>
              <a:rPr lang="en-GB" sz="2800" dirty="0" smtClean="0"/>
              <a:t> run </a:t>
            </a:r>
            <a:r>
              <a:rPr lang="en-GB" sz="2800" dirty="0" err="1" smtClean="0"/>
              <a:t>disgyblion</a:t>
            </a:r>
            <a:r>
              <a:rPr lang="en-GB" sz="2800" dirty="0" smtClean="0"/>
              <a:t>), </a:t>
            </a:r>
            <a:r>
              <a:rPr lang="en-GB" sz="2800" dirty="0" err="1" smtClean="0"/>
              <a:t>gallai</a:t>
            </a:r>
            <a:r>
              <a:rPr lang="en-GB" sz="2800" dirty="0" smtClean="0"/>
              <a:t> bod </a:t>
            </a:r>
            <a:r>
              <a:rPr lang="en-GB" sz="2800" dirty="0" err="1" smtClean="0"/>
              <a:t>yn</a:t>
            </a:r>
            <a:r>
              <a:rPr lang="en-GB" sz="2800" dirty="0" smtClean="0"/>
              <a:t> </a:t>
            </a:r>
            <a:r>
              <a:rPr lang="en-GB" sz="2800" dirty="0" err="1" smtClean="0"/>
              <a:t>ffordd</a:t>
            </a:r>
            <a:r>
              <a:rPr lang="en-GB" sz="2800" dirty="0" smtClean="0"/>
              <a:t> </a:t>
            </a:r>
            <a:r>
              <a:rPr lang="en-GB" sz="2800" dirty="0" err="1" smtClean="0"/>
              <a:t>effeithiol</a:t>
            </a:r>
            <a:r>
              <a:rPr lang="en-GB" sz="2800" dirty="0" smtClean="0"/>
              <a:t> </a:t>
            </a:r>
            <a:r>
              <a:rPr lang="en-GB" sz="2800" dirty="0" err="1" smtClean="0"/>
              <a:t>i</a:t>
            </a:r>
            <a:r>
              <a:rPr lang="en-GB" sz="2800" dirty="0" smtClean="0"/>
              <a:t> </a:t>
            </a:r>
            <a:r>
              <a:rPr lang="en-GB" sz="2800" dirty="0" err="1" smtClean="0"/>
              <a:t>gynyddu</a:t>
            </a:r>
            <a:r>
              <a:rPr lang="en-GB" sz="2800" dirty="0" smtClean="0"/>
              <a:t> y </a:t>
            </a:r>
            <a:r>
              <a:rPr lang="en-GB" sz="2800" dirty="0" err="1" smtClean="0"/>
              <a:t>cyfran</a:t>
            </a:r>
            <a:r>
              <a:rPr lang="en-GB" sz="2800" dirty="0" smtClean="0"/>
              <a:t> o </a:t>
            </a:r>
            <a:r>
              <a:rPr lang="en-GB" sz="2800" dirty="0" err="1" smtClean="0"/>
              <a:t>amser</a:t>
            </a:r>
            <a:r>
              <a:rPr lang="en-GB" sz="2800" dirty="0" smtClean="0"/>
              <a:t> </a:t>
            </a:r>
            <a:r>
              <a:rPr lang="en-GB" sz="2800" dirty="0" err="1" smtClean="0"/>
              <a:t>ar</a:t>
            </a:r>
            <a:r>
              <a:rPr lang="en-GB" sz="2800" dirty="0" smtClean="0"/>
              <a:t> </a:t>
            </a:r>
            <a:r>
              <a:rPr lang="en-GB" sz="2800" dirty="0" err="1" smtClean="0"/>
              <a:t>dasg</a:t>
            </a:r>
            <a:r>
              <a:rPr lang="en-GB" sz="2800" dirty="0" smtClean="0"/>
              <a:t> </a:t>
            </a:r>
            <a:r>
              <a:rPr lang="en-GB" sz="2800" dirty="0" err="1" smtClean="0"/>
              <a:t>yn</a:t>
            </a:r>
            <a:r>
              <a:rPr lang="en-GB" sz="2800" dirty="0" smtClean="0"/>
              <a:t> y </a:t>
            </a:r>
            <a:r>
              <a:rPr lang="en-GB" sz="2800" dirty="0" err="1" smtClean="0"/>
              <a:t>gwersi</a:t>
            </a:r>
            <a:r>
              <a:rPr lang="en-GB" sz="2800" dirty="0" smtClean="0"/>
              <a:t> ac felly </a:t>
            </a:r>
            <a:r>
              <a:rPr lang="en-GB" sz="2800" dirty="0" err="1" smtClean="0"/>
              <a:t>gwella</a:t>
            </a:r>
            <a:r>
              <a:rPr lang="en-GB" sz="2800" dirty="0" smtClean="0"/>
              <a:t> </a:t>
            </a:r>
            <a:r>
              <a:rPr lang="en-GB" sz="2800" dirty="0" err="1" smtClean="0"/>
              <a:t>dysgu</a:t>
            </a:r>
            <a:r>
              <a:rPr lang="en-GB" sz="2800" dirty="0" smtClean="0"/>
              <a:t>.</a:t>
            </a:r>
            <a:endParaRPr lang="en-GB" sz="2800" dirty="0"/>
          </a:p>
        </p:txBody>
      </p:sp>
      <p:sp>
        <p:nvSpPr>
          <p:cNvPr id="4" name="Content Placeholder 3"/>
          <p:cNvSpPr>
            <a:spLocks noGrp="1"/>
          </p:cNvSpPr>
          <p:nvPr>
            <p:ph sz="half" idx="2"/>
          </p:nvPr>
        </p:nvSpPr>
        <p:spPr>
          <a:xfrm>
            <a:off x="6297558" y="1701800"/>
            <a:ext cx="5629501" cy="4470400"/>
          </a:xfrm>
        </p:spPr>
        <p:txBody>
          <a:bodyPr>
            <a:noAutofit/>
          </a:bodyPr>
          <a:lstStyle/>
          <a:p>
            <a:r>
              <a:rPr lang="en-GB" sz="2800" i="1" dirty="0" smtClean="0"/>
              <a:t>For a teacher to track this measure over </a:t>
            </a:r>
            <a:r>
              <a:rPr lang="en-GB" sz="2800" i="1" dirty="0"/>
              <a:t>time and with different </a:t>
            </a:r>
            <a:r>
              <a:rPr lang="en-GB" sz="2800" i="1" dirty="0" smtClean="0"/>
              <a:t>classes (possibly drawing comparisons with other teachers with the same pupils)  </a:t>
            </a:r>
            <a:r>
              <a:rPr lang="en-GB" sz="2800" i="1" dirty="0"/>
              <a:t>could be an effective way to increase the percentage of time spent engaged in lessons and </a:t>
            </a:r>
            <a:r>
              <a:rPr lang="en-GB" sz="2800" i="1" dirty="0" smtClean="0"/>
              <a:t>therefore improve learning.</a:t>
            </a:r>
            <a:endParaRPr lang="en-GB" sz="2800" i="1" dirty="0"/>
          </a:p>
        </p:txBody>
      </p:sp>
      <p:pic>
        <p:nvPicPr>
          <p:cNvPr id="5"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758707" y="33834"/>
            <a:ext cx="3430117"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954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2800" b="1" dirty="0"/>
              <a:t>System </a:t>
            </a:r>
            <a:r>
              <a:rPr lang="en-US" sz="2800" b="1" dirty="0" err="1"/>
              <a:t>Genedlaethol</a:t>
            </a:r>
            <a:r>
              <a:rPr lang="en-US" sz="2800" b="1" dirty="0"/>
              <a:t> </a:t>
            </a:r>
            <a:r>
              <a:rPr lang="en-US" sz="2800" b="1" dirty="0" err="1"/>
              <a:t>ar</a:t>
            </a:r>
            <a:r>
              <a:rPr lang="en-US" sz="2800" b="1" dirty="0"/>
              <a:t> </a:t>
            </a:r>
            <a:r>
              <a:rPr lang="en-US" sz="2800" b="1" dirty="0" err="1"/>
              <a:t>gyfer</a:t>
            </a:r>
            <a:r>
              <a:rPr lang="en-US" sz="2800" b="1" dirty="0"/>
              <a:t> </a:t>
            </a:r>
            <a:r>
              <a:rPr lang="en-US" sz="2800" b="1" dirty="0" err="1"/>
              <a:t>Categoreiddio</a:t>
            </a:r>
            <a:r>
              <a:rPr lang="en-US" sz="2800" b="1" dirty="0"/>
              <a:t> </a:t>
            </a:r>
            <a:r>
              <a:rPr lang="en-US" sz="2800" b="1" dirty="0" err="1" smtClean="0"/>
              <a:t>Ysgolion</a:t>
            </a:r>
            <a:r>
              <a:rPr lang="en-US" sz="2800" b="1" dirty="0" smtClean="0"/>
              <a:t>/</a:t>
            </a:r>
            <a:br>
              <a:rPr lang="en-US" sz="2800" b="1" dirty="0" smtClean="0"/>
            </a:br>
            <a:r>
              <a:rPr lang="en-US" sz="2800" b="1" i="1" dirty="0" smtClean="0"/>
              <a:t>National School </a:t>
            </a:r>
            <a:r>
              <a:rPr lang="en-US" sz="2800" b="1" i="1" dirty="0" err="1" smtClean="0"/>
              <a:t>Categorisation</a:t>
            </a:r>
            <a:r>
              <a:rPr lang="en-US" sz="2800" b="1" i="1" dirty="0" smtClean="0"/>
              <a:t> System</a:t>
            </a:r>
            <a:endParaRPr lang="en-US" sz="2800" i="1" dirty="0"/>
          </a:p>
        </p:txBody>
      </p:sp>
      <p:sp>
        <p:nvSpPr>
          <p:cNvPr id="6" name="Content Placeholder 5"/>
          <p:cNvSpPr>
            <a:spLocks noGrp="1"/>
          </p:cNvSpPr>
          <p:nvPr>
            <p:ph idx="1"/>
          </p:nvPr>
        </p:nvSpPr>
        <p:spPr/>
        <p:txBody>
          <a:bodyPr/>
          <a:lstStyle/>
          <a:p>
            <a:r>
              <a:rPr lang="en-US" dirty="0">
                <a:hlinkClick r:id="rId2"/>
              </a:rPr>
              <a:t>http://</a:t>
            </a:r>
            <a:r>
              <a:rPr lang="en-US" dirty="0" smtClean="0">
                <a:hlinkClick r:id="rId2"/>
              </a:rPr>
              <a:t>gov.wales/docs/dcells/publications/150121-guidance-cy-v2.pdf</a:t>
            </a:r>
          </a:p>
          <a:p>
            <a:pPr marL="0" indent="0">
              <a:buNone/>
            </a:pPr>
            <a:endParaRPr lang="en-US" dirty="0">
              <a:hlinkClick r:id="rId2"/>
            </a:endParaRPr>
          </a:p>
          <a:p>
            <a:r>
              <a:rPr lang="en-US" dirty="0" smtClean="0">
                <a:hlinkClick r:id="rId3"/>
              </a:rPr>
              <a:t>http://gov.wales/docs/dcells/publications/150121-guidance-en-v2.pdf</a:t>
            </a:r>
            <a:endParaRPr lang="en-US" dirty="0"/>
          </a:p>
        </p:txBody>
      </p:sp>
      <p:pic>
        <p:nvPicPr>
          <p:cNvPr id="1028" name="Picture 4" descr="C:\Users\Alison\AppData\Local\Microsoft\Windows\Temporary Internet Files\Content.IE5\PQVHOIX5\school_supplie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0236" y="4005064"/>
            <a:ext cx="3619500" cy="2597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9595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600" dirty="0" smtClean="0"/>
              <a:t>                            </a:t>
            </a:r>
            <a:r>
              <a:rPr lang="en-GB" sz="3200" dirty="0" smtClean="0"/>
              <a:t>Sutton Trust overview of research</a:t>
            </a:r>
            <a:r>
              <a:rPr lang="en-GB" sz="1600" dirty="0" smtClean="0"/>
              <a:t/>
            </a:r>
            <a:br>
              <a:rPr lang="en-GB" sz="1600" dirty="0" smtClean="0"/>
            </a:br>
            <a:r>
              <a:rPr lang="en-GB" sz="3200" dirty="0" err="1" smtClean="0"/>
              <a:t>Rheolaeth</a:t>
            </a:r>
            <a:r>
              <a:rPr lang="en-GB" sz="3200" dirty="0" smtClean="0"/>
              <a:t> </a:t>
            </a:r>
            <a:r>
              <a:rPr lang="en-GB" sz="3200" dirty="0" err="1" smtClean="0"/>
              <a:t>dosbarth</a:t>
            </a:r>
            <a:r>
              <a:rPr lang="en-GB" sz="3200" dirty="0" smtClean="0"/>
              <a:t>   </a:t>
            </a:r>
            <a:r>
              <a:rPr lang="en-GB" sz="1600" dirty="0" smtClean="0"/>
              <a:t>             </a:t>
            </a:r>
            <a:r>
              <a:rPr lang="en-GB" sz="3200" dirty="0" smtClean="0"/>
              <a:t>Classroom management</a:t>
            </a:r>
            <a:r>
              <a:rPr lang="en-GB" sz="1600" dirty="0"/>
              <a:t/>
            </a:r>
            <a:br>
              <a:rPr lang="en-GB" sz="1600" dirty="0"/>
            </a:br>
            <a:r>
              <a:rPr lang="en-GB" sz="1600" dirty="0" smtClean="0"/>
              <a:t>                                                                                                  </a:t>
            </a:r>
            <a:endParaRPr lang="en-GB" sz="1600" dirty="0"/>
          </a:p>
        </p:txBody>
      </p:sp>
      <p:sp>
        <p:nvSpPr>
          <p:cNvPr id="4" name="Content Placeholder 3"/>
          <p:cNvSpPr>
            <a:spLocks noGrp="1"/>
          </p:cNvSpPr>
          <p:nvPr>
            <p:ph sz="half" idx="2"/>
          </p:nvPr>
        </p:nvSpPr>
        <p:spPr/>
        <p:txBody>
          <a:bodyPr>
            <a:noAutofit/>
          </a:bodyPr>
          <a:lstStyle/>
          <a:p>
            <a:r>
              <a:rPr lang="en-GB" i="1" dirty="0" smtClean="0"/>
              <a:t>Empirically </a:t>
            </a:r>
            <a:r>
              <a:rPr lang="en-GB" i="1" dirty="0"/>
              <a:t>based </a:t>
            </a:r>
            <a:r>
              <a:rPr lang="en-GB" i="1" dirty="0" smtClean="0"/>
              <a:t>frameworks </a:t>
            </a:r>
            <a:r>
              <a:rPr lang="en-GB" i="1" dirty="0"/>
              <a:t>(e.g. </a:t>
            </a:r>
            <a:r>
              <a:rPr lang="en-GB" i="1" dirty="0" smtClean="0"/>
              <a:t>CLASS - Classroom Assessment Scoring System) </a:t>
            </a:r>
            <a:r>
              <a:rPr lang="en-GB" i="1" dirty="0"/>
              <a:t>emphasise </a:t>
            </a:r>
            <a:r>
              <a:rPr lang="en-GB" i="1" dirty="0" smtClean="0"/>
              <a:t>quality </a:t>
            </a:r>
            <a:r>
              <a:rPr lang="en-GB" i="1" dirty="0"/>
              <a:t>of relationships and interactions between teachers and students</a:t>
            </a:r>
            <a:r>
              <a:rPr lang="en-GB" i="1" dirty="0" smtClean="0"/>
              <a:t>.</a:t>
            </a:r>
          </a:p>
          <a:p>
            <a:r>
              <a:rPr lang="en-GB" i="1" dirty="0"/>
              <a:t>T</a:t>
            </a:r>
            <a:r>
              <a:rPr lang="en-GB" i="1" dirty="0" smtClean="0"/>
              <a:t>eacher </a:t>
            </a:r>
            <a:r>
              <a:rPr lang="en-GB" i="1" dirty="0"/>
              <a:t>expectations: the need to create a classroom environment that is constantly demanding more and never satisfied, but still </a:t>
            </a:r>
            <a:r>
              <a:rPr lang="en-GB" i="1" dirty="0" smtClean="0"/>
              <a:t>affirming </a:t>
            </a:r>
            <a:r>
              <a:rPr lang="en-GB" i="1" dirty="0"/>
              <a:t>to students’ </a:t>
            </a:r>
            <a:r>
              <a:rPr lang="en-GB" i="1" dirty="0" smtClean="0"/>
              <a:t>self-worth. </a:t>
            </a:r>
          </a:p>
        </p:txBody>
      </p:sp>
      <p:sp>
        <p:nvSpPr>
          <p:cNvPr id="5" name="Content Placeholder 3"/>
          <p:cNvSpPr txBox="1">
            <a:spLocks/>
          </p:cNvSpPr>
          <p:nvPr/>
        </p:nvSpPr>
        <p:spPr>
          <a:xfrm>
            <a:off x="189756" y="1804974"/>
            <a:ext cx="4977104" cy="4470400"/>
          </a:xfrm>
          <a:prstGeom prst="rect">
            <a:avLst/>
          </a:prstGeom>
        </p:spPr>
        <p:txBody>
          <a:bodyPr vert="horz" lIns="121899" tIns="60949" rIns="121899" bIns="60949" rtlCol="0">
            <a:no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r>
              <a:rPr lang="en-GB" i="1" dirty="0" err="1" smtClean="0"/>
              <a:t>Fframwaith</a:t>
            </a:r>
            <a:r>
              <a:rPr lang="en-GB" i="1" dirty="0" smtClean="0"/>
              <a:t> </a:t>
            </a:r>
            <a:r>
              <a:rPr lang="en-GB" i="1" dirty="0" err="1" smtClean="0"/>
              <a:t>wedi</a:t>
            </a:r>
            <a:r>
              <a:rPr lang="en-GB" i="1" dirty="0" smtClean="0"/>
              <a:t> </a:t>
            </a:r>
            <a:r>
              <a:rPr lang="en-GB" i="1" dirty="0" err="1" smtClean="0"/>
              <a:t>selio</a:t>
            </a:r>
            <a:r>
              <a:rPr lang="en-GB" i="1" dirty="0" smtClean="0"/>
              <a:t> </a:t>
            </a:r>
            <a:r>
              <a:rPr lang="en-GB" i="1" dirty="0" err="1" smtClean="0"/>
              <a:t>ar</a:t>
            </a:r>
            <a:r>
              <a:rPr lang="en-GB" i="1" dirty="0" smtClean="0"/>
              <a:t> </a:t>
            </a:r>
            <a:r>
              <a:rPr lang="en-GB" i="1" dirty="0" err="1" smtClean="0"/>
              <a:t>dystiolaeth</a:t>
            </a:r>
            <a:r>
              <a:rPr lang="en-GB" i="1" dirty="0" smtClean="0"/>
              <a:t> (</a:t>
            </a:r>
            <a:r>
              <a:rPr lang="en-GB" i="1" dirty="0" err="1" smtClean="0"/>
              <a:t>e.e</a:t>
            </a:r>
            <a:r>
              <a:rPr lang="en-GB" i="1" dirty="0" smtClean="0"/>
              <a:t>. CLASS - Classroom Assessment Scoring System) </a:t>
            </a:r>
            <a:r>
              <a:rPr lang="en-GB" i="1" dirty="0" err="1" smtClean="0"/>
              <a:t>yn</a:t>
            </a:r>
            <a:r>
              <a:rPr lang="en-GB" i="1" dirty="0" smtClean="0"/>
              <a:t> </a:t>
            </a:r>
            <a:r>
              <a:rPr lang="en-GB" i="1" dirty="0" err="1" smtClean="0"/>
              <a:t>pwysleisio</a:t>
            </a:r>
            <a:r>
              <a:rPr lang="en-GB" i="1" dirty="0" smtClean="0"/>
              <a:t> </a:t>
            </a:r>
            <a:r>
              <a:rPr lang="en-GB" i="1" dirty="0" err="1" smtClean="0"/>
              <a:t>ansawdd</a:t>
            </a:r>
            <a:r>
              <a:rPr lang="en-GB" i="1" dirty="0" smtClean="0"/>
              <a:t> y </a:t>
            </a:r>
            <a:r>
              <a:rPr lang="en-GB" i="1" dirty="0" err="1" smtClean="0"/>
              <a:t>berthynas</a:t>
            </a:r>
            <a:r>
              <a:rPr lang="en-GB" i="1" dirty="0" smtClean="0"/>
              <a:t> a </a:t>
            </a:r>
            <a:r>
              <a:rPr lang="en-GB" i="1" dirty="0" err="1" smtClean="0"/>
              <a:t>rhyngweithio</a:t>
            </a:r>
            <a:r>
              <a:rPr lang="en-GB" i="1" dirty="0" smtClean="0"/>
              <a:t> </a:t>
            </a:r>
            <a:r>
              <a:rPr lang="en-GB" i="1" dirty="0" err="1" smtClean="0"/>
              <a:t>rhwng</a:t>
            </a:r>
            <a:r>
              <a:rPr lang="en-GB" i="1" dirty="0" smtClean="0"/>
              <a:t> </a:t>
            </a:r>
            <a:r>
              <a:rPr lang="en-GB" i="1" dirty="0" err="1" smtClean="0"/>
              <a:t>athrawon</a:t>
            </a:r>
            <a:r>
              <a:rPr lang="en-GB" i="1" dirty="0" smtClean="0"/>
              <a:t> a </a:t>
            </a:r>
            <a:r>
              <a:rPr lang="en-GB" i="1" dirty="0" err="1" smtClean="0"/>
              <a:t>myfyrwyr</a:t>
            </a:r>
            <a:r>
              <a:rPr lang="en-GB" i="1" dirty="0" smtClean="0"/>
              <a:t>. </a:t>
            </a:r>
          </a:p>
          <a:p>
            <a:r>
              <a:rPr lang="en-GB" i="1" dirty="0" err="1" smtClean="0"/>
              <a:t>Disgwyliadau</a:t>
            </a:r>
            <a:r>
              <a:rPr lang="en-GB" i="1" dirty="0" smtClean="0"/>
              <a:t> </a:t>
            </a:r>
            <a:r>
              <a:rPr lang="en-GB" i="1" dirty="0" err="1" smtClean="0"/>
              <a:t>athrawon</a:t>
            </a:r>
            <a:r>
              <a:rPr lang="en-GB" i="1" dirty="0" smtClean="0"/>
              <a:t>: </a:t>
            </a:r>
            <a:r>
              <a:rPr lang="en-GB" i="1" dirty="0" err="1" smtClean="0"/>
              <a:t>yr</a:t>
            </a:r>
            <a:r>
              <a:rPr lang="en-GB" i="1" dirty="0" smtClean="0"/>
              <a:t> </a:t>
            </a:r>
            <a:r>
              <a:rPr lang="en-GB" i="1" dirty="0" err="1" smtClean="0"/>
              <a:t>angen</a:t>
            </a:r>
            <a:r>
              <a:rPr lang="en-GB" i="1" dirty="0" smtClean="0"/>
              <a:t> </a:t>
            </a:r>
            <a:r>
              <a:rPr lang="en-GB" i="1" dirty="0" err="1" smtClean="0"/>
              <a:t>i</a:t>
            </a:r>
            <a:r>
              <a:rPr lang="en-GB" i="1" dirty="0" smtClean="0"/>
              <a:t> </a:t>
            </a:r>
            <a:r>
              <a:rPr lang="en-GB" i="1" dirty="0" err="1" smtClean="0"/>
              <a:t>greu</a:t>
            </a:r>
            <a:r>
              <a:rPr lang="en-GB" i="1" dirty="0" smtClean="0"/>
              <a:t> </a:t>
            </a:r>
            <a:r>
              <a:rPr lang="en-GB" i="1" dirty="0" err="1" smtClean="0"/>
              <a:t>awyrgylch</a:t>
            </a:r>
            <a:r>
              <a:rPr lang="en-GB" i="1" dirty="0" smtClean="0"/>
              <a:t> </a:t>
            </a:r>
            <a:r>
              <a:rPr lang="en-GB" i="1" dirty="0" err="1" smtClean="0"/>
              <a:t>dosbarth</a:t>
            </a:r>
            <a:r>
              <a:rPr lang="en-GB" i="1" dirty="0" smtClean="0"/>
              <a:t> </a:t>
            </a:r>
            <a:r>
              <a:rPr lang="en-GB" i="1" dirty="0" err="1" smtClean="0"/>
              <a:t>cefnogol</a:t>
            </a:r>
            <a:r>
              <a:rPr lang="en-GB" i="1" dirty="0" smtClean="0"/>
              <a:t> </a:t>
            </a:r>
            <a:r>
              <a:rPr lang="en-GB" i="1" dirty="0" err="1" smtClean="0"/>
              <a:t>yng</a:t>
            </a:r>
            <a:r>
              <a:rPr lang="en-GB" i="1" dirty="0" smtClean="0"/>
              <a:t> </a:t>
            </a:r>
            <a:r>
              <a:rPr lang="en-GB" i="1" dirty="0" err="1" smtClean="0"/>
              <a:t>nghwyneb</a:t>
            </a:r>
            <a:r>
              <a:rPr lang="en-GB" i="1" dirty="0" smtClean="0"/>
              <a:t> </a:t>
            </a:r>
            <a:r>
              <a:rPr lang="en-GB" i="1" dirty="0" err="1" smtClean="0"/>
              <a:t>pwysau</a:t>
            </a:r>
            <a:r>
              <a:rPr lang="en-GB" i="1" dirty="0" smtClean="0"/>
              <a:t> </a:t>
            </a:r>
            <a:r>
              <a:rPr lang="en-GB" i="1" dirty="0" err="1" smtClean="0"/>
              <a:t>cynyddol</a:t>
            </a:r>
            <a:r>
              <a:rPr lang="en-GB" i="1" dirty="0" smtClean="0"/>
              <a:t>. </a:t>
            </a:r>
          </a:p>
        </p:txBody>
      </p:sp>
    </p:spTree>
    <p:extLst>
      <p:ext uri="{BB962C8B-B14F-4D97-AF65-F5344CB8AC3E}">
        <p14:creationId xmlns:p14="http://schemas.microsoft.com/office/powerpoint/2010/main" val="3991513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600" dirty="0" smtClean="0"/>
              <a:t>                            </a:t>
            </a:r>
            <a:r>
              <a:rPr lang="en-GB" sz="3200" dirty="0" smtClean="0"/>
              <a:t>Sutton Trust overview of research</a:t>
            </a:r>
            <a:r>
              <a:rPr lang="en-GB" sz="1600" dirty="0" smtClean="0"/>
              <a:t/>
            </a:r>
            <a:br>
              <a:rPr lang="en-GB" sz="1600" dirty="0" smtClean="0"/>
            </a:br>
            <a:r>
              <a:rPr lang="en-GB" sz="3200" dirty="0" err="1" smtClean="0"/>
              <a:t>Rheolaeth</a:t>
            </a:r>
            <a:r>
              <a:rPr lang="en-GB" sz="3200" dirty="0" smtClean="0"/>
              <a:t> </a:t>
            </a:r>
            <a:r>
              <a:rPr lang="en-GB" sz="3200" dirty="0" err="1" smtClean="0"/>
              <a:t>dosbarth</a:t>
            </a:r>
            <a:r>
              <a:rPr lang="en-GB" sz="3200" dirty="0" smtClean="0"/>
              <a:t>   </a:t>
            </a:r>
            <a:r>
              <a:rPr lang="en-GB" sz="1600" dirty="0" smtClean="0"/>
              <a:t>             </a:t>
            </a:r>
            <a:r>
              <a:rPr lang="en-GB" sz="3200" dirty="0" smtClean="0"/>
              <a:t>Classroom management</a:t>
            </a:r>
            <a:r>
              <a:rPr lang="en-GB" sz="1600" dirty="0"/>
              <a:t/>
            </a:r>
            <a:br>
              <a:rPr lang="en-GB" sz="1600" dirty="0"/>
            </a:br>
            <a:r>
              <a:rPr lang="en-GB" sz="1600" dirty="0" smtClean="0"/>
              <a:t>                                                                                                  </a:t>
            </a:r>
            <a:endParaRPr lang="en-GB" sz="1600" dirty="0"/>
          </a:p>
        </p:txBody>
      </p:sp>
      <p:sp>
        <p:nvSpPr>
          <p:cNvPr id="4" name="Content Placeholder 3"/>
          <p:cNvSpPr>
            <a:spLocks noGrp="1"/>
          </p:cNvSpPr>
          <p:nvPr>
            <p:ph sz="half" idx="2"/>
          </p:nvPr>
        </p:nvSpPr>
        <p:spPr>
          <a:xfrm>
            <a:off x="6297558" y="1701800"/>
            <a:ext cx="5485485" cy="4470400"/>
          </a:xfrm>
        </p:spPr>
        <p:txBody>
          <a:bodyPr>
            <a:noAutofit/>
          </a:bodyPr>
          <a:lstStyle/>
          <a:p>
            <a:r>
              <a:rPr lang="en-GB" i="1" dirty="0" smtClean="0"/>
              <a:t>Promotion </a:t>
            </a:r>
            <a:r>
              <a:rPr lang="en-GB" i="1" dirty="0"/>
              <a:t>of different kinds of motivational </a:t>
            </a:r>
            <a:r>
              <a:rPr lang="en-GB" i="1" dirty="0" smtClean="0"/>
              <a:t>goals</a:t>
            </a:r>
          </a:p>
          <a:p>
            <a:r>
              <a:rPr lang="en-GB" i="1" dirty="0"/>
              <a:t>D</a:t>
            </a:r>
            <a:r>
              <a:rPr lang="en-GB" i="1" dirty="0" smtClean="0"/>
              <a:t>ifferent beliefs </a:t>
            </a:r>
            <a:r>
              <a:rPr lang="en-GB" i="1" dirty="0"/>
              <a:t>teachers </a:t>
            </a:r>
            <a:r>
              <a:rPr lang="en-GB" i="1" dirty="0" smtClean="0"/>
              <a:t>have </a:t>
            </a:r>
            <a:r>
              <a:rPr lang="en-GB" i="1" dirty="0"/>
              <a:t>and encourage for success and failure (e.g. fixed versus growth </a:t>
            </a:r>
            <a:r>
              <a:rPr lang="en-GB" i="1" dirty="0" err="1"/>
              <a:t>mindset</a:t>
            </a:r>
            <a:r>
              <a:rPr lang="en-GB" i="1" dirty="0"/>
              <a:t>, </a:t>
            </a:r>
            <a:r>
              <a:rPr lang="en-GB" i="1" dirty="0" smtClean="0"/>
              <a:t>value given to </a:t>
            </a:r>
            <a:r>
              <a:rPr lang="en-GB" i="1" dirty="0"/>
              <a:t>effort and strategy rather than ability or </a:t>
            </a:r>
            <a:r>
              <a:rPr lang="en-GB" i="1" dirty="0" smtClean="0"/>
              <a:t>luck;  </a:t>
            </a:r>
            <a:r>
              <a:rPr lang="en-GB" i="1" dirty="0"/>
              <a:t>valuing and </a:t>
            </a:r>
            <a:r>
              <a:rPr lang="en-GB" i="1" dirty="0" smtClean="0"/>
              <a:t>promoting resilience </a:t>
            </a:r>
            <a:r>
              <a:rPr lang="en-GB" i="1" dirty="0"/>
              <a:t>to </a:t>
            </a:r>
            <a:r>
              <a:rPr lang="en-GB" i="1" dirty="0" smtClean="0"/>
              <a:t>failure). </a:t>
            </a:r>
          </a:p>
          <a:p>
            <a:r>
              <a:rPr lang="en-GB" i="1" dirty="0" smtClean="0">
                <a:solidFill>
                  <a:srgbClr val="FF0000"/>
                </a:solidFill>
              </a:rPr>
              <a:t>Based on your classroom experiences, think of examples to support this  research</a:t>
            </a:r>
            <a:endParaRPr lang="en-GB" i="1" dirty="0">
              <a:solidFill>
                <a:srgbClr val="FF0000"/>
              </a:solidFill>
            </a:endParaRPr>
          </a:p>
        </p:txBody>
      </p:sp>
      <p:sp>
        <p:nvSpPr>
          <p:cNvPr id="5" name="Content Placeholder 3"/>
          <p:cNvSpPr txBox="1">
            <a:spLocks/>
          </p:cNvSpPr>
          <p:nvPr/>
        </p:nvSpPr>
        <p:spPr>
          <a:xfrm>
            <a:off x="189756" y="1484784"/>
            <a:ext cx="5760640" cy="4790590"/>
          </a:xfrm>
          <a:prstGeom prst="rect">
            <a:avLst/>
          </a:prstGeom>
        </p:spPr>
        <p:txBody>
          <a:bodyPr vert="horz" lIns="121899" tIns="60949" rIns="121899" bIns="60949" rtlCol="0">
            <a:no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r>
              <a:rPr lang="en-GB" i="1" dirty="0" err="1" smtClean="0"/>
              <a:t>Annog</a:t>
            </a:r>
            <a:r>
              <a:rPr lang="en-GB" i="1" dirty="0" smtClean="0"/>
              <a:t> </a:t>
            </a:r>
            <a:r>
              <a:rPr lang="en-GB" i="1" dirty="0" err="1" smtClean="0"/>
              <a:t>gwahanol</a:t>
            </a:r>
            <a:r>
              <a:rPr lang="en-GB" i="1" dirty="0" smtClean="0"/>
              <a:t> </a:t>
            </a:r>
            <a:r>
              <a:rPr lang="en-GB" i="1" dirty="0" err="1" smtClean="0"/>
              <a:t>mathau</a:t>
            </a:r>
            <a:r>
              <a:rPr lang="en-GB" i="1" dirty="0" smtClean="0"/>
              <a:t> o </a:t>
            </a:r>
            <a:r>
              <a:rPr lang="en-GB" i="1" dirty="0" err="1" smtClean="0"/>
              <a:t>golau</a:t>
            </a:r>
            <a:r>
              <a:rPr lang="en-GB" i="1" dirty="0" smtClean="0"/>
              <a:t> </a:t>
            </a:r>
            <a:r>
              <a:rPr lang="en-GB" i="1" dirty="0" err="1" smtClean="0"/>
              <a:t>ysgogol</a:t>
            </a:r>
            <a:r>
              <a:rPr lang="en-GB" i="1" dirty="0" smtClean="0"/>
              <a:t>. </a:t>
            </a:r>
          </a:p>
          <a:p>
            <a:r>
              <a:rPr lang="en-GB" i="1" dirty="0" err="1" smtClean="0"/>
              <a:t>Gwahanol</a:t>
            </a:r>
            <a:r>
              <a:rPr lang="en-GB" i="1" dirty="0" smtClean="0"/>
              <a:t> </a:t>
            </a:r>
            <a:r>
              <a:rPr lang="en-GB" i="1" dirty="0" err="1" smtClean="0"/>
              <a:t>gred</a:t>
            </a:r>
            <a:r>
              <a:rPr lang="en-GB" i="1" dirty="0" smtClean="0"/>
              <a:t> </a:t>
            </a:r>
            <a:r>
              <a:rPr lang="en-GB" i="1" dirty="0" err="1" smtClean="0"/>
              <a:t>gan</a:t>
            </a:r>
            <a:r>
              <a:rPr lang="en-GB" i="1" dirty="0" smtClean="0"/>
              <a:t> </a:t>
            </a:r>
            <a:r>
              <a:rPr lang="en-GB" i="1" dirty="0" err="1" smtClean="0"/>
              <a:t>athrawon</a:t>
            </a:r>
            <a:r>
              <a:rPr lang="en-GB" i="1" dirty="0" smtClean="0"/>
              <a:t> </a:t>
            </a:r>
            <a:r>
              <a:rPr lang="en-GB" i="1" dirty="0" err="1" smtClean="0"/>
              <a:t>ynglyn</a:t>
            </a:r>
            <a:r>
              <a:rPr lang="en-GB" i="1" dirty="0" smtClean="0"/>
              <a:t> </a:t>
            </a:r>
            <a:r>
              <a:rPr lang="en-GB" i="1" dirty="0" err="1" smtClean="0"/>
              <a:t>a’r</a:t>
            </a:r>
            <a:r>
              <a:rPr lang="en-GB" i="1" dirty="0" smtClean="0"/>
              <a:t> </a:t>
            </a:r>
            <a:r>
              <a:rPr lang="en-GB" i="1" dirty="0" err="1" smtClean="0"/>
              <a:t>hyn</a:t>
            </a:r>
            <a:r>
              <a:rPr lang="en-GB" i="1" dirty="0" smtClean="0"/>
              <a:t> </a:t>
            </a:r>
            <a:r>
              <a:rPr lang="en-GB" i="1" dirty="0" err="1" smtClean="0"/>
              <a:t>sy’n</a:t>
            </a:r>
            <a:r>
              <a:rPr lang="en-GB" i="1" dirty="0" smtClean="0"/>
              <a:t> </a:t>
            </a:r>
            <a:r>
              <a:rPr lang="en-GB" i="1" dirty="0" err="1" smtClean="0"/>
              <a:t>creu</a:t>
            </a:r>
            <a:r>
              <a:rPr lang="en-GB" i="1" dirty="0" smtClean="0"/>
              <a:t> </a:t>
            </a:r>
            <a:r>
              <a:rPr lang="en-GB" i="1" dirty="0" err="1" smtClean="0"/>
              <a:t>llwyddiant</a:t>
            </a:r>
            <a:r>
              <a:rPr lang="en-GB" i="1" dirty="0" smtClean="0"/>
              <a:t> a </a:t>
            </a:r>
            <a:r>
              <a:rPr lang="en-GB" i="1" dirty="0" err="1" smtClean="0"/>
              <a:t>methiant</a:t>
            </a:r>
            <a:r>
              <a:rPr lang="en-GB" i="1" dirty="0" smtClean="0"/>
              <a:t> (</a:t>
            </a:r>
            <a:r>
              <a:rPr lang="en-GB" i="1" dirty="0" err="1" smtClean="0"/>
              <a:t>e.e.meddylfryd</a:t>
            </a:r>
            <a:r>
              <a:rPr lang="en-GB" i="1" dirty="0" smtClean="0"/>
              <a:t> </a:t>
            </a:r>
            <a:r>
              <a:rPr lang="en-GB" i="1" dirty="0" err="1" smtClean="0"/>
              <a:t>pennu</a:t>
            </a:r>
            <a:r>
              <a:rPr lang="en-GB" i="1" dirty="0" smtClean="0"/>
              <a:t> </a:t>
            </a:r>
            <a:r>
              <a:rPr lang="en-GB" i="1" dirty="0" err="1" smtClean="0"/>
              <a:t>yn</a:t>
            </a:r>
            <a:r>
              <a:rPr lang="en-GB" i="1" dirty="0" smtClean="0"/>
              <a:t> </a:t>
            </a:r>
            <a:r>
              <a:rPr lang="en-GB" i="1" dirty="0" err="1" smtClean="0"/>
              <a:t>erbyn</a:t>
            </a:r>
            <a:r>
              <a:rPr lang="en-GB" i="1" dirty="0" smtClean="0"/>
              <a:t> </a:t>
            </a:r>
            <a:r>
              <a:rPr lang="en-GB" i="1" dirty="0" err="1" smtClean="0"/>
              <a:t>twf</a:t>
            </a:r>
            <a:r>
              <a:rPr lang="en-GB" i="1" dirty="0" smtClean="0"/>
              <a:t>, </a:t>
            </a:r>
            <a:r>
              <a:rPr lang="en-GB" i="1" dirty="0" err="1" smtClean="0"/>
              <a:t>gwerth</a:t>
            </a:r>
            <a:r>
              <a:rPr lang="en-GB" i="1" dirty="0" smtClean="0"/>
              <a:t> </a:t>
            </a:r>
            <a:r>
              <a:rPr lang="en-GB" i="1" dirty="0" err="1" smtClean="0"/>
              <a:t>yn</a:t>
            </a:r>
            <a:r>
              <a:rPr lang="en-GB" i="1" dirty="0" smtClean="0"/>
              <a:t> </a:t>
            </a:r>
            <a:r>
              <a:rPr lang="en-GB" i="1" dirty="0" err="1" smtClean="0"/>
              <a:t>cael</a:t>
            </a:r>
            <a:r>
              <a:rPr lang="en-GB" i="1" dirty="0" smtClean="0"/>
              <a:t> </a:t>
            </a:r>
            <a:r>
              <a:rPr lang="en-GB" i="1" dirty="0" err="1" smtClean="0"/>
              <a:t>ei</a:t>
            </a:r>
            <a:r>
              <a:rPr lang="en-GB" i="1" dirty="0" smtClean="0"/>
              <a:t> </a:t>
            </a:r>
            <a:r>
              <a:rPr lang="en-GB" i="1" dirty="0" err="1" smtClean="0"/>
              <a:t>roi</a:t>
            </a:r>
            <a:r>
              <a:rPr lang="en-GB" i="1" dirty="0" smtClean="0"/>
              <a:t> </a:t>
            </a:r>
            <a:r>
              <a:rPr lang="en-GB" i="1" dirty="0" err="1" smtClean="0"/>
              <a:t>i</a:t>
            </a:r>
            <a:r>
              <a:rPr lang="en-GB" i="1" dirty="0" smtClean="0"/>
              <a:t> </a:t>
            </a:r>
            <a:r>
              <a:rPr lang="en-GB" i="1" dirty="0" err="1" smtClean="0"/>
              <a:t>ymdrech</a:t>
            </a:r>
            <a:r>
              <a:rPr lang="en-GB" i="1" dirty="0" smtClean="0"/>
              <a:t> a </a:t>
            </a:r>
            <a:r>
              <a:rPr lang="en-GB" i="1" dirty="0" err="1" smtClean="0"/>
              <a:t>strategaeth</a:t>
            </a:r>
            <a:r>
              <a:rPr lang="en-GB" i="1" dirty="0" smtClean="0"/>
              <a:t> </a:t>
            </a:r>
            <a:r>
              <a:rPr lang="en-GB" i="1" dirty="0" err="1" smtClean="0"/>
              <a:t>yn</a:t>
            </a:r>
            <a:r>
              <a:rPr lang="en-GB" i="1" dirty="0" smtClean="0"/>
              <a:t>  </a:t>
            </a:r>
            <a:r>
              <a:rPr lang="en-GB" i="1" dirty="0" err="1" smtClean="0"/>
              <a:t>hytrach</a:t>
            </a:r>
            <a:r>
              <a:rPr lang="en-GB" i="1" dirty="0" smtClean="0"/>
              <a:t> </a:t>
            </a:r>
            <a:r>
              <a:rPr lang="en-GB" i="1" dirty="0" err="1" smtClean="0"/>
              <a:t>na</a:t>
            </a:r>
            <a:r>
              <a:rPr lang="en-GB" i="1" dirty="0" smtClean="0"/>
              <a:t> </a:t>
            </a:r>
            <a:r>
              <a:rPr lang="en-GB" i="1" dirty="0" err="1" smtClean="0"/>
              <a:t>gallu</a:t>
            </a:r>
            <a:r>
              <a:rPr lang="en-GB" i="1" dirty="0" smtClean="0"/>
              <a:t> </a:t>
            </a:r>
            <a:r>
              <a:rPr lang="en-GB" i="1" dirty="0" err="1" smtClean="0"/>
              <a:t>neu</a:t>
            </a:r>
            <a:r>
              <a:rPr lang="en-GB" i="1" dirty="0" smtClean="0"/>
              <a:t> </a:t>
            </a:r>
            <a:r>
              <a:rPr lang="en-GB" i="1" dirty="0" err="1" smtClean="0"/>
              <a:t>lwc</a:t>
            </a:r>
            <a:r>
              <a:rPr lang="en-GB" i="1" dirty="0" smtClean="0"/>
              <a:t>; </a:t>
            </a:r>
            <a:r>
              <a:rPr lang="en-GB" i="1" dirty="0" err="1" smtClean="0"/>
              <a:t>hyrwyddo</a:t>
            </a:r>
            <a:r>
              <a:rPr lang="en-GB" i="1" dirty="0" smtClean="0"/>
              <a:t> </a:t>
            </a:r>
            <a:r>
              <a:rPr lang="en-GB" i="1" dirty="0" err="1" smtClean="0"/>
              <a:t>awyrgylch</a:t>
            </a:r>
            <a:r>
              <a:rPr lang="en-GB" i="1" dirty="0" smtClean="0"/>
              <a:t> </a:t>
            </a:r>
            <a:r>
              <a:rPr lang="en-GB" i="1" dirty="0" err="1" smtClean="0"/>
              <a:t>sy’n</a:t>
            </a:r>
            <a:r>
              <a:rPr lang="en-GB" i="1" dirty="0" smtClean="0"/>
              <a:t> </a:t>
            </a:r>
            <a:r>
              <a:rPr lang="en-GB" i="1" dirty="0" err="1" smtClean="0"/>
              <a:t>gwrthwynebu</a:t>
            </a:r>
            <a:r>
              <a:rPr lang="en-GB" i="1" dirty="0" smtClean="0"/>
              <a:t> </a:t>
            </a:r>
            <a:r>
              <a:rPr lang="en-GB" i="1" dirty="0" err="1" smtClean="0"/>
              <a:t>methiant</a:t>
            </a:r>
            <a:r>
              <a:rPr lang="en-GB" i="1" dirty="0" smtClean="0"/>
              <a:t>.)</a:t>
            </a:r>
          </a:p>
          <a:p>
            <a:r>
              <a:rPr lang="en-GB" i="1" dirty="0" err="1" smtClean="0">
                <a:solidFill>
                  <a:srgbClr val="FF0000"/>
                </a:solidFill>
              </a:rPr>
              <a:t>Meddyliwch</a:t>
            </a:r>
            <a:r>
              <a:rPr lang="en-GB" i="1" dirty="0" smtClean="0">
                <a:solidFill>
                  <a:srgbClr val="FF0000"/>
                </a:solidFill>
              </a:rPr>
              <a:t> am </a:t>
            </a:r>
            <a:r>
              <a:rPr lang="en-GB" i="1" dirty="0" err="1" smtClean="0">
                <a:solidFill>
                  <a:srgbClr val="FF0000"/>
                </a:solidFill>
              </a:rPr>
              <a:t>eich</a:t>
            </a:r>
            <a:r>
              <a:rPr lang="en-GB" i="1" dirty="0" smtClean="0">
                <a:solidFill>
                  <a:srgbClr val="FF0000"/>
                </a:solidFill>
              </a:rPr>
              <a:t> </a:t>
            </a:r>
            <a:r>
              <a:rPr lang="en-GB" i="1" dirty="0" err="1" smtClean="0">
                <a:solidFill>
                  <a:srgbClr val="FF0000"/>
                </a:solidFill>
              </a:rPr>
              <a:t>profiad</a:t>
            </a:r>
            <a:r>
              <a:rPr lang="en-GB" i="1" dirty="0" smtClean="0">
                <a:solidFill>
                  <a:srgbClr val="FF0000"/>
                </a:solidFill>
              </a:rPr>
              <a:t> </a:t>
            </a: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dosbarth</a:t>
            </a:r>
            <a:r>
              <a:rPr lang="en-GB" i="1" dirty="0" smtClean="0">
                <a:solidFill>
                  <a:srgbClr val="FF0000"/>
                </a:solidFill>
              </a:rPr>
              <a:t>, </a:t>
            </a:r>
            <a:r>
              <a:rPr lang="en-GB" i="1" dirty="0" err="1" smtClean="0">
                <a:solidFill>
                  <a:srgbClr val="FF0000"/>
                </a:solidFill>
              </a:rPr>
              <a:t>meddyliwch</a:t>
            </a:r>
            <a:r>
              <a:rPr lang="en-GB" i="1" dirty="0" smtClean="0">
                <a:solidFill>
                  <a:srgbClr val="FF0000"/>
                </a:solidFill>
              </a:rPr>
              <a:t> am </a:t>
            </a:r>
            <a:r>
              <a:rPr lang="en-GB" i="1" dirty="0" err="1" smtClean="0">
                <a:solidFill>
                  <a:srgbClr val="FF0000"/>
                </a:solidFill>
              </a:rPr>
              <a:t>enghreifftiau</a:t>
            </a:r>
            <a:r>
              <a:rPr lang="en-GB" i="1" dirty="0" smtClean="0">
                <a:solidFill>
                  <a:srgbClr val="FF0000"/>
                </a:solidFill>
              </a:rPr>
              <a:t> I </a:t>
            </a:r>
            <a:r>
              <a:rPr lang="en-GB" i="1" dirty="0" err="1" smtClean="0">
                <a:solidFill>
                  <a:srgbClr val="FF0000"/>
                </a:solidFill>
              </a:rPr>
              <a:t>gefnogi’r</a:t>
            </a:r>
            <a:r>
              <a:rPr lang="en-GB" i="1" dirty="0" smtClean="0">
                <a:solidFill>
                  <a:srgbClr val="FF0000"/>
                </a:solidFill>
              </a:rPr>
              <a:t> </a:t>
            </a:r>
            <a:r>
              <a:rPr lang="en-GB" i="1" dirty="0" err="1" smtClean="0">
                <a:solidFill>
                  <a:srgbClr val="FF0000"/>
                </a:solidFill>
              </a:rPr>
              <a:t>ymchwil</a:t>
            </a:r>
            <a:r>
              <a:rPr lang="en-GB" i="1" dirty="0" smtClean="0">
                <a:solidFill>
                  <a:srgbClr val="FF0000"/>
                </a:solidFill>
              </a:rPr>
              <a:t> </a:t>
            </a:r>
            <a:r>
              <a:rPr lang="en-GB" i="1" dirty="0" err="1" smtClean="0">
                <a:solidFill>
                  <a:srgbClr val="FF0000"/>
                </a:solidFill>
              </a:rPr>
              <a:t>yma</a:t>
            </a:r>
            <a:r>
              <a:rPr lang="en-GB" i="1" dirty="0" smtClean="0">
                <a:solidFill>
                  <a:srgbClr val="FF0000"/>
                </a:solidFill>
              </a:rPr>
              <a:t>.</a:t>
            </a:r>
            <a:endParaRPr lang="en-GB" i="1" dirty="0">
              <a:solidFill>
                <a:srgbClr val="FF0000"/>
              </a:solidFill>
            </a:endParaRPr>
          </a:p>
        </p:txBody>
      </p:sp>
    </p:spTree>
    <p:extLst>
      <p:ext uri="{BB962C8B-B14F-4D97-AF65-F5344CB8AC3E}">
        <p14:creationId xmlns:p14="http://schemas.microsoft.com/office/powerpoint/2010/main" val="1639641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0395" y="76200"/>
            <a:ext cx="5324267" cy="1397000"/>
          </a:xfrm>
        </p:spPr>
        <p:txBody>
          <a:bodyPr>
            <a:normAutofit/>
          </a:bodyPr>
          <a:lstStyle/>
          <a:p>
            <a:pPr algn="r"/>
            <a:r>
              <a:rPr lang="en-GB" sz="3200" dirty="0" smtClean="0"/>
              <a:t>3 quick positive classroom</a:t>
            </a:r>
            <a:br>
              <a:rPr lang="en-GB" sz="3200" dirty="0" smtClean="0"/>
            </a:br>
            <a:r>
              <a:rPr lang="en-GB" sz="3200" dirty="0" smtClean="0"/>
              <a:t> management strategies </a:t>
            </a:r>
            <a:endParaRPr lang="en-US" sz="3200" dirty="0"/>
          </a:p>
        </p:txBody>
      </p:sp>
      <p:sp>
        <p:nvSpPr>
          <p:cNvPr id="3" name="Content Placeholder 2"/>
          <p:cNvSpPr>
            <a:spLocks noGrp="1"/>
          </p:cNvSpPr>
          <p:nvPr>
            <p:ph sz="half" idx="1"/>
          </p:nvPr>
        </p:nvSpPr>
        <p:spPr/>
        <p:txBody>
          <a:bodyPr>
            <a:normAutofit/>
          </a:bodyPr>
          <a:lstStyle/>
          <a:p>
            <a:r>
              <a:rPr lang="en-US" sz="2800" i="1" dirty="0">
                <a:hlinkClick r:id="rId2"/>
              </a:rPr>
              <a:t>https://bouncyballs.org/</a:t>
            </a:r>
            <a:endParaRPr lang="en-US" sz="2800" i="1" dirty="0"/>
          </a:p>
          <a:p>
            <a:r>
              <a:rPr lang="en-GB" sz="3200" i="1" dirty="0" err="1" smtClean="0"/>
              <a:t>Adborth</a:t>
            </a:r>
            <a:endParaRPr lang="en-GB" sz="3200" i="1" dirty="0" smtClean="0"/>
          </a:p>
          <a:p>
            <a:r>
              <a:rPr lang="en-GB" sz="3200" i="1" dirty="0" smtClean="0"/>
              <a:t>‘</a:t>
            </a:r>
            <a:r>
              <a:rPr lang="en-GB" sz="3200" i="1" dirty="0"/>
              <a:t>Ask three before me’ </a:t>
            </a:r>
          </a:p>
          <a:p>
            <a:endParaRPr lang="en-US" dirty="0"/>
          </a:p>
        </p:txBody>
      </p:sp>
      <p:sp>
        <p:nvSpPr>
          <p:cNvPr id="6" name="Content Placeholder 5"/>
          <p:cNvSpPr>
            <a:spLocks noGrp="1"/>
          </p:cNvSpPr>
          <p:nvPr>
            <p:ph sz="half" idx="2"/>
          </p:nvPr>
        </p:nvSpPr>
        <p:spPr>
          <a:xfrm>
            <a:off x="6297559" y="1701800"/>
            <a:ext cx="5891266" cy="4470400"/>
          </a:xfrm>
        </p:spPr>
        <p:txBody>
          <a:bodyPr>
            <a:normAutofit/>
          </a:bodyPr>
          <a:lstStyle/>
          <a:p>
            <a:r>
              <a:rPr lang="en-US" sz="2000" i="1" dirty="0">
                <a:hlinkClick r:id="rId2"/>
              </a:rPr>
              <a:t>https://bouncyballs.org</a:t>
            </a:r>
            <a:r>
              <a:rPr lang="en-US" sz="2000" i="1" dirty="0" smtClean="0">
                <a:hlinkClick r:id="rId2"/>
              </a:rPr>
              <a:t>/</a:t>
            </a:r>
            <a:endParaRPr lang="en-US" sz="2000" i="1" dirty="0" smtClean="0"/>
          </a:p>
          <a:p>
            <a:r>
              <a:rPr lang="en-GB" sz="2000" i="1" dirty="0" smtClean="0">
                <a:hlinkClick r:id="rId3"/>
              </a:rPr>
              <a:t>http://www.ascd.org/publications/educational-leadership/nov09/vol67/num03/Feed-Up,-Back,-Forward.aspx</a:t>
            </a:r>
            <a:endParaRPr lang="en-GB" sz="2000" i="1" dirty="0" smtClean="0"/>
          </a:p>
          <a:p>
            <a:r>
              <a:rPr lang="en-GB" sz="3200" i="1" dirty="0" smtClean="0"/>
              <a:t>Feedforward</a:t>
            </a:r>
          </a:p>
          <a:p>
            <a:r>
              <a:rPr lang="en-GB" sz="3200" i="1" dirty="0" smtClean="0"/>
              <a:t>‘Ask three before me’ </a:t>
            </a:r>
          </a:p>
        </p:txBody>
      </p:sp>
      <p:pic>
        <p:nvPicPr>
          <p:cNvPr id="1026" name="Picture 2" descr="C:\Users\s.ainsworth\AppData\Local\Microsoft\Windows\Temporary Internet Files\Content.IE5\YXWUDKOI\tick[1].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58308" y="332656"/>
            <a:ext cx="1224136" cy="1152128"/>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117748" y="87784"/>
            <a:ext cx="5324267"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200" dirty="0" smtClean="0"/>
              <a:t>3 </a:t>
            </a:r>
            <a:r>
              <a:rPr lang="en-GB" sz="3200" dirty="0" err="1" smtClean="0"/>
              <a:t>strategaeth</a:t>
            </a:r>
            <a:r>
              <a:rPr lang="en-GB" sz="3200" dirty="0" smtClean="0"/>
              <a:t> </a:t>
            </a:r>
            <a:r>
              <a:rPr lang="en-GB" sz="3200" dirty="0" err="1" smtClean="0"/>
              <a:t>rheolaeth</a:t>
            </a:r>
            <a:r>
              <a:rPr lang="en-GB" sz="3200" dirty="0" smtClean="0"/>
              <a:t> </a:t>
            </a:r>
            <a:r>
              <a:rPr lang="en-GB" sz="3200" dirty="0" err="1" smtClean="0"/>
              <a:t>dosbarth</a:t>
            </a:r>
            <a:r>
              <a:rPr lang="en-GB" sz="3200" dirty="0" smtClean="0"/>
              <a:t> </a:t>
            </a:r>
            <a:r>
              <a:rPr lang="en-GB" sz="3200" dirty="0" err="1" smtClean="0"/>
              <a:t>cadarnhaol</a:t>
            </a:r>
            <a:endParaRPr lang="en-US" sz="3200" dirty="0"/>
          </a:p>
        </p:txBody>
      </p:sp>
    </p:spTree>
    <p:extLst>
      <p:ext uri="{BB962C8B-B14F-4D97-AF65-F5344CB8AC3E}">
        <p14:creationId xmlns:p14="http://schemas.microsoft.com/office/powerpoint/2010/main" val="263829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err="1" smtClean="0"/>
              <a:t>Tasg</a:t>
            </a:r>
            <a:r>
              <a:rPr lang="en-GB" dirty="0" smtClean="0"/>
              <a:t>                              Task</a:t>
            </a:r>
            <a:endParaRPr lang="en-US" dirty="0"/>
          </a:p>
        </p:txBody>
      </p:sp>
      <p:sp>
        <p:nvSpPr>
          <p:cNvPr id="3" name="Content Placeholder 2"/>
          <p:cNvSpPr>
            <a:spLocks noGrp="1"/>
          </p:cNvSpPr>
          <p:nvPr>
            <p:ph sz="half" idx="1"/>
          </p:nvPr>
        </p:nvSpPr>
        <p:spPr/>
        <p:txBody>
          <a:bodyPr>
            <a:normAutofit/>
          </a:bodyPr>
          <a:lstStyle/>
          <a:p>
            <a:r>
              <a:rPr lang="en-US" sz="3600" dirty="0" err="1" smtClean="0"/>
              <a:t>Mewn</a:t>
            </a:r>
            <a:r>
              <a:rPr lang="en-US" sz="3600" dirty="0" smtClean="0"/>
              <a:t> </a:t>
            </a:r>
            <a:r>
              <a:rPr lang="en-US" sz="3600" dirty="0" err="1" smtClean="0"/>
              <a:t>grwpiau</a:t>
            </a:r>
            <a:endParaRPr lang="en-US" sz="3600" dirty="0" smtClean="0"/>
          </a:p>
          <a:p>
            <a:r>
              <a:rPr lang="en-US" sz="3600" dirty="0" err="1" smtClean="0"/>
              <a:t>Dadansoddwch</a:t>
            </a:r>
            <a:r>
              <a:rPr lang="en-US" sz="3600" dirty="0" smtClean="0"/>
              <a:t> </a:t>
            </a:r>
            <a:r>
              <a:rPr lang="en-US" sz="3600" u="sng" dirty="0" smtClean="0"/>
              <a:t>pam</a:t>
            </a:r>
            <a:r>
              <a:rPr lang="en-US" sz="3600" dirty="0" smtClean="0"/>
              <a:t> bod </a:t>
            </a:r>
            <a:r>
              <a:rPr lang="en-US" sz="3600" dirty="0" err="1" smtClean="0"/>
              <a:t>pob</a:t>
            </a:r>
            <a:r>
              <a:rPr lang="en-US" sz="3600" dirty="0" smtClean="0"/>
              <a:t> un </a:t>
            </a:r>
            <a:r>
              <a:rPr lang="en-US" sz="3600" dirty="0" err="1" smtClean="0"/>
              <a:t>yn</a:t>
            </a:r>
            <a:r>
              <a:rPr lang="en-US" sz="3600" dirty="0" smtClean="0"/>
              <a:t> </a:t>
            </a:r>
            <a:r>
              <a:rPr lang="en-US" sz="3600" dirty="0" err="1" smtClean="0"/>
              <a:t>gweithio</a:t>
            </a:r>
            <a:endParaRPr lang="en-US" sz="3600" dirty="0" smtClean="0"/>
          </a:p>
          <a:p>
            <a:r>
              <a:rPr lang="en-US" sz="3600" dirty="0" err="1" smtClean="0"/>
              <a:t>Ychwanegwch</a:t>
            </a:r>
            <a:r>
              <a:rPr lang="en-US" sz="3600" dirty="0" smtClean="0"/>
              <a:t> un </a:t>
            </a:r>
            <a:r>
              <a:rPr lang="en-US" sz="3600" dirty="0" err="1" smtClean="0"/>
              <a:t>strategaeth</a:t>
            </a:r>
            <a:r>
              <a:rPr lang="en-US" sz="3600" dirty="0" smtClean="0"/>
              <a:t> </a:t>
            </a:r>
            <a:r>
              <a:rPr lang="en-US" sz="3600" dirty="0" err="1" smtClean="0"/>
              <a:t>arall</a:t>
            </a:r>
            <a:r>
              <a:rPr lang="en-US" sz="3600" dirty="0" smtClean="0"/>
              <a:t> </a:t>
            </a:r>
            <a:r>
              <a:rPr lang="en-US" sz="3600" dirty="0" err="1"/>
              <a:t>i</a:t>
            </a:r>
            <a:r>
              <a:rPr lang="en-US" sz="3600" dirty="0" err="1" smtClean="0"/>
              <a:t>’r</a:t>
            </a:r>
            <a:r>
              <a:rPr lang="en-US" sz="3600" dirty="0" smtClean="0"/>
              <a:t> </a:t>
            </a:r>
            <a:r>
              <a:rPr lang="en-US" sz="3600" dirty="0" err="1" smtClean="0"/>
              <a:t>rhestr</a:t>
            </a:r>
            <a:r>
              <a:rPr lang="en-US" sz="3600" dirty="0" smtClean="0"/>
              <a:t> …</a:t>
            </a:r>
            <a:endParaRPr lang="en-US" sz="3600" dirty="0"/>
          </a:p>
        </p:txBody>
      </p:sp>
      <p:sp>
        <p:nvSpPr>
          <p:cNvPr id="4" name="Content Placeholder 3"/>
          <p:cNvSpPr>
            <a:spLocks noGrp="1"/>
          </p:cNvSpPr>
          <p:nvPr>
            <p:ph sz="half" idx="2"/>
          </p:nvPr>
        </p:nvSpPr>
        <p:spPr/>
        <p:txBody>
          <a:bodyPr>
            <a:normAutofit/>
          </a:bodyPr>
          <a:lstStyle/>
          <a:p>
            <a:pPr marL="0" indent="0">
              <a:buNone/>
            </a:pPr>
            <a:r>
              <a:rPr lang="en-GB" sz="3600" i="1" dirty="0"/>
              <a:t>In </a:t>
            </a:r>
            <a:r>
              <a:rPr lang="en-GB" sz="3600" i="1" dirty="0" smtClean="0"/>
              <a:t>groups</a:t>
            </a:r>
            <a:endParaRPr lang="en-GB" sz="3600" i="1" dirty="0"/>
          </a:p>
          <a:p>
            <a:r>
              <a:rPr lang="en-GB" sz="3600" i="1" dirty="0" smtClean="0"/>
              <a:t> evaluate </a:t>
            </a:r>
            <a:r>
              <a:rPr lang="en-GB" sz="3600" i="1" u="sng" dirty="0" smtClean="0"/>
              <a:t>why </a:t>
            </a:r>
            <a:r>
              <a:rPr lang="en-GB" sz="3600" i="1" dirty="0" smtClean="0"/>
              <a:t>each one works </a:t>
            </a:r>
          </a:p>
          <a:p>
            <a:r>
              <a:rPr lang="en-GB" sz="3600" i="1" dirty="0" smtClean="0"/>
              <a:t>add </a:t>
            </a:r>
            <a:r>
              <a:rPr lang="en-GB" sz="3600" i="1" dirty="0"/>
              <a:t>one </a:t>
            </a:r>
            <a:r>
              <a:rPr lang="en-GB" sz="3600" i="1" dirty="0" smtClean="0"/>
              <a:t>more strategy </a:t>
            </a:r>
            <a:r>
              <a:rPr lang="en-GB" sz="3600" i="1" dirty="0"/>
              <a:t>to </a:t>
            </a:r>
            <a:r>
              <a:rPr lang="en-GB" sz="3600" i="1" dirty="0" smtClean="0"/>
              <a:t>the </a:t>
            </a:r>
            <a:r>
              <a:rPr lang="en-GB" sz="3600" i="1" dirty="0"/>
              <a:t>list</a:t>
            </a:r>
            <a:r>
              <a:rPr lang="en-GB" sz="3600" i="1" dirty="0" smtClean="0"/>
              <a:t>….</a:t>
            </a:r>
          </a:p>
          <a:p>
            <a:endParaRPr lang="en-US" dirty="0"/>
          </a:p>
        </p:txBody>
      </p:sp>
      <p:pic>
        <p:nvPicPr>
          <p:cNvPr id="2050" name="Picture 2" descr="C:\Users\s.ainsworth\AppData\Local\Microsoft\Windows\Temporary Internet Files\Content.IE5\S4DWR18J\android-task-kill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0276" y="116632"/>
            <a:ext cx="2381250" cy="1536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1224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Wythnos</a:t>
            </a:r>
            <a:r>
              <a:rPr lang="en-GB" dirty="0" smtClean="0"/>
              <a:t> </a:t>
            </a:r>
            <a:r>
              <a:rPr lang="en-GB" dirty="0" err="1" smtClean="0"/>
              <a:t>nesa</a:t>
            </a:r>
            <a:r>
              <a:rPr lang="en-GB" dirty="0" smtClean="0"/>
              <a:t>              Next week</a:t>
            </a:r>
            <a:endParaRPr lang="en-GB" dirty="0"/>
          </a:p>
        </p:txBody>
      </p:sp>
      <p:sp>
        <p:nvSpPr>
          <p:cNvPr id="3" name="Content Placeholder 2"/>
          <p:cNvSpPr>
            <a:spLocks noGrp="1"/>
          </p:cNvSpPr>
          <p:nvPr>
            <p:ph sz="half" idx="1"/>
          </p:nvPr>
        </p:nvSpPr>
        <p:spPr>
          <a:xfrm>
            <a:off x="837828" y="1701800"/>
            <a:ext cx="5256585" cy="4470400"/>
          </a:xfrm>
        </p:spPr>
        <p:txBody>
          <a:bodyPr>
            <a:normAutofit/>
          </a:bodyPr>
          <a:lstStyle/>
          <a:p>
            <a:r>
              <a:rPr lang="en-GB" sz="4000" dirty="0" smtClean="0"/>
              <a:t>Y </a:t>
            </a:r>
            <a:r>
              <a:rPr lang="en-GB" sz="4000" dirty="0" err="1" smtClean="0"/>
              <a:t>damcaniaethau</a:t>
            </a:r>
            <a:r>
              <a:rPr lang="en-GB" sz="4000" dirty="0" smtClean="0"/>
              <a:t> </a:t>
            </a:r>
            <a:r>
              <a:rPr lang="en-GB" sz="4000" dirty="0" err="1" smtClean="0"/>
              <a:t>tu</a:t>
            </a:r>
            <a:r>
              <a:rPr lang="en-GB" sz="4000" dirty="0" smtClean="0"/>
              <a:t> </a:t>
            </a:r>
            <a:r>
              <a:rPr lang="en-GB" sz="4000" dirty="0" err="1" smtClean="0"/>
              <a:t>ol</a:t>
            </a:r>
            <a:r>
              <a:rPr lang="en-GB" sz="4000" dirty="0" smtClean="0"/>
              <a:t> </a:t>
            </a:r>
            <a:r>
              <a:rPr lang="en-GB" sz="4000" dirty="0" err="1" smtClean="0"/>
              <a:t>rheolaeth</a:t>
            </a:r>
            <a:r>
              <a:rPr lang="en-GB" sz="4000" dirty="0" smtClean="0"/>
              <a:t> </a:t>
            </a:r>
            <a:r>
              <a:rPr lang="en-GB" sz="4000" dirty="0" err="1" smtClean="0"/>
              <a:t>dosbarth</a:t>
            </a:r>
            <a:endParaRPr lang="en-GB" sz="4000" dirty="0"/>
          </a:p>
        </p:txBody>
      </p:sp>
      <p:sp>
        <p:nvSpPr>
          <p:cNvPr id="4" name="Content Placeholder 3"/>
          <p:cNvSpPr>
            <a:spLocks noGrp="1"/>
          </p:cNvSpPr>
          <p:nvPr>
            <p:ph sz="half" idx="2"/>
          </p:nvPr>
        </p:nvSpPr>
        <p:spPr/>
        <p:txBody>
          <a:bodyPr>
            <a:normAutofit/>
          </a:bodyPr>
          <a:lstStyle/>
          <a:p>
            <a:r>
              <a:rPr lang="en-GB" sz="4000" i="1" dirty="0" smtClean="0"/>
              <a:t>The theories </a:t>
            </a:r>
            <a:r>
              <a:rPr lang="en-GB" sz="4000" i="1" dirty="0"/>
              <a:t>behind classroom management</a:t>
            </a:r>
            <a:endParaRPr lang="en-US" sz="4000" i="1" dirty="0"/>
          </a:p>
          <a:p>
            <a:endParaRPr lang="en-GB" sz="4000" dirty="0"/>
          </a:p>
        </p:txBody>
      </p:sp>
      <p:pic>
        <p:nvPicPr>
          <p:cNvPr id="1031" name="Picture 7" descr="C:\Users\Dave\AppData\Local\Microsoft\Windows\Temporary Internet Files\Content.IE5\WWTGKP7S\theory[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3105" y="3573016"/>
            <a:ext cx="6096000" cy="2996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356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Rhestr</a:t>
            </a:r>
            <a:r>
              <a:rPr lang="en-GB" dirty="0" smtClean="0"/>
              <a:t> </a:t>
            </a:r>
            <a:r>
              <a:rPr lang="en-GB" dirty="0" err="1" smtClean="0"/>
              <a:t>gyfeirnodi</a:t>
            </a:r>
            <a:r>
              <a:rPr lang="en-GB" dirty="0" smtClean="0"/>
              <a:t>      Reference list</a:t>
            </a:r>
            <a:endParaRPr lang="en-GB" dirty="0"/>
          </a:p>
        </p:txBody>
      </p:sp>
      <p:sp>
        <p:nvSpPr>
          <p:cNvPr id="6" name="Content Placeholder 5"/>
          <p:cNvSpPr>
            <a:spLocks noGrp="1"/>
          </p:cNvSpPr>
          <p:nvPr>
            <p:ph idx="1"/>
          </p:nvPr>
        </p:nvSpPr>
        <p:spPr/>
        <p:txBody>
          <a:bodyPr>
            <a:normAutofit fontScale="92500" lnSpcReduction="20000"/>
          </a:bodyPr>
          <a:lstStyle/>
          <a:p>
            <a:r>
              <a:rPr lang="en-GB" dirty="0" smtClean="0"/>
              <a:t>Glossary of Educational Reform. </a:t>
            </a:r>
            <a:r>
              <a:rPr lang="en-GB" dirty="0"/>
              <a:t>Available at </a:t>
            </a:r>
            <a:r>
              <a:rPr lang="en-GB" dirty="0">
                <a:hlinkClick r:id="rId2"/>
              </a:rPr>
              <a:t>https://www.edglossary.org/classroom-management</a:t>
            </a:r>
            <a:r>
              <a:rPr lang="en-GB" dirty="0" smtClean="0">
                <a:hlinkClick r:id="rId2"/>
              </a:rPr>
              <a:t>/</a:t>
            </a:r>
            <a:r>
              <a:rPr lang="en-GB" dirty="0" smtClean="0"/>
              <a:t> </a:t>
            </a:r>
            <a:r>
              <a:rPr lang="en-GB" dirty="0" smtClean="0">
                <a:hlinkClick r:id="rId2"/>
              </a:rPr>
              <a:t>[</a:t>
            </a:r>
            <a:r>
              <a:rPr lang="en-GB" dirty="0" smtClean="0"/>
              <a:t>Accessed </a:t>
            </a:r>
            <a:r>
              <a:rPr lang="en-GB" dirty="0" smtClean="0"/>
              <a:t>03.01.18]</a:t>
            </a:r>
            <a:endParaRPr lang="en-GB" dirty="0" smtClean="0"/>
          </a:p>
          <a:p>
            <a:r>
              <a:rPr lang="en-GB" dirty="0" smtClean="0"/>
              <a:t>Ofsted (2003) </a:t>
            </a:r>
            <a:r>
              <a:rPr lang="en-GB" i="1" dirty="0" smtClean="0"/>
              <a:t>Access and achievement in urban education: ten years on, </a:t>
            </a:r>
            <a:r>
              <a:rPr lang="en-US" dirty="0" smtClean="0"/>
              <a:t>London</a:t>
            </a:r>
            <a:r>
              <a:rPr lang="en-US" dirty="0"/>
              <a:t>: The Stationery Office</a:t>
            </a:r>
            <a:endParaRPr lang="en-GB" dirty="0" smtClean="0"/>
          </a:p>
          <a:p>
            <a:r>
              <a:rPr lang="en-GB" dirty="0" smtClean="0"/>
              <a:t>Rogers, B. (2011) </a:t>
            </a:r>
            <a:r>
              <a:rPr lang="en-GB" i="1" dirty="0" smtClean="0"/>
              <a:t>Classroom Behaviour (3</a:t>
            </a:r>
            <a:r>
              <a:rPr lang="en-GB" i="1" baseline="30000" dirty="0" smtClean="0"/>
              <a:t>rd</a:t>
            </a:r>
            <a:r>
              <a:rPr lang="en-GB" i="1" dirty="0" smtClean="0"/>
              <a:t> edition), </a:t>
            </a:r>
            <a:r>
              <a:rPr lang="en-GB" dirty="0" smtClean="0"/>
              <a:t>London: </a:t>
            </a:r>
            <a:r>
              <a:rPr lang="en-GB" dirty="0" smtClean="0"/>
              <a:t>Sage</a:t>
            </a:r>
          </a:p>
          <a:p>
            <a:r>
              <a:rPr lang="en-US" dirty="0" smtClean="0"/>
              <a:t>Welsh Government (2016) National School </a:t>
            </a:r>
            <a:r>
              <a:rPr lang="en-US" dirty="0" err="1" smtClean="0"/>
              <a:t>Categorisation</a:t>
            </a:r>
            <a:r>
              <a:rPr lang="en-US" dirty="0" smtClean="0"/>
              <a:t> System. </a:t>
            </a:r>
            <a:r>
              <a:rPr lang="en-US" dirty="0"/>
              <a:t>Available at </a:t>
            </a:r>
            <a:r>
              <a:rPr lang="en-US" dirty="0">
                <a:hlinkClick r:id="rId3"/>
              </a:rPr>
              <a:t>https://</a:t>
            </a:r>
            <a:r>
              <a:rPr lang="en-US" dirty="0" smtClean="0">
                <a:hlinkClick r:id="rId3"/>
              </a:rPr>
              <a:t>gov.wales/docs/dcells/publications/150121-guidance-en-v2.pdf</a:t>
            </a:r>
            <a:r>
              <a:rPr lang="en-US" dirty="0" smtClean="0"/>
              <a:t> </a:t>
            </a:r>
            <a:r>
              <a:rPr lang="en-GB" dirty="0">
                <a:hlinkClick r:id="rId2"/>
              </a:rPr>
              <a:t>[</a:t>
            </a:r>
            <a:r>
              <a:rPr lang="en-GB" dirty="0"/>
              <a:t>Accessed 03.01.18]</a:t>
            </a:r>
            <a:endParaRPr lang="en-GB" dirty="0" smtClean="0"/>
          </a:p>
          <a:p>
            <a:r>
              <a:rPr lang="en-GB" dirty="0" smtClean="0"/>
              <a:t>What makes great teaching – Professor Rob Coe. </a:t>
            </a:r>
            <a:r>
              <a:rPr lang="en-GB" dirty="0"/>
              <a:t>Available at </a:t>
            </a:r>
            <a:r>
              <a:rPr lang="en-GB" dirty="0">
                <a:hlinkClick r:id="rId4"/>
              </a:rPr>
              <a:t>https://</a:t>
            </a:r>
            <a:r>
              <a:rPr lang="en-GB" dirty="0" smtClean="0">
                <a:hlinkClick r:id="rId4"/>
              </a:rPr>
              <a:t>www.suttontrust.com/wp-content/uploads/2014/10/What-Makes-Great-Teaching-REPORT.pdf</a:t>
            </a:r>
            <a:r>
              <a:rPr lang="en-GB" dirty="0" smtClean="0"/>
              <a:t> [</a:t>
            </a:r>
            <a:r>
              <a:rPr lang="en-GB" dirty="0"/>
              <a:t>Accessed 03.01.18]</a:t>
            </a:r>
            <a:endParaRPr lang="en-GB" dirty="0"/>
          </a:p>
        </p:txBody>
      </p:sp>
    </p:spTree>
    <p:extLst>
      <p:ext uri="{BB962C8B-B14F-4D97-AF65-F5344CB8AC3E}">
        <p14:creationId xmlns:p14="http://schemas.microsoft.com/office/powerpoint/2010/main" val="2423058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E1B558C7-619B-49BE-9097-7FCBDADD4E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1782</Words>
  <Application>Microsoft Office PowerPoint</Application>
  <PresentationFormat>Custom</PresentationFormat>
  <Paragraphs>202</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Books 16x9</vt:lpstr>
      <vt:lpstr>SJEU6007C  Classroom Management / Rheolaeth Dosbarth   2</vt:lpstr>
      <vt:lpstr>              Heddiw                       Today</vt:lpstr>
      <vt:lpstr>         Deilliant Dysgu    Learning Outcome</vt:lpstr>
      <vt:lpstr>Aseiniad 1                      Assignment 1</vt:lpstr>
      <vt:lpstr> Aseiniad 2 Assignment 2</vt:lpstr>
      <vt:lpstr>  Beth yw rheolaeth                  What is classroom        dosbarth?                               management?</vt:lpstr>
      <vt:lpstr>Newidiadau  Changes</vt:lpstr>
      <vt:lpstr>  Beth yw rheolaeth                  What is classroom        dosbarth?                               management?</vt:lpstr>
      <vt:lpstr>                Beth yw rheolaeth                What is classroom  dosbarth?                               Management? </vt:lpstr>
      <vt:lpstr>Impact of  classroom  management</vt:lpstr>
      <vt:lpstr>Impact of  classroom  management</vt:lpstr>
      <vt:lpstr>Effective classroom  management</vt:lpstr>
      <vt:lpstr>Beth yw dysgu da? What does good teaching look like?</vt:lpstr>
      <vt:lpstr>Sutton Trust Report (2014): ’What makes great teaching –  A review of underpinning research’</vt:lpstr>
      <vt:lpstr>Tasg  Task </vt:lpstr>
      <vt:lpstr>                                                                     Sutton Trust Rheolaeth dosbarth                Classroom management                                                                                                   </vt:lpstr>
      <vt:lpstr>                                                                     Sutton Trust Rheolaeth dosbarth                Classroom management                                                                                                   </vt:lpstr>
      <vt:lpstr>                                   Sutton Trust overview of research            Rheolaeth dosbarth                Classroom management</vt:lpstr>
      <vt:lpstr>                                   Sutton Trust overview of research            Rheolaeth dosbarth                Classroom management</vt:lpstr>
      <vt:lpstr>                    Sutton Trust overview of research            Rheolaeth dosbarth           Classroom management</vt:lpstr>
      <vt:lpstr>                    Sutton Trust overview of research            Rheolaeth dosbarth           Classroom management</vt:lpstr>
      <vt:lpstr>System Genedlaethol ar gyfer Categoreiddio Ysgolion/ National School Categorisation System</vt:lpstr>
      <vt:lpstr>                            Sutton Trust overview of research Rheolaeth dosbarth                Classroom management                                                                                                   </vt:lpstr>
      <vt:lpstr>                            Sutton Trust overview of research Rheolaeth dosbarth                Classroom management                                                                                                   </vt:lpstr>
      <vt:lpstr>3 quick positive classroom  management strategies </vt:lpstr>
      <vt:lpstr>        Tasg                              Task</vt:lpstr>
      <vt:lpstr>Wythnos nesa              Next week</vt:lpstr>
      <vt:lpstr>Rhestr gyfeirnodi      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2015-01-04T10:10:18Z</dcterms:created>
  <dcterms:modified xsi:type="dcterms:W3CDTF">2019-01-03T14:14:40Z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TC027879409991</vt:lpwstr>
  </property>
</Properties>
</file>