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7" r:id="rId2"/>
    <p:sldId id="268" r:id="rId3"/>
    <p:sldId id="273" r:id="rId4"/>
    <p:sldId id="271" r:id="rId5"/>
    <p:sldId id="274" r:id="rId6"/>
    <p:sldId id="275" r:id="rId7"/>
    <p:sldId id="276" r:id="rId8"/>
    <p:sldId id="278" r:id="rId9"/>
    <p:sldId id="279" r:id="rId10"/>
    <p:sldId id="280" r:id="rId11"/>
    <p:sldId id="281" r:id="rId12"/>
    <p:sldId id="269" r:id="rId13"/>
    <p:sldId id="270" r:id="rId14"/>
    <p:sldId id="272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31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" y="6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35AB8-056B-4E38-8102-C006AB858A33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BF1C18-DD98-4A90-979D-487143830D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80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8A0F85-FCD9-4BF4-AA0E-6A6897EC20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0358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8155F2-5F7C-4B35-AEA4-6FEC605A2F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76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19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021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527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751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410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141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64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147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299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99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79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24/11/2022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785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esco.org/new/en/education/themes/strengthening-education-systems/early-childhood/coordination-and-integration/study-on-the-integration-of-ecce/" TargetMode="External"/><Relationship Id="rId3" Type="http://schemas.openxmlformats.org/officeDocument/2006/relationships/hyperlink" Target="https://www.bbc.co.uk/news/uk-59018031.amp" TargetMode="External"/><Relationship Id="rId7" Type="http://schemas.openxmlformats.org/officeDocument/2006/relationships/hyperlink" Target="https://assets.publishing.service.gov.uk/government/uploads/system/uploads/attachment_data/file/973112/The_best_start_for_life_a_vision_for_the_1_001_critical_days.pdf" TargetMode="External"/><Relationship Id="rId2" Type="http://schemas.openxmlformats.org/officeDocument/2006/relationships/hyperlink" Target="https://www.bbc.co.uk/news/health-47362792.am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c.europa.eu/assets/eac/education/policy/strategic-framework/archive/documents/ecec-quality-framework_en.pdf" TargetMode="External"/><Relationship Id="rId5" Type="http://schemas.openxmlformats.org/officeDocument/2006/relationships/hyperlink" Target="https://www.daynurseries.co.uk/news/article.cfm/id/1657378/early-years-leaders-oppose-ministers-over-relaxed-child-ratio" TargetMode="External"/><Relationship Id="rId4" Type="http://schemas.openxmlformats.org/officeDocument/2006/relationships/hyperlink" Target="https://devhcdc.wpengine.com/wp-content/uploads/2020/10/2020_WP15_actionguide_FINAL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34048/1/19-47-web-eng%20%28redacted%29.pdf" TargetMode="External"/><Relationship Id="rId2" Type="http://schemas.openxmlformats.org/officeDocument/2006/relationships/hyperlink" Target="https://www.lse.ac.uk/News/Latest-news-from-LSE/2021/f-June-21/Lack-of-early-years-support-costs-England-over-16-billion-per-yea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sites/default/files/consultations/2021-05/enabling-pathways-consultation-document_0.pdf" TargetMode="External"/><Relationship Id="rId4" Type="http://schemas.openxmlformats.org/officeDocument/2006/relationships/hyperlink" Target="https://gov.wales/sites/default/files/consultations/2021-05/curriculum-funded-non-maintained-settings-consultation-do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First Thousand Days.</a:t>
            </a:r>
            <a:br>
              <a:rPr lang="en-GB" dirty="0"/>
            </a:br>
            <a:r>
              <a:rPr lang="en-GB" dirty="0"/>
              <a:t>Enabling Adults/Y Mil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 err="1"/>
              <a:t>Galluogi</a:t>
            </a:r>
            <a:r>
              <a:rPr lang="en-GB" dirty="0"/>
              <a:t> Oedolion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ECEY4005/C</a:t>
            </a:r>
          </a:p>
        </p:txBody>
      </p:sp>
    </p:spTree>
    <p:extLst>
      <p:ext uri="{BB962C8B-B14F-4D97-AF65-F5344CB8AC3E}">
        <p14:creationId xmlns:p14="http://schemas.microsoft.com/office/powerpoint/2010/main" val="3697175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F9D8D4-E6B9-4FB3-AA1C-ADF73B964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an Enabling Adult/</a:t>
            </a:r>
            <a:r>
              <a:rPr lang="en-GB" dirty="0">
                <a:solidFill>
                  <a:schemeClr val="accent1"/>
                </a:solidFill>
              </a:rPr>
              <a:t>Beth </a:t>
            </a:r>
            <a:r>
              <a:rPr lang="en-GB" dirty="0" err="1">
                <a:solidFill>
                  <a:schemeClr val="accent1"/>
                </a:solidFill>
              </a:rPr>
              <a:t>yw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Oedolyn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Galluogi</a:t>
            </a:r>
            <a:r>
              <a:rPr lang="en-GB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283CEC-6080-4A73-9ED7-474BA673077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Hwylusydd</a:t>
            </a:r>
            <a:endParaRPr lang="en-GB" dirty="0"/>
          </a:p>
          <a:p>
            <a:r>
              <a:rPr lang="en-GB" dirty="0" err="1"/>
              <a:t>Gyfathrebwr</a:t>
            </a:r>
            <a:endParaRPr lang="en-GB" dirty="0"/>
          </a:p>
          <a:p>
            <a:r>
              <a:rPr lang="en-GB" dirty="0" err="1"/>
              <a:t>Arweinydd</a:t>
            </a:r>
            <a:endParaRPr lang="en-GB" dirty="0"/>
          </a:p>
          <a:p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Arbenigol</a:t>
            </a:r>
            <a:endParaRPr lang="en-GB" dirty="0"/>
          </a:p>
          <a:p>
            <a:r>
              <a:rPr lang="en-GB" dirty="0" err="1"/>
              <a:t>Gofalwr</a:t>
            </a:r>
            <a:endParaRPr lang="en-GB" dirty="0"/>
          </a:p>
          <a:p>
            <a:r>
              <a:rPr lang="en-GB" dirty="0" err="1"/>
              <a:t>Addysgwr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1E2F82-3E07-43EF-9463-EAFCB03243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Facilitator</a:t>
            </a:r>
          </a:p>
          <a:p>
            <a:r>
              <a:rPr lang="en-GB" dirty="0">
                <a:solidFill>
                  <a:schemeClr val="accent1"/>
                </a:solidFill>
              </a:rPr>
              <a:t>Communicator</a:t>
            </a:r>
          </a:p>
          <a:p>
            <a:r>
              <a:rPr lang="en-GB" dirty="0">
                <a:solidFill>
                  <a:schemeClr val="accent1"/>
                </a:solidFill>
              </a:rPr>
              <a:t>Leader</a:t>
            </a:r>
          </a:p>
          <a:p>
            <a:r>
              <a:rPr lang="en-GB" dirty="0">
                <a:solidFill>
                  <a:schemeClr val="accent1"/>
                </a:solidFill>
              </a:rPr>
              <a:t>Professional</a:t>
            </a:r>
          </a:p>
          <a:p>
            <a:r>
              <a:rPr lang="en-GB" dirty="0">
                <a:solidFill>
                  <a:schemeClr val="accent1"/>
                </a:solidFill>
              </a:rPr>
              <a:t>Expert</a:t>
            </a:r>
          </a:p>
          <a:p>
            <a:r>
              <a:rPr lang="en-GB" dirty="0">
                <a:solidFill>
                  <a:schemeClr val="accent1"/>
                </a:solidFill>
              </a:rPr>
              <a:t>Carer</a:t>
            </a:r>
          </a:p>
          <a:p>
            <a:r>
              <a:rPr lang="en-GB" dirty="0">
                <a:solidFill>
                  <a:schemeClr val="accent1"/>
                </a:solidFill>
              </a:rPr>
              <a:t>Educator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20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2E587-259C-455D-8E1E-1E4E17B35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Galluogi</a:t>
            </a:r>
            <a:r>
              <a:rPr lang="en-GB" dirty="0"/>
              <a:t> Oedolion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/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Enabling Adults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B6C26-D503-4006-B346-50C2C5C37C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ymateb</a:t>
            </a:r>
            <a:endParaRPr lang="en-GB" dirty="0"/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gyfoethog</a:t>
            </a:r>
            <a:r>
              <a:rPr lang="en-GB" dirty="0"/>
              <a:t> o ran </a:t>
            </a:r>
            <a:r>
              <a:rPr lang="en-GB" dirty="0" err="1"/>
              <a:t>cyfathrebu</a:t>
            </a:r>
            <a:endParaRPr lang="en-GB" dirty="0"/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fodelu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lawen</a:t>
            </a:r>
            <a:r>
              <a:rPr lang="en-GB" dirty="0"/>
              <a:t> at </a:t>
            </a:r>
            <a:r>
              <a:rPr lang="en-GB" dirty="0" err="1"/>
              <a:t>ddysgu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D8AE31-EA15-41DA-BDF6-C28F0D81C3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Enabling adults are responsive</a:t>
            </a:r>
          </a:p>
          <a:p>
            <a:r>
              <a:rPr lang="en-GB" dirty="0">
                <a:solidFill>
                  <a:schemeClr val="accent1"/>
                </a:solidFill>
              </a:rPr>
              <a:t>Enabling adults create an environment that is communication rich</a:t>
            </a:r>
          </a:p>
          <a:p>
            <a:r>
              <a:rPr lang="en-GB" dirty="0">
                <a:solidFill>
                  <a:schemeClr val="accent1"/>
                </a:solidFill>
              </a:rPr>
              <a:t>Enabling adults model a joyful approach to learning</a:t>
            </a:r>
          </a:p>
        </p:txBody>
      </p:sp>
    </p:spTree>
    <p:extLst>
      <p:ext uri="{BB962C8B-B14F-4D97-AF65-F5344CB8AC3E}">
        <p14:creationId xmlns:p14="http://schemas.microsoft.com/office/powerpoint/2010/main" val="3932132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0EC1B-F5BF-4B91-A906-A59262034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Mae </a:t>
            </a:r>
            <a:r>
              <a:rPr lang="en-GB" dirty="0" err="1"/>
              <a:t>babis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/Babies need Adults.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64947-874E-488C-8211-7023ED0A7C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Tueddiad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</a:p>
          <a:p>
            <a:r>
              <a:rPr lang="en-GB" dirty="0" err="1"/>
              <a:t>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rieni</a:t>
            </a:r>
            <a:endParaRPr lang="en-GB" dirty="0"/>
          </a:p>
          <a:p>
            <a:r>
              <a:rPr lang="en-GB" dirty="0" err="1"/>
              <a:t>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wasanaethau</a:t>
            </a:r>
            <a:endParaRPr lang="en-GB" dirty="0"/>
          </a:p>
          <a:p>
            <a:r>
              <a:rPr lang="en-GB" dirty="0" err="1"/>
              <a:t>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</a:p>
          <a:p>
            <a:r>
              <a:rPr lang="en-GB" dirty="0" err="1"/>
              <a:t>Anweledig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weithwyr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D6A873-7F68-4DE6-BDC5-DB9D07E2B3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Susceptibility to the environment </a:t>
            </a:r>
          </a:p>
          <a:p>
            <a:r>
              <a:rPr lang="en-GB" dirty="0">
                <a:solidFill>
                  <a:schemeClr val="accent1"/>
                </a:solidFill>
              </a:rPr>
              <a:t>Dependency on parents</a:t>
            </a:r>
          </a:p>
          <a:p>
            <a:r>
              <a:rPr lang="en-GB" dirty="0">
                <a:solidFill>
                  <a:schemeClr val="accent1"/>
                </a:solidFill>
              </a:rPr>
              <a:t>Dependency on services</a:t>
            </a:r>
          </a:p>
          <a:p>
            <a:r>
              <a:rPr lang="en-GB" dirty="0">
                <a:solidFill>
                  <a:schemeClr val="accent1"/>
                </a:solidFill>
              </a:rPr>
              <a:t>Dependency on social support </a:t>
            </a:r>
          </a:p>
          <a:p>
            <a:r>
              <a:rPr lang="en-GB" dirty="0">
                <a:solidFill>
                  <a:schemeClr val="accent1"/>
                </a:solidFill>
              </a:rPr>
              <a:t>Invisibility to professionals.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dirty="0"/>
              <a:t>(First 1001 Days Movement, 2021)</a:t>
            </a:r>
          </a:p>
        </p:txBody>
      </p:sp>
    </p:spTree>
    <p:extLst>
      <p:ext uri="{BB962C8B-B14F-4D97-AF65-F5344CB8AC3E}">
        <p14:creationId xmlns:p14="http://schemas.microsoft.com/office/powerpoint/2010/main" val="3816148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34605-455F-45FF-BCB2-CB79325A6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Canlyniadau/</a:t>
            </a:r>
            <a:r>
              <a:rPr lang="en-GB" dirty="0">
                <a:solidFill>
                  <a:schemeClr val="accent1"/>
                </a:solidFill>
              </a:rPr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F2A02-E693-48A2-9DF7-D4D27D3BC7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Roedd</a:t>
            </a:r>
            <a:r>
              <a:rPr lang="en-GB" dirty="0"/>
              <a:t> plant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mynychu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cyn-ysgol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sefyll</a:t>
            </a:r>
            <a:r>
              <a:rPr lang="en-GB" dirty="0"/>
              <a:t> </a:t>
            </a:r>
            <a:r>
              <a:rPr lang="en-GB" dirty="0" err="1"/>
              <a:t>arholiadau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UG </a:t>
            </a:r>
            <a:r>
              <a:rPr lang="en-GB" dirty="0" err="1"/>
              <a:t>na'r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oeddent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mynychu</a:t>
            </a:r>
            <a:r>
              <a:rPr lang="en-GB" dirty="0"/>
              <a:t> </a:t>
            </a:r>
            <a:r>
              <a:rPr lang="en-GB" dirty="0" err="1"/>
              <a:t>arholiadau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UWCH.</a:t>
            </a:r>
          </a:p>
          <a:p>
            <a:r>
              <a:rPr lang="en-GB" dirty="0" err="1"/>
              <a:t>Roedd</a:t>
            </a:r>
            <a:r>
              <a:rPr lang="en-GB" dirty="0"/>
              <a:t> plant a </a:t>
            </a:r>
            <a:r>
              <a:rPr lang="en-GB" dirty="0" err="1"/>
              <a:t>brofodd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UG, </a:t>
            </a:r>
            <a:r>
              <a:rPr lang="en-GB" dirty="0" err="1"/>
              <a:t>Safon</a:t>
            </a:r>
            <a:r>
              <a:rPr lang="en-GB" dirty="0"/>
              <a:t> </a:t>
            </a:r>
            <a:r>
              <a:rPr lang="en-GB" dirty="0" err="1"/>
              <a:t>Uwch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partneriaethau</a:t>
            </a:r>
            <a:r>
              <a:rPr lang="en-GB" dirty="0"/>
              <a:t> </a:t>
            </a:r>
            <a:r>
              <a:rPr lang="en-GB" dirty="0" err="1"/>
              <a:t>cyfatebol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cyn-ysgol</a:t>
            </a:r>
            <a:r>
              <a:rPr lang="en-GB" dirty="0"/>
              <a:t> a </a:t>
            </a:r>
            <a:r>
              <a:rPr lang="en-GB" dirty="0" err="1"/>
              <a:t>chartref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ymhellach</a:t>
            </a:r>
            <a:r>
              <a:rPr lang="en-GB" dirty="0"/>
              <a:t>.</a:t>
            </a:r>
          </a:p>
          <a:p>
            <a:r>
              <a:rPr lang="en-GB" dirty="0"/>
              <a:t>(Siraj-Blatchford et al. 2002)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ED58A9-F44D-45A2-B2E6-98784C2C97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Children who had attended any pre-school were more likely to enter AS-level exams than those who had not.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Children who experienced a good early Home Life Experience were more likely to enter AS-levels, A-levels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Creating reciprocal partnerships between pre school and home enhances outcomes further.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(</a:t>
            </a:r>
            <a:r>
              <a:rPr lang="en-GB" sz="2800" dirty="0">
                <a:solidFill>
                  <a:schemeClr val="accent1"/>
                </a:solidFill>
              </a:rPr>
              <a:t>Siraj-Blatchford </a:t>
            </a:r>
            <a:r>
              <a:rPr lang="en-GB" sz="2800" i="1" dirty="0">
                <a:solidFill>
                  <a:schemeClr val="accent1"/>
                </a:solidFill>
              </a:rPr>
              <a:t>et al</a:t>
            </a:r>
            <a:r>
              <a:rPr lang="en-GB" sz="2800" dirty="0">
                <a:solidFill>
                  <a:schemeClr val="accent1"/>
                </a:solidFill>
              </a:rPr>
              <a:t>. 2002)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724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51C0-D30A-45AD-A369-118957D18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amlwg /</a:t>
            </a:r>
            <a:r>
              <a:rPr lang="en-GB" dirty="0">
                <a:solidFill>
                  <a:schemeClr val="accent1"/>
                </a:solidFill>
              </a:rPr>
              <a:t>Emergent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4687D-9404-46E7-BB12-4A704F5DF5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Mae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amlwg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esblygu'n</a:t>
            </a:r>
            <a:r>
              <a:rPr lang="en-GB" dirty="0"/>
              <a:t> </a:t>
            </a:r>
            <a:r>
              <a:rPr lang="en-GB" dirty="0" err="1"/>
              <a:t>gyson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a </a:t>
            </a:r>
            <a:r>
              <a:rPr lang="en-GB" dirty="0" err="1"/>
              <a:t>diddordebau</a:t>
            </a:r>
            <a:r>
              <a:rPr lang="en-GB" dirty="0"/>
              <a:t> </a:t>
            </a:r>
            <a:r>
              <a:rPr lang="en-GB" dirty="0" err="1"/>
              <a:t>newidiol</a:t>
            </a:r>
            <a:r>
              <a:rPr lang="en-GB" dirty="0"/>
              <a:t> plant, </a:t>
            </a:r>
            <a:r>
              <a:rPr lang="en-GB" dirty="0" err="1"/>
              <a:t>diddordebau</a:t>
            </a:r>
            <a:r>
              <a:rPr lang="en-GB" dirty="0"/>
              <a:t> a </a:t>
            </a:r>
            <a:r>
              <a:rPr lang="en-GB" dirty="0" err="1"/>
              <a:t>phryderon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, a </a:t>
            </a:r>
            <a:r>
              <a:rPr lang="en-GB" dirty="0" err="1"/>
              <a:t>blaenoriaethau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. Mae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llunio'r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2A24B9-20E5-4DFC-BE68-56FAE193D3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An emergent curriculum is </a:t>
            </a:r>
            <a:r>
              <a:rPr lang="en-GB" sz="2800" u="sng" dirty="0">
                <a:solidFill>
                  <a:schemeClr val="accent1"/>
                </a:solidFill>
              </a:rPr>
              <a:t>constantly evolving</a:t>
            </a:r>
            <a:r>
              <a:rPr lang="en-GB" sz="2800" dirty="0">
                <a:solidFill>
                  <a:schemeClr val="accent1"/>
                </a:solidFill>
              </a:rPr>
              <a:t> in </a:t>
            </a:r>
            <a:r>
              <a:rPr lang="en-GB" sz="2800" i="1" u="sng" dirty="0">
                <a:solidFill>
                  <a:schemeClr val="accent1"/>
                </a:solidFill>
              </a:rPr>
              <a:t>response</a:t>
            </a:r>
            <a:r>
              <a:rPr lang="en-GB" sz="2800" dirty="0">
                <a:solidFill>
                  <a:schemeClr val="accent1"/>
                </a:solidFill>
              </a:rPr>
              <a:t> to children’s changing needs and interests, parental and community interests and concerns, and teachers’ priorities. Each of these key elements shapes the direction for present and future learning.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422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BFFBE-EC0A-4026-8566-D6DD1D088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063F9-17E5-4793-AC9E-33964B9E3E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Ni </a:t>
            </a:r>
            <a:r>
              <a:rPr lang="en-GB" dirty="0" err="1"/>
              <a:t>allwch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amlwg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becynnu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werthu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amlwg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ddyfeisio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gyfranogwyr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rhoddwyr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 plant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pan </a:t>
            </a:r>
            <a:r>
              <a:rPr lang="en-GB" dirty="0" err="1"/>
              <a:t>fyddant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plant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modelau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chwilfrydedd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hwy</a:t>
            </a:r>
            <a:r>
              <a:rPr lang="en-GB" dirty="0"/>
              <a:t> ac </a:t>
            </a:r>
            <a:r>
              <a:rPr lang="en-GB" dirty="0" err="1"/>
              <a:t>amdanynt</a:t>
            </a:r>
            <a:r>
              <a:rPr lang="en-GB" dirty="0"/>
              <a:t>.  </a:t>
            </a:r>
          </a:p>
          <a:p>
            <a:r>
              <a:rPr lang="en-GB" dirty="0"/>
              <a:t>(Stacey, 2009)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A06D7-6E08-4346-9C86-CBAEFAE894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You can’t write an emergent curriculum and package it for sale. Emergent curriculum is invented by its participants.</a:t>
            </a:r>
          </a:p>
          <a:p>
            <a:r>
              <a:rPr lang="en-GB" dirty="0">
                <a:solidFill>
                  <a:schemeClr val="accent1"/>
                </a:solidFill>
              </a:rPr>
              <a:t>Teachers and caregivers of young children are at their best when they follow the children as models for their own adult curiosity, learning with them and about them.  </a:t>
            </a:r>
          </a:p>
          <a:p>
            <a:r>
              <a:rPr lang="en-GB" dirty="0">
                <a:solidFill>
                  <a:schemeClr val="accent1"/>
                </a:solidFill>
              </a:rPr>
              <a:t>(Stacey,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53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BF3D7E80-5D33-4FDB-B854-E915E6057472}"/>
              </a:ext>
            </a:extLst>
          </p:cNvPr>
          <p:cNvSpPr/>
          <p:nvPr/>
        </p:nvSpPr>
        <p:spPr>
          <a:xfrm flipV="1">
            <a:off x="559904" y="159025"/>
            <a:ext cx="11072191" cy="66989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</a:t>
            </a:r>
          </a:p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D0530E4-C091-471C-A6AA-B4AF99BCD8AD}"/>
              </a:ext>
            </a:extLst>
          </p:cNvPr>
          <p:cNvSpPr/>
          <p:nvPr/>
        </p:nvSpPr>
        <p:spPr>
          <a:xfrm>
            <a:off x="2054087" y="2531164"/>
            <a:ext cx="8159588" cy="4055165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Human Factors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Language-rich environment </a:t>
            </a:r>
          </a:p>
          <a:p>
            <a:pPr algn="ctr"/>
            <a:r>
              <a:rPr lang="en-GB" dirty="0"/>
              <a:t>• </a:t>
            </a:r>
          </a:p>
          <a:p>
            <a:pPr algn="ctr"/>
            <a:r>
              <a:rPr lang="en-GB" dirty="0"/>
              <a:t>Warm and responsive adult-child interactions</a:t>
            </a:r>
          </a:p>
          <a:p>
            <a:pPr algn="ctr"/>
            <a:r>
              <a:rPr lang="en-GB" dirty="0"/>
              <a:t> • </a:t>
            </a:r>
          </a:p>
          <a:p>
            <a:pPr algn="ctr"/>
            <a:r>
              <a:rPr lang="en-GB" dirty="0"/>
              <a:t>Skilled and well-compensated personnel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DF1A69-CD66-4826-AC3A-55B6727DE24C}"/>
              </a:ext>
            </a:extLst>
          </p:cNvPr>
          <p:cNvSpPr txBox="1"/>
          <p:nvPr/>
        </p:nvSpPr>
        <p:spPr>
          <a:xfrm>
            <a:off x="1086678" y="2431774"/>
            <a:ext cx="1775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Safe physical setting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554590-406D-45FB-963C-D519DEC05661}"/>
              </a:ext>
            </a:extLst>
          </p:cNvPr>
          <p:cNvSpPr txBox="1"/>
          <p:nvPr/>
        </p:nvSpPr>
        <p:spPr>
          <a:xfrm>
            <a:off x="3233531" y="1367351"/>
            <a:ext cx="2246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 adult-child ratio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ED3DE2-F74F-482B-869A-3AAB7368649A}"/>
              </a:ext>
            </a:extLst>
          </p:cNvPr>
          <p:cNvSpPr txBox="1"/>
          <p:nvPr/>
        </p:nvSpPr>
        <p:spPr>
          <a:xfrm>
            <a:off x="7036904" y="1205948"/>
            <a:ext cx="22926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Developmentally appropriate curriculum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9DF8F1-A93E-42D4-BC0B-562EB5E74245}"/>
              </a:ext>
            </a:extLst>
          </p:cNvPr>
          <p:cNvSpPr txBox="1"/>
          <p:nvPr/>
        </p:nvSpPr>
        <p:spPr>
          <a:xfrm>
            <a:off x="9475304" y="2140226"/>
            <a:ext cx="1457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Small groups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206672-484F-4A16-89C0-E369B5D3BA26}"/>
              </a:ext>
            </a:extLst>
          </p:cNvPr>
          <p:cNvSpPr txBox="1"/>
          <p:nvPr/>
        </p:nvSpPr>
        <p:spPr>
          <a:xfrm>
            <a:off x="4863548" y="479385"/>
            <a:ext cx="2869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Structural Factors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4E9DFA-9F58-456F-AB50-71831566A517}"/>
              </a:ext>
            </a:extLst>
          </p:cNvPr>
          <p:cNvSpPr txBox="1"/>
          <p:nvPr/>
        </p:nvSpPr>
        <p:spPr>
          <a:xfrm>
            <a:off x="559904" y="6142383"/>
            <a:ext cx="2852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Centre on the developing child (2020). </a:t>
            </a:r>
          </a:p>
        </p:txBody>
      </p:sp>
    </p:spTree>
    <p:extLst>
      <p:ext uri="{BB962C8B-B14F-4D97-AF65-F5344CB8AC3E}">
        <p14:creationId xmlns:p14="http://schemas.microsoft.com/office/powerpoint/2010/main" val="2460432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F439E-9832-4A2C-82DB-FCC91B64A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Themâu</a:t>
            </a:r>
            <a:r>
              <a:rPr lang="en-GB" dirty="0"/>
              <a:t> Arwyddocaol /</a:t>
            </a:r>
            <a:r>
              <a:rPr lang="en-GB" dirty="0">
                <a:solidFill>
                  <a:schemeClr val="accent1"/>
                </a:solidFill>
              </a:rPr>
              <a:t>Significant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4E19E-4E11-4C05-80BD-39FED791A5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Creu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partneriaethau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cartref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.</a:t>
            </a:r>
          </a:p>
          <a:p>
            <a:r>
              <a:rPr lang="en-GB" dirty="0" err="1"/>
              <a:t>Datblygu</a:t>
            </a:r>
            <a:r>
              <a:rPr lang="en-GB" dirty="0"/>
              <a:t> dull </a:t>
            </a:r>
            <a:r>
              <a:rPr lang="en-GB" dirty="0" err="1"/>
              <a:t>cyfannol</a:t>
            </a:r>
            <a:r>
              <a:rPr lang="en-GB" dirty="0"/>
              <a:t> o </a:t>
            </a:r>
            <a:r>
              <a:rPr lang="en-GB" dirty="0" err="1"/>
              <a:t>ymdrin</a:t>
            </a:r>
            <a:r>
              <a:rPr lang="en-GB" dirty="0"/>
              <a:t> ag </a:t>
            </a:r>
            <a:r>
              <a:rPr lang="en-GB" dirty="0" err="1"/>
              <a:t>addysg</a:t>
            </a:r>
            <a:r>
              <a:rPr lang="en-GB" dirty="0"/>
              <a:t>.</a:t>
            </a:r>
          </a:p>
          <a:p>
            <a:r>
              <a:rPr lang="en-GB" dirty="0" err="1"/>
              <a:t>Archwilio</a:t>
            </a:r>
            <a:r>
              <a:rPr lang="en-GB" dirty="0"/>
              <a:t> '</a:t>
            </a:r>
            <a:r>
              <a:rPr lang="en-GB" dirty="0" err="1"/>
              <a:t>addysgeg</a:t>
            </a:r>
            <a:r>
              <a:rPr lang="en-GB" dirty="0"/>
              <a:t>' a '</a:t>
            </a:r>
            <a:r>
              <a:rPr lang="en-GB" dirty="0" err="1"/>
              <a:t>chwricwla</a:t>
            </a:r>
            <a:r>
              <a:rPr lang="en-GB" dirty="0"/>
              <a:t>'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AB8C28-25A7-498B-AD97-6C7FAF7C87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Creating and developing inclusive partnerships between the home and educational environments.</a:t>
            </a:r>
          </a:p>
          <a:p>
            <a:r>
              <a:rPr lang="en-GB" dirty="0">
                <a:solidFill>
                  <a:schemeClr val="accent1"/>
                </a:solidFill>
              </a:rPr>
              <a:t>Developing a holistic approach to education.</a:t>
            </a:r>
          </a:p>
          <a:p>
            <a:r>
              <a:rPr lang="en-GB" dirty="0">
                <a:solidFill>
                  <a:schemeClr val="accent1"/>
                </a:solidFill>
              </a:rPr>
              <a:t>Exploring ‘pedagogy’ and ‘curricula’ in early years provision.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8536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FEDF4-786A-41F9-BC5B-8CA192586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06677-457A-4C15-AFE8-724FF4D63E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cyfannol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â </a:t>
            </a:r>
            <a:r>
              <a:rPr lang="en-GB" dirty="0" err="1"/>
              <a:t>rhywbeth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gyfanrwydd</a:t>
            </a:r>
            <a:r>
              <a:rPr lang="en-GB" dirty="0"/>
              <a:t>,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isrannu'r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wahân</a:t>
            </a:r>
            <a:r>
              <a:rPr lang="en-GB" dirty="0"/>
              <a:t>. 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datblygiad</a:t>
            </a:r>
            <a:r>
              <a:rPr lang="en-GB" dirty="0"/>
              <a:t> a </a:t>
            </a:r>
            <a:r>
              <a:rPr lang="en-GB" dirty="0" err="1"/>
              <a:t>thwf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blethu</a:t>
            </a:r>
            <a:r>
              <a:rPr lang="en-GB" dirty="0"/>
              <a:t> </a:t>
            </a:r>
            <a:r>
              <a:rPr lang="en-GB" dirty="0" err="1"/>
              <a:t>â'i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.  </a:t>
            </a:r>
          </a:p>
          <a:p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Whariki</a:t>
            </a:r>
            <a:r>
              <a:rPr lang="en-GB" dirty="0"/>
              <a:t> 'Woven mat'</a:t>
            </a:r>
          </a:p>
          <a:p>
            <a:r>
              <a:rPr lang="en-GB" dirty="0" err="1"/>
              <a:t>Gwledydd</a:t>
            </a:r>
            <a:r>
              <a:rPr lang="en-GB" dirty="0"/>
              <a:t> </a:t>
            </a:r>
            <a:r>
              <a:rPr lang="en-GB" dirty="0" err="1"/>
              <a:t>Llychlynnaidd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cymdeithasol-gymdeithasol</a:t>
            </a:r>
            <a:endParaRPr lang="en-GB" dirty="0"/>
          </a:p>
          <a:p>
            <a:r>
              <a:rPr lang="en-GB" dirty="0"/>
              <a:t>Reggio Emilia </a:t>
            </a:r>
            <a:r>
              <a:rPr lang="en-GB" dirty="0" err="1"/>
              <a:t>Curiad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mhotensial</a:t>
            </a:r>
            <a:r>
              <a:rPr lang="en-GB" dirty="0"/>
              <a:t> plant</a:t>
            </a:r>
          </a:p>
          <a:p>
            <a:r>
              <a:rPr lang="en-GB" dirty="0"/>
              <a:t>(Wall, </a:t>
            </a:r>
            <a:r>
              <a:rPr lang="en-GB" dirty="0" err="1"/>
              <a:t>Litjens</a:t>
            </a:r>
            <a:r>
              <a:rPr lang="en-GB" dirty="0"/>
              <a:t> a </a:t>
            </a:r>
            <a:r>
              <a:rPr lang="en-GB" dirty="0" err="1"/>
              <a:t>Taguma</a:t>
            </a:r>
            <a:r>
              <a:rPr lang="en-GB" dirty="0"/>
              <a:t>, 2015: 41).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8524AB-F6C8-44CF-BA09-21B3C4C8D3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Holistic means dealing with something as a whole, even if you can subdivide the whole into separate areas. </a:t>
            </a:r>
          </a:p>
          <a:p>
            <a:r>
              <a:rPr lang="en-GB" dirty="0">
                <a:solidFill>
                  <a:schemeClr val="accent1"/>
                </a:solidFill>
              </a:rPr>
              <a:t>Holistic child development is where every area of learning, development and growth is entwined with every other.  </a:t>
            </a:r>
          </a:p>
          <a:p>
            <a:r>
              <a:rPr lang="en-GB" dirty="0" err="1">
                <a:solidFill>
                  <a:schemeClr val="accent1"/>
                </a:solidFill>
              </a:rPr>
              <a:t>Te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Whariki</a:t>
            </a:r>
            <a:r>
              <a:rPr lang="en-GB" dirty="0">
                <a:solidFill>
                  <a:schemeClr val="accent1"/>
                </a:solidFill>
              </a:rPr>
              <a:t> ‘Woven mat’</a:t>
            </a:r>
          </a:p>
          <a:p>
            <a:r>
              <a:rPr lang="en-GB" dirty="0">
                <a:solidFill>
                  <a:schemeClr val="accent1"/>
                </a:solidFill>
              </a:rPr>
              <a:t>Nordic Countries focus on socioemotional development</a:t>
            </a:r>
          </a:p>
          <a:p>
            <a:r>
              <a:rPr lang="en-GB" dirty="0">
                <a:solidFill>
                  <a:schemeClr val="accent1"/>
                </a:solidFill>
              </a:rPr>
              <a:t>Reggio Emilia Curiosity in the potential of children</a:t>
            </a:r>
          </a:p>
          <a:p>
            <a:r>
              <a:rPr lang="en-GB" dirty="0">
                <a:solidFill>
                  <a:schemeClr val="accent1"/>
                </a:solidFill>
              </a:rPr>
              <a:t>(Wall, </a:t>
            </a:r>
            <a:r>
              <a:rPr lang="en-GB" dirty="0" err="1">
                <a:solidFill>
                  <a:schemeClr val="accent1"/>
                </a:solidFill>
              </a:rPr>
              <a:t>Litjens</a:t>
            </a:r>
            <a:r>
              <a:rPr lang="en-GB" dirty="0">
                <a:solidFill>
                  <a:schemeClr val="accent1"/>
                </a:solidFill>
              </a:rPr>
              <a:t> and </a:t>
            </a:r>
            <a:r>
              <a:rPr lang="en-GB" dirty="0" err="1">
                <a:solidFill>
                  <a:schemeClr val="accent1"/>
                </a:solidFill>
              </a:rPr>
              <a:t>Taguma</a:t>
            </a:r>
            <a:r>
              <a:rPr lang="en-GB" dirty="0">
                <a:solidFill>
                  <a:schemeClr val="accent1"/>
                </a:solidFill>
              </a:rPr>
              <a:t>, 2015: 41).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235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26392-9FE1-4FB1-B658-C41BB5F45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17546-44FA-4F3A-AAE8-2F22634487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eiliad</a:t>
            </a:r>
            <a:r>
              <a:rPr lang="en-GB" dirty="0"/>
              <a:t> o </a:t>
            </a:r>
            <a:r>
              <a:rPr lang="en-GB" dirty="0" err="1"/>
              <a:t>fywyd</a:t>
            </a:r>
            <a:r>
              <a:rPr lang="en-GB" dirty="0"/>
              <a:t> </a:t>
            </a:r>
            <a:r>
              <a:rPr lang="en-GB" dirty="0" err="1"/>
              <a:t>babi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bwysigrwydd</a:t>
            </a:r>
            <a:r>
              <a:rPr lang="en-GB" dirty="0"/>
              <a:t>: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cysondeb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, y parch at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gryfder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a </a:t>
            </a:r>
            <a:r>
              <a:rPr lang="en-GB" dirty="0" err="1"/>
              <a:t>grëwyd</a:t>
            </a:r>
            <a:r>
              <a:rPr lang="en-GB" dirty="0"/>
              <a:t> </a:t>
            </a:r>
            <a:r>
              <a:rPr lang="en-GB" dirty="0" err="1"/>
              <a:t>o'i</a:t>
            </a:r>
            <a:r>
              <a:rPr lang="en-GB" dirty="0"/>
              <a:t> </a:t>
            </a:r>
            <a:r>
              <a:rPr lang="en-GB" dirty="0" err="1"/>
              <a:t>gwmpas</a:t>
            </a:r>
            <a:r>
              <a:rPr lang="en-GB" dirty="0"/>
              <a:t>. (</a:t>
            </a:r>
            <a:r>
              <a:rPr lang="en-GB" dirty="0" err="1"/>
              <a:t>Vamos</a:t>
            </a:r>
            <a:r>
              <a:rPr lang="en-GB" dirty="0"/>
              <a:t>, 2019)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FE29AC-CF00-4923-8468-50699C367F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Every second of a baby’s life has its importance: the consistency of care, the respect for his own resources, all have to be preserved by the strength of the environment created around him. (</a:t>
            </a:r>
            <a:r>
              <a:rPr lang="en-GB" dirty="0" err="1">
                <a:solidFill>
                  <a:schemeClr val="accent1"/>
                </a:solidFill>
              </a:rPr>
              <a:t>Vamos</a:t>
            </a:r>
            <a:r>
              <a:rPr lang="en-GB" dirty="0">
                <a:solidFill>
                  <a:schemeClr val="accent1"/>
                </a:solidFill>
              </a:rPr>
              <a:t>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960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9211773-B646-4B4B-B0D2-A67DCC74A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Relationships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9A62C2DB-824A-45EF-BDD1-C79EC0627D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39" y="1417638"/>
            <a:ext cx="10144124" cy="409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818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B3BF-D821-4158-892B-43FC020DB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348898D-B9E5-4A07-87D6-474974899B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56" y="1314450"/>
            <a:ext cx="11150443" cy="430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224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E9116-8CF0-43F2-AC87-B434EA15C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AA523-47C6-44EB-BEEA-0B85B6DE8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600" dirty="0">
                <a:latin typeface="Avenir Next LT Pro Light" panose="020B0304020202020204" pitchFamily="34" charset="0"/>
              </a:rPr>
              <a:t>BBC News. (2021a) </a:t>
            </a:r>
            <a:r>
              <a:rPr lang="en-GB" sz="16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Children 'failed in first 1,000 days’. Available at:</a:t>
            </a:r>
            <a:r>
              <a:rPr lang="en-GB" sz="1600" b="0" i="0" dirty="0">
                <a:solidFill>
                  <a:schemeClr val="tx1"/>
                </a:solidFill>
                <a:effectLst/>
              </a:rPr>
              <a:t>  </a:t>
            </a:r>
            <a:r>
              <a:rPr lang="en-GB" sz="1600" dirty="0">
                <a:hlinkClick r:id="rId2"/>
              </a:rPr>
              <a:t>Children 'failed in first 1,000 days', says MPs - BBC News</a:t>
            </a:r>
            <a:r>
              <a:rPr lang="en-GB" sz="1600" dirty="0"/>
              <a:t>  [Accessed: 29/11/21</a:t>
            </a:r>
            <a:r>
              <a:rPr lang="en-GB" sz="1100" dirty="0"/>
              <a:t>]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BBC News. (2021b) </a:t>
            </a:r>
            <a:r>
              <a:rPr lang="en-GB" sz="16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Budget 2021: Ministers pledge £500m to support young families. Available at: </a:t>
            </a:r>
            <a:r>
              <a:rPr lang="en-GB" sz="1600" dirty="0">
                <a:hlinkClick r:id="rId3"/>
              </a:rPr>
              <a:t>Budget 2021: Ministers pledge £500m to support young families - BBC News</a:t>
            </a:r>
            <a:r>
              <a:rPr lang="en-GB" sz="1600" dirty="0"/>
              <a:t> [Accessed 01/12/21]</a:t>
            </a:r>
            <a:endParaRPr lang="en-GB" sz="1600" b="0" i="0" dirty="0">
              <a:solidFill>
                <a:schemeClr val="tx1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en-GB" sz="1600" dirty="0">
                <a:latin typeface="Avenir Next LT Pro Light" panose="020B0304020202020204" pitchFamily="34" charset="0"/>
              </a:rPr>
              <a:t>Centre on the Developing Child. (2020)  An Action Guide for Policymakers: Three Key Points from Working Paper 15: ‘Connecting the Brain to the Rest of the Body’ Health and Learning Are Deeply Interconnected in the Body.  Available at: </a:t>
            </a:r>
            <a:r>
              <a:rPr lang="en-GB" sz="1600" dirty="0">
                <a:latin typeface="Avenir Next LT Pro Light" panose="020B0304020202020204" pitchFamily="34" charset="0"/>
                <a:hlinkClick r:id="rId4"/>
              </a:rPr>
              <a:t>Health and Learning Are Deeply Interconnected in the Body: An Action Guide for Policymakers (wpengine.com)</a:t>
            </a:r>
            <a:r>
              <a:rPr lang="en-GB" sz="1600" dirty="0">
                <a:latin typeface="Avenir Next LT Pro Light" panose="020B0304020202020204" pitchFamily="34" charset="0"/>
              </a:rPr>
              <a:t> [Accessed 17/11/21]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Daynurseries.co.uk. (2021) </a:t>
            </a:r>
            <a:r>
              <a:rPr lang="en-GB" sz="1600" i="0" dirty="0">
                <a:solidFill>
                  <a:schemeClr val="tx1">
                    <a:lumMod val="75000"/>
                  </a:schemeClr>
                </a:solidFill>
                <a:effectLst/>
              </a:rPr>
              <a:t>Early years leaders warn they will fight ministers' plans to relax childcare ratios to cut costs. Available at: 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Early years leaders warn they will fight ministers' plans to relax childcare ratios to cut costs (daynurseries.co.uk)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  [Accessed: 01/12/21]</a:t>
            </a:r>
          </a:p>
          <a:p>
            <a:pPr marL="0" indent="0">
              <a:buNone/>
            </a:pPr>
            <a:r>
              <a:rPr lang="en-GB" sz="1600" i="0" dirty="0">
                <a:solidFill>
                  <a:schemeClr val="tx1">
                    <a:lumMod val="75000"/>
                  </a:schemeClr>
                </a:solidFill>
                <a:effectLst/>
              </a:rPr>
              <a:t>European Commission. (2014) </a:t>
            </a:r>
            <a:r>
              <a:rPr lang="en-GB" sz="1600" dirty="0"/>
              <a:t>Proposal for key principles of a Quality Framework for Early Childhood Education and Care Report of the Working Group on Early Childhood Education and Care under the auspices of the European Commission. Available at: </a:t>
            </a:r>
            <a:r>
              <a:rPr lang="en-GB" sz="1600" dirty="0">
                <a:hlinkClick r:id="rId6"/>
              </a:rPr>
              <a:t>Proposals for key principles of a Quality Framework for Early Childhood Education and Care (europa.eu)</a:t>
            </a:r>
            <a:r>
              <a:rPr lang="en-GB" sz="1600" dirty="0"/>
              <a:t> [Accessed : 03/12/21]</a:t>
            </a:r>
            <a:endParaRPr lang="en-GB" sz="1600" i="0" dirty="0">
              <a:solidFill>
                <a:schemeClr val="tx1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en-GB" sz="1600" dirty="0">
                <a:latin typeface="Avenir Next LT Pro Light" panose="020B0304020202020204" pitchFamily="34" charset="0"/>
              </a:rPr>
              <a:t>HM Government. (2021) The Best Start for Life: A vision for the 1001 critical days. The Early Years Healthy Development Review Report. Available at:</a:t>
            </a:r>
          </a:p>
          <a:p>
            <a:pPr marL="0" indent="0">
              <a:buNone/>
            </a:pPr>
            <a:r>
              <a:rPr lang="en-GB" sz="1600" dirty="0">
                <a:latin typeface="Avenir Next LT Pro Light" panose="020B0304020202020204" pitchFamily="34" charset="0"/>
                <a:hlinkClick r:id="rId7"/>
              </a:rPr>
              <a:t>The_best_start_for_life_a_vision_for_the_1001_critical_days.pdf (publishing.service.gov.uk)</a:t>
            </a:r>
            <a:r>
              <a:rPr lang="en-GB" sz="1600" dirty="0">
                <a:latin typeface="Avenir Next LT Pro Light" panose="020B0304020202020204" pitchFamily="34" charset="0"/>
              </a:rPr>
              <a:t> [Accessed 17/11/21]</a:t>
            </a:r>
          </a:p>
          <a:p>
            <a:pPr marL="0" indent="0">
              <a:buNone/>
            </a:pPr>
            <a:r>
              <a:rPr lang="en-GB" sz="1600" dirty="0">
                <a:latin typeface="Avenir Next LT Pro Light" panose="020B0304020202020204" pitchFamily="34" charset="0"/>
              </a:rPr>
              <a:t> </a:t>
            </a:r>
            <a:r>
              <a:rPr lang="en-GB" sz="1600" dirty="0" err="1">
                <a:latin typeface="Avenir Next LT Pro Light" panose="020B0304020202020204" pitchFamily="34" charset="0"/>
              </a:rPr>
              <a:t>Jalongo</a:t>
            </a:r>
            <a:r>
              <a:rPr lang="en-GB" sz="1600" dirty="0">
                <a:latin typeface="Avenir Next LT Pro Light" panose="020B0304020202020204" pitchFamily="34" charset="0"/>
              </a:rPr>
              <a:t>, M.R. (2008) ‘Editorial: “Enriching the Brain”—The Link Between Contemporary Neuroscience and Early Childhood Traditions’, Early childhood education journal, 35(6), pp. 487–488. doi:10.1007/s10643-008-0256-1.</a:t>
            </a:r>
          </a:p>
          <a:p>
            <a:pPr marL="0" indent="0">
              <a:buNone/>
            </a:pPr>
            <a:r>
              <a:rPr lang="en-GB" sz="1600" dirty="0" err="1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Kaga</a:t>
            </a:r>
            <a:r>
              <a:rPr lang="en-GB" sz="1600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Y., Bennett, J., &amp; Moss, P. (2010). </a:t>
            </a:r>
            <a:r>
              <a:rPr lang="en-GB" sz="1600" i="1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Caring</a:t>
            </a:r>
            <a:r>
              <a:rPr lang="en-GB" sz="1600" b="1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</a:t>
            </a:r>
            <a:r>
              <a:rPr lang="en-GB" sz="1600" b="1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together:</a:t>
            </a:r>
            <a:r>
              <a:rPr lang="en-GB" sz="1600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Cross-national research on the integration of ECCE within educatio</a:t>
            </a:r>
            <a:r>
              <a:rPr lang="en-GB" sz="1600" dirty="0">
                <a:effectLst/>
                <a:latin typeface="Avenir Next LT Pro Light" panose="020B03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 Paris: UNESCO. Retrieved from </a:t>
            </a:r>
            <a:r>
              <a:rPr lang="en-GB" sz="1600" u="sng" dirty="0">
                <a:solidFill>
                  <a:srgbClr val="0563C1"/>
                </a:solidFill>
                <a:latin typeface="Avenir Next LT Pro Light" panose="020B03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http://www.unesco.org/new/en/education/themes/strengthening-education-systems/early-childhood/coordination-and-integration/study-on-the-integration-of-ecce/</a:t>
            </a:r>
            <a:endParaRPr lang="en-GB" sz="1600" u="sng" dirty="0">
              <a:solidFill>
                <a:srgbClr val="0563C1"/>
              </a:solidFill>
              <a:latin typeface="Avenir Next LT Pro Light" panose="020B03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89402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8E64C-50C6-4440-92D5-D6EB5AE1B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27C4A-A41A-4094-B3BD-88B43F0B49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London School of Economics. (2021) </a:t>
            </a:r>
            <a:r>
              <a:rPr lang="en-GB" sz="32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Lack of early years support costs England over £16 billion a year. </a:t>
            </a: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 A</a:t>
            </a:r>
            <a:r>
              <a:rPr lang="en-GB" sz="32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vailable at: </a:t>
            </a:r>
            <a:r>
              <a:rPr lang="en-GB" sz="3200" dirty="0">
                <a:hlinkClick r:id="rId2"/>
              </a:rPr>
              <a:t>Lack of early years support costs England over £16 billion a year (lse.ac.uk)</a:t>
            </a:r>
            <a:r>
              <a:rPr lang="en-GB" sz="3200" dirty="0"/>
              <a:t>  [Accessed: 01/12/21]</a:t>
            </a:r>
            <a:endParaRPr lang="en-GB" sz="3200" b="0" i="0" dirty="0">
              <a:solidFill>
                <a:schemeClr val="tx1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en-GB" sz="3200" i="0" dirty="0">
                <a:solidFill>
                  <a:schemeClr val="tx1">
                    <a:lumMod val="75000"/>
                  </a:schemeClr>
                </a:solidFill>
                <a:effectLst/>
              </a:rPr>
              <a:t>Marmot, M. (2010) Fair society, healthy lives : the Marmot Review : strategic review of health inequalities in England post-2010. ISBN 9780956487001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Meltzoff, </a:t>
            </a:r>
            <a:r>
              <a:rPr lang="en-GB" sz="3200" dirty="0" err="1">
                <a:solidFill>
                  <a:schemeClr val="tx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A.and</a:t>
            </a:r>
            <a:r>
              <a:rPr lang="en-GB" sz="3200" dirty="0">
                <a:solidFill>
                  <a:schemeClr val="tx1">
                    <a:lumMod val="75000"/>
                  </a:schemeClr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Marshall, P.  (2020) </a:t>
            </a:r>
            <a:r>
              <a:rPr lang="en-GB" sz="32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Importance of body representations in social-cognitive development: </a:t>
            </a:r>
            <a:r>
              <a:rPr lang="en-GB" sz="3200" b="0" i="1" dirty="0">
                <a:solidFill>
                  <a:schemeClr val="tx1">
                    <a:lumMod val="75000"/>
                  </a:schemeClr>
                </a:solidFill>
                <a:effectLst/>
              </a:rPr>
              <a:t>New insights from infant brain science. Vol:254. P 25-48.</a:t>
            </a:r>
          </a:p>
          <a:p>
            <a:pPr marL="0" indent="0">
              <a:buNone/>
            </a:pPr>
            <a:r>
              <a:rPr lang="en-GB" sz="3200" dirty="0"/>
              <a:t>National Assembly for Wales Senedd Research. (2019) Early Childhood Education and Care: Quality matters Research Briefing. Available at: </a:t>
            </a:r>
            <a:r>
              <a:rPr lang="en-GB" sz="3200" dirty="0">
                <a:hlinkClick r:id="rId3"/>
              </a:rPr>
              <a:t>19-47-web-eng (redacted).pdf (ioe.ac.uk)</a:t>
            </a:r>
            <a:r>
              <a:rPr lang="en-GB" sz="3200" dirty="0"/>
              <a:t>  [Accessed 29/11/21]</a:t>
            </a:r>
          </a:p>
          <a:p>
            <a:pPr marL="0" indent="0">
              <a:buNone/>
            </a:pPr>
            <a:r>
              <a:rPr lang="en-GB" sz="32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Nutbrown, C, &amp; Page, J 2008, Working with Babies and Children : From Birth to Three, SAGE Publications, London. Available from: ProQuest </a:t>
            </a:r>
            <a:r>
              <a:rPr lang="en-GB" sz="3200" b="0" i="0" dirty="0" err="1">
                <a:solidFill>
                  <a:schemeClr val="tx1">
                    <a:lumMod val="75000"/>
                  </a:schemeClr>
                </a:solidFill>
                <a:effectLst/>
              </a:rPr>
              <a:t>Ebook</a:t>
            </a:r>
            <a:r>
              <a:rPr lang="en-GB" sz="3200" b="0" i="0" dirty="0">
                <a:solidFill>
                  <a:schemeClr val="tx1">
                    <a:lumMod val="75000"/>
                  </a:schemeClr>
                </a:solidFill>
                <a:effectLst/>
              </a:rPr>
              <a:t> Central. [2 December 2021].</a:t>
            </a:r>
            <a:endParaRPr lang="en-GB" sz="3200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3200" dirty="0"/>
              <a:t>Siraj-Blatchford, I.et al. (2002), Researching effective pedagogy in the early years. (Research Report No. 356), Department for Education, London</a:t>
            </a:r>
          </a:p>
          <a:p>
            <a:pPr marL="0" indent="0">
              <a:buNone/>
            </a:pPr>
            <a:r>
              <a:rPr lang="en-GB" sz="3200" dirty="0"/>
              <a:t>Stacey, S. (2009</a:t>
            </a:r>
            <a:r>
              <a:rPr lang="en-GB" sz="3200" i="1" dirty="0"/>
              <a:t>) Emergent Curriculum in Early Years Settings</a:t>
            </a:r>
            <a:r>
              <a:rPr lang="en-GB" sz="3200" dirty="0"/>
              <a:t>.  MN. </a:t>
            </a:r>
            <a:r>
              <a:rPr lang="en-GB" sz="3200" dirty="0" err="1"/>
              <a:t>Redleaf</a:t>
            </a:r>
            <a:r>
              <a:rPr lang="en-GB" sz="3200" dirty="0"/>
              <a:t> Press.</a:t>
            </a:r>
          </a:p>
          <a:p>
            <a:pPr marL="0" indent="0">
              <a:buNone/>
            </a:pPr>
            <a:r>
              <a:rPr lang="en-GB" sz="3200" dirty="0" err="1"/>
              <a:t>Vamos</a:t>
            </a:r>
            <a:r>
              <a:rPr lang="en-GB" sz="3200" dirty="0"/>
              <a:t>, J. (2019) A Primal Environment for a 21st Century’s ‘Naissance’. Thoughts on the Language of Tenderness in Ferenczi’s Footsteps. The American journal of psychoanalysis. [Online] 79 (4), 594–600.</a:t>
            </a:r>
          </a:p>
          <a:p>
            <a:pPr marL="0" indent="0">
              <a:buNone/>
            </a:pPr>
            <a:r>
              <a:rPr lang="en-GB" sz="3200" dirty="0"/>
              <a:t>Wall, S., </a:t>
            </a:r>
            <a:r>
              <a:rPr lang="en-GB" sz="3200" dirty="0" err="1"/>
              <a:t>Litjens</a:t>
            </a:r>
            <a:r>
              <a:rPr lang="en-GB" sz="3200" dirty="0"/>
              <a:t>, I. and </a:t>
            </a:r>
            <a:r>
              <a:rPr lang="en-GB" sz="3200" dirty="0" err="1"/>
              <a:t>Taguma</a:t>
            </a:r>
            <a:r>
              <a:rPr lang="en-GB" sz="3200" dirty="0"/>
              <a:t>, M. (2015) </a:t>
            </a:r>
            <a:r>
              <a:rPr lang="en-GB" sz="3200" i="1" dirty="0"/>
              <a:t>Pedagogy in Early Childhood Education and Care (ECEC): An International Comparative Study of Approaches and Policies</a:t>
            </a:r>
            <a:r>
              <a:rPr lang="en-GB" sz="3200" dirty="0"/>
              <a:t>. London: DfE</a:t>
            </a:r>
          </a:p>
          <a:p>
            <a:pPr marL="0" indent="0">
              <a:buNone/>
            </a:pPr>
            <a:r>
              <a:rPr lang="en-GB" sz="3200" dirty="0"/>
              <a:t>Welsh Government (2021a)  Consultation Document:  A curriculum for funded non-maintained nursery settings. Available at: </a:t>
            </a:r>
            <a:r>
              <a:rPr lang="en-GB" sz="3200" dirty="0">
                <a:hlinkClick r:id="rId4"/>
              </a:rPr>
              <a:t>curriculum-funded-non-maintained-settings-consultation-doc.pdf (</a:t>
            </a:r>
            <a:r>
              <a:rPr lang="en-GB" sz="3200" dirty="0" err="1">
                <a:hlinkClick r:id="rId4"/>
              </a:rPr>
              <a:t>gov.wales</a:t>
            </a:r>
            <a:r>
              <a:rPr lang="en-GB" sz="3200" dirty="0">
                <a:hlinkClick r:id="rId4"/>
              </a:rPr>
              <a:t>)</a:t>
            </a:r>
            <a:r>
              <a:rPr lang="en-GB" sz="3200" dirty="0"/>
              <a:t> [Accessed 17/11/21]</a:t>
            </a:r>
          </a:p>
          <a:p>
            <a:pPr marL="0" indent="0">
              <a:buNone/>
            </a:pPr>
            <a:r>
              <a:rPr lang="en-GB" sz="3200" dirty="0"/>
              <a:t>Welsh Government  (2021b) Consultation Document: Enabling Pathways. Available at: </a:t>
            </a:r>
            <a:r>
              <a:rPr lang="en-GB" sz="3200" dirty="0">
                <a:hlinkClick r:id="rId5"/>
              </a:rPr>
              <a:t>enabling-pathways-consultation-document_0.pdf (</a:t>
            </a:r>
            <a:r>
              <a:rPr lang="en-GB" sz="3200" dirty="0" err="1">
                <a:hlinkClick r:id="rId5"/>
              </a:rPr>
              <a:t>gov.wales</a:t>
            </a:r>
            <a:r>
              <a:rPr lang="en-GB" sz="3200" dirty="0">
                <a:hlinkClick r:id="rId5"/>
              </a:rPr>
              <a:t>)</a:t>
            </a:r>
            <a:r>
              <a:rPr lang="en-GB" sz="3200" dirty="0"/>
              <a:t>  [Accessed 25/11/21]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6334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4549</TotalTime>
  <Words>1650</Words>
  <Application>Microsoft Office PowerPoint</Application>
  <PresentationFormat>Widescreen</PresentationFormat>
  <Paragraphs>115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Avenir Next LT Pro Light</vt:lpstr>
      <vt:lpstr>Calibri</vt:lpstr>
      <vt:lpstr>20140311PresentationUWTSDTemplate</vt:lpstr>
      <vt:lpstr>The First Thousand Days. Enabling Adults/Y Mil Diwrnod cyntaf. Galluogi Oedolion </vt:lpstr>
      <vt:lpstr>What is an Enabling Adult/Beth yw Oedolyn Galluogi?</vt:lpstr>
      <vt:lpstr>Galluogi Oedolion / Enabling Adults </vt:lpstr>
      <vt:lpstr>Mae babis angen oedolion/Babies need Adults.</vt:lpstr>
      <vt:lpstr>Canlyniadau/Outcomes</vt:lpstr>
      <vt:lpstr>Cwricwlwm sy'n dod i'r amlwg /Emergent Curriculum</vt:lpstr>
      <vt:lpstr>PowerPoint Presentation</vt:lpstr>
      <vt:lpstr>PowerPoint Presentation</vt:lpstr>
      <vt:lpstr>Themâu Arwyddocaol /Significant Themes</vt:lpstr>
      <vt:lpstr>PowerPoint Presentation</vt:lpstr>
      <vt:lpstr>PowerPoint Presentation</vt:lpstr>
      <vt:lpstr>Relationships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First Thousand Days. Enabling Adults</dc:title>
  <dc:creator>Paul Darby</dc:creator>
  <cp:lastModifiedBy>Paul Darby</cp:lastModifiedBy>
  <cp:revision>8</cp:revision>
  <dcterms:created xsi:type="dcterms:W3CDTF">2021-12-10T12:55:49Z</dcterms:created>
  <dcterms:modified xsi:type="dcterms:W3CDTF">2022-11-24T16:37:46Z</dcterms:modified>
</cp:coreProperties>
</file>