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7.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8"/>
  </p:notesMasterIdLst>
  <p:sldIdLst>
    <p:sldId id="256" r:id="rId12"/>
    <p:sldId id="257" r:id="rId13"/>
    <p:sldId id="258" r:id="rId14"/>
    <p:sldId id="259" r:id="rId15"/>
    <p:sldId id="325" r:id="rId16"/>
    <p:sldId id="261" r:id="rId17"/>
    <p:sldId id="262" r:id="rId18"/>
    <p:sldId id="263" r:id="rId19"/>
    <p:sldId id="264" r:id="rId20"/>
    <p:sldId id="265" r:id="rId21"/>
    <p:sldId id="266" r:id="rId22"/>
    <p:sldId id="267" r:id="rId23"/>
    <p:sldId id="268" r:id="rId24"/>
    <p:sldId id="269" r:id="rId25"/>
    <p:sldId id="270" r:id="rId26"/>
    <p:sldId id="32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4ED39-8FA3-478E-A913-A3BDB254AC03}" v="1" dt="2023-10-16T17:31:2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74954" autoAdjust="0"/>
  </p:normalViewPr>
  <p:slideViewPr>
    <p:cSldViewPr snapToGrid="0">
      <p:cViewPr varScale="1">
        <p:scale>
          <a:sx n="54" d="100"/>
          <a:sy n="54" d="100"/>
        </p:scale>
        <p:origin x="13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viewProps" Target="view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kern="1200" dirty="0">
                <a:solidFill>
                  <a:schemeClr val="tx1"/>
                </a:solidFill>
                <a:effectLst/>
                <a:latin typeface="+mn-lt"/>
                <a:ea typeface="+mn-ea"/>
                <a:cs typeface="+mn-cs"/>
              </a:rPr>
              <a:t>Hotel businesses that attempt to minimize their carbon footprints are seen as sustainable or green hotel firms. Eco-friendly processes hold to have been combined during the supply, and maintenance, as well as the products and services chain. Green hotels, in a nutshell, check aspects which involve a decline in energy usage. Sustainable tourism is foreseen in regional society as well as the protected areas protection with the economic developments. It is taken that knowledge, preparedness, as well as education, plays a vital role in sustainability. This too led to increasing the visitor's perspectives of surroundings. The presentation will involve an overview of the literature. It will also explain </a:t>
            </a:r>
            <a:r>
              <a:rPr lang="en-GB" b="0" dirty="0">
                <a:effectLst/>
              </a:rPr>
              <a:t>the Application to the Hotel and Hospitality Sector of sustainability as well as the recommendations for the hotels.</a:t>
            </a: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3</a:t>
            </a:fld>
            <a:endParaRPr lang="en-GB"/>
          </a:p>
        </p:txBody>
      </p:sp>
    </p:spTree>
    <p:extLst>
      <p:ext uri="{BB962C8B-B14F-4D97-AF65-F5344CB8AC3E}">
        <p14:creationId xmlns:p14="http://schemas.microsoft.com/office/powerpoint/2010/main" val="2617002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make allow the firms to have the to make the an impression of the influences that can influence the new business or sector. It is the technique of assessing the business environments as well as the possible influence upon the performances of the firms.</a:t>
            </a:r>
            <a:r>
              <a:rPr lang="en-US" sz="1200" b="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4</a:t>
            </a:fld>
            <a:endParaRPr lang="en-GB"/>
          </a:p>
        </p:txBody>
      </p:sp>
    </p:spTree>
    <p:extLst>
      <p:ext uri="{BB962C8B-B14F-4D97-AF65-F5344CB8AC3E}">
        <p14:creationId xmlns:p14="http://schemas.microsoft.com/office/powerpoint/2010/main" val="87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This makes the firm benefit at large. The regulations of the government make the firm follow the sustainability practice and lead to a rise in brand awareness and identity. However, inappropriate guidelines and regulations can cause the firm to become </a:t>
            </a:r>
            <a:r>
              <a:rPr lang="en-GB" sz="1200" b="0" kern="1200" dirty="0" err="1">
                <a:solidFill>
                  <a:schemeClr val="tx1"/>
                </a:solidFill>
                <a:effectLst/>
                <a:latin typeface="+mn-lt"/>
                <a:ea typeface="+mn-ea"/>
                <a:cs typeface="+mn-cs"/>
              </a:rPr>
              <a:t>outdated</a:t>
            </a:r>
            <a:r>
              <a:rPr lang="en-GB" sz="1200" b="0" kern="1200" dirty="0">
                <a:solidFill>
                  <a:schemeClr val="tx1"/>
                </a:solidFill>
                <a:effectLst/>
                <a:latin typeface="+mn-lt"/>
                <a:ea typeface="+mn-ea"/>
                <a:cs typeface="+mn-cs"/>
              </a:rPr>
              <a:t> in the market.</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5</a:t>
            </a:fld>
            <a:endParaRPr lang="en-GB"/>
          </a:p>
        </p:txBody>
      </p:sp>
    </p:spTree>
    <p:extLst>
      <p:ext uri="{BB962C8B-B14F-4D97-AF65-F5344CB8AC3E}">
        <p14:creationId xmlns:p14="http://schemas.microsoft.com/office/powerpoint/2010/main" val="3637176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This involves the firm's benefited by the way of declining costs of energy and water that is higher compared to the sustainability ones. This leverage the hotel</a:t>
            </a:r>
            <a:r>
              <a:rPr lang="en-GB" sz="1200" b="0" kern="1200" baseline="0" dirty="0">
                <a:solidFill>
                  <a:schemeClr val="tx1"/>
                </a:solidFill>
                <a:effectLst/>
                <a:latin typeface="+mn-lt"/>
                <a:ea typeface="+mn-ea"/>
                <a:cs typeface="+mn-cs"/>
              </a:rPr>
              <a:t> in making appropriate awareness. </a:t>
            </a:r>
            <a:r>
              <a:rPr lang="en-GB" sz="1200" b="0" kern="1200" dirty="0">
                <a:solidFill>
                  <a:schemeClr val="tx1"/>
                </a:solidFill>
                <a:effectLst/>
                <a:latin typeface="+mn-lt"/>
                <a:ea typeface="+mn-ea"/>
                <a:cs typeface="+mn-cs"/>
              </a:rPr>
              <a:t>However, the inappropriate use of sustainability in business makes the firms restrict the profitability and thus the market share of the firm. </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6</a:t>
            </a:fld>
            <a:endParaRPr lang="en-GB"/>
          </a:p>
        </p:txBody>
      </p:sp>
    </p:spTree>
    <p:extLst>
      <p:ext uri="{BB962C8B-B14F-4D97-AF65-F5344CB8AC3E}">
        <p14:creationId xmlns:p14="http://schemas.microsoft.com/office/powerpoint/2010/main" val="1271828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This makes the firm to be ethically treated and makes the rise brand image and identity (Carlo, 2021). This also helps firms to leverage the profitability leveraging the trust of the customers at large. The unethical behaviour causes the firm to lose its market share. This can cause the firm to lose profits and customer base at large.</a:t>
            </a:r>
          </a:p>
          <a:p>
            <a:pPr algn="just">
              <a:lnSpc>
                <a:spcPct val="150000"/>
              </a:lnSpc>
            </a:pPr>
            <a:endParaRPr lang="en-GB" b="0" dirty="0"/>
          </a:p>
        </p:txBody>
      </p:sp>
      <p:sp>
        <p:nvSpPr>
          <p:cNvPr id="4" name="Slide Number Placeholder 3"/>
          <p:cNvSpPr>
            <a:spLocks noGrp="1"/>
          </p:cNvSpPr>
          <p:nvPr>
            <p:ph type="sldNum" sz="quarter" idx="10"/>
          </p:nvPr>
        </p:nvSpPr>
        <p:spPr/>
        <p:txBody>
          <a:bodyPr/>
          <a:lstStyle/>
          <a:p>
            <a:fld id="{952566B3-8CBC-4144-A0F3-FA758A0AE3D9}" type="slidenum">
              <a:rPr lang="en-GB" smtClean="0"/>
              <a:t>7</a:t>
            </a:fld>
            <a:endParaRPr lang="en-GB"/>
          </a:p>
        </p:txBody>
      </p:sp>
    </p:spTree>
    <p:extLst>
      <p:ext uri="{BB962C8B-B14F-4D97-AF65-F5344CB8AC3E}">
        <p14:creationId xmlns:p14="http://schemas.microsoft.com/office/powerpoint/2010/main" val="203310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They aid in declining the cost and time. They also make the process efficient. They too aid managers and leaders to have more tasks. However, the lack of advanced technology makes the firm out-dated in the market and restricts it from attaining the needs of customers.</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8</a:t>
            </a:fld>
            <a:endParaRPr lang="en-GB"/>
          </a:p>
        </p:txBody>
      </p:sp>
    </p:spTree>
    <p:extLst>
      <p:ext uri="{BB962C8B-B14F-4D97-AF65-F5344CB8AC3E}">
        <p14:creationId xmlns:p14="http://schemas.microsoft.com/office/powerpoint/2010/main" val="2236656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Laws of sustainability and society make the firm enhance its brand image and identity. However, the absence of laws makes the firm lack profit market share and size.</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9</a:t>
            </a:fld>
            <a:endParaRPr lang="en-GB"/>
          </a:p>
        </p:txBody>
      </p:sp>
    </p:spTree>
    <p:extLst>
      <p:ext uri="{BB962C8B-B14F-4D97-AF65-F5344CB8AC3E}">
        <p14:creationId xmlns:p14="http://schemas.microsoft.com/office/powerpoint/2010/main" val="4025510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Sustainability practices at the firm aid in safeguarding the environment and make the firm's contribution at large to CSR. However, the lack of sustainability causes the firm to have a decreased brand image (</a:t>
            </a:r>
            <a:r>
              <a:rPr lang="en-GB" sz="1200" kern="1200" dirty="0">
                <a:solidFill>
                  <a:schemeClr val="tx1"/>
                </a:solidFill>
                <a:effectLst/>
                <a:latin typeface="+mn-lt"/>
                <a:ea typeface="+mn-ea"/>
                <a:cs typeface="+mn-cs"/>
              </a:rPr>
              <a:t>Bernard et al., 2021)</a:t>
            </a:r>
            <a:r>
              <a:rPr lang="en-GB" sz="1200" b="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10</a:t>
            </a:fld>
            <a:endParaRPr lang="en-GB"/>
          </a:p>
        </p:txBody>
      </p:sp>
    </p:spTree>
    <p:extLst>
      <p:ext uri="{BB962C8B-B14F-4D97-AF65-F5344CB8AC3E}">
        <p14:creationId xmlns:p14="http://schemas.microsoft.com/office/powerpoint/2010/main" val="46800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Sustainability practices aid the firms in every stage. This involves enhanced profitability, effective brand image and identity, code of conduct that allows the firm to leverage its effectiveness in the market. </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11</a:t>
            </a:fld>
            <a:endParaRPr lang="en-GB"/>
          </a:p>
        </p:txBody>
      </p:sp>
    </p:spTree>
    <p:extLst>
      <p:ext uri="{BB962C8B-B14F-4D97-AF65-F5344CB8AC3E}">
        <p14:creationId xmlns:p14="http://schemas.microsoft.com/office/powerpoint/2010/main" val="3997006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0" kern="1200" dirty="0">
                <a:solidFill>
                  <a:schemeClr val="tx1"/>
                </a:solidFill>
                <a:effectLst/>
                <a:latin typeface="+mn-lt"/>
                <a:ea typeface="+mn-ea"/>
                <a:cs typeface="+mn-cs"/>
              </a:rPr>
              <a:t>This is the sector that involves the range of food items and beverages that are consumable by consumers. These are the items served by the hotel and have the higher profitability. Sustainability practices in the hotel make the firm decline the wastage the items. Sustainability in the sector takes several actions to take care of every aspect of the food and beverage sector in the hotels. </a:t>
            </a:r>
            <a:r>
              <a:rPr lang="en-GB" sz="1200" kern="1200" dirty="0">
                <a:solidFill>
                  <a:schemeClr val="tx1"/>
                </a:solidFill>
                <a:effectLst/>
                <a:latin typeface="+mn-lt"/>
                <a:ea typeface="+mn-ea"/>
                <a:cs typeface="+mn-cs"/>
              </a:rPr>
              <a:t>The food and beverage industry reflect the large sector of service in the hospitality sector that includes formulating, giving, as well as helping food and beverages to customer on-premise (at restaurant and hotel) or off-premises (takeaways, restaurant catering services, as well as the food delivery) (</a:t>
            </a:r>
            <a:r>
              <a:rPr lang="en-GB" sz="1200" kern="1200" dirty="0" err="1">
                <a:solidFill>
                  <a:schemeClr val="tx1"/>
                </a:solidFill>
                <a:effectLst/>
                <a:latin typeface="+mn-lt"/>
                <a:ea typeface="+mn-ea"/>
                <a:cs typeface="+mn-cs"/>
              </a:rPr>
              <a:t>Ivanov</a:t>
            </a:r>
            <a:r>
              <a:rPr lang="en-GB" sz="1200" kern="1200" dirty="0">
                <a:solidFill>
                  <a:schemeClr val="tx1"/>
                </a:solidFill>
                <a:effectLst/>
                <a:latin typeface="+mn-lt"/>
                <a:ea typeface="+mn-ea"/>
                <a:cs typeface="+mn-cs"/>
              </a:rPr>
              <a:t> and Webster, 2023). Food and beverages services, also known as F&amp;B services, are seen as the name for offering dining or drink to customers. </a:t>
            </a:r>
          </a:p>
          <a:p>
            <a:pPr algn="just">
              <a:lnSpc>
                <a:spcPct val="150000"/>
              </a:lnSpc>
            </a:pPr>
            <a:endParaRPr lang="en-GB" sz="1200" kern="1200" dirty="0">
              <a:solidFill>
                <a:schemeClr val="tx1"/>
              </a:solidFill>
              <a:effectLst/>
              <a:latin typeface="+mn-lt"/>
              <a:ea typeface="+mn-ea"/>
              <a:cs typeface="+mn-cs"/>
            </a:endParaRPr>
          </a:p>
          <a:p>
            <a:pPr algn="just">
              <a:lnSpc>
                <a:spcPct val="150000"/>
              </a:lnSpc>
            </a:pPr>
            <a:r>
              <a:rPr lang="en-GB" sz="1200" kern="1200" dirty="0">
                <a:solidFill>
                  <a:schemeClr val="tx1"/>
                </a:solidFill>
                <a:effectLst/>
                <a:latin typeface="+mn-lt"/>
                <a:ea typeface="+mn-ea"/>
                <a:cs typeface="+mn-cs"/>
              </a:rPr>
              <a:t>The sustainable practice in food and beverage involves declining the expenses of the supply of the</a:t>
            </a:r>
            <a:r>
              <a:rPr lang="en-GB" sz="1200" kern="1200" baseline="0" dirty="0">
                <a:solidFill>
                  <a:schemeClr val="tx1"/>
                </a:solidFill>
                <a:effectLst/>
                <a:latin typeface="+mn-lt"/>
                <a:ea typeface="+mn-ea"/>
                <a:cs typeface="+mn-cs"/>
              </a:rPr>
              <a:t> materials</a:t>
            </a:r>
            <a:r>
              <a:rPr lang="en-GB" sz="1200" kern="1200" dirty="0">
                <a:solidFill>
                  <a:schemeClr val="tx1"/>
                </a:solidFill>
                <a:effectLst/>
                <a:latin typeface="+mn-lt"/>
                <a:ea typeface="+mn-ea"/>
                <a:cs typeface="+mn-cs"/>
              </a:rPr>
              <a:t>. This involves the hotel having the supply of the material in the hotel through the local source which is the society at large. There can be the use of organic food that leverages the CSR. However, organic food can be costly. This can also put pressure on people. There would not be an appropriate flow of supply. </a:t>
            </a:r>
          </a:p>
          <a:p>
            <a:pPr algn="just">
              <a:lnSpc>
                <a:spcPct val="150000"/>
              </a:lnSpc>
            </a:pPr>
            <a:endParaRPr lang="en-GB" sz="1200" kern="1200" dirty="0">
              <a:solidFill>
                <a:schemeClr val="tx1"/>
              </a:solidFill>
              <a:effectLst/>
              <a:latin typeface="+mn-lt"/>
              <a:ea typeface="+mn-ea"/>
              <a:cs typeface="+mn-cs"/>
            </a:endParaRPr>
          </a:p>
          <a:p>
            <a:pPr algn="just">
              <a:lnSpc>
                <a:spcPct val="150000"/>
              </a:lnSpc>
            </a:pPr>
            <a:r>
              <a:rPr lang="en-GB" sz="1200" kern="1200" dirty="0">
                <a:solidFill>
                  <a:schemeClr val="tx1"/>
                </a:solidFill>
                <a:effectLst/>
                <a:latin typeface="+mn-lt"/>
                <a:ea typeface="+mn-ea"/>
                <a:cs typeface="+mn-cs"/>
              </a:rPr>
              <a:t>The other sustainable practice in hotels involves ethical consideration. This involves the hotels engaging with fair trade practices. This makes the hotel leverage its effectiveness and efficiency at large. However, unethical consideration leads to ineffective sustainability in business. </a:t>
            </a:r>
          </a:p>
          <a:p>
            <a:pPr algn="just">
              <a:lnSpc>
                <a:spcPct val="150000"/>
              </a:lnSpc>
            </a:pPr>
            <a:r>
              <a:rPr lang="en-GB" sz="1200" b="0" kern="1200" dirty="0">
                <a:solidFill>
                  <a:schemeClr val="tx1"/>
                </a:solidFill>
                <a:effectLst/>
                <a:latin typeface="+mn-lt"/>
                <a:ea typeface="+mn-ea"/>
                <a:cs typeface="+mn-cs"/>
              </a:rPr>
              <a:t>Example- London restaurant Silo use to claim to hold the "pre-industrial food system" through the way of buying products in the absence of packaging as well as composting the organic residue from the cooking procedure. Even the wine selection stresses the reusable bottle, as well as the on-site aerobic digester leading the trash to compost</a:t>
            </a:r>
            <a:r>
              <a:rPr lang="en-GB" sz="1200" kern="1200" dirty="0">
                <a:solidFill>
                  <a:schemeClr val="tx1"/>
                </a:solidFill>
                <a:effectLst/>
                <a:latin typeface="+mn-lt"/>
                <a:ea typeface="+mn-ea"/>
                <a:cs typeface="+mn-cs"/>
              </a:rPr>
              <a:t> (Hilton, 2022).</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12</a:t>
            </a:fld>
            <a:endParaRPr lang="en-GB"/>
          </a:p>
        </p:txBody>
      </p:sp>
    </p:spTree>
    <p:extLst>
      <p:ext uri="{BB962C8B-B14F-4D97-AF65-F5344CB8AC3E}">
        <p14:creationId xmlns:p14="http://schemas.microsoft.com/office/powerpoint/2010/main" val="2377086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0" kern="1200" dirty="0">
                <a:solidFill>
                  <a:schemeClr val="tx1"/>
                </a:solidFill>
                <a:effectLst/>
                <a:latin typeface="+mn-lt"/>
                <a:ea typeface="+mn-ea"/>
                <a:cs typeface="+mn-cs"/>
              </a:rPr>
              <a:t>The recommendations for the firms in the hotel industry involve the following:</a:t>
            </a:r>
          </a:p>
          <a:p>
            <a:pPr algn="just">
              <a:lnSpc>
                <a:spcPct val="150000"/>
              </a:lnSpc>
            </a:pPr>
            <a:endParaRPr lang="en-GB" sz="1200" kern="1200" dirty="0">
              <a:solidFill>
                <a:schemeClr val="tx1"/>
              </a:solidFill>
              <a:effectLst/>
              <a:latin typeface="+mn-lt"/>
              <a:ea typeface="+mn-ea"/>
              <a:cs typeface="+mn-cs"/>
            </a:endParaRPr>
          </a:p>
          <a:p>
            <a:pPr algn="just">
              <a:lnSpc>
                <a:spcPct val="150000"/>
              </a:lnSpc>
            </a:pPr>
            <a:r>
              <a:rPr lang="en-GB" sz="1200" kern="1200" dirty="0">
                <a:solidFill>
                  <a:schemeClr val="tx1"/>
                </a:solidFill>
                <a:effectLst/>
                <a:latin typeface="+mn-lt"/>
                <a:ea typeface="+mn-ea"/>
                <a:cs typeface="+mn-cs"/>
              </a:rPr>
              <a:t>Customer education</a:t>
            </a:r>
          </a:p>
          <a:p>
            <a:pPr algn="just">
              <a:lnSpc>
                <a:spcPct val="150000"/>
              </a:lnSpc>
            </a:pPr>
            <a:r>
              <a:rPr lang="en-GB" sz="1200" kern="1200" dirty="0">
                <a:solidFill>
                  <a:schemeClr val="tx1"/>
                </a:solidFill>
                <a:effectLst/>
                <a:latin typeface="+mn-lt"/>
                <a:ea typeface="+mn-ea"/>
                <a:cs typeface="+mn-cs"/>
              </a:rPr>
              <a:t>Educating the customers makes the firm leverage the effectiveness of sustainability. This option involves the hotel to make customers know about the importance of sustainability. This makes the hotel make a huge improvement. Making the customers know the influence that effective sustainable practice has on the costly environment makes them follow the activities at large. Educating the customers makes the hotel execute sustainable practices smoothly and quickly (</a:t>
            </a:r>
            <a:r>
              <a:rPr lang="en-GB" sz="1200" kern="1200" dirty="0" err="1">
                <a:solidFill>
                  <a:schemeClr val="tx1"/>
                </a:solidFill>
                <a:effectLst/>
                <a:latin typeface="+mn-lt"/>
                <a:ea typeface="+mn-ea"/>
                <a:cs typeface="+mn-cs"/>
              </a:rPr>
              <a:t>Yusoff</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Nejati</a:t>
            </a:r>
            <a:r>
              <a:rPr lang="en-GB" sz="1200" kern="1200" dirty="0">
                <a:solidFill>
                  <a:schemeClr val="tx1"/>
                </a:solidFill>
                <a:effectLst/>
                <a:latin typeface="+mn-lt"/>
                <a:ea typeface="+mn-ea"/>
                <a:cs typeface="+mn-cs"/>
              </a:rPr>
              <a:t>, 2019). </a:t>
            </a:r>
          </a:p>
          <a:p>
            <a:pPr algn="just">
              <a:lnSpc>
                <a:spcPct val="150000"/>
              </a:lnSpc>
            </a:pPr>
            <a:endParaRPr lang="en-GB" sz="1200" kern="1200" dirty="0">
              <a:solidFill>
                <a:schemeClr val="tx1"/>
              </a:solidFill>
              <a:effectLst/>
              <a:latin typeface="+mn-lt"/>
              <a:ea typeface="+mn-ea"/>
              <a:cs typeface="+mn-cs"/>
            </a:endParaRPr>
          </a:p>
          <a:p>
            <a:pPr algn="just">
              <a:lnSpc>
                <a:spcPct val="150000"/>
              </a:lnSpc>
            </a:pPr>
            <a:r>
              <a:rPr lang="en-GB" sz="1200" kern="1200" dirty="0">
                <a:solidFill>
                  <a:schemeClr val="tx1"/>
                </a:solidFill>
                <a:effectLst/>
                <a:latin typeface="+mn-lt"/>
                <a:ea typeface="+mn-ea"/>
                <a:cs typeface="+mn-cs"/>
              </a:rPr>
              <a:t>SDGs</a:t>
            </a:r>
          </a:p>
          <a:p>
            <a:pPr algn="just">
              <a:lnSpc>
                <a:spcPct val="150000"/>
              </a:lnSpc>
            </a:pPr>
            <a:r>
              <a:rPr lang="en-GB" sz="1200" kern="1200" dirty="0">
                <a:solidFill>
                  <a:schemeClr val="tx1"/>
                </a:solidFill>
                <a:effectLst/>
                <a:latin typeface="+mn-lt"/>
                <a:ea typeface="+mn-ea"/>
                <a:cs typeface="+mn-cs"/>
              </a:rPr>
              <a:t>The Sustainable Development Goals, also called the Global objectives, are the combination of 17 interlinked aims that are seen to act as the "shared plan for peace as well as prosperity for people also the planet, now also in the future." Businesses hold the important of the potential to design, lead, communicate, as well as report the strategy, aims, and actions of the Sustainable Development Goals, allowing them to have the merit of several merits. Business holds many of the convincing motivation to encourage social influences as well as participates in the Sustainable Development Goals. The objectives are valuable to enterprises, groups, and government in addition to government. They too give the firm the complete structure to use, validate the value, as well as communicate the mission. Sustainable Development Goals have been seen to be the "journey for the business opportunity" through the </a:t>
            </a:r>
            <a:r>
              <a:rPr lang="en-GB" sz="1200" kern="1200" dirty="0" err="1">
                <a:solidFill>
                  <a:schemeClr val="tx1"/>
                </a:solidFill>
                <a:effectLst/>
                <a:latin typeface="+mn-lt"/>
                <a:ea typeface="+mn-ea"/>
                <a:cs typeface="+mn-cs"/>
              </a:rPr>
              <a:t>BCtA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Abdou</a:t>
            </a:r>
            <a:r>
              <a:rPr lang="en-GB" sz="1200" kern="1200" dirty="0">
                <a:solidFill>
                  <a:schemeClr val="tx1"/>
                </a:solidFill>
                <a:effectLst/>
                <a:latin typeface="+mn-lt"/>
                <a:ea typeface="+mn-ea"/>
                <a:cs typeface="+mn-cs"/>
              </a:rPr>
              <a:t> et al., 2020).</a:t>
            </a:r>
          </a:p>
          <a:p>
            <a:pPr algn="just">
              <a:lnSpc>
                <a:spcPct val="150000"/>
              </a:lnSpc>
            </a:pP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algn="just">
              <a:lnSpc>
                <a:spcPct val="150000"/>
              </a:lnSpc>
            </a:pPr>
            <a:r>
              <a:rPr lang="en-US" sz="1200" kern="1200" dirty="0">
                <a:solidFill>
                  <a:schemeClr val="tx1"/>
                </a:solidFill>
                <a:effectLst/>
                <a:latin typeface="+mn-lt"/>
                <a:ea typeface="+mn-ea"/>
                <a:cs typeface="+mn-cs"/>
              </a:rPr>
              <a:t>Advancement in technologies</a:t>
            </a:r>
            <a:endParaRPr lang="en-GB" sz="1200" kern="1200" dirty="0">
              <a:solidFill>
                <a:schemeClr val="tx1"/>
              </a:solidFill>
              <a:effectLst/>
              <a:latin typeface="+mn-lt"/>
              <a:ea typeface="+mn-ea"/>
              <a:cs typeface="+mn-cs"/>
            </a:endParaRPr>
          </a:p>
          <a:p>
            <a:pPr algn="just">
              <a:lnSpc>
                <a:spcPct val="150000"/>
              </a:lnSpc>
            </a:pPr>
            <a:r>
              <a:rPr lang="en-US" sz="1200" kern="1200" dirty="0">
                <a:solidFill>
                  <a:schemeClr val="tx1"/>
                </a:solidFill>
                <a:effectLst/>
                <a:latin typeface="+mn-lt"/>
                <a:ea typeface="+mn-ea"/>
                <a:cs typeface="+mn-cs"/>
              </a:rPr>
              <a:t>Businesses can make use of the IoT to accurately analyze the environmental effects and also lower emissions. Workspace can be supervised as well as made highly energy-efficient by having the IoT. Smart climate control systems, for example, could locate minute temperature changes and react as entailed. Technology sustainability can be seen in a series of manners like Substitution. The method leverages the switch in the production of the products from non-biodegradable to biodegradable ingredients. Renewable resource too takes the place of non-renewables (Ben Youssef and </a:t>
            </a:r>
            <a:r>
              <a:rPr lang="en-US" sz="1200" kern="1200" dirty="0" err="1">
                <a:solidFill>
                  <a:schemeClr val="tx1"/>
                </a:solidFill>
                <a:effectLst/>
                <a:latin typeface="+mn-lt"/>
                <a:ea typeface="+mn-ea"/>
                <a:cs typeface="+mn-cs"/>
              </a:rPr>
              <a:t>Zeqiri</a:t>
            </a:r>
            <a:r>
              <a:rPr lang="en-GB" sz="1200" kern="1200" dirty="0">
                <a:solidFill>
                  <a:schemeClr val="tx1"/>
                </a:solidFill>
                <a:effectLst/>
                <a:latin typeface="+mn-lt"/>
                <a:ea typeface="+mn-ea"/>
                <a:cs typeface="+mn-cs"/>
              </a:rPr>
              <a:t>, 2022).</a:t>
            </a:r>
          </a:p>
          <a:p>
            <a:pPr algn="just">
              <a:lnSpc>
                <a:spcPct val="150000"/>
              </a:lnSpc>
            </a:pPr>
            <a:endParaRPr lang="en-GB" sz="1200" kern="1200" dirty="0">
              <a:solidFill>
                <a:schemeClr val="tx1"/>
              </a:solidFill>
              <a:effectLst/>
              <a:latin typeface="+mn-lt"/>
              <a:ea typeface="+mn-ea"/>
              <a:cs typeface="+mn-cs"/>
            </a:endParaRPr>
          </a:p>
          <a:p>
            <a:pPr algn="just">
              <a:lnSpc>
                <a:spcPct val="150000"/>
              </a:lnSpc>
            </a:pPr>
            <a:r>
              <a:rPr lang="en-US" sz="1200" kern="1200" dirty="0">
                <a:solidFill>
                  <a:schemeClr val="tx1"/>
                </a:solidFill>
                <a:effectLst/>
                <a:latin typeface="+mn-lt"/>
                <a:ea typeface="+mn-ea"/>
                <a:cs typeface="+mn-cs"/>
              </a:rPr>
              <a:t>Collaboration with businesses</a:t>
            </a:r>
            <a:endParaRPr lang="en-GB" sz="1200" kern="1200" dirty="0">
              <a:solidFill>
                <a:schemeClr val="tx1"/>
              </a:solidFill>
              <a:effectLst/>
              <a:latin typeface="+mn-lt"/>
              <a:ea typeface="+mn-ea"/>
              <a:cs typeface="+mn-cs"/>
            </a:endParaRPr>
          </a:p>
          <a:p>
            <a:pPr algn="just">
              <a:lnSpc>
                <a:spcPct val="150000"/>
              </a:lnSpc>
            </a:pPr>
            <a:r>
              <a:rPr lang="en-US" sz="1200" kern="1200" dirty="0">
                <a:solidFill>
                  <a:schemeClr val="tx1"/>
                </a:solidFill>
                <a:effectLst/>
                <a:latin typeface="+mn-lt"/>
                <a:ea typeface="+mn-ea"/>
                <a:cs typeface="+mn-cs"/>
              </a:rPr>
              <a:t>The hotels could pool the resources, and knowledge, as well as network through working with like-minded groups, persons, and firms to take care of mutual sustainability issues. The collaboration of hotels with others makes the sharing of concepts, best practices, as well as creative approaches, leading to highly efficient also comprehensive techniques. These collaborations include the two or more businesses cooperating with each other for mutual merits linked to the sustainability objectives. The corporate brand with the nonprofits from similar sectors would combine; however, else, firms from varied sectors get together and pool the materials (Bhutto et al., 2021).</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13</a:t>
            </a:fld>
            <a:endParaRPr lang="en-GB"/>
          </a:p>
        </p:txBody>
      </p:sp>
    </p:spTree>
    <p:extLst>
      <p:ext uri="{BB962C8B-B14F-4D97-AF65-F5344CB8AC3E}">
        <p14:creationId xmlns:p14="http://schemas.microsoft.com/office/powerpoint/2010/main" val="3824718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has also been explained that sustainability is seen as a significant current subject for the hotel as well as the hospitality industry. The importance of sustainability in the hospitality division has been explained along with the description of the sustainable themes for hotel and hospitality businesses. The hotel sector holds to have an important negative impact on the environment, which can said that sustainability is significant. </a:t>
            </a:r>
            <a:endParaRPr lang="en-GB" sz="1200" kern="1200" dirty="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952566B3-8CBC-4144-A0F3-FA758A0AE3D9}" type="slidenum">
              <a:rPr lang="en-GB" smtClean="0"/>
              <a:t>14</a:t>
            </a:fld>
            <a:endParaRPr lang="en-GB"/>
          </a:p>
        </p:txBody>
      </p:sp>
    </p:spTree>
    <p:extLst>
      <p:ext uri="{BB962C8B-B14F-4D97-AF65-F5344CB8AC3E}">
        <p14:creationId xmlns:p14="http://schemas.microsoft.com/office/powerpoint/2010/main" val="4055849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6.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6.jp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7.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7.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6.jp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8.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5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5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Contemporary Themes </a:t>
            </a:r>
            <a:endParaRPr lang="en-GB" dirty="0"/>
          </a:p>
        </p:txBody>
      </p:sp>
      <p:sp>
        <p:nvSpPr>
          <p:cNvPr id="3" name="Subtitle 2"/>
          <p:cNvSpPr>
            <a:spLocks noGrp="1"/>
          </p:cNvSpPr>
          <p:nvPr>
            <p:ph type="subTitle" idx="1"/>
          </p:nvPr>
        </p:nvSpPr>
        <p:spPr/>
        <p:txBody>
          <a:bodyPr>
            <a:normAutofit lnSpcReduction="10000"/>
          </a:bodyPr>
          <a:lstStyle/>
          <a:p>
            <a:r>
              <a:rPr lang="en-GB" b="1" dirty="0"/>
              <a:t>International Hotel Management </a:t>
            </a:r>
          </a:p>
          <a:p>
            <a:r>
              <a:rPr lang="en-GB" b="1" dirty="0"/>
              <a:t>Student name: </a:t>
            </a:r>
            <a:r>
              <a:rPr lang="en-GB" b="1" dirty="0" err="1"/>
              <a:t>Andreea</a:t>
            </a:r>
            <a:r>
              <a:rPr lang="en-GB" b="1" dirty="0"/>
              <a:t> </a:t>
            </a:r>
            <a:r>
              <a:rPr lang="en-GB" b="1" dirty="0" err="1"/>
              <a:t>Pavelescu</a:t>
            </a:r>
            <a:endParaRPr lang="en-GB" b="1" dirty="0"/>
          </a:p>
          <a:p>
            <a:r>
              <a:rPr lang="en-GB" b="1" dirty="0"/>
              <a:t>Student number:2020604</a:t>
            </a:r>
          </a:p>
          <a:p>
            <a:r>
              <a:rPr lang="en-GB" b="1"/>
              <a:t>Module number: BMIH 6001</a:t>
            </a:r>
            <a:endParaRPr lang="en-GB" dirty="0"/>
          </a:p>
        </p:txBody>
      </p:sp>
    </p:spTree>
    <p:extLst>
      <p:ext uri="{BB962C8B-B14F-4D97-AF65-F5344CB8AC3E}">
        <p14:creationId xmlns:p14="http://schemas.microsoft.com/office/powerpoint/2010/main" val="1154086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304800"/>
            <a:ext cx="8229600" cy="932329"/>
          </a:xfrm>
        </p:spPr>
        <p:txBody>
          <a:bodyPr/>
          <a:lstStyle/>
          <a:p>
            <a:r>
              <a:rPr lang="en-US" dirty="0"/>
              <a:t>Table of Content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50669980"/>
              </p:ext>
            </p:extLst>
          </p:nvPr>
        </p:nvGraphicFramePr>
        <p:xfrm>
          <a:off x="1981200" y="1237130"/>
          <a:ext cx="8229600" cy="4338915"/>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661346">
                <a:tc>
                  <a:txBody>
                    <a:bodyPr/>
                    <a:lstStyle/>
                    <a:p>
                      <a:r>
                        <a:rPr lang="en-US" dirty="0"/>
                        <a:t>Introduction</a:t>
                      </a:r>
                      <a:endParaRPr lang="en-GB" dirty="0"/>
                    </a:p>
                  </a:txBody>
                  <a:tcPr/>
                </a:tc>
                <a:extLst>
                  <a:ext uri="{0D108BD9-81ED-4DB2-BD59-A6C34878D82A}">
                    <a16:rowId xmlns:a16="http://schemas.microsoft.com/office/drawing/2014/main" val="10000"/>
                  </a:ext>
                </a:extLst>
              </a:tr>
              <a:tr h="525367">
                <a:tc>
                  <a:txBody>
                    <a:bodyPr/>
                    <a:lstStyle/>
                    <a:p>
                      <a:r>
                        <a:rPr lang="en-US" dirty="0"/>
                        <a:t>Overview of literature</a:t>
                      </a:r>
                      <a:endParaRPr lang="en-GB" dirty="0"/>
                    </a:p>
                  </a:txBody>
                  <a:tcPr/>
                </a:tc>
                <a:extLst>
                  <a:ext uri="{0D108BD9-81ED-4DB2-BD59-A6C34878D82A}">
                    <a16:rowId xmlns:a16="http://schemas.microsoft.com/office/drawing/2014/main" val="10001"/>
                  </a:ext>
                </a:extLst>
              </a:tr>
              <a:tr h="525367">
                <a:tc>
                  <a:txBody>
                    <a:bodyPr/>
                    <a:lstStyle/>
                    <a:p>
                      <a:r>
                        <a:rPr lang="en-US" dirty="0"/>
                        <a:t>PESTLE</a:t>
                      </a:r>
                      <a:r>
                        <a:rPr lang="en-US" baseline="0" dirty="0"/>
                        <a:t> Analysis</a:t>
                      </a:r>
                      <a:endParaRPr lang="en-GB" dirty="0"/>
                    </a:p>
                  </a:txBody>
                  <a:tcPr/>
                </a:tc>
                <a:extLst>
                  <a:ext uri="{0D108BD9-81ED-4DB2-BD59-A6C34878D82A}">
                    <a16:rowId xmlns:a16="http://schemas.microsoft.com/office/drawing/2014/main" val="10002"/>
                  </a:ext>
                </a:extLst>
              </a:tr>
              <a:tr h="525367">
                <a:tc>
                  <a:txBody>
                    <a:bodyPr/>
                    <a:lstStyle/>
                    <a:p>
                      <a:r>
                        <a:rPr lang="en-GB" dirty="0"/>
                        <a:t>Impact of sustainability </a:t>
                      </a:r>
                    </a:p>
                  </a:txBody>
                  <a:tcPr/>
                </a:tc>
                <a:extLst>
                  <a:ext uri="{0D108BD9-81ED-4DB2-BD59-A6C34878D82A}">
                    <a16:rowId xmlns:a16="http://schemas.microsoft.com/office/drawing/2014/main" val="10003"/>
                  </a:ext>
                </a:extLst>
              </a:tr>
              <a:tr h="5253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Application to the Hotel and Hospitality Sector</a:t>
                      </a:r>
                      <a:endParaRPr lang="en-GB" sz="1800" kern="1200" dirty="0">
                        <a:solidFill>
                          <a:schemeClr val="dk1"/>
                        </a:solidFill>
                        <a:effectLst/>
                        <a:latin typeface="+mn-lt"/>
                        <a:ea typeface="+mn-ea"/>
                        <a:cs typeface="+mn-cs"/>
                      </a:endParaRPr>
                    </a:p>
                  </a:txBody>
                  <a:tcPr/>
                </a:tc>
                <a:extLst>
                  <a:ext uri="{0D108BD9-81ED-4DB2-BD59-A6C34878D82A}">
                    <a16:rowId xmlns:a16="http://schemas.microsoft.com/office/drawing/2014/main" val="10004"/>
                  </a:ext>
                </a:extLst>
              </a:tr>
              <a:tr h="5253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Future Policy and Management Options</a:t>
                      </a:r>
                      <a:endParaRPr lang="en-GB" sz="1800" kern="1200" dirty="0">
                        <a:solidFill>
                          <a:schemeClr val="dk1"/>
                        </a:solidFill>
                        <a:effectLst/>
                        <a:latin typeface="+mn-lt"/>
                        <a:ea typeface="+mn-ea"/>
                        <a:cs typeface="+mn-cs"/>
                      </a:endParaRPr>
                    </a:p>
                  </a:txBody>
                  <a:tcPr/>
                </a:tc>
                <a:extLst>
                  <a:ext uri="{0D108BD9-81ED-4DB2-BD59-A6C34878D82A}">
                    <a16:rowId xmlns:a16="http://schemas.microsoft.com/office/drawing/2014/main" val="10005"/>
                  </a:ext>
                </a:extLst>
              </a:tr>
              <a:tr h="5253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dk1"/>
                          </a:solidFill>
                          <a:effectLst/>
                          <a:latin typeface="+mn-lt"/>
                          <a:ea typeface="+mn-ea"/>
                          <a:cs typeface="+mn-cs"/>
                        </a:rPr>
                        <a:t>Conclusion</a:t>
                      </a:r>
                      <a:endParaRPr lang="en-GB" sz="1800" kern="1200" dirty="0">
                        <a:solidFill>
                          <a:schemeClr val="dk1"/>
                        </a:solidFill>
                        <a:effectLst/>
                        <a:latin typeface="+mn-lt"/>
                        <a:ea typeface="+mn-ea"/>
                        <a:cs typeface="+mn-cs"/>
                      </a:endParaRPr>
                    </a:p>
                  </a:txBody>
                  <a:tcPr/>
                </a:tc>
                <a:extLst>
                  <a:ext uri="{0D108BD9-81ED-4DB2-BD59-A6C34878D82A}">
                    <a16:rowId xmlns:a16="http://schemas.microsoft.com/office/drawing/2014/main" val="10006"/>
                  </a:ext>
                </a:extLst>
              </a:tr>
              <a:tr h="5253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dk1"/>
                          </a:solidFill>
                          <a:effectLst/>
                          <a:latin typeface="+mn-lt"/>
                          <a:ea typeface="+mn-ea"/>
                          <a:cs typeface="+mn-cs"/>
                        </a:rPr>
                        <a:t>References</a:t>
                      </a:r>
                      <a:endParaRPr lang="en-GB" sz="1800" kern="1200" dirty="0">
                        <a:solidFill>
                          <a:schemeClr val="dk1"/>
                        </a:solidFill>
                        <a:effectLst/>
                        <a:latin typeface="+mn-lt"/>
                        <a:ea typeface="+mn-ea"/>
                        <a:cs typeface="+mn-cs"/>
                      </a:endParaRP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098373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3" name="Content Placeholder 2"/>
          <p:cNvSpPr>
            <a:spLocks noGrp="1"/>
          </p:cNvSpPr>
          <p:nvPr>
            <p:ph idx="1"/>
          </p:nvPr>
        </p:nvSpPr>
        <p:spPr/>
        <p:txBody>
          <a:bodyPr/>
          <a:lstStyle/>
          <a:p>
            <a:pPr algn="just">
              <a:lnSpc>
                <a:spcPct val="150000"/>
              </a:lnSpc>
            </a:pPr>
            <a:r>
              <a:rPr lang="en-US" dirty="0"/>
              <a:t>International hospitality management is seen to be the discipline that educates learners about global travel and employment in the hospitality sector (</a:t>
            </a:r>
            <a:r>
              <a:rPr lang="en-US" dirty="0" err="1"/>
              <a:t>António</a:t>
            </a:r>
            <a:r>
              <a:rPr lang="en-US" dirty="0"/>
              <a:t> </a:t>
            </a:r>
            <a:r>
              <a:rPr lang="en-US" dirty="0" err="1"/>
              <a:t>amnd</a:t>
            </a:r>
            <a:r>
              <a:rPr lang="en-US" dirty="0"/>
              <a:t> Rita, 2023)</a:t>
            </a:r>
            <a:r>
              <a:rPr lang="en-GB" dirty="0">
                <a:effectLst/>
              </a:rPr>
              <a:t>.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9720" y="3962400"/>
            <a:ext cx="5257800" cy="2628900"/>
          </a:xfrm>
          <a:prstGeom prst="rect">
            <a:avLst/>
          </a:prstGeom>
        </p:spPr>
      </p:pic>
    </p:spTree>
    <p:extLst>
      <p:ext uri="{BB962C8B-B14F-4D97-AF65-F5344CB8AC3E}">
        <p14:creationId xmlns:p14="http://schemas.microsoft.com/office/powerpoint/2010/main" val="2517490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Overview of Literature</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US" dirty="0"/>
              <a:t>PESTLE analysis is the tool used in the study to have the deeper thoughts of the impacts of sustainability on hotel firms (</a:t>
            </a:r>
            <a:r>
              <a:rPr lang="en-US" dirty="0" err="1"/>
              <a:t>Odey</a:t>
            </a:r>
            <a:r>
              <a:rPr lang="en-US" dirty="0"/>
              <a:t>, 2021).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5800" y="3864116"/>
            <a:ext cx="8686800" cy="2993884"/>
          </a:xfrm>
          <a:prstGeom prst="rect">
            <a:avLst/>
          </a:prstGeom>
        </p:spPr>
      </p:pic>
    </p:spTree>
    <p:extLst>
      <p:ext uri="{BB962C8B-B14F-4D97-AF65-F5344CB8AC3E}">
        <p14:creationId xmlns:p14="http://schemas.microsoft.com/office/powerpoint/2010/main" val="3503628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a:t>
            </a:r>
          </a:p>
        </p:txBody>
      </p:sp>
      <p:sp>
        <p:nvSpPr>
          <p:cNvPr id="3" name="Content Placeholder 2"/>
          <p:cNvSpPr>
            <a:spLocks noGrp="1"/>
          </p:cNvSpPr>
          <p:nvPr>
            <p:ph idx="1"/>
          </p:nvPr>
        </p:nvSpPr>
        <p:spPr/>
        <p:txBody>
          <a:bodyPr/>
          <a:lstStyle/>
          <a:p>
            <a:pPr algn="just">
              <a:lnSpc>
                <a:spcPct val="150000"/>
              </a:lnSpc>
            </a:pPr>
            <a:r>
              <a:rPr lang="en-GB" dirty="0"/>
              <a:t>Political factors</a:t>
            </a:r>
          </a:p>
          <a:p>
            <a:pPr lvl="1" algn="just">
              <a:lnSpc>
                <a:spcPct val="150000"/>
              </a:lnSpc>
            </a:pPr>
            <a:r>
              <a:rPr lang="en-US" dirty="0"/>
              <a:t>The political factor involves the regulation by the government.</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3657600"/>
            <a:ext cx="5181362" cy="2823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2866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GB" dirty="0"/>
              <a:t>Economic factors</a:t>
            </a:r>
          </a:p>
          <a:p>
            <a:pPr lvl="1" algn="just">
              <a:lnSpc>
                <a:spcPct val="150000"/>
              </a:lnSpc>
            </a:pPr>
            <a:r>
              <a:rPr lang="en-US" dirty="0"/>
              <a:t>The economic factor that makes the firm in the hospitality sector is the cost. </a:t>
            </a:r>
            <a:endParaRPr lang="en-GB" dirty="0"/>
          </a:p>
        </p:txBody>
      </p:sp>
    </p:spTree>
    <p:extLst>
      <p:ext uri="{BB962C8B-B14F-4D97-AF65-F5344CB8AC3E}">
        <p14:creationId xmlns:p14="http://schemas.microsoft.com/office/powerpoint/2010/main" val="2155124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600200"/>
            <a:ext cx="4191000" cy="4876800"/>
          </a:xfrm>
        </p:spPr>
        <p:txBody>
          <a:bodyPr>
            <a:normAutofit/>
          </a:bodyPr>
          <a:lstStyle/>
          <a:p>
            <a:pPr algn="just">
              <a:lnSpc>
                <a:spcPct val="150000"/>
              </a:lnSpc>
            </a:pPr>
            <a:r>
              <a:rPr lang="en-GB" dirty="0"/>
              <a:t>Social factors</a:t>
            </a:r>
          </a:p>
          <a:p>
            <a:pPr lvl="1" algn="just">
              <a:lnSpc>
                <a:spcPct val="150000"/>
              </a:lnSpc>
            </a:pPr>
            <a:r>
              <a:rPr lang="en-US" dirty="0"/>
              <a:t>The social factors involve ethical activities. </a:t>
            </a:r>
          </a:p>
          <a:p>
            <a:pPr lvl="1" algn="just">
              <a:lnSpc>
                <a:spcPct val="150000"/>
              </a:lnSpc>
            </a:pPr>
            <a:r>
              <a:rPr lang="en-GB" dirty="0"/>
              <a:t>The unethical behaviour causes the firm to lose its market share.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1" y="3124200"/>
            <a:ext cx="3670663" cy="3670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6437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GB" dirty="0"/>
              <a:t>Technological factors</a:t>
            </a:r>
          </a:p>
          <a:p>
            <a:pPr lvl="1" algn="just">
              <a:lnSpc>
                <a:spcPct val="150000"/>
              </a:lnSpc>
            </a:pPr>
            <a:r>
              <a:rPr lang="en-US" dirty="0"/>
              <a:t>The factors involve latest technologies to be used in the firm. </a:t>
            </a:r>
          </a:p>
          <a:p>
            <a:pPr lvl="1" algn="just">
              <a:lnSpc>
                <a:spcPct val="150000"/>
              </a:lnSpc>
            </a:pPr>
            <a:r>
              <a:rPr lang="en-GB" dirty="0"/>
              <a:t>They aid in declining the cost and time. </a:t>
            </a:r>
          </a:p>
        </p:txBody>
      </p:sp>
    </p:spTree>
    <p:extLst>
      <p:ext uri="{BB962C8B-B14F-4D97-AF65-F5344CB8AC3E}">
        <p14:creationId xmlns:p14="http://schemas.microsoft.com/office/powerpoint/2010/main" val="103104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GB" dirty="0"/>
              <a:t>Legal factors</a:t>
            </a:r>
          </a:p>
          <a:p>
            <a:pPr lvl="1" algn="just">
              <a:lnSpc>
                <a:spcPct val="150000"/>
              </a:lnSpc>
            </a:pPr>
            <a:r>
              <a:rPr lang="en-US" dirty="0"/>
              <a:t>A code of conduct in business makes the firm leverage its effectiveness. </a:t>
            </a:r>
            <a:endParaRPr lang="en-GB" dirty="0"/>
          </a:p>
        </p:txBody>
      </p:sp>
    </p:spTree>
    <p:extLst>
      <p:ext uri="{BB962C8B-B14F-4D97-AF65-F5344CB8AC3E}">
        <p14:creationId xmlns:p14="http://schemas.microsoft.com/office/powerpoint/2010/main" val="2698039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GB" dirty="0"/>
              <a:t>Environmental factors</a:t>
            </a:r>
          </a:p>
          <a:p>
            <a:pPr lvl="1" algn="just">
              <a:lnSpc>
                <a:spcPct val="150000"/>
              </a:lnSpc>
            </a:pPr>
            <a:r>
              <a:rPr lang="en-US" dirty="0"/>
              <a:t>The factor involve CSR</a:t>
            </a:r>
          </a:p>
          <a:p>
            <a:pPr lvl="1" algn="just">
              <a:lnSpc>
                <a:spcPct val="150000"/>
              </a:lnSpc>
            </a:pPr>
            <a:r>
              <a:rPr lang="en-GB" dirty="0"/>
              <a:t>Sustainability practices at the firm aid in safeguarding the environment </a:t>
            </a:r>
            <a:r>
              <a:rPr lang="en-US" dirty="0"/>
              <a:t>. </a:t>
            </a:r>
            <a:endParaRPr lang="en-GB" dirty="0"/>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8889" r="9682"/>
          <a:stretch/>
        </p:blipFill>
        <p:spPr bwMode="auto">
          <a:xfrm>
            <a:off x="5486401" y="3733800"/>
            <a:ext cx="4848497" cy="29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1600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Impact of sustainability </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US" dirty="0"/>
              <a:t>Enhanced profitability</a:t>
            </a:r>
          </a:p>
          <a:p>
            <a:pPr algn="just">
              <a:lnSpc>
                <a:spcPct val="150000"/>
              </a:lnSpc>
            </a:pPr>
            <a:r>
              <a:rPr lang="en-US" dirty="0"/>
              <a:t>Effective brand image and identity</a:t>
            </a:r>
          </a:p>
          <a:p>
            <a:pPr algn="just">
              <a:lnSpc>
                <a:spcPct val="150000"/>
              </a:lnSpc>
            </a:pPr>
            <a:r>
              <a:rPr lang="en-US" dirty="0"/>
              <a:t>Code of conduct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7800" y="3570552"/>
            <a:ext cx="5410200" cy="3287448"/>
          </a:xfrm>
          <a:prstGeom prst="rect">
            <a:avLst/>
          </a:prstGeom>
        </p:spPr>
      </p:pic>
    </p:spTree>
    <p:extLst>
      <p:ext uri="{BB962C8B-B14F-4D97-AF65-F5344CB8AC3E}">
        <p14:creationId xmlns:p14="http://schemas.microsoft.com/office/powerpoint/2010/main" val="3091807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2000"/>
            <a:ext cx="8229600" cy="990600"/>
          </a:xfrm>
        </p:spPr>
        <p:txBody>
          <a:bodyPr>
            <a:normAutofit fontScale="90000"/>
          </a:bodyPr>
          <a:lstStyle/>
          <a:p>
            <a:r>
              <a:rPr lang="en-GB" dirty="0"/>
              <a:t>Application to the Hotel and Hospitality Sector</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US" dirty="0"/>
              <a:t>The food and beverage area has been selected of the hotel.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1" y="3505200"/>
            <a:ext cx="6942015" cy="3352800"/>
          </a:xfrm>
          <a:prstGeom prst="rect">
            <a:avLst/>
          </a:prstGeom>
        </p:spPr>
      </p:pic>
    </p:spTree>
    <p:extLst>
      <p:ext uri="{BB962C8B-B14F-4D97-AF65-F5344CB8AC3E}">
        <p14:creationId xmlns:p14="http://schemas.microsoft.com/office/powerpoint/2010/main" val="3624179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Future Policy and Management Options</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GB" dirty="0"/>
              <a:t>Customer education</a:t>
            </a:r>
          </a:p>
          <a:p>
            <a:pPr algn="just">
              <a:lnSpc>
                <a:spcPct val="150000"/>
              </a:lnSpc>
            </a:pPr>
            <a:r>
              <a:rPr lang="en-GB" dirty="0"/>
              <a:t>SDGs</a:t>
            </a:r>
          </a:p>
          <a:p>
            <a:pPr algn="just">
              <a:lnSpc>
                <a:spcPct val="150000"/>
              </a:lnSpc>
            </a:pPr>
            <a:r>
              <a:rPr lang="en-US" dirty="0"/>
              <a:t>Advancement in technologies</a:t>
            </a:r>
            <a:endParaRPr lang="en-GB" dirty="0"/>
          </a:p>
          <a:p>
            <a:pPr algn="just">
              <a:lnSpc>
                <a:spcPct val="150000"/>
              </a:lnSpc>
            </a:pPr>
            <a:r>
              <a:rPr lang="en-US" dirty="0"/>
              <a:t>Collaboration with businesses</a:t>
            </a:r>
            <a:endParaRPr lang="en-GB" dirty="0"/>
          </a:p>
          <a:p>
            <a:pPr algn="just">
              <a:lnSpc>
                <a:spcPct val="150000"/>
              </a:lnSpc>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801" y="2438400"/>
            <a:ext cx="4267200" cy="4419600"/>
          </a:xfrm>
          <a:prstGeom prst="rect">
            <a:avLst/>
          </a:prstGeom>
        </p:spPr>
      </p:pic>
    </p:spTree>
    <p:extLst>
      <p:ext uri="{BB962C8B-B14F-4D97-AF65-F5344CB8AC3E}">
        <p14:creationId xmlns:p14="http://schemas.microsoft.com/office/powerpoint/2010/main" val="1032619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Conclusion</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US" dirty="0"/>
              <a:t>The presentation concludes that Sustainable tourism is foreseen in regional society as well as the protected areas protection with the economic developments. </a:t>
            </a:r>
            <a:endParaRPr lang="en-GB" dirty="0"/>
          </a:p>
        </p:txBody>
      </p:sp>
    </p:spTree>
    <p:extLst>
      <p:ext uri="{BB962C8B-B14F-4D97-AF65-F5344CB8AC3E}">
        <p14:creationId xmlns:p14="http://schemas.microsoft.com/office/powerpoint/2010/main" val="2685740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References</a:t>
            </a:r>
            <a:br>
              <a:rPr lang="en-GB" dirty="0"/>
            </a:br>
            <a:endParaRPr lang="en-GB" dirty="0"/>
          </a:p>
        </p:txBody>
      </p:sp>
      <p:sp>
        <p:nvSpPr>
          <p:cNvPr id="3" name="Content Placeholder 2"/>
          <p:cNvSpPr>
            <a:spLocks noGrp="1"/>
          </p:cNvSpPr>
          <p:nvPr>
            <p:ph idx="1"/>
          </p:nvPr>
        </p:nvSpPr>
        <p:spPr/>
        <p:txBody>
          <a:bodyPr>
            <a:noAutofit/>
          </a:bodyPr>
          <a:lstStyle/>
          <a:p>
            <a:pPr algn="just"/>
            <a:r>
              <a:rPr lang="en-GB" sz="1400" dirty="0" err="1"/>
              <a:t>Abdou</a:t>
            </a:r>
            <a:r>
              <a:rPr lang="en-GB" sz="1400" dirty="0"/>
              <a:t>, A.H., Hassan, T.H. and El </a:t>
            </a:r>
            <a:r>
              <a:rPr lang="en-GB" sz="1400" dirty="0" err="1"/>
              <a:t>Dief</a:t>
            </a:r>
            <a:r>
              <a:rPr lang="en-GB" sz="1400" dirty="0"/>
              <a:t>, M.M., 2020. A description of green hotel practices and their role in achieving sustainable development. </a:t>
            </a:r>
            <a:r>
              <a:rPr lang="en-GB" sz="1400" i="1" dirty="0"/>
              <a:t>Sustainability</a:t>
            </a:r>
            <a:r>
              <a:rPr lang="en-GB" sz="1400" dirty="0"/>
              <a:t>, </a:t>
            </a:r>
            <a:r>
              <a:rPr lang="en-GB" sz="1400" i="1" dirty="0"/>
              <a:t>12</a:t>
            </a:r>
            <a:r>
              <a:rPr lang="en-GB" sz="1400" dirty="0"/>
              <a:t>(22), p.9624.</a:t>
            </a:r>
          </a:p>
          <a:p>
            <a:pPr algn="just"/>
            <a:r>
              <a:rPr lang="en-GB" sz="1400" dirty="0" err="1"/>
              <a:t>António</a:t>
            </a:r>
            <a:r>
              <a:rPr lang="en-GB" sz="1400" dirty="0"/>
              <a:t>, N. and Rita, P., 2023. Twenty-two years of International Journal of Hospitality Management: A </a:t>
            </a:r>
            <a:r>
              <a:rPr lang="en-GB" sz="1400" dirty="0" err="1"/>
              <a:t>bibliometric</a:t>
            </a:r>
            <a:r>
              <a:rPr lang="en-GB" sz="1400" dirty="0"/>
              <a:t> analysis 2000–2021. </a:t>
            </a:r>
            <a:r>
              <a:rPr lang="en-GB" sz="1400" i="1" dirty="0"/>
              <a:t>International Journal of Hospitality Management</a:t>
            </a:r>
            <a:r>
              <a:rPr lang="en-GB" sz="1400" dirty="0"/>
              <a:t>, </a:t>
            </a:r>
            <a:r>
              <a:rPr lang="en-GB" sz="1400" i="1" dirty="0"/>
              <a:t>114</a:t>
            </a:r>
            <a:r>
              <a:rPr lang="en-GB" sz="1400" dirty="0"/>
              <a:t>, p.103578.</a:t>
            </a:r>
          </a:p>
          <a:p>
            <a:pPr algn="just"/>
            <a:r>
              <a:rPr lang="en-GB" sz="1400" dirty="0"/>
              <a:t>Ben Youssef, A. and </a:t>
            </a:r>
            <a:r>
              <a:rPr lang="en-GB" sz="1400" dirty="0" err="1"/>
              <a:t>Zeqiri</a:t>
            </a:r>
            <a:r>
              <a:rPr lang="en-GB" sz="1400" dirty="0"/>
              <a:t>, A., 2022. Hospitality industry 4.0 and climate change. </a:t>
            </a:r>
            <a:r>
              <a:rPr lang="en-GB" sz="1400" i="1" dirty="0"/>
              <a:t>Circular Economy and Sustainability</a:t>
            </a:r>
            <a:r>
              <a:rPr lang="en-GB" sz="1400" dirty="0"/>
              <a:t>, </a:t>
            </a:r>
            <a:r>
              <a:rPr lang="en-GB" sz="1400" i="1" dirty="0"/>
              <a:t>2</a:t>
            </a:r>
            <a:r>
              <a:rPr lang="en-GB" sz="1400" dirty="0"/>
              <a:t>(3), pp.1043-1063.</a:t>
            </a:r>
          </a:p>
          <a:p>
            <a:pPr algn="just"/>
            <a:r>
              <a:rPr lang="en-GB" sz="1400" dirty="0"/>
              <a:t>Bernard, D., Andrew, L. and Peter, A.I.S., 2021. of Book: Food and Beverage Management.</a:t>
            </a:r>
          </a:p>
          <a:p>
            <a:pPr algn="just"/>
            <a:r>
              <a:rPr lang="en-GB" sz="1400" dirty="0"/>
              <a:t>Bhutto, T.A., </a:t>
            </a:r>
            <a:r>
              <a:rPr lang="en-GB" sz="1400" dirty="0" err="1"/>
              <a:t>Farooq</a:t>
            </a:r>
            <a:r>
              <a:rPr lang="en-GB" sz="1400" dirty="0"/>
              <a:t>, R., </a:t>
            </a:r>
            <a:r>
              <a:rPr lang="en-GB" sz="1400" dirty="0" err="1"/>
              <a:t>Talwar</a:t>
            </a:r>
            <a:r>
              <a:rPr lang="en-GB" sz="1400" dirty="0"/>
              <a:t>, S., </a:t>
            </a:r>
            <a:r>
              <a:rPr lang="en-GB" sz="1400" dirty="0" err="1"/>
              <a:t>Awan</a:t>
            </a:r>
            <a:r>
              <a:rPr lang="en-GB" sz="1400" dirty="0"/>
              <a:t>, U. and </a:t>
            </a:r>
            <a:r>
              <a:rPr lang="en-GB" sz="1400" dirty="0" err="1"/>
              <a:t>Dhir</a:t>
            </a:r>
            <a:r>
              <a:rPr lang="en-GB" sz="1400" dirty="0"/>
              <a:t>, A., 2021. Green inclusive leadership and green creativity in the tourism and hospitality sector: Serial mediation of green psychological climate and work engagement. </a:t>
            </a:r>
            <a:r>
              <a:rPr lang="en-GB" sz="1400" i="1" dirty="0"/>
              <a:t>Journal of Sustainable Tourism</a:t>
            </a:r>
            <a:r>
              <a:rPr lang="en-GB" sz="1400" dirty="0"/>
              <a:t>, </a:t>
            </a:r>
            <a:r>
              <a:rPr lang="en-GB" sz="1400" i="1" dirty="0"/>
              <a:t>29</a:t>
            </a:r>
            <a:r>
              <a:rPr lang="en-GB" sz="1400" dirty="0"/>
              <a:t>(10), pp.1716-1737.</a:t>
            </a:r>
          </a:p>
          <a:p>
            <a:pPr algn="just"/>
            <a:r>
              <a:rPr lang="en-GB" sz="1400" dirty="0"/>
              <a:t>Carlo, C., 2021. Critical Success Factors in Hotel Companies: A Managerial Perspective. </a:t>
            </a:r>
            <a:r>
              <a:rPr lang="en-GB" sz="1400" i="1" dirty="0"/>
              <a:t>Journal of Tourism and Hospitality Management</a:t>
            </a:r>
            <a:r>
              <a:rPr lang="en-GB" sz="1400" dirty="0"/>
              <a:t>, </a:t>
            </a:r>
            <a:r>
              <a:rPr lang="en-GB" sz="1400" i="1" dirty="0"/>
              <a:t>9</a:t>
            </a:r>
            <a:r>
              <a:rPr lang="en-GB" sz="1400" dirty="0"/>
              <a:t>(2), pp.1-7.</a:t>
            </a:r>
          </a:p>
          <a:p>
            <a:pPr algn="just"/>
            <a:r>
              <a:rPr lang="en-GB" sz="1400" dirty="0"/>
              <a:t>Hilton. (2022). </a:t>
            </a:r>
            <a:r>
              <a:rPr lang="en-GB" sz="1400" i="1" dirty="0"/>
              <a:t>Eat, stay and love your sustainable culinary destination</a:t>
            </a:r>
            <a:r>
              <a:rPr lang="en-GB" sz="1400" dirty="0"/>
              <a:t>. [online] Available at: https://www.hilton.com/en/travel/articles/sustainable-culinary-vacations/ [Accessed 17 Oct. 2023].</a:t>
            </a:r>
          </a:p>
          <a:p>
            <a:pPr algn="just"/>
            <a:r>
              <a:rPr lang="en-GB" sz="1400" dirty="0" err="1"/>
              <a:t>Ivanov</a:t>
            </a:r>
            <a:r>
              <a:rPr lang="en-GB" sz="1400" dirty="0"/>
              <a:t>, S. and Webster, C., 2023. Restaurants and robots: public preferences for robot food and beverage services. </a:t>
            </a:r>
            <a:r>
              <a:rPr lang="en-GB" sz="1400" i="1" dirty="0"/>
              <a:t>Journal of Tourism Futures</a:t>
            </a:r>
            <a:r>
              <a:rPr lang="en-GB" sz="1400" dirty="0"/>
              <a:t>, </a:t>
            </a:r>
            <a:r>
              <a:rPr lang="en-GB" sz="1400" i="1" dirty="0"/>
              <a:t>9</a:t>
            </a:r>
            <a:r>
              <a:rPr lang="en-GB" sz="1400" dirty="0"/>
              <a:t>(2), pp.229-239.</a:t>
            </a:r>
          </a:p>
          <a:p>
            <a:pPr algn="just"/>
            <a:r>
              <a:rPr lang="en-GB" sz="1400" dirty="0" err="1"/>
              <a:t>Odey</a:t>
            </a:r>
            <a:r>
              <a:rPr lang="en-GB" sz="1400" dirty="0"/>
              <a:t>, L., 2021. An Evaluation of Challenges Affecting New Technology </a:t>
            </a:r>
            <a:r>
              <a:rPr lang="en-GB" sz="1400" dirty="0" err="1"/>
              <a:t>Startups</a:t>
            </a:r>
            <a:r>
              <a:rPr lang="en-GB" sz="1400" dirty="0"/>
              <a:t> in the United Kingdom Today: A Pest Analysis. </a:t>
            </a:r>
            <a:r>
              <a:rPr lang="en-GB" sz="1400" i="1" dirty="0"/>
              <a:t>Bournemouth University</a:t>
            </a:r>
            <a:r>
              <a:rPr lang="en-GB" sz="1400" dirty="0"/>
              <a:t>.</a:t>
            </a:r>
          </a:p>
          <a:p>
            <a:pPr algn="just"/>
            <a:r>
              <a:rPr lang="en-GB" sz="1400" dirty="0"/>
              <a:t>‌</a:t>
            </a:r>
            <a:r>
              <a:rPr lang="en-GB" sz="1400" dirty="0" err="1"/>
              <a:t>Yusoff</a:t>
            </a:r>
            <a:r>
              <a:rPr lang="en-GB" sz="1400" dirty="0"/>
              <a:t>, Y.M. and </a:t>
            </a:r>
            <a:r>
              <a:rPr lang="en-GB" sz="1400" dirty="0" err="1"/>
              <a:t>Nejati</a:t>
            </a:r>
            <a:r>
              <a:rPr lang="en-GB" sz="1400" dirty="0"/>
              <a:t>, M., 2019. A conceptual model of green HRM adoption towards sustainability in hospitality industry. In </a:t>
            </a:r>
            <a:r>
              <a:rPr lang="en-GB" sz="1400" i="1" dirty="0"/>
              <a:t>Corporate social responsibility: Concepts, methodologies, tools, and applications</a:t>
            </a:r>
            <a:r>
              <a:rPr lang="en-GB" sz="1400" dirty="0"/>
              <a:t> (pp. 400-421). IGI Global.</a:t>
            </a:r>
          </a:p>
          <a:p>
            <a:pPr algn="just"/>
            <a:endParaRPr lang="en-GB" sz="1400" dirty="0"/>
          </a:p>
        </p:txBody>
      </p:sp>
    </p:spTree>
    <p:extLst>
      <p:ext uri="{BB962C8B-B14F-4D97-AF65-F5344CB8AC3E}">
        <p14:creationId xmlns:p14="http://schemas.microsoft.com/office/powerpoint/2010/main" val="3107623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References</a:t>
            </a:r>
            <a:br>
              <a:rPr lang="en-GB" dirty="0"/>
            </a:br>
            <a:endParaRPr lang="en-GB" dirty="0"/>
          </a:p>
        </p:txBody>
      </p:sp>
      <p:sp>
        <p:nvSpPr>
          <p:cNvPr id="3" name="Content Placeholder 2"/>
          <p:cNvSpPr>
            <a:spLocks noGrp="1"/>
          </p:cNvSpPr>
          <p:nvPr>
            <p:ph idx="1"/>
          </p:nvPr>
        </p:nvSpPr>
        <p:spPr/>
        <p:txBody>
          <a:bodyPr>
            <a:noAutofit/>
          </a:bodyPr>
          <a:lstStyle/>
          <a:p>
            <a:pPr algn="just"/>
            <a:r>
              <a:rPr lang="en-GB" sz="1400" dirty="0" err="1"/>
              <a:t>Abdou</a:t>
            </a:r>
            <a:r>
              <a:rPr lang="en-GB" sz="1400" dirty="0"/>
              <a:t>, A.H., Hassan, T.H. and El </a:t>
            </a:r>
            <a:r>
              <a:rPr lang="en-GB" sz="1400" dirty="0" err="1"/>
              <a:t>Dief</a:t>
            </a:r>
            <a:r>
              <a:rPr lang="en-GB" sz="1400" dirty="0"/>
              <a:t>, M.M., 2020. A description of green hotel practices and their role in achieving sustainable development. </a:t>
            </a:r>
            <a:r>
              <a:rPr lang="en-GB" sz="1400" i="1" dirty="0"/>
              <a:t>Sustainability</a:t>
            </a:r>
            <a:r>
              <a:rPr lang="en-GB" sz="1400" dirty="0"/>
              <a:t>, </a:t>
            </a:r>
            <a:r>
              <a:rPr lang="en-GB" sz="1400" i="1" dirty="0"/>
              <a:t>12</a:t>
            </a:r>
            <a:r>
              <a:rPr lang="en-GB" sz="1400" dirty="0"/>
              <a:t>(22), p.9624.</a:t>
            </a:r>
          </a:p>
          <a:p>
            <a:pPr algn="just"/>
            <a:r>
              <a:rPr lang="en-GB" sz="1400" dirty="0" err="1"/>
              <a:t>António</a:t>
            </a:r>
            <a:r>
              <a:rPr lang="en-GB" sz="1400" dirty="0"/>
              <a:t>, N. and Rita, P., 2023. Twenty-two years of International Journal of Hospitality Management: A </a:t>
            </a:r>
            <a:r>
              <a:rPr lang="en-GB" sz="1400" dirty="0" err="1"/>
              <a:t>bibliometric</a:t>
            </a:r>
            <a:r>
              <a:rPr lang="en-GB" sz="1400" dirty="0"/>
              <a:t> analysis 2000–2021. </a:t>
            </a:r>
            <a:r>
              <a:rPr lang="en-GB" sz="1400" i="1" dirty="0"/>
              <a:t>International Journal of Hospitality Management</a:t>
            </a:r>
            <a:r>
              <a:rPr lang="en-GB" sz="1400" dirty="0"/>
              <a:t>, </a:t>
            </a:r>
            <a:r>
              <a:rPr lang="en-GB" sz="1400" i="1" dirty="0"/>
              <a:t>114</a:t>
            </a:r>
            <a:r>
              <a:rPr lang="en-GB" sz="1400" dirty="0"/>
              <a:t>, p.103578.</a:t>
            </a:r>
          </a:p>
          <a:p>
            <a:pPr algn="just"/>
            <a:r>
              <a:rPr lang="en-GB" sz="1400" dirty="0"/>
              <a:t>Ben Youssef, A. and </a:t>
            </a:r>
            <a:r>
              <a:rPr lang="en-GB" sz="1400" dirty="0" err="1"/>
              <a:t>Zeqiri</a:t>
            </a:r>
            <a:r>
              <a:rPr lang="en-GB" sz="1400" dirty="0"/>
              <a:t>, A., 2022. Hospitality industry 4.0 and climate change. </a:t>
            </a:r>
            <a:r>
              <a:rPr lang="en-GB" sz="1400" i="1" dirty="0"/>
              <a:t>Circular Economy and Sustainability</a:t>
            </a:r>
            <a:r>
              <a:rPr lang="en-GB" sz="1400" dirty="0"/>
              <a:t>, </a:t>
            </a:r>
            <a:r>
              <a:rPr lang="en-GB" sz="1400" i="1" dirty="0"/>
              <a:t>2</a:t>
            </a:r>
            <a:r>
              <a:rPr lang="en-GB" sz="1400" dirty="0"/>
              <a:t>(3), pp.1043-1063.</a:t>
            </a:r>
          </a:p>
          <a:p>
            <a:pPr algn="just"/>
            <a:r>
              <a:rPr lang="en-GB" sz="1400" dirty="0"/>
              <a:t>Bernard, D., Andrew, L. and Peter, A.I.S., 2021. of Book: Food and Beverage Management.</a:t>
            </a:r>
          </a:p>
          <a:p>
            <a:pPr algn="just"/>
            <a:r>
              <a:rPr lang="en-GB" sz="1400" dirty="0"/>
              <a:t>Bhutto, T.A., </a:t>
            </a:r>
            <a:r>
              <a:rPr lang="en-GB" sz="1400" dirty="0" err="1"/>
              <a:t>Farooq</a:t>
            </a:r>
            <a:r>
              <a:rPr lang="en-GB" sz="1400" dirty="0"/>
              <a:t>, R., </a:t>
            </a:r>
            <a:r>
              <a:rPr lang="en-GB" sz="1400" dirty="0" err="1"/>
              <a:t>Talwar</a:t>
            </a:r>
            <a:r>
              <a:rPr lang="en-GB" sz="1400" dirty="0"/>
              <a:t>, S., </a:t>
            </a:r>
            <a:r>
              <a:rPr lang="en-GB" sz="1400" dirty="0" err="1"/>
              <a:t>Awan</a:t>
            </a:r>
            <a:r>
              <a:rPr lang="en-GB" sz="1400" dirty="0"/>
              <a:t>, U. and </a:t>
            </a:r>
            <a:r>
              <a:rPr lang="en-GB" sz="1400" dirty="0" err="1"/>
              <a:t>Dhir</a:t>
            </a:r>
            <a:r>
              <a:rPr lang="en-GB" sz="1400" dirty="0"/>
              <a:t>, A., 2021. Green inclusive leadership and green creativity in the tourism and hospitality sector: Serial mediation of green psychological climate and work engagement. </a:t>
            </a:r>
            <a:r>
              <a:rPr lang="en-GB" sz="1400" i="1" dirty="0"/>
              <a:t>Journal of Sustainable Tourism</a:t>
            </a:r>
            <a:r>
              <a:rPr lang="en-GB" sz="1400" dirty="0"/>
              <a:t>, </a:t>
            </a:r>
            <a:r>
              <a:rPr lang="en-GB" sz="1400" i="1" dirty="0"/>
              <a:t>29</a:t>
            </a:r>
            <a:r>
              <a:rPr lang="en-GB" sz="1400" dirty="0"/>
              <a:t>(10), pp.1716-1737.</a:t>
            </a:r>
          </a:p>
          <a:p>
            <a:pPr algn="just"/>
            <a:r>
              <a:rPr lang="en-GB" sz="1400" dirty="0"/>
              <a:t>Carlo, C., 2021. Critical Success Factors in Hotel Companies: A Managerial Perspective. </a:t>
            </a:r>
            <a:r>
              <a:rPr lang="en-GB" sz="1400" i="1" dirty="0"/>
              <a:t>Journal of Tourism and Hospitality Management</a:t>
            </a:r>
            <a:r>
              <a:rPr lang="en-GB" sz="1400" dirty="0"/>
              <a:t>, </a:t>
            </a:r>
            <a:r>
              <a:rPr lang="en-GB" sz="1400" i="1" dirty="0"/>
              <a:t>9</a:t>
            </a:r>
            <a:r>
              <a:rPr lang="en-GB" sz="1400" dirty="0"/>
              <a:t>(2), pp.1-7.</a:t>
            </a:r>
          </a:p>
          <a:p>
            <a:pPr algn="just"/>
            <a:r>
              <a:rPr lang="en-GB" sz="1400" dirty="0"/>
              <a:t>Hilton. (2022). </a:t>
            </a:r>
            <a:r>
              <a:rPr lang="en-GB" sz="1400" i="1" dirty="0"/>
              <a:t>Eat, stay and love your sustainable culinary destination</a:t>
            </a:r>
            <a:r>
              <a:rPr lang="en-GB" sz="1400" dirty="0"/>
              <a:t>. [online] Available at: https://www.hilton.com/en/travel/articles/sustainable-culinary-vacations/ [Accessed 17 Oct. 2023].</a:t>
            </a:r>
          </a:p>
          <a:p>
            <a:pPr algn="just"/>
            <a:r>
              <a:rPr lang="en-GB" sz="1400" dirty="0" err="1"/>
              <a:t>Ivanov</a:t>
            </a:r>
            <a:r>
              <a:rPr lang="en-GB" sz="1400" dirty="0"/>
              <a:t>, S. and Webster, C., 2023. Restaurants and robots: public preferences for robot food and beverage services. </a:t>
            </a:r>
            <a:r>
              <a:rPr lang="en-GB" sz="1400" i="1" dirty="0"/>
              <a:t>Journal of Tourism Futures</a:t>
            </a:r>
            <a:r>
              <a:rPr lang="en-GB" sz="1400" dirty="0"/>
              <a:t>, </a:t>
            </a:r>
            <a:r>
              <a:rPr lang="en-GB" sz="1400" i="1" dirty="0"/>
              <a:t>9</a:t>
            </a:r>
            <a:r>
              <a:rPr lang="en-GB" sz="1400" dirty="0"/>
              <a:t>(2), pp.229-239.</a:t>
            </a:r>
          </a:p>
          <a:p>
            <a:pPr algn="just"/>
            <a:r>
              <a:rPr lang="en-GB" sz="1400" dirty="0" err="1"/>
              <a:t>Odey</a:t>
            </a:r>
            <a:r>
              <a:rPr lang="en-GB" sz="1400" dirty="0"/>
              <a:t>, L., 2021. An Evaluation of Challenges Affecting New Technology </a:t>
            </a:r>
            <a:r>
              <a:rPr lang="en-GB" sz="1400" dirty="0" err="1"/>
              <a:t>Startups</a:t>
            </a:r>
            <a:r>
              <a:rPr lang="en-GB" sz="1400" dirty="0"/>
              <a:t> in the United Kingdom Today: A Pest Analysis. </a:t>
            </a:r>
            <a:r>
              <a:rPr lang="en-GB" sz="1400" i="1" dirty="0"/>
              <a:t>Bournemouth University</a:t>
            </a:r>
            <a:r>
              <a:rPr lang="en-GB" sz="1400" dirty="0"/>
              <a:t>.</a:t>
            </a:r>
          </a:p>
          <a:p>
            <a:pPr algn="just"/>
            <a:r>
              <a:rPr lang="en-GB" sz="1400" dirty="0"/>
              <a:t>‌</a:t>
            </a:r>
            <a:r>
              <a:rPr lang="en-GB" sz="1400" dirty="0" err="1"/>
              <a:t>Yusoff</a:t>
            </a:r>
            <a:r>
              <a:rPr lang="en-GB" sz="1400" dirty="0"/>
              <a:t>, Y.M. and </a:t>
            </a:r>
            <a:r>
              <a:rPr lang="en-GB" sz="1400" dirty="0" err="1"/>
              <a:t>Nejati</a:t>
            </a:r>
            <a:r>
              <a:rPr lang="en-GB" sz="1400" dirty="0"/>
              <a:t>, M., 2019. A conceptual model of green HRM adoption towards sustainability in hospitality industry. In </a:t>
            </a:r>
            <a:r>
              <a:rPr lang="en-GB" sz="1400" i="1" dirty="0"/>
              <a:t>Corporate social responsibility: Concepts, methodologies, tools, and applications</a:t>
            </a:r>
            <a:r>
              <a:rPr lang="en-GB" sz="1400" dirty="0"/>
              <a:t> (pp. 400-421). IGI Global.</a:t>
            </a:r>
          </a:p>
          <a:p>
            <a:pPr algn="just"/>
            <a:endParaRPr lang="en-GB" sz="1400" dirty="0"/>
          </a:p>
        </p:txBody>
      </p:sp>
    </p:spTree>
    <p:extLst>
      <p:ext uri="{BB962C8B-B14F-4D97-AF65-F5344CB8AC3E}">
        <p14:creationId xmlns:p14="http://schemas.microsoft.com/office/powerpoint/2010/main" val="3433780967"/>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0" ma:contentTypeDescription="Create a new document." ma:contentTypeScope="" ma:versionID="31dcf6c2088fc756ebeaf34c2d15dba2">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749b18cf5e16e0ce0344bf58e8d6571c"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9DE69F30-69B7-4E25-B70F-C569225314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7</TotalTime>
  <Words>2479</Words>
  <Application>Microsoft Office PowerPoint</Application>
  <PresentationFormat>Widescreen</PresentationFormat>
  <Paragraphs>110</Paragraphs>
  <Slides>16</Slides>
  <Notes>12</Notes>
  <HiddenSlides>0</HiddenSlides>
  <MMClips>0</MMClips>
  <ScaleCrop>false</ScaleCrop>
  <HeadingPairs>
    <vt:vector size="6" baseType="variant">
      <vt:variant>
        <vt:lpstr>Fonts Used</vt:lpstr>
      </vt:variant>
      <vt:variant>
        <vt:i4>3</vt:i4>
      </vt:variant>
      <vt:variant>
        <vt:lpstr>Theme</vt:lpstr>
      </vt:variant>
      <vt:variant>
        <vt:i4>8</vt:i4>
      </vt:variant>
      <vt:variant>
        <vt:lpstr>Slide Titles</vt:lpstr>
      </vt:variant>
      <vt:variant>
        <vt:i4>16</vt:i4>
      </vt:variant>
    </vt:vector>
  </HeadingPairs>
  <TitlesOfParts>
    <vt:vector size="27" baseType="lpstr">
      <vt:lpstr>Arial</vt:lpstr>
      <vt:lpstr>Calibri</vt:lpstr>
      <vt:lpstr>Calibri Light</vt:lpstr>
      <vt:lpstr>Title Slide 1</vt:lpstr>
      <vt:lpstr>Sub Title 1</vt:lpstr>
      <vt:lpstr>1_Text Break Info Slide 2</vt:lpstr>
      <vt:lpstr>1_Title Slide 1</vt:lpstr>
      <vt:lpstr>Text 1</vt:lpstr>
      <vt:lpstr>Theme1</vt:lpstr>
      <vt:lpstr>Theme4</vt:lpstr>
      <vt:lpstr>Theme3</vt:lpstr>
      <vt:lpstr>Contemporary Themes </vt:lpstr>
      <vt:lpstr>Table of Content</vt:lpstr>
      <vt:lpstr>Introduction</vt:lpstr>
      <vt:lpstr>Overview of Literature </vt:lpstr>
      <vt:lpstr>PESTLE analysis </vt:lpstr>
      <vt:lpstr>PowerPoint Presentation</vt:lpstr>
      <vt:lpstr>PowerPoint Presentation</vt:lpstr>
      <vt:lpstr>PowerPoint Presentation</vt:lpstr>
      <vt:lpstr>PowerPoint Presentation</vt:lpstr>
      <vt:lpstr>PowerPoint Presentation</vt:lpstr>
      <vt:lpstr>Impact of sustainability  </vt:lpstr>
      <vt:lpstr>Application to the Hotel and Hospitality Sector </vt:lpstr>
      <vt:lpstr>Future Policy and Management Options </vt:lpstr>
      <vt:lpstr>Conclusion </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Andreea Pavelescu (2020604)</cp:lastModifiedBy>
  <cp:revision>13</cp:revision>
  <dcterms:created xsi:type="dcterms:W3CDTF">2023-01-31T21:01:37Z</dcterms:created>
  <dcterms:modified xsi:type="dcterms:W3CDTF">2023-11-13T10:49:26Z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ies>
</file>