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notesMasterIdLst>
    <p:notesMasterId r:id="rId37"/>
  </p:notesMasterIdLst>
  <p:sldIdLst>
    <p:sldId id="256" r:id="rId5"/>
    <p:sldId id="257" r:id="rId6"/>
    <p:sldId id="258" r:id="rId7"/>
    <p:sldId id="262" r:id="rId8"/>
    <p:sldId id="259" r:id="rId9"/>
    <p:sldId id="260" r:id="rId10"/>
    <p:sldId id="263" r:id="rId11"/>
    <p:sldId id="264" r:id="rId12"/>
    <p:sldId id="477" r:id="rId13"/>
    <p:sldId id="4828" r:id="rId14"/>
    <p:sldId id="474" r:id="rId15"/>
    <p:sldId id="473" r:id="rId16"/>
    <p:sldId id="265" r:id="rId17"/>
    <p:sldId id="280" r:id="rId18"/>
    <p:sldId id="266" r:id="rId19"/>
    <p:sldId id="385" r:id="rId20"/>
    <p:sldId id="281" r:id="rId21"/>
    <p:sldId id="475" r:id="rId22"/>
    <p:sldId id="476" r:id="rId23"/>
    <p:sldId id="267" r:id="rId24"/>
    <p:sldId id="282" r:id="rId25"/>
    <p:sldId id="268" r:id="rId26"/>
    <p:sldId id="277" r:id="rId27"/>
    <p:sldId id="269" r:id="rId28"/>
    <p:sldId id="270" r:id="rId29"/>
    <p:sldId id="271" r:id="rId30"/>
    <p:sldId id="272" r:id="rId31"/>
    <p:sldId id="273" r:id="rId32"/>
    <p:sldId id="274" r:id="rId33"/>
    <p:sldId id="275" r:id="rId34"/>
    <p:sldId id="278" r:id="rId35"/>
    <p:sldId id="276" r:id="rId3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63436" autoAdjust="0"/>
  </p:normalViewPr>
  <p:slideViewPr>
    <p:cSldViewPr snapToGrid="0">
      <p:cViewPr varScale="1">
        <p:scale>
          <a:sx n="52" d="100"/>
          <a:sy n="52" d="100"/>
        </p:scale>
        <p:origin x="1056" y="3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viewProps" Target="viewProps.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notesMaster" Target="notesMasters/notesMaster1.xml"/><Relationship Id="rId40"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F53CCB3-D85B-4043-B1F9-34DCD13BF827}" type="datetimeFigureOut">
              <a:rPr lang="en-GB" smtClean="0"/>
              <a:t>12/02/2025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B361C28-9BD8-4E15-AB49-5BA6C1E57FCD}" type="slidenum">
              <a:rPr lang="en-GB" smtClean="0"/>
              <a:t>‹#›</a:t>
            </a:fld>
            <a:endParaRPr lang="en-GB"/>
          </a:p>
        </p:txBody>
      </p:sp>
    </p:spTree>
    <p:extLst>
      <p:ext uri="{BB962C8B-B14F-4D97-AF65-F5344CB8AC3E}">
        <p14:creationId xmlns:p14="http://schemas.microsoft.com/office/powerpoint/2010/main" val="353501718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www.mckinsey.com/industries/technology-media-and-telecommunications/our-insights/the-social-economy" TargetMode="External"/><Relationship Id="rId2" Type="http://schemas.openxmlformats.org/officeDocument/2006/relationships/slide" Target="../slides/slide16.xml"/><Relationship Id="rId1" Type="http://schemas.openxmlformats.org/officeDocument/2006/relationships/notesMaster" Target="../notesMasters/notesMaster1.xml"/><Relationship Id="rId5" Type="http://schemas.openxmlformats.org/officeDocument/2006/relationships/hyperlink" Target="https://ideal.com/resume-screening/" TargetMode="External"/><Relationship Id="rId4" Type="http://schemas.openxmlformats.org/officeDocument/2006/relationships/hyperlink" Target="https://whatfix.com/solutions/digital-transformation/" TargetMode="Externa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42424"/>
                </a:solidFill>
                <a:effectLst/>
                <a:latin typeface="Segoe UI" panose="020B0502040204020203" pitchFamily="34" charset="0"/>
              </a:rPr>
              <a:t>Lecture: The Changing Nature of Internal and External Environments and Their Influence on Human Resource Strategy</a:t>
            </a:r>
          </a:p>
          <a:p>
            <a:pPr algn="l"/>
            <a:r>
              <a:rPr lang="en-GB" b="1" i="0" dirty="0">
                <a:solidFill>
                  <a:srgbClr val="242424"/>
                </a:solidFill>
                <a:effectLst/>
                <a:latin typeface="Segoe UI" panose="020B0502040204020203" pitchFamily="34" charset="0"/>
              </a:rPr>
              <a:t>Introduction</a:t>
            </a:r>
          </a:p>
          <a:p>
            <a:pPr algn="l"/>
            <a:r>
              <a:rPr lang="en-GB" b="0" i="0" dirty="0">
                <a:solidFill>
                  <a:srgbClr val="242424"/>
                </a:solidFill>
                <a:effectLst/>
                <a:latin typeface="Segoe UI" panose="020B0502040204020203" pitchFamily="34" charset="0"/>
              </a:rPr>
              <a:t>Good [morning/afternoon/evening] everyone. Today, we will explore the dynamic nature of internal and external environments and how these changes significantly influence Human Resource (HR) strategy. Understanding these factors is crucial for HR professionals to develop strategies that align with organizational goals and adapt to evolving circumstances.</a:t>
            </a:r>
          </a:p>
          <a:p>
            <a:endParaRPr lang="en-GB" dirty="0"/>
          </a:p>
        </p:txBody>
      </p:sp>
      <p:sp>
        <p:nvSpPr>
          <p:cNvPr id="4" name="Slide Number Placeholder 3"/>
          <p:cNvSpPr>
            <a:spLocks noGrp="1"/>
          </p:cNvSpPr>
          <p:nvPr>
            <p:ph type="sldNum" sz="quarter" idx="5"/>
          </p:nvPr>
        </p:nvSpPr>
        <p:spPr/>
        <p:txBody>
          <a:bodyPr/>
          <a:lstStyle/>
          <a:p>
            <a:fld id="{0B361C28-9BD8-4E15-AB49-5BA6C1E57FCD}" type="slidenum">
              <a:rPr lang="en-GB" smtClean="0"/>
              <a:t>1</a:t>
            </a:fld>
            <a:endParaRPr lang="en-GB"/>
          </a:p>
        </p:txBody>
      </p:sp>
    </p:spTree>
    <p:extLst>
      <p:ext uri="{BB962C8B-B14F-4D97-AF65-F5344CB8AC3E}">
        <p14:creationId xmlns:p14="http://schemas.microsoft.com/office/powerpoint/2010/main" val="384953640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31313"/>
                </a:solidFill>
                <a:effectLst/>
                <a:latin typeface="Roboto" panose="02000000000000000000" pitchFamily="2" charset="0"/>
              </a:rPr>
              <a:t>A PESTLE analysis is an audit of six external influences on an organisation: Political, Economic, Sociological, Technological, Legal, and Environmental. In this video, taken from our dedicated factsheet on PESTLE analysis, we unpack the meaning of PESTLE and explore these influences.</a:t>
            </a:r>
            <a:endParaRPr lang="en-GB" dirty="0"/>
          </a:p>
        </p:txBody>
      </p:sp>
      <p:sp>
        <p:nvSpPr>
          <p:cNvPr id="4" name="Slide Number Placeholder 3"/>
          <p:cNvSpPr>
            <a:spLocks noGrp="1"/>
          </p:cNvSpPr>
          <p:nvPr>
            <p:ph type="sldNum" sz="quarter" idx="5"/>
          </p:nvPr>
        </p:nvSpPr>
        <p:spPr/>
        <p:txBody>
          <a:bodyPr/>
          <a:lstStyle/>
          <a:p>
            <a:fld id="{0B361C28-9BD8-4E15-AB49-5BA6C1E57FCD}" type="slidenum">
              <a:rPr lang="en-GB" smtClean="0"/>
              <a:t>3</a:t>
            </a:fld>
            <a:endParaRPr lang="en-GB"/>
          </a:p>
        </p:txBody>
      </p:sp>
    </p:spTree>
    <p:extLst>
      <p:ext uri="{BB962C8B-B14F-4D97-AF65-F5344CB8AC3E}">
        <p14:creationId xmlns:p14="http://schemas.microsoft.com/office/powerpoint/2010/main" val="367653212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The external environment encompasses factors outside the organization that impact HR strategy. Key external changes include:</a:t>
            </a:r>
            <a:endParaRPr lang="en-GB" dirty="0"/>
          </a:p>
        </p:txBody>
      </p:sp>
      <p:sp>
        <p:nvSpPr>
          <p:cNvPr id="4" name="Slide Number Placeholder 3"/>
          <p:cNvSpPr>
            <a:spLocks noGrp="1"/>
          </p:cNvSpPr>
          <p:nvPr>
            <p:ph type="sldNum" sz="quarter" idx="5"/>
          </p:nvPr>
        </p:nvSpPr>
        <p:spPr/>
        <p:txBody>
          <a:bodyPr/>
          <a:lstStyle/>
          <a:p>
            <a:fld id="{0B361C28-9BD8-4E15-AB49-5BA6C1E57FCD}" type="slidenum">
              <a:rPr lang="en-GB" smtClean="0"/>
              <a:t>4</a:t>
            </a:fld>
            <a:endParaRPr lang="en-GB"/>
          </a:p>
        </p:txBody>
      </p:sp>
    </p:spTree>
    <p:extLst>
      <p:ext uri="{BB962C8B-B14F-4D97-AF65-F5344CB8AC3E}">
        <p14:creationId xmlns:p14="http://schemas.microsoft.com/office/powerpoint/2010/main" val="188223520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ctr">
              <a:buFont typeface="Arial" panose="020B0604020202020204" pitchFamily="34" charset="0"/>
              <a:buChar char="•"/>
            </a:pPr>
            <a:r>
              <a:rPr lang="en-GB" b="1" i="0" dirty="0" err="1">
                <a:solidFill>
                  <a:srgbClr val="545D7E"/>
                </a:solidFill>
                <a:effectLst/>
                <a:latin typeface="Google Sans"/>
              </a:rPr>
              <a:t>iversity</a:t>
            </a:r>
            <a:r>
              <a:rPr lang="en-GB" b="1" i="0" dirty="0">
                <a:solidFill>
                  <a:srgbClr val="545D7E"/>
                </a:solidFill>
                <a:effectLst/>
                <a:latin typeface="Google Sans"/>
              </a:rPr>
              <a:t> and inclusion movements:</a:t>
            </a:r>
            <a:r>
              <a:rPr lang="en-GB" b="0" i="0" dirty="0">
                <a:solidFill>
                  <a:srgbClr val="545D7E"/>
                </a:solidFill>
                <a:effectLst/>
                <a:latin typeface="Google Sans"/>
              </a:rPr>
              <a:t> Pushing for increased representation of marginalized groups within the workforce. </a:t>
            </a:r>
          </a:p>
          <a:p>
            <a:pPr algn="l" fontAlgn="ctr">
              <a:buFont typeface="Arial" panose="020B0604020202020204" pitchFamily="34" charset="0"/>
              <a:buChar char="•"/>
            </a:pPr>
            <a:r>
              <a:rPr lang="en-GB" b="1" i="0" dirty="0">
                <a:solidFill>
                  <a:srgbClr val="545D7E"/>
                </a:solidFill>
                <a:effectLst/>
                <a:latin typeface="Google Sans"/>
              </a:rPr>
              <a:t>Sustainability initiatives:</a:t>
            </a:r>
            <a:r>
              <a:rPr lang="en-GB" b="0" i="0" dirty="0">
                <a:solidFill>
                  <a:srgbClr val="545D7E"/>
                </a:solidFill>
                <a:effectLst/>
                <a:latin typeface="Google Sans"/>
              </a:rPr>
              <a:t> Advocating for environmentally conscious practices within the company. </a:t>
            </a:r>
          </a:p>
          <a:p>
            <a:pPr algn="l" fontAlgn="ctr">
              <a:buFont typeface="Arial" panose="020B0604020202020204" pitchFamily="34" charset="0"/>
              <a:buChar char="•"/>
            </a:pPr>
            <a:r>
              <a:rPr lang="en-GB" b="1" i="0" dirty="0">
                <a:solidFill>
                  <a:srgbClr val="545D7E"/>
                </a:solidFill>
                <a:effectLst/>
                <a:latin typeface="Google Sans"/>
              </a:rPr>
              <a:t>Employee wellbeing campaigns:</a:t>
            </a:r>
            <a:r>
              <a:rPr lang="en-GB" b="0" i="0" dirty="0">
                <a:solidFill>
                  <a:srgbClr val="545D7E"/>
                </a:solidFill>
                <a:effectLst/>
                <a:latin typeface="Google Sans"/>
              </a:rPr>
              <a:t> Promoting mental health awareness and better work-life balance. </a:t>
            </a:r>
          </a:p>
          <a:p>
            <a:pPr algn="l">
              <a:buFont typeface="Arial" panose="020B0604020202020204" pitchFamily="34" charset="0"/>
              <a:buChar char="•"/>
            </a:pPr>
            <a:r>
              <a:rPr lang="en-GB" b="1" i="0" dirty="0">
                <a:solidFill>
                  <a:srgbClr val="545D7E"/>
                </a:solidFill>
                <a:effectLst/>
                <a:latin typeface="Google Sans"/>
              </a:rPr>
              <a:t>Ethical business practices movements:</a:t>
            </a:r>
            <a:r>
              <a:rPr lang="en-GB" b="0" i="0" dirty="0">
                <a:solidFill>
                  <a:srgbClr val="545D7E"/>
                </a:solidFill>
                <a:effectLst/>
                <a:latin typeface="Google Sans"/>
              </a:rPr>
              <a:t> Challenging unethical corporate </a:t>
            </a:r>
            <a:r>
              <a:rPr lang="en-GB" b="0" i="0" dirty="0" err="1">
                <a:solidFill>
                  <a:srgbClr val="545D7E"/>
                </a:solidFill>
                <a:effectLst/>
                <a:latin typeface="Google Sans"/>
              </a:rPr>
              <a:t>behaviors</a:t>
            </a:r>
            <a:r>
              <a:rPr lang="en-GB" b="0" i="0" dirty="0">
                <a:solidFill>
                  <a:srgbClr val="545D7E"/>
                </a:solidFill>
                <a:effectLst/>
                <a:latin typeface="Google Sans"/>
              </a:rPr>
              <a:t>. </a:t>
            </a:r>
          </a:p>
          <a:p>
            <a:endParaRPr lang="en-GB" dirty="0"/>
          </a:p>
        </p:txBody>
      </p:sp>
      <p:sp>
        <p:nvSpPr>
          <p:cNvPr id="4" name="Slide Number Placeholder 3"/>
          <p:cNvSpPr>
            <a:spLocks noGrp="1"/>
          </p:cNvSpPr>
          <p:nvPr>
            <p:ph type="sldNum" sz="quarter" idx="5"/>
          </p:nvPr>
        </p:nvSpPr>
        <p:spPr/>
        <p:txBody>
          <a:bodyPr/>
          <a:lstStyle/>
          <a:p>
            <a:fld id="{0B361C28-9BD8-4E15-AB49-5BA6C1E57FCD}" type="slidenum">
              <a:rPr lang="en-GB" smtClean="0"/>
              <a:t>7</a:t>
            </a:fld>
            <a:endParaRPr lang="en-GB"/>
          </a:p>
        </p:txBody>
      </p:sp>
    </p:spTree>
    <p:extLst>
      <p:ext uri="{BB962C8B-B14F-4D97-AF65-F5344CB8AC3E}">
        <p14:creationId xmlns:p14="http://schemas.microsoft.com/office/powerpoint/2010/main" val="258954838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How many of you have implemented remote work policies in your organizations?“</a:t>
            </a:r>
          </a:p>
          <a:p>
            <a:r>
              <a:rPr lang="en-GB" b="0" i="0" dirty="0">
                <a:solidFill>
                  <a:srgbClr val="242424"/>
                </a:solidFill>
                <a:effectLst/>
                <a:latin typeface="Segoe UI" panose="020B0502040204020203" pitchFamily="34" charset="0"/>
              </a:rPr>
              <a:t>strategies for improving employee engagement in a remote work environment."</a:t>
            </a:r>
            <a:endParaRPr lang="en-GB" dirty="0"/>
          </a:p>
        </p:txBody>
      </p:sp>
      <p:sp>
        <p:nvSpPr>
          <p:cNvPr id="4" name="Slide Number Placeholder 3"/>
          <p:cNvSpPr>
            <a:spLocks noGrp="1"/>
          </p:cNvSpPr>
          <p:nvPr>
            <p:ph type="sldNum" sz="quarter" idx="5"/>
          </p:nvPr>
        </p:nvSpPr>
        <p:spPr/>
        <p:txBody>
          <a:bodyPr/>
          <a:lstStyle/>
          <a:p>
            <a:fld id="{0B361C28-9BD8-4E15-AB49-5BA6C1E57FCD}" type="slidenum">
              <a:rPr lang="en-GB" smtClean="0"/>
              <a:t>8</a:t>
            </a:fld>
            <a:endParaRPr lang="en-GB"/>
          </a:p>
        </p:txBody>
      </p:sp>
    </p:spTree>
    <p:extLst>
      <p:ext uri="{BB962C8B-B14F-4D97-AF65-F5344CB8AC3E}">
        <p14:creationId xmlns:p14="http://schemas.microsoft.com/office/powerpoint/2010/main" val="21394755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a:extLst>
              <a:ext uri="{FF2B5EF4-FFF2-40B4-BE49-F238E27FC236}">
                <a16:creationId xmlns:a16="http://schemas.microsoft.com/office/drawing/2014/main" id="{CFB2C180-873B-FBB6-7E3E-12D4A2BB480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93187" name="Notes Placeholder 2">
            <a:extLst>
              <a:ext uri="{FF2B5EF4-FFF2-40B4-BE49-F238E27FC236}">
                <a16:creationId xmlns:a16="http://schemas.microsoft.com/office/drawing/2014/main" id="{BD7566A2-D21C-51D4-2954-E44C380A0C9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zh-MO">
              <a:cs typeface="Geneva" charset="0"/>
            </a:endParaRPr>
          </a:p>
        </p:txBody>
      </p:sp>
      <p:sp>
        <p:nvSpPr>
          <p:cNvPr id="93188" name="Slide Number Placeholder 3">
            <a:extLst>
              <a:ext uri="{FF2B5EF4-FFF2-40B4-BE49-F238E27FC236}">
                <a16:creationId xmlns:a16="http://schemas.microsoft.com/office/drawing/2014/main" id="{BF53D036-AD05-BFBB-BDAF-E08ED590B78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fld id="{12E7D520-BF16-4731-8C66-248F61F00206}" type="slidenum">
              <a:rPr lang="en-US" altLang="zh-MO" sz="1200"/>
              <a:pPr/>
              <a:t>10</a:t>
            </a:fld>
            <a:endParaRPr lang="en-US" altLang="zh-MO"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0F0F0F"/>
                </a:solidFill>
                <a:effectLst/>
                <a:latin typeface="Roboto" panose="02000000000000000000" pitchFamily="2" charset="0"/>
              </a:rPr>
              <a:t>rom robot receptionists to robot porters, everything at Japan's Henn </a:t>
            </a:r>
            <a:r>
              <a:rPr lang="en-GB" b="0" i="0" dirty="0" err="1">
                <a:solidFill>
                  <a:srgbClr val="0F0F0F"/>
                </a:solidFill>
                <a:effectLst/>
                <a:latin typeface="Roboto" panose="02000000000000000000" pitchFamily="2" charset="0"/>
              </a:rPr>
              <a:t>na</a:t>
            </a:r>
            <a:r>
              <a:rPr lang="en-GB" b="0" i="0" dirty="0">
                <a:solidFill>
                  <a:srgbClr val="0F0F0F"/>
                </a:solidFill>
                <a:effectLst/>
                <a:latin typeface="Roboto" panose="02000000000000000000" pitchFamily="2" charset="0"/>
              </a:rPr>
              <a:t> or "Weird" hotel is handled from check-in to check-out. Guests can open their hotel rooms using facial recognition and lights are turned on and off using voice commands. BBC Click's Spencer Kelly travels to Sasebo, Nagasaki to find out more.</a:t>
            </a:r>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11</a:t>
            </a:fld>
            <a:endParaRPr lang="en-US"/>
          </a:p>
        </p:txBody>
      </p:sp>
    </p:spTree>
    <p:extLst>
      <p:ext uri="{BB962C8B-B14F-4D97-AF65-F5344CB8AC3E}">
        <p14:creationId xmlns:p14="http://schemas.microsoft.com/office/powerpoint/2010/main" val="28294741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42424"/>
                </a:solidFill>
                <a:effectLst/>
                <a:latin typeface="Segoe UI" panose="020B0502040204020203" pitchFamily="34" charset="0"/>
              </a:rPr>
              <a:t>The internal environment of an organization includes factors within the company that impact HR strategy. Let's discuss some key internal changes:</a:t>
            </a:r>
            <a:endParaRPr lang="en-GB" dirty="0"/>
          </a:p>
        </p:txBody>
      </p:sp>
      <p:sp>
        <p:nvSpPr>
          <p:cNvPr id="4" name="Slide Number Placeholder 3"/>
          <p:cNvSpPr>
            <a:spLocks noGrp="1"/>
          </p:cNvSpPr>
          <p:nvPr>
            <p:ph type="sldNum" sz="quarter" idx="5"/>
          </p:nvPr>
        </p:nvSpPr>
        <p:spPr/>
        <p:txBody>
          <a:bodyPr/>
          <a:lstStyle/>
          <a:p>
            <a:fld id="{0B361C28-9BD8-4E15-AB49-5BA6C1E57FCD}" type="slidenum">
              <a:rPr lang="en-GB" smtClean="0"/>
              <a:t>13</a:t>
            </a:fld>
            <a:endParaRPr lang="en-GB"/>
          </a:p>
        </p:txBody>
      </p:sp>
    </p:spTree>
    <p:extLst>
      <p:ext uri="{BB962C8B-B14F-4D97-AF65-F5344CB8AC3E}">
        <p14:creationId xmlns:p14="http://schemas.microsoft.com/office/powerpoint/2010/main" val="303458194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25223B"/>
                </a:solidFill>
                <a:effectLst/>
                <a:latin typeface="DM Sans" panose="020F0502020204030204" pitchFamily="2" charset="0"/>
              </a:rPr>
              <a:t>1. Digital Onboarding</a:t>
            </a:r>
          </a:p>
          <a:p>
            <a:pPr algn="l"/>
            <a:r>
              <a:rPr lang="en-GB" b="0" i="0" dirty="0">
                <a:solidFill>
                  <a:srgbClr val="25223B"/>
                </a:solidFill>
                <a:effectLst/>
                <a:latin typeface="DM Sans" panose="020F0502020204030204" pitchFamily="2" charset="0"/>
              </a:rPr>
              <a:t>Many thousands of workers have never set foot in company offices, having been hired after the start of the pandemic. And the increasing prevalence of hybrid and remote work will make this an ongoing challenge.</a:t>
            </a:r>
          </a:p>
          <a:p>
            <a:pPr algn="l"/>
            <a:r>
              <a:rPr lang="en-GB" b="0" i="0" dirty="0">
                <a:solidFill>
                  <a:srgbClr val="25223B"/>
                </a:solidFill>
                <a:effectLst/>
                <a:latin typeface="DM Sans" panose="020F0502020204030204" pitchFamily="2" charset="0"/>
              </a:rPr>
              <a:t>What used to involve a couple of anxious days as new hires get to know the people and the culture at their new job has, in some places, been replaced by an ongoing feeling of disconnect from the company and culture of their employer.</a:t>
            </a:r>
          </a:p>
          <a:p>
            <a:endParaRPr lang="en-GB" dirty="0"/>
          </a:p>
          <a:p>
            <a:pPr algn="l"/>
            <a:r>
              <a:rPr lang="en-GB" b="1" i="0" dirty="0">
                <a:solidFill>
                  <a:srgbClr val="25223B"/>
                </a:solidFill>
                <a:effectLst/>
                <a:latin typeface="DM Sans" pitchFamily="2" charset="0"/>
              </a:rPr>
              <a:t>2. Employee Self-Service Portals</a:t>
            </a:r>
          </a:p>
          <a:p>
            <a:pPr algn="l"/>
            <a:r>
              <a:rPr lang="en-GB" b="0" i="0" dirty="0">
                <a:solidFill>
                  <a:srgbClr val="25223B"/>
                </a:solidFill>
                <a:effectLst/>
                <a:latin typeface="DM Sans" pitchFamily="2" charset="0"/>
              </a:rPr>
              <a:t>According to a</a:t>
            </a:r>
            <a:r>
              <a:rPr lang="en-GB" b="0" i="0" u="none" strike="noStrike" dirty="0">
                <a:solidFill>
                  <a:srgbClr val="FF6B18"/>
                </a:solidFill>
                <a:effectLst/>
                <a:latin typeface="DM Sans" pitchFamily="2" charset="0"/>
                <a:hlinkClick r:id="rId3"/>
              </a:rPr>
              <a:t> McKinsey study</a:t>
            </a:r>
            <a:r>
              <a:rPr lang="en-GB" b="0" i="0" dirty="0">
                <a:solidFill>
                  <a:srgbClr val="25223B"/>
                </a:solidFill>
                <a:effectLst/>
                <a:latin typeface="DM Sans" pitchFamily="2" charset="0"/>
              </a:rPr>
              <a:t>, employees spend nearly an entire day per week looking for company information, including basic HR information.</a:t>
            </a:r>
          </a:p>
          <a:p>
            <a:pPr algn="l"/>
            <a:r>
              <a:rPr lang="en-GB" b="0" i="0" dirty="0">
                <a:solidFill>
                  <a:srgbClr val="25223B"/>
                </a:solidFill>
                <a:effectLst/>
                <a:latin typeface="DM Sans" pitchFamily="2" charset="0"/>
              </a:rPr>
              <a:t>“How much vacation time do I have?”</a:t>
            </a:r>
          </a:p>
          <a:p>
            <a:pPr algn="l"/>
            <a:r>
              <a:rPr lang="en-GB" b="0" i="0" dirty="0">
                <a:solidFill>
                  <a:srgbClr val="25223B"/>
                </a:solidFill>
                <a:effectLst/>
                <a:latin typeface="DM Sans" pitchFamily="2" charset="0"/>
              </a:rPr>
              <a:t>“Who do I alert when I need to be out sick?”</a:t>
            </a:r>
          </a:p>
          <a:p>
            <a:pPr algn="l"/>
            <a:endParaRPr lang="en-GB" b="0" i="0" dirty="0">
              <a:solidFill>
                <a:srgbClr val="25223B"/>
              </a:solidFill>
              <a:effectLst/>
              <a:latin typeface="DM Sans" pitchFamily="2" charset="0"/>
            </a:endParaRPr>
          </a:p>
          <a:p>
            <a:pPr algn="l"/>
            <a:r>
              <a:rPr lang="en-GB" b="1" i="0" dirty="0">
                <a:solidFill>
                  <a:srgbClr val="25223B"/>
                </a:solidFill>
                <a:effectLst/>
                <a:latin typeface="DM Sans" pitchFamily="2" charset="0"/>
              </a:rPr>
              <a:t>5. HR Chatbots</a:t>
            </a:r>
          </a:p>
          <a:p>
            <a:pPr algn="l"/>
            <a:r>
              <a:rPr lang="en-GB" b="0" i="0" dirty="0">
                <a:solidFill>
                  <a:srgbClr val="25223B"/>
                </a:solidFill>
                <a:effectLst/>
                <a:latin typeface="DM Sans" pitchFamily="2" charset="0"/>
              </a:rPr>
              <a:t>Even the most well-thought-out digital employee onboarding process and employee self-service portal won’t cover every possible question or concern of your workforce. But with HR chatbots, HR can create auto-response messages to instantly address some of the more frequently-asked questions and concerns. Chatbots can also asynchronously collect employee information as needed.</a:t>
            </a:r>
          </a:p>
          <a:p>
            <a:pPr algn="l"/>
            <a:endParaRPr lang="en-GB" b="0" i="0" dirty="0">
              <a:solidFill>
                <a:srgbClr val="25223B"/>
              </a:solidFill>
              <a:effectLst/>
              <a:latin typeface="DM Sans" pitchFamily="2" charset="0"/>
            </a:endParaRPr>
          </a:p>
          <a:p>
            <a:pPr algn="l"/>
            <a:endParaRPr lang="en-GB" b="0" i="0" dirty="0">
              <a:solidFill>
                <a:srgbClr val="25223B"/>
              </a:solidFill>
              <a:effectLst/>
              <a:latin typeface="DM Sans" pitchFamily="2" charset="0"/>
            </a:endParaRPr>
          </a:p>
          <a:p>
            <a:pPr algn="l"/>
            <a:r>
              <a:rPr lang="en-GB" b="1" i="0" dirty="0">
                <a:solidFill>
                  <a:srgbClr val="25223B"/>
                </a:solidFill>
                <a:effectLst/>
                <a:latin typeface="DM Sans" pitchFamily="2" charset="0"/>
              </a:rPr>
              <a:t>6. Recruiting Chatbots</a:t>
            </a:r>
          </a:p>
          <a:p>
            <a:pPr algn="l"/>
            <a:r>
              <a:rPr lang="en-GB" b="0" i="0" dirty="0">
                <a:solidFill>
                  <a:srgbClr val="25223B"/>
                </a:solidFill>
                <a:effectLst/>
                <a:latin typeface="DM Sans" pitchFamily="2" charset="0"/>
              </a:rPr>
              <a:t>With today’s fast pace of hiring, saving time for recruiters and applicants is a must. Today’s recruiting chatbots use AI to interpret conversational language sent by applicants and send replies, effectively taking over previously-manual tasks such as:</a:t>
            </a:r>
          </a:p>
          <a:p>
            <a:pPr algn="l">
              <a:buFont typeface="Arial" panose="020B0604020202020204" pitchFamily="34" charset="0"/>
              <a:buChar char="•"/>
            </a:pPr>
            <a:r>
              <a:rPr lang="en-GB" b="0" i="0" dirty="0">
                <a:solidFill>
                  <a:srgbClr val="25223B"/>
                </a:solidFill>
                <a:effectLst/>
                <a:latin typeface="DM Sans" pitchFamily="2" charset="0"/>
              </a:rPr>
              <a:t>Interview scheduling</a:t>
            </a:r>
          </a:p>
          <a:p>
            <a:pPr algn="l">
              <a:buFont typeface="Arial" panose="020B0604020202020204" pitchFamily="34" charset="0"/>
              <a:buChar char="•"/>
            </a:pPr>
            <a:r>
              <a:rPr lang="en-GB" b="0" i="0" dirty="0">
                <a:solidFill>
                  <a:srgbClr val="25223B"/>
                </a:solidFill>
                <a:effectLst/>
                <a:latin typeface="DM Sans" pitchFamily="2" charset="0"/>
              </a:rPr>
              <a:t>Collecting automated screening answers</a:t>
            </a:r>
          </a:p>
          <a:p>
            <a:pPr algn="l">
              <a:buFont typeface="Arial" panose="020B0604020202020204" pitchFamily="34" charset="0"/>
              <a:buChar char="•"/>
            </a:pPr>
            <a:r>
              <a:rPr lang="en-GB" b="0" i="0" dirty="0">
                <a:solidFill>
                  <a:srgbClr val="25223B"/>
                </a:solidFill>
                <a:effectLst/>
                <a:latin typeface="DM Sans" pitchFamily="2" charset="0"/>
              </a:rPr>
              <a:t>Providing answers to those visiting your career pages and directing them to a recruiter if appropriate</a:t>
            </a:r>
          </a:p>
          <a:p>
            <a:pPr algn="l">
              <a:buFont typeface="Arial" panose="020B0604020202020204" pitchFamily="34" charset="0"/>
              <a:buChar char="•"/>
            </a:pPr>
            <a:r>
              <a:rPr lang="en-GB" b="0" i="0" dirty="0">
                <a:solidFill>
                  <a:srgbClr val="25223B"/>
                </a:solidFill>
                <a:effectLst/>
                <a:latin typeface="DM Sans" pitchFamily="2" charset="0"/>
              </a:rPr>
              <a:t>Recruiting applicants via text – great for use at career fairs, in print ads, presentations, etc.</a:t>
            </a:r>
          </a:p>
          <a:p>
            <a:pPr algn="l">
              <a:buFont typeface="Arial" panose="020B0604020202020204" pitchFamily="34" charset="0"/>
              <a:buChar char="•"/>
            </a:pPr>
            <a:r>
              <a:rPr lang="en-GB" b="0" i="0" dirty="0">
                <a:solidFill>
                  <a:srgbClr val="25223B"/>
                </a:solidFill>
                <a:effectLst/>
                <a:latin typeface="DM Sans" pitchFamily="2" charset="0"/>
              </a:rPr>
              <a:t>Answering applicant questions regarding benefits, application status, etc.</a:t>
            </a:r>
          </a:p>
          <a:p>
            <a:pPr algn="l"/>
            <a:endParaRPr lang="en-GB" b="0" i="0" dirty="0">
              <a:solidFill>
                <a:srgbClr val="25223B"/>
              </a:solidFill>
              <a:effectLst/>
              <a:latin typeface="DM Sans" pitchFamily="2" charset="0"/>
            </a:endParaRPr>
          </a:p>
          <a:p>
            <a:pPr algn="l"/>
            <a:endParaRPr lang="en-GB" b="0" i="0" dirty="0">
              <a:solidFill>
                <a:srgbClr val="25223B"/>
              </a:solidFill>
              <a:effectLst/>
              <a:latin typeface="DM Sans" pitchFamily="2" charset="0"/>
            </a:endParaRPr>
          </a:p>
          <a:p>
            <a:pPr algn="l"/>
            <a:r>
              <a:rPr lang="en-GB" b="1" i="0" dirty="0">
                <a:solidFill>
                  <a:srgbClr val="25223B"/>
                </a:solidFill>
                <a:effectLst/>
                <a:latin typeface="DM Sans" pitchFamily="2" charset="0"/>
              </a:rPr>
              <a:t>7. Digital Adoption Platforms</a:t>
            </a:r>
          </a:p>
          <a:p>
            <a:pPr algn="l"/>
            <a:r>
              <a:rPr lang="en-GB" b="0" i="0" dirty="0">
                <a:solidFill>
                  <a:srgbClr val="25223B"/>
                </a:solidFill>
                <a:effectLst/>
                <a:latin typeface="DM Sans" pitchFamily="2" charset="0"/>
              </a:rPr>
              <a:t>Adopting new software can feel to employees like yet another hurdle to getting work done, but much of that hesitancy (and even an inclination to cling to old solutions) can be overcome when employees know they won’t have to figure it out on their own or face a long learning curve.</a:t>
            </a:r>
            <a:r>
              <a:rPr lang="en-GB" b="0" i="0" u="none" strike="noStrike" dirty="0">
                <a:solidFill>
                  <a:srgbClr val="FF6B18"/>
                </a:solidFill>
                <a:effectLst/>
                <a:latin typeface="DM Sans" pitchFamily="2" charset="0"/>
                <a:hlinkClick r:id="rId4"/>
              </a:rPr>
              <a:t> Digital adoption platforms</a:t>
            </a:r>
            <a:r>
              <a:rPr lang="en-GB" b="0" i="0" dirty="0">
                <a:solidFill>
                  <a:srgbClr val="25223B"/>
                </a:solidFill>
                <a:effectLst/>
                <a:latin typeface="DM Sans" pitchFamily="2" charset="0"/>
              </a:rPr>
              <a:t> provide an interactive way to learn on the job with step-by-step walkthroughs for the features your employees use the most.</a:t>
            </a:r>
          </a:p>
          <a:p>
            <a:pPr algn="l"/>
            <a:r>
              <a:rPr lang="en-GB" b="0" i="0" dirty="0">
                <a:solidFill>
                  <a:srgbClr val="25223B"/>
                </a:solidFill>
                <a:effectLst/>
                <a:latin typeface="DM Sans" pitchFamily="2" charset="0"/>
              </a:rPr>
              <a:t>They provide a way to </a:t>
            </a:r>
            <a:r>
              <a:rPr lang="en-GB" b="0" i="0" dirty="0" err="1">
                <a:solidFill>
                  <a:srgbClr val="25223B"/>
                </a:solidFill>
                <a:effectLst/>
                <a:latin typeface="DM Sans" pitchFamily="2" charset="0"/>
              </a:rPr>
              <a:t>analyze</a:t>
            </a:r>
            <a:r>
              <a:rPr lang="en-GB" b="0" i="0" dirty="0">
                <a:solidFill>
                  <a:srgbClr val="25223B"/>
                </a:solidFill>
                <a:effectLst/>
                <a:latin typeface="DM Sans" pitchFamily="2" charset="0"/>
              </a:rPr>
              <a:t> usage, automate processes, and improve user experience. Spot a workflow that typically leads to drop-off? Create a new tooltip or video to help employees get unstuck.</a:t>
            </a:r>
          </a:p>
          <a:p>
            <a:pPr algn="l"/>
            <a:endParaRPr lang="en-GB" b="0" i="0" dirty="0">
              <a:solidFill>
                <a:srgbClr val="25223B"/>
              </a:solidFill>
              <a:effectLst/>
              <a:latin typeface="DM Sans" pitchFamily="2" charset="0"/>
            </a:endParaRPr>
          </a:p>
          <a:p>
            <a:pPr algn="l"/>
            <a:endParaRPr lang="en-GB" b="0" i="0" dirty="0">
              <a:solidFill>
                <a:srgbClr val="25223B"/>
              </a:solidFill>
              <a:effectLst/>
              <a:latin typeface="DM Sans" pitchFamily="2" charset="0"/>
            </a:endParaRPr>
          </a:p>
          <a:p>
            <a:pPr algn="l"/>
            <a:endParaRPr lang="en-GB" b="0" i="0" dirty="0">
              <a:solidFill>
                <a:srgbClr val="25223B"/>
              </a:solidFill>
              <a:effectLst/>
              <a:latin typeface="DM Sans" pitchFamily="2" charset="0"/>
            </a:endParaRPr>
          </a:p>
          <a:p>
            <a:pPr algn="l"/>
            <a:r>
              <a:rPr lang="en-GB" b="1" i="0" dirty="0">
                <a:solidFill>
                  <a:srgbClr val="25223B"/>
                </a:solidFill>
                <a:effectLst/>
                <a:latin typeface="DM Sans" pitchFamily="2" charset="0"/>
              </a:rPr>
              <a:t>3. People Analytics</a:t>
            </a:r>
          </a:p>
          <a:p>
            <a:pPr algn="l"/>
            <a:r>
              <a:rPr lang="en-GB" b="0" i="0" dirty="0">
                <a:solidFill>
                  <a:srgbClr val="25223B"/>
                </a:solidFill>
                <a:effectLst/>
                <a:latin typeface="DM Sans" pitchFamily="2" charset="0"/>
              </a:rPr>
              <a:t>People analytics is the application of data-driven decision-making to HR processes with the goal of improving employee productivity, engagement, and performance. Organizations use people analytics to make better decisions about talent management, employee retention, succession planning, and even recruiting.</a:t>
            </a:r>
          </a:p>
          <a:p>
            <a:pPr algn="l"/>
            <a:r>
              <a:rPr lang="en-GB" b="0" i="0" dirty="0">
                <a:solidFill>
                  <a:srgbClr val="25223B"/>
                </a:solidFill>
                <a:effectLst/>
                <a:latin typeface="DM Sans" pitchFamily="2" charset="0"/>
              </a:rPr>
              <a:t>And while the word “analytics” might not bring to mind humanity and culture, these are still at the </a:t>
            </a:r>
            <a:r>
              <a:rPr lang="en-GB" b="0" i="0" dirty="0" err="1">
                <a:solidFill>
                  <a:srgbClr val="25223B"/>
                </a:solidFill>
                <a:effectLst/>
                <a:latin typeface="DM Sans" pitchFamily="2" charset="0"/>
              </a:rPr>
              <a:t>center</a:t>
            </a:r>
            <a:r>
              <a:rPr lang="en-GB" b="0" i="0" dirty="0">
                <a:solidFill>
                  <a:srgbClr val="25223B"/>
                </a:solidFill>
                <a:effectLst/>
                <a:latin typeface="DM Sans" pitchFamily="2" charset="0"/>
              </a:rPr>
              <a:t> of this HR digital transformation. You’ll use the data you collect to help your employees succeed and to feel more fulfilled in their work.</a:t>
            </a:r>
          </a:p>
          <a:p>
            <a:pPr algn="l"/>
            <a:endParaRPr lang="en-GB" b="0" i="0" dirty="0">
              <a:solidFill>
                <a:srgbClr val="25223B"/>
              </a:solidFill>
              <a:effectLst/>
              <a:latin typeface="DM Sans" pitchFamily="2" charset="0"/>
            </a:endParaRPr>
          </a:p>
          <a:p>
            <a:pPr algn="l"/>
            <a:endParaRPr lang="en-GB" b="0" i="0" dirty="0">
              <a:solidFill>
                <a:srgbClr val="25223B"/>
              </a:solidFill>
              <a:effectLst/>
              <a:latin typeface="DM Sans" pitchFamily="2" charset="0"/>
            </a:endParaRPr>
          </a:p>
          <a:p>
            <a:pPr algn="l"/>
            <a:r>
              <a:rPr lang="en-GB" b="1" i="0" dirty="0">
                <a:solidFill>
                  <a:srgbClr val="25223B"/>
                </a:solidFill>
                <a:effectLst/>
                <a:latin typeface="DM Sans" pitchFamily="2" charset="0"/>
              </a:rPr>
              <a:t>4. AI-Powered Applicant Tracking Systems</a:t>
            </a:r>
          </a:p>
          <a:p>
            <a:pPr algn="l"/>
            <a:r>
              <a:rPr lang="en-GB" b="0" i="0" dirty="0">
                <a:solidFill>
                  <a:srgbClr val="25223B"/>
                </a:solidFill>
                <a:effectLst/>
                <a:latin typeface="DM Sans" pitchFamily="2" charset="0"/>
              </a:rPr>
              <a:t>Job listings generate</a:t>
            </a:r>
            <a:r>
              <a:rPr lang="en-GB" b="0" i="0" u="none" strike="noStrike" dirty="0">
                <a:solidFill>
                  <a:srgbClr val="FF6B18"/>
                </a:solidFill>
                <a:effectLst/>
                <a:latin typeface="DM Sans" pitchFamily="2" charset="0"/>
                <a:hlinkClick r:id="rId5"/>
              </a:rPr>
              <a:t> an average of 250 applications with as many as 88% from unqualified candidates</a:t>
            </a:r>
            <a:r>
              <a:rPr lang="en-GB" b="0" i="0" dirty="0">
                <a:solidFill>
                  <a:srgbClr val="25223B"/>
                </a:solidFill>
                <a:effectLst/>
                <a:latin typeface="DM Sans" pitchFamily="2" charset="0"/>
              </a:rPr>
              <a:t>. Screening of resumes alone is estimated to take around 23 hours PER HIRE.</a:t>
            </a:r>
          </a:p>
          <a:p>
            <a:pPr algn="l"/>
            <a:r>
              <a:rPr lang="en-GB" b="0" i="0" dirty="0">
                <a:solidFill>
                  <a:srgbClr val="25223B"/>
                </a:solidFill>
                <a:effectLst/>
                <a:latin typeface="DM Sans" pitchFamily="2" charset="0"/>
              </a:rPr>
              <a:t>It’s no wonder then, that many larger companies have implemented AI-powered applicant tracking systems (ATS). In a competitive market, where so many are changing jobs, no one can afford to miss a good candidate because they’re manually sorting through so many that aren’t qualified.</a:t>
            </a:r>
          </a:p>
          <a:p>
            <a:pPr algn="l"/>
            <a:r>
              <a:rPr lang="en-GB" b="0" i="0" dirty="0">
                <a:solidFill>
                  <a:srgbClr val="25223B"/>
                </a:solidFill>
                <a:effectLst/>
                <a:latin typeface="DM Sans" pitchFamily="2" charset="0"/>
              </a:rPr>
              <a:t>AI-Powered applicant tracking systems use pre-programmed filters based on keywords, skills, years of experience, education, etc. to remove unqualified applicants from the process before any human sees the application.</a:t>
            </a:r>
          </a:p>
          <a:p>
            <a:pPr algn="l"/>
            <a:endParaRPr lang="en-GB" b="0" i="0" dirty="0">
              <a:solidFill>
                <a:srgbClr val="25223B"/>
              </a:solidFill>
              <a:effectLst/>
              <a:latin typeface="DM Sans" pitchFamily="2" charset="0"/>
            </a:endParaRPr>
          </a:p>
          <a:p>
            <a:pPr algn="l"/>
            <a:r>
              <a:rPr lang="en-GB" b="0" i="0" dirty="0">
                <a:solidFill>
                  <a:srgbClr val="25223B"/>
                </a:solidFill>
                <a:effectLst/>
                <a:latin typeface="DM Sans" pitchFamily="2" charset="0"/>
              </a:rPr>
              <a:t>“How can I get a copy of my W-2 from two years ago?” </a:t>
            </a:r>
          </a:p>
          <a:p>
            <a:endParaRPr lang="en-GB" dirty="0"/>
          </a:p>
        </p:txBody>
      </p:sp>
      <p:sp>
        <p:nvSpPr>
          <p:cNvPr id="4" name="Slide Number Placeholder 3"/>
          <p:cNvSpPr>
            <a:spLocks noGrp="1"/>
          </p:cNvSpPr>
          <p:nvPr>
            <p:ph type="sldNum" sz="quarter" idx="5"/>
          </p:nvPr>
        </p:nvSpPr>
        <p:spPr/>
        <p:txBody>
          <a:bodyPr/>
          <a:lstStyle/>
          <a:p>
            <a:fld id="{6936E1E2-17D2-5E4C-B96D-EEDAC0EF77DB}" type="slidenum">
              <a:rPr lang="en-US" smtClean="0"/>
              <a:t>16</a:t>
            </a:fld>
            <a:endParaRPr lang="en-US"/>
          </a:p>
        </p:txBody>
      </p:sp>
    </p:spTree>
    <p:extLst>
      <p:ext uri="{BB962C8B-B14F-4D97-AF65-F5344CB8AC3E}">
        <p14:creationId xmlns:p14="http://schemas.microsoft.com/office/powerpoint/2010/main" val="36652082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1A1A1A"/>
                </a:solidFill>
                <a:effectLst/>
                <a:latin typeface="EuclidCircularB"/>
              </a:rPr>
              <a:t> HR technology is transforming employee well-being by moving beyond traditional wellness programs to deliver personalized, data-driven, and engaging experiences. It highlights key advancements like AI-powered mental health support, wearable devices for personalized wellness, etc.</a:t>
            </a:r>
          </a:p>
          <a:p>
            <a:endParaRPr lang="en-GB" b="0" i="0" dirty="0">
              <a:solidFill>
                <a:srgbClr val="1A1A1A"/>
              </a:solidFill>
              <a:effectLst/>
              <a:latin typeface="EuclidCircularB"/>
            </a:endParaRPr>
          </a:p>
          <a:p>
            <a:r>
              <a:rPr lang="en-GB" b="0" i="0" dirty="0">
                <a:solidFill>
                  <a:srgbClr val="1A1A1A"/>
                </a:solidFill>
                <a:effectLst/>
                <a:latin typeface="EuclidCircularB"/>
              </a:rPr>
              <a:t>VITALITY – corporate cover and free Apple watch.. </a:t>
            </a:r>
          </a:p>
          <a:p>
            <a:r>
              <a:rPr lang="en-GB" b="0" i="0" dirty="0">
                <a:solidFill>
                  <a:srgbClr val="1A1A1A"/>
                </a:solidFill>
                <a:effectLst/>
                <a:latin typeface="EuclidCircularB"/>
              </a:rPr>
              <a:t>Companies can create truly engaging and successful wellness initiatives that not only promote employee happiness and health but also increase productivity through the use of technology.</a:t>
            </a:r>
          </a:p>
          <a:p>
            <a:endParaRPr lang="en-GB" dirty="0"/>
          </a:p>
          <a:p>
            <a:pPr algn="l">
              <a:buFont typeface="+mj-lt"/>
              <a:buAutoNum type="arabicPeriod"/>
            </a:pPr>
            <a:r>
              <a:rPr lang="en-GB" b="1" i="0" dirty="0">
                <a:solidFill>
                  <a:srgbClr val="1A1A1A"/>
                </a:solidFill>
                <a:effectLst/>
                <a:latin typeface="EuclidCircularB"/>
              </a:rPr>
              <a:t>Round-the-clock support</a:t>
            </a:r>
            <a:br>
              <a:rPr lang="en-GB" b="1" i="0" dirty="0">
                <a:solidFill>
                  <a:srgbClr val="1A1A1A"/>
                </a:solidFill>
                <a:effectLst/>
                <a:latin typeface="EuclidCircularB"/>
              </a:rPr>
            </a:br>
            <a:r>
              <a:rPr lang="en-GB" b="0" i="0" dirty="0">
                <a:solidFill>
                  <a:srgbClr val="1A1A1A"/>
                </a:solidFill>
                <a:effectLst/>
                <a:latin typeface="EuclidCircularB"/>
              </a:rPr>
              <a:t>Platforms offer 24/7 access to mental health specialists via phone, video, or chat, removing obstacles to care and guaranteeing that employees may obtain the assistance they require at the appropriate time.</a:t>
            </a:r>
          </a:p>
          <a:p>
            <a:pPr algn="l">
              <a:buFont typeface="+mj-lt"/>
              <a:buAutoNum type="arabicPeriod"/>
            </a:pPr>
            <a:r>
              <a:rPr lang="en-GB" b="1" i="0" dirty="0">
                <a:solidFill>
                  <a:srgbClr val="1A1A1A"/>
                </a:solidFill>
                <a:effectLst/>
                <a:latin typeface="EuclidCircularB"/>
              </a:rPr>
              <a:t>AI-powered early intervention</a:t>
            </a:r>
            <a:br>
              <a:rPr lang="en-GB" b="1" i="0" dirty="0">
                <a:solidFill>
                  <a:srgbClr val="1A1A1A"/>
                </a:solidFill>
                <a:effectLst/>
                <a:latin typeface="EuclidCircularB"/>
              </a:rPr>
            </a:br>
            <a:r>
              <a:rPr lang="en-GB" b="0" i="0" dirty="0">
                <a:solidFill>
                  <a:srgbClr val="1A1A1A"/>
                </a:solidFill>
                <a:effectLst/>
                <a:latin typeface="EuclidCircularB"/>
              </a:rPr>
              <a:t>To find indications that might point to burnout or other mental health issues, AI algorithms can examine employee data, including work schedules, communication styles, and even keystroke dynamics. This enables HR departments to step in and offer assistance before things get out of hand.</a:t>
            </a:r>
          </a:p>
          <a:p>
            <a:pPr algn="l">
              <a:buFont typeface="+mj-lt"/>
              <a:buAutoNum type="arabicPeriod"/>
            </a:pPr>
            <a:r>
              <a:rPr lang="en-GB" b="1" i="0" dirty="0">
                <a:solidFill>
                  <a:srgbClr val="1A1A1A"/>
                </a:solidFill>
                <a:effectLst/>
                <a:latin typeface="EuclidCircularB"/>
              </a:rPr>
              <a:t>Using mental wellness</a:t>
            </a:r>
            <a:br>
              <a:rPr lang="en-GB" b="1" i="0" dirty="0">
                <a:solidFill>
                  <a:srgbClr val="1A1A1A"/>
                </a:solidFill>
                <a:effectLst/>
                <a:latin typeface="EuclidCircularB"/>
              </a:rPr>
            </a:br>
            <a:r>
              <a:rPr lang="en-GB" b="0" i="0" dirty="0">
                <a:solidFill>
                  <a:srgbClr val="1A1A1A"/>
                </a:solidFill>
                <a:effectLst/>
                <a:latin typeface="EuclidCircularB"/>
              </a:rPr>
              <a:t>Many platforms incorporate interactive elements to make mental health </a:t>
            </a:r>
            <a:r>
              <a:rPr lang="en-GB" b="0" i="0" dirty="0" err="1">
                <a:solidFill>
                  <a:srgbClr val="1A1A1A"/>
                </a:solidFill>
                <a:effectLst/>
                <a:latin typeface="EuclidCircularB"/>
              </a:rPr>
              <a:t>behaviors</a:t>
            </a:r>
            <a:r>
              <a:rPr lang="en-GB" b="0" i="0" dirty="0">
                <a:solidFill>
                  <a:srgbClr val="1A1A1A"/>
                </a:solidFill>
                <a:effectLst/>
                <a:latin typeface="EuclidCircularB"/>
              </a:rPr>
              <a:t> engaging and enjoyable. For example, apps can offer rewards for completing mental exercises, participating in support groups, or achieving personal mental health goals. This playful approach can make mental health services more attractive and increase staff engagement.</a:t>
            </a:r>
          </a:p>
          <a:p>
            <a:endParaRPr lang="en-GB" dirty="0"/>
          </a:p>
        </p:txBody>
      </p:sp>
      <p:sp>
        <p:nvSpPr>
          <p:cNvPr id="4" name="Slide Number Placeholder 3"/>
          <p:cNvSpPr>
            <a:spLocks noGrp="1"/>
          </p:cNvSpPr>
          <p:nvPr>
            <p:ph type="sldNum" sz="quarter" idx="5"/>
          </p:nvPr>
        </p:nvSpPr>
        <p:spPr/>
        <p:txBody>
          <a:bodyPr/>
          <a:lstStyle/>
          <a:p>
            <a:fld id="{0B361C28-9BD8-4E15-AB49-5BA6C1E57FCD}" type="slidenum">
              <a:rPr lang="en-GB" smtClean="0"/>
              <a:t>20</a:t>
            </a:fld>
            <a:endParaRPr lang="en-GB"/>
          </a:p>
        </p:txBody>
      </p:sp>
    </p:spTree>
    <p:extLst>
      <p:ext uri="{BB962C8B-B14F-4D97-AF65-F5344CB8AC3E}">
        <p14:creationId xmlns:p14="http://schemas.microsoft.com/office/powerpoint/2010/main" val="310399371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242424"/>
                </a:solidFill>
                <a:effectLst/>
                <a:latin typeface="Segoe UI" panose="020B0502040204020203" pitchFamily="34" charset="0"/>
              </a:rPr>
              <a:t>The changing internal and external environments significantly influence HR strategy in several ways:</a:t>
            </a:r>
          </a:p>
          <a:p>
            <a:br>
              <a:rPr lang="en-GB" b="0" i="0" dirty="0">
                <a:solidFill>
                  <a:srgbClr val="242424"/>
                </a:solidFill>
                <a:effectLst/>
                <a:latin typeface="Segoe UI" panose="020B0502040204020203" pitchFamily="34" charset="0"/>
              </a:rPr>
            </a:br>
            <a:endParaRPr lang="en-GB" dirty="0"/>
          </a:p>
        </p:txBody>
      </p:sp>
      <p:sp>
        <p:nvSpPr>
          <p:cNvPr id="4" name="Slide Number Placeholder 3"/>
          <p:cNvSpPr>
            <a:spLocks noGrp="1"/>
          </p:cNvSpPr>
          <p:nvPr>
            <p:ph type="sldNum" sz="quarter" idx="5"/>
          </p:nvPr>
        </p:nvSpPr>
        <p:spPr/>
        <p:txBody>
          <a:bodyPr/>
          <a:lstStyle/>
          <a:p>
            <a:fld id="{0B361C28-9BD8-4E15-AB49-5BA6C1E57FCD}" type="slidenum">
              <a:rPr lang="en-GB" smtClean="0"/>
              <a:t>24</a:t>
            </a:fld>
            <a:endParaRPr lang="en-GB"/>
          </a:p>
        </p:txBody>
      </p:sp>
    </p:spTree>
    <p:extLst>
      <p:ext uri="{BB962C8B-B14F-4D97-AF65-F5344CB8AC3E}">
        <p14:creationId xmlns:p14="http://schemas.microsoft.com/office/powerpoint/2010/main" val="362765543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361C28-9BD8-4E15-AB49-5BA6C1E57FCD}" type="slidenum">
              <a:rPr lang="en-GB" smtClean="0"/>
              <a:t>25</a:t>
            </a:fld>
            <a:endParaRPr lang="en-GB"/>
          </a:p>
        </p:txBody>
      </p:sp>
    </p:spTree>
    <p:extLst>
      <p:ext uri="{BB962C8B-B14F-4D97-AF65-F5344CB8AC3E}">
        <p14:creationId xmlns:p14="http://schemas.microsoft.com/office/powerpoint/2010/main" val="242900424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001D35"/>
                </a:solidFill>
                <a:effectLst/>
                <a:latin typeface="Google Sans"/>
              </a:rPr>
              <a:t>According to CIPD, technology can help HR streamline processes by improving efficiency, reducing administrative costs, and enhancing the employee experience. </a:t>
            </a:r>
          </a:p>
          <a:p>
            <a:endParaRPr lang="en-GB" dirty="0"/>
          </a:p>
        </p:txBody>
      </p:sp>
      <p:sp>
        <p:nvSpPr>
          <p:cNvPr id="4" name="Slide Number Placeholder 3"/>
          <p:cNvSpPr>
            <a:spLocks noGrp="1"/>
          </p:cNvSpPr>
          <p:nvPr>
            <p:ph type="sldNum" sz="quarter" idx="5"/>
          </p:nvPr>
        </p:nvSpPr>
        <p:spPr/>
        <p:txBody>
          <a:bodyPr/>
          <a:lstStyle/>
          <a:p>
            <a:fld id="{0B361C28-9BD8-4E15-AB49-5BA6C1E57FCD}" type="slidenum">
              <a:rPr lang="en-GB" smtClean="0"/>
              <a:t>28</a:t>
            </a:fld>
            <a:endParaRPr lang="en-GB"/>
          </a:p>
        </p:txBody>
      </p:sp>
    </p:spTree>
    <p:extLst>
      <p:ext uri="{BB962C8B-B14F-4D97-AF65-F5344CB8AC3E}">
        <p14:creationId xmlns:p14="http://schemas.microsoft.com/office/powerpoint/2010/main" val="227448398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0B361C28-9BD8-4E15-AB49-5BA6C1E57FCD}" type="slidenum">
              <a:rPr lang="en-GB" smtClean="0"/>
              <a:t>30</a:t>
            </a:fld>
            <a:endParaRPr lang="en-GB"/>
          </a:p>
        </p:txBody>
      </p:sp>
    </p:spTree>
    <p:extLst>
      <p:ext uri="{BB962C8B-B14F-4D97-AF65-F5344CB8AC3E}">
        <p14:creationId xmlns:p14="http://schemas.microsoft.com/office/powerpoint/2010/main" val="1818776025"/>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E6614A7A-221C-45CC-8DBD-41B6D085011A}" type="datetimeFigureOut">
              <a:rPr lang="en-GB" smtClean="0"/>
              <a:t>12/02/2025</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3735F36-7BF5-4783-9B06-98837D234895}" type="slidenum">
              <a:rPr lang="en-GB" smtClean="0"/>
              <a:t>‹#›</a:t>
            </a:fld>
            <a:endParaRPr lang="en-GB"/>
          </a:p>
        </p:txBody>
      </p:sp>
    </p:spTree>
    <p:extLst>
      <p:ext uri="{BB962C8B-B14F-4D97-AF65-F5344CB8AC3E}">
        <p14:creationId xmlns:p14="http://schemas.microsoft.com/office/powerpoint/2010/main" val="6693104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614A7A-221C-45CC-8DBD-41B6D085011A}" type="datetimeFigureOut">
              <a:rPr lang="en-GB" smtClean="0"/>
              <a:t>12/02/2025</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13735F36-7BF5-4783-9B06-98837D234895}" type="slidenum">
              <a:rPr lang="en-GB" smtClean="0"/>
              <a:t>‹#›</a:t>
            </a:fld>
            <a:endParaRPr lang="en-GB"/>
          </a:p>
        </p:txBody>
      </p:sp>
    </p:spTree>
    <p:extLst>
      <p:ext uri="{BB962C8B-B14F-4D97-AF65-F5344CB8AC3E}">
        <p14:creationId xmlns:p14="http://schemas.microsoft.com/office/powerpoint/2010/main" val="1581322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614A7A-221C-45CC-8DBD-41B6D085011A}" type="datetimeFigureOut">
              <a:rPr lang="en-GB" smtClean="0"/>
              <a:t>12/02/2025</a:t>
            </a:fld>
            <a:endParaRPr lang="en-GB"/>
          </a:p>
        </p:txBody>
      </p:sp>
      <p:sp>
        <p:nvSpPr>
          <p:cNvPr id="6" name="Slide Number Placeholder 5"/>
          <p:cNvSpPr>
            <a:spLocks noGrp="1"/>
          </p:cNvSpPr>
          <p:nvPr>
            <p:ph type="sldNum" sz="quarter" idx="12"/>
          </p:nvPr>
        </p:nvSpPr>
        <p:spPr/>
        <p:txBody>
          <a:bodyPr/>
          <a:lstStyle/>
          <a:p>
            <a:fld id="{13735F36-7BF5-4783-9B06-98837D234895}" type="slidenum">
              <a:rPr lang="en-GB" smtClean="0"/>
              <a:t>‹#›</a:t>
            </a:fld>
            <a:endParaRPr lang="en-GB"/>
          </a:p>
        </p:txBody>
      </p:sp>
    </p:spTree>
    <p:extLst>
      <p:ext uri="{BB962C8B-B14F-4D97-AF65-F5344CB8AC3E}">
        <p14:creationId xmlns:p14="http://schemas.microsoft.com/office/powerpoint/2010/main" val="406287518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E6614A7A-221C-45CC-8DBD-41B6D085011A}" type="datetimeFigureOut">
              <a:rPr lang="en-GB" smtClean="0"/>
              <a:t>12/02/2025</a:t>
            </a:fld>
            <a:endParaRPr lang="en-GB"/>
          </a:p>
        </p:txBody>
      </p:sp>
      <p:sp>
        <p:nvSpPr>
          <p:cNvPr id="7" name="Slide Number Placeholder 6"/>
          <p:cNvSpPr>
            <a:spLocks noGrp="1"/>
          </p:cNvSpPr>
          <p:nvPr>
            <p:ph type="sldNum" sz="quarter" idx="12"/>
          </p:nvPr>
        </p:nvSpPr>
        <p:spPr/>
        <p:txBody>
          <a:bodyPr/>
          <a:lstStyle/>
          <a:p>
            <a:fld id="{13735F36-7BF5-4783-9B06-98837D234895}" type="slidenum">
              <a:rPr lang="en-GB" smtClean="0"/>
              <a:t>‹#›</a:t>
            </a:fld>
            <a:endParaRPr lang="en-GB"/>
          </a:p>
        </p:txBody>
      </p:sp>
    </p:spTree>
    <p:extLst>
      <p:ext uri="{BB962C8B-B14F-4D97-AF65-F5344CB8AC3E}">
        <p14:creationId xmlns:p14="http://schemas.microsoft.com/office/powerpoint/2010/main" val="3459494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E6614A7A-221C-45CC-8DBD-41B6D085011A}" type="datetimeFigureOut">
              <a:rPr lang="en-GB" smtClean="0"/>
              <a:t>12/02/2025</a:t>
            </a:fld>
            <a:endParaRPr lang="en-GB"/>
          </a:p>
        </p:txBody>
      </p:sp>
      <p:sp>
        <p:nvSpPr>
          <p:cNvPr id="9" name="Slide Number Placeholder 8"/>
          <p:cNvSpPr>
            <a:spLocks noGrp="1"/>
          </p:cNvSpPr>
          <p:nvPr>
            <p:ph type="sldNum" sz="quarter" idx="12"/>
          </p:nvPr>
        </p:nvSpPr>
        <p:spPr/>
        <p:txBody>
          <a:bodyPr/>
          <a:lstStyle/>
          <a:p>
            <a:fld id="{13735F36-7BF5-4783-9B06-98837D234895}" type="slidenum">
              <a:rPr lang="en-GB" smtClean="0"/>
              <a:t>‹#›</a:t>
            </a:fld>
            <a:endParaRPr lang="en-GB"/>
          </a:p>
        </p:txBody>
      </p:sp>
    </p:spTree>
    <p:extLst>
      <p:ext uri="{BB962C8B-B14F-4D97-AF65-F5344CB8AC3E}">
        <p14:creationId xmlns:p14="http://schemas.microsoft.com/office/powerpoint/2010/main" val="27900458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E6614A7A-221C-45CC-8DBD-41B6D085011A}" type="datetimeFigureOut">
              <a:rPr lang="en-GB" smtClean="0"/>
              <a:t>12/02/2025</a:t>
            </a:fld>
            <a:endParaRPr lang="en-GB"/>
          </a:p>
        </p:txBody>
      </p:sp>
      <p:sp>
        <p:nvSpPr>
          <p:cNvPr id="5" name="Slide Number Placeholder 4"/>
          <p:cNvSpPr>
            <a:spLocks noGrp="1"/>
          </p:cNvSpPr>
          <p:nvPr>
            <p:ph type="sldNum" sz="quarter" idx="12"/>
          </p:nvPr>
        </p:nvSpPr>
        <p:spPr/>
        <p:txBody>
          <a:bodyPr/>
          <a:lstStyle/>
          <a:p>
            <a:fld id="{13735F36-7BF5-4783-9B06-98837D234895}" type="slidenum">
              <a:rPr lang="en-GB" smtClean="0"/>
              <a:t>‹#›</a:t>
            </a:fld>
            <a:endParaRPr lang="en-GB"/>
          </a:p>
        </p:txBody>
      </p:sp>
    </p:spTree>
    <p:extLst>
      <p:ext uri="{BB962C8B-B14F-4D97-AF65-F5344CB8AC3E}">
        <p14:creationId xmlns:p14="http://schemas.microsoft.com/office/powerpoint/2010/main" val="423764349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614A7A-221C-45CC-8DBD-41B6D085011A}" type="datetimeFigureOut">
              <a:rPr lang="en-GB" smtClean="0"/>
              <a:t>12/02/2025</a:t>
            </a:fld>
            <a:endParaRPr lang="en-GB"/>
          </a:p>
        </p:txBody>
      </p:sp>
      <p:sp>
        <p:nvSpPr>
          <p:cNvPr id="4" name="Slide Number Placeholder 3"/>
          <p:cNvSpPr>
            <a:spLocks noGrp="1"/>
          </p:cNvSpPr>
          <p:nvPr>
            <p:ph type="sldNum" sz="quarter" idx="12"/>
          </p:nvPr>
        </p:nvSpPr>
        <p:spPr/>
        <p:txBody>
          <a:bodyPr/>
          <a:lstStyle/>
          <a:p>
            <a:fld id="{13735F36-7BF5-4783-9B06-98837D234895}" type="slidenum">
              <a:rPr lang="en-GB" smtClean="0"/>
              <a:t>‹#›</a:t>
            </a:fld>
            <a:endParaRPr lang="en-GB"/>
          </a:p>
        </p:txBody>
      </p:sp>
    </p:spTree>
    <p:extLst>
      <p:ext uri="{BB962C8B-B14F-4D97-AF65-F5344CB8AC3E}">
        <p14:creationId xmlns:p14="http://schemas.microsoft.com/office/powerpoint/2010/main" val="34050958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614A7A-221C-45CC-8DBD-41B6D085011A}" type="datetimeFigureOut">
              <a:rPr lang="en-GB" smtClean="0"/>
              <a:t>12/02/2025</a:t>
            </a:fld>
            <a:endParaRPr lang="en-GB"/>
          </a:p>
        </p:txBody>
      </p:sp>
      <p:sp>
        <p:nvSpPr>
          <p:cNvPr id="7" name="Slide Number Placeholder 6"/>
          <p:cNvSpPr>
            <a:spLocks noGrp="1"/>
          </p:cNvSpPr>
          <p:nvPr>
            <p:ph type="sldNum" sz="quarter" idx="12"/>
          </p:nvPr>
        </p:nvSpPr>
        <p:spPr/>
        <p:txBody>
          <a:bodyPr/>
          <a:lstStyle/>
          <a:p>
            <a:fld id="{13735F36-7BF5-4783-9B06-98837D234895}" type="slidenum">
              <a:rPr lang="en-GB" smtClean="0"/>
              <a:t>‹#›</a:t>
            </a:fld>
            <a:endParaRPr lang="en-GB"/>
          </a:p>
        </p:txBody>
      </p:sp>
    </p:spTree>
    <p:extLst>
      <p:ext uri="{BB962C8B-B14F-4D97-AF65-F5344CB8AC3E}">
        <p14:creationId xmlns:p14="http://schemas.microsoft.com/office/powerpoint/2010/main" val="3604212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614A7A-221C-45CC-8DBD-41B6D085011A}" type="datetimeFigureOut">
              <a:rPr lang="en-GB" smtClean="0"/>
              <a:t>12/02/2025</a:t>
            </a:fld>
            <a:endParaRPr lang="en-GB"/>
          </a:p>
        </p:txBody>
      </p:sp>
      <p:sp>
        <p:nvSpPr>
          <p:cNvPr id="7" name="Slide Number Placeholder 6"/>
          <p:cNvSpPr>
            <a:spLocks noGrp="1"/>
          </p:cNvSpPr>
          <p:nvPr>
            <p:ph type="sldNum" sz="quarter" idx="12"/>
          </p:nvPr>
        </p:nvSpPr>
        <p:spPr/>
        <p:txBody>
          <a:bodyPr/>
          <a:lstStyle/>
          <a:p>
            <a:fld id="{13735F36-7BF5-4783-9B06-98837D234895}" type="slidenum">
              <a:rPr lang="en-GB" smtClean="0"/>
              <a:t>‹#›</a:t>
            </a:fld>
            <a:endParaRPr lang="en-GB"/>
          </a:p>
        </p:txBody>
      </p:sp>
    </p:spTree>
    <p:extLst>
      <p:ext uri="{BB962C8B-B14F-4D97-AF65-F5344CB8AC3E}">
        <p14:creationId xmlns:p14="http://schemas.microsoft.com/office/powerpoint/2010/main" val="185876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614A7A-221C-45CC-8DBD-41B6D085011A}" type="datetimeFigureOut">
              <a:rPr lang="en-GB" smtClean="0"/>
              <a:t>12/02/2025</a:t>
            </a:fld>
            <a:endParaRPr lang="en-GB"/>
          </a:p>
        </p:txBody>
      </p:sp>
      <p:sp>
        <p:nvSpPr>
          <p:cNvPr id="6" name="Slide Number Placeholder 5"/>
          <p:cNvSpPr>
            <a:spLocks noGrp="1"/>
          </p:cNvSpPr>
          <p:nvPr>
            <p:ph type="sldNum" sz="quarter" idx="12"/>
          </p:nvPr>
        </p:nvSpPr>
        <p:spPr/>
        <p:txBody>
          <a:bodyPr/>
          <a:lstStyle/>
          <a:p>
            <a:fld id="{13735F36-7BF5-4783-9B06-98837D234895}" type="slidenum">
              <a:rPr lang="en-GB" smtClean="0"/>
              <a:t>‹#›</a:t>
            </a:fld>
            <a:endParaRPr lang="en-GB"/>
          </a:p>
        </p:txBody>
      </p:sp>
    </p:spTree>
    <p:extLst>
      <p:ext uri="{BB962C8B-B14F-4D97-AF65-F5344CB8AC3E}">
        <p14:creationId xmlns:p14="http://schemas.microsoft.com/office/powerpoint/2010/main" val="38211543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E6614A7A-221C-45CC-8DBD-41B6D085011A}" type="datetimeFigureOut">
              <a:rPr lang="en-GB" smtClean="0"/>
              <a:t>12/02/2025</a:t>
            </a:fld>
            <a:endParaRPr lang="en-GB"/>
          </a:p>
        </p:txBody>
      </p:sp>
      <p:sp>
        <p:nvSpPr>
          <p:cNvPr id="6" name="Slide Number Placeholder 5"/>
          <p:cNvSpPr>
            <a:spLocks noGrp="1"/>
          </p:cNvSpPr>
          <p:nvPr>
            <p:ph type="sldNum" sz="quarter" idx="12"/>
          </p:nvPr>
        </p:nvSpPr>
        <p:spPr/>
        <p:txBody>
          <a:bodyPr/>
          <a:lstStyle/>
          <a:p>
            <a:fld id="{13735F36-7BF5-4783-9B06-98837D234895}" type="slidenum">
              <a:rPr lang="en-GB" smtClean="0"/>
              <a:t>‹#›</a:t>
            </a:fld>
            <a:endParaRPr lang="en-GB"/>
          </a:p>
        </p:txBody>
      </p:sp>
    </p:spTree>
    <p:extLst>
      <p:ext uri="{BB962C8B-B14F-4D97-AF65-F5344CB8AC3E}">
        <p14:creationId xmlns:p14="http://schemas.microsoft.com/office/powerpoint/2010/main" val="5257340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Two Horizontal Main Placeholders">
    <p:spTree>
      <p:nvGrpSpPr>
        <p:cNvPr id="1" name=""/>
        <p:cNvGrpSpPr/>
        <p:nvPr/>
      </p:nvGrpSpPr>
      <p:grpSpPr>
        <a:xfrm>
          <a:off x="0" y="0"/>
          <a:ext cx="0" cy="0"/>
          <a:chOff x="0" y="0"/>
          <a:chExt cx="0" cy="0"/>
        </a:xfrm>
      </p:grpSpPr>
      <p:sp>
        <p:nvSpPr>
          <p:cNvPr id="2" name="Slide Title"/>
          <p:cNvSpPr>
            <a:spLocks noGrp="1"/>
          </p:cNvSpPr>
          <p:nvPr>
            <p:ph type="title"/>
          </p:nvPr>
        </p:nvSpPr>
        <p:spPr>
          <a:xfrm>
            <a:off x="457200" y="304801"/>
            <a:ext cx="11277600" cy="678611"/>
          </a:xfrm>
          <a:prstGeom prst="rect">
            <a:avLst/>
          </a:prstGeom>
        </p:spPr>
        <p:txBody>
          <a:bodyPr>
            <a:noAutofit/>
          </a:bodyPr>
          <a:lstStyle>
            <a:lvl1pPr>
              <a:lnSpc>
                <a:spcPct val="100000"/>
              </a:lnSpc>
              <a:defRPr sz="2400"/>
            </a:lvl1pPr>
          </a:lstStyle>
          <a:p>
            <a:r>
              <a:rPr lang="zh-TW" altLang="en-US"/>
              <a:t>按一下以編輯母片標題樣式</a:t>
            </a:r>
            <a:endParaRPr lang="en-US" dirty="0"/>
          </a:p>
        </p:txBody>
      </p:sp>
      <p:sp>
        <p:nvSpPr>
          <p:cNvPr id="5" name="Content Placeholder 1"/>
          <p:cNvSpPr>
            <a:spLocks noGrp="1"/>
          </p:cNvSpPr>
          <p:nvPr>
            <p:ph sz="quarter" idx="11"/>
          </p:nvPr>
        </p:nvSpPr>
        <p:spPr>
          <a:xfrm>
            <a:off x="457200" y="1276710"/>
            <a:ext cx="11277600" cy="2838091"/>
          </a:xfrm>
          <a:prstGeom prst="rect">
            <a:avLst/>
          </a:prstGeom>
        </p:spPr>
        <p:txBody>
          <a:bodyPr>
            <a:noAutofit/>
          </a:bodyPr>
          <a:lstStyle>
            <a:lvl1pPr>
              <a:defRPr sz="2400"/>
            </a:lvl1pPr>
            <a:lvl2pPr>
              <a:defRPr sz="2400"/>
            </a:lvl2pPr>
            <a:lvl3pPr marL="640080">
              <a:defRPr sz="2000"/>
            </a:lvl3pPr>
          </a:lstStyle>
          <a:p>
            <a:pPr lvl="0"/>
            <a:r>
              <a:rPr lang="zh-TW" altLang="en-US"/>
              <a:t>編輯母片文字樣式</a:t>
            </a:r>
          </a:p>
          <a:p>
            <a:pPr lvl="1"/>
            <a:r>
              <a:rPr lang="zh-TW" altLang="en-US"/>
              <a:t>第二層</a:t>
            </a:r>
          </a:p>
          <a:p>
            <a:pPr lvl="2"/>
            <a:r>
              <a:rPr lang="zh-TW" altLang="en-US"/>
              <a:t>第三層</a:t>
            </a:r>
          </a:p>
        </p:txBody>
      </p:sp>
      <p:sp>
        <p:nvSpPr>
          <p:cNvPr id="6" name="Content Placeholder 2"/>
          <p:cNvSpPr>
            <a:spLocks noGrp="1"/>
          </p:cNvSpPr>
          <p:nvPr>
            <p:ph sz="quarter" idx="14"/>
          </p:nvPr>
        </p:nvSpPr>
        <p:spPr>
          <a:xfrm>
            <a:off x="457200" y="4343400"/>
            <a:ext cx="11277600" cy="1905000"/>
          </a:xfrm>
        </p:spPr>
        <p:txBody>
          <a:bodyPr>
            <a:noAutofit/>
          </a:bodyPr>
          <a:lstStyle>
            <a:lvl1pPr>
              <a:defRPr sz="2400"/>
            </a:lvl1pPr>
            <a:lvl2pPr>
              <a:defRPr sz="2400"/>
            </a:lvl2pPr>
            <a:lvl3pPr marL="640080">
              <a:defRPr sz="2000"/>
            </a:lvl3pPr>
            <a:lvl4pPr marL="455613" indent="0">
              <a:buNone/>
              <a:defRPr/>
            </a:lvl4pPr>
          </a:lstStyle>
          <a:p>
            <a:pPr lvl="0"/>
            <a:r>
              <a:rPr lang="zh-TW" altLang="en-US"/>
              <a:t>編輯母片文字樣式</a:t>
            </a:r>
          </a:p>
          <a:p>
            <a:pPr lvl="1"/>
            <a:r>
              <a:rPr lang="zh-TW" altLang="en-US"/>
              <a:t>第二層</a:t>
            </a:r>
          </a:p>
          <a:p>
            <a:pPr lvl="2"/>
            <a:r>
              <a:rPr lang="zh-TW" altLang="en-US"/>
              <a:t>第三層</a:t>
            </a:r>
          </a:p>
        </p:txBody>
      </p:sp>
      <p:sp>
        <p:nvSpPr>
          <p:cNvPr id="8" name="Appendix Link"/>
          <p:cNvSpPr>
            <a:spLocks noGrp="1"/>
          </p:cNvSpPr>
          <p:nvPr>
            <p:ph type="body" sz="quarter" idx="29"/>
          </p:nvPr>
        </p:nvSpPr>
        <p:spPr>
          <a:xfrm>
            <a:off x="4267200" y="6324600"/>
            <a:ext cx="3657600" cy="192024"/>
          </a:xfrm>
        </p:spPr>
        <p:txBody>
          <a:bodyPr anchor="b">
            <a:noAutofit/>
          </a:bodyPr>
          <a:lstStyle>
            <a:lvl1pPr algn="ctr">
              <a:defRPr sz="900"/>
            </a:lvl1pPr>
          </a:lstStyle>
          <a:p>
            <a:pPr lvl="0"/>
            <a:r>
              <a:rPr lang="zh-TW" altLang="en-US"/>
              <a:t>編輯母片文字樣式</a:t>
            </a:r>
          </a:p>
        </p:txBody>
      </p:sp>
      <p:sp>
        <p:nvSpPr>
          <p:cNvPr id="10" name="Image Credit"/>
          <p:cNvSpPr>
            <a:spLocks noGrp="1"/>
          </p:cNvSpPr>
          <p:nvPr>
            <p:ph type="body" sz="quarter" idx="30"/>
          </p:nvPr>
        </p:nvSpPr>
        <p:spPr>
          <a:xfrm>
            <a:off x="2082801" y="6684963"/>
            <a:ext cx="9302496" cy="173736"/>
          </a:xfrm>
        </p:spPr>
        <p:txBody>
          <a:bodyPr anchor="ctr">
            <a:noAutofit/>
          </a:bodyPr>
          <a:lstStyle>
            <a:lvl1pPr algn="r">
              <a:defRPr sz="800">
                <a:solidFill>
                  <a:srgbClr val="595959"/>
                </a:solidFill>
              </a:defRPr>
            </a:lvl1pPr>
          </a:lstStyle>
          <a:p>
            <a:pPr lvl="0"/>
            <a:r>
              <a:rPr lang="zh-TW" altLang="en-US"/>
              <a:t>編輯母片文字樣式</a:t>
            </a:r>
          </a:p>
        </p:txBody>
      </p:sp>
    </p:spTree>
    <p:extLst>
      <p:ext uri="{BB962C8B-B14F-4D97-AF65-F5344CB8AC3E}">
        <p14:creationId xmlns:p14="http://schemas.microsoft.com/office/powerpoint/2010/main" val="23850966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E6614A7A-221C-45CC-8DBD-41B6D085011A}" type="datetimeFigureOut">
              <a:rPr lang="en-GB" smtClean="0"/>
              <a:t>12/02/2025</a:t>
            </a:fld>
            <a:endParaRPr lang="en-GB"/>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13735F36-7BF5-4783-9B06-98837D234895}" type="slidenum">
              <a:rPr lang="en-GB" smtClean="0"/>
              <a:t>‹#›</a:t>
            </a:fld>
            <a:endParaRPr lang="en-GB"/>
          </a:p>
        </p:txBody>
      </p:sp>
    </p:spTree>
    <p:extLst>
      <p:ext uri="{BB962C8B-B14F-4D97-AF65-F5344CB8AC3E}">
        <p14:creationId xmlns:p14="http://schemas.microsoft.com/office/powerpoint/2010/main" val="259054180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video" Target="https://www.youtube.com/embed/GFVKKTwkANY?feature=oembed" TargetMode="Externa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youtube.com/watch?v=CLSP62-Q87A" TargetMode="External"/><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video" Target="https://www.youtube.com/embed/FogiE8_3fPE?feature=oembed" TargetMode="External"/><Relationship Id="rId4" Type="http://schemas.openxmlformats.org/officeDocument/2006/relationships/image" Target="../media/image4.jpeg"/></Relationships>
</file>

<file path=ppt/slides/_rels/slide12.xml.rels><?xml version="1.0" encoding="UTF-8" standalone="yes"?>
<Relationships xmlns="http://schemas.openxmlformats.org/package/2006/relationships"><Relationship Id="rId2" Type="http://schemas.openxmlformats.org/officeDocument/2006/relationships/hyperlink" Target="https://www.revfine.com/robots-hospitality-industry/"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3.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hatfix.com/blog/hr-digital-transformatio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hyperlink" Target="https://youtu.be/XpbGAmqr2Ww" TargetMode="Externa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2" Type="http://schemas.openxmlformats.org/officeDocument/2006/relationships/hyperlink" Target="https://www.gov.uk/government/publications/cma-diversity-and-inclusion-strategy-2020-to-2024/equality-diversity-and-inclusion-strategy-2020-to-2024"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s://www.linkedin.com/pulse/discovering-clarity-chaos-how-become-master-hostage-dave-ulrich-x8rzc/?trackingId=v1bhsQ9kT4qVwbd8O1SnXA%3D%3D" TargetMode="External"/><Relationship Id="rId2" Type="http://schemas.openxmlformats.org/officeDocument/2006/relationships/hyperlink" Target="https://hbr.org/2025/01/9-trends-that-will-shape-work-in-2025-and-beyond"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DC9749-C029-438F-ADCF-050A21CDF3CF}"/>
              </a:ext>
            </a:extLst>
          </p:cNvPr>
          <p:cNvSpPr>
            <a:spLocks noGrp="1"/>
          </p:cNvSpPr>
          <p:nvPr>
            <p:ph type="ctrTitle"/>
          </p:nvPr>
        </p:nvSpPr>
        <p:spPr/>
        <p:txBody>
          <a:bodyPr>
            <a:normAutofit fontScale="90000"/>
          </a:bodyPr>
          <a:lstStyle/>
          <a:p>
            <a:r>
              <a:rPr lang="en-GB" b="1" i="0" dirty="0">
                <a:solidFill>
                  <a:srgbClr val="242424"/>
                </a:solidFill>
                <a:effectLst/>
                <a:latin typeface="Segoe UI" panose="020B0502040204020203" pitchFamily="34" charset="0"/>
              </a:rPr>
              <a:t>The Changing Nature of Internal and External Environments and Their Influence on Human Resource Strategy</a:t>
            </a:r>
            <a:endParaRPr lang="en-GB" dirty="0"/>
          </a:p>
        </p:txBody>
      </p:sp>
      <p:sp>
        <p:nvSpPr>
          <p:cNvPr id="3" name="Subtitle 2">
            <a:extLst>
              <a:ext uri="{FF2B5EF4-FFF2-40B4-BE49-F238E27FC236}">
                <a16:creationId xmlns:a16="http://schemas.microsoft.com/office/drawing/2014/main" id="{90C37BAB-E97C-4BF6-87B3-9F2FE2DD7AAF}"/>
              </a:ext>
            </a:extLst>
          </p:cNvPr>
          <p:cNvSpPr>
            <a:spLocks noGrp="1"/>
          </p:cNvSpPr>
          <p:nvPr>
            <p:ph type="subTitle" idx="1"/>
          </p:nvPr>
        </p:nvSpPr>
        <p:spPr/>
        <p:txBody>
          <a:bodyPr/>
          <a:lstStyle/>
          <a:p>
            <a:r>
              <a:rPr lang="en-GB" dirty="0"/>
              <a:t>MPIO Lecture 2 </a:t>
            </a:r>
          </a:p>
        </p:txBody>
      </p:sp>
    </p:spTree>
    <p:extLst>
      <p:ext uri="{BB962C8B-B14F-4D97-AF65-F5344CB8AC3E}">
        <p14:creationId xmlns:p14="http://schemas.microsoft.com/office/powerpoint/2010/main" val="82444984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573C43-2623-49ED-AE45-534A75D4E92B}"/>
              </a:ext>
            </a:extLst>
          </p:cNvPr>
          <p:cNvSpPr>
            <a:spLocks noGrp="1"/>
          </p:cNvSpPr>
          <p:nvPr>
            <p:ph type="title"/>
          </p:nvPr>
        </p:nvSpPr>
        <p:spPr/>
        <p:txBody>
          <a:bodyPr/>
          <a:lstStyle/>
          <a:p>
            <a:r>
              <a:rPr lang="en-GB" dirty="0"/>
              <a:t>Session objectives </a:t>
            </a:r>
          </a:p>
        </p:txBody>
      </p:sp>
      <p:sp>
        <p:nvSpPr>
          <p:cNvPr id="3" name="Content Placeholder 2">
            <a:extLst>
              <a:ext uri="{FF2B5EF4-FFF2-40B4-BE49-F238E27FC236}">
                <a16:creationId xmlns:a16="http://schemas.microsoft.com/office/drawing/2014/main" id="{3CB29461-9A61-4486-9B77-99091182FB6E}"/>
              </a:ext>
            </a:extLst>
          </p:cNvPr>
          <p:cNvSpPr>
            <a:spLocks noGrp="1"/>
          </p:cNvSpPr>
          <p:nvPr>
            <p:ph idx="1"/>
          </p:nvPr>
        </p:nvSpPr>
        <p:spPr/>
        <p:txBody>
          <a:bodyPr/>
          <a:lstStyle/>
          <a:p>
            <a:r>
              <a:rPr lang="en-GB" dirty="0"/>
              <a:t>Internal challenges</a:t>
            </a:r>
          </a:p>
          <a:p>
            <a:r>
              <a:rPr lang="en-GB" dirty="0"/>
              <a:t>External challenges</a:t>
            </a:r>
          </a:p>
          <a:p>
            <a:r>
              <a:rPr lang="en-GB" dirty="0"/>
              <a:t>Influence on HR Strategy </a:t>
            </a:r>
          </a:p>
          <a:p>
            <a:r>
              <a:rPr lang="en-GB" dirty="0"/>
              <a:t>Conclusion </a:t>
            </a:r>
          </a:p>
        </p:txBody>
      </p:sp>
    </p:spTree>
    <p:extLst>
      <p:ext uri="{BB962C8B-B14F-4D97-AF65-F5344CB8AC3E}">
        <p14:creationId xmlns:p14="http://schemas.microsoft.com/office/powerpoint/2010/main" val="3448587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0E911-0DB0-497A-8B4D-6F1F2D042594}"/>
              </a:ext>
            </a:extLst>
          </p:cNvPr>
          <p:cNvSpPr>
            <a:spLocks noGrp="1"/>
          </p:cNvSpPr>
          <p:nvPr>
            <p:ph type="title"/>
          </p:nvPr>
        </p:nvSpPr>
        <p:spPr/>
        <p:txBody>
          <a:bodyPr>
            <a:normAutofit fontScale="90000"/>
          </a:bodyPr>
          <a:lstStyle/>
          <a:p>
            <a:r>
              <a:rPr lang="en-GB" b="1" i="0" dirty="0">
                <a:solidFill>
                  <a:srgbClr val="0F0F0F"/>
                </a:solidFill>
                <a:effectLst/>
                <a:latin typeface="Roboto" panose="02000000000000000000" pitchFamily="2" charset="0"/>
              </a:rPr>
              <a:t>PESTLE analysis</a:t>
            </a:r>
            <a:br>
              <a:rPr lang="en-GB" b="1" i="0" dirty="0">
                <a:solidFill>
                  <a:srgbClr val="0F0F0F"/>
                </a:solidFill>
                <a:effectLst/>
                <a:latin typeface="Roboto" panose="02000000000000000000" pitchFamily="2" charset="0"/>
              </a:rPr>
            </a:br>
            <a:endParaRPr lang="en-GB" dirty="0"/>
          </a:p>
        </p:txBody>
      </p:sp>
      <p:pic>
        <p:nvPicPr>
          <p:cNvPr id="4" name="Online Media 3" title="PESTLE analysis">
            <a:hlinkClick r:id="" action="ppaction://media"/>
            <a:extLst>
              <a:ext uri="{FF2B5EF4-FFF2-40B4-BE49-F238E27FC236}">
                <a16:creationId xmlns:a16="http://schemas.microsoft.com/office/drawing/2014/main" id="{E07A8966-EE4A-449B-9237-C34DF9D4C5AF}"/>
              </a:ext>
            </a:extLst>
          </p:cNvPr>
          <p:cNvPicPr>
            <a:picLocks noGrp="1" noRot="1" noChangeAspect="1"/>
          </p:cNvPicPr>
          <p:nvPr>
            <p:ph idx="1"/>
            <a:videoFile r:link="rId1"/>
          </p:nvPr>
        </p:nvPicPr>
        <p:blipFill>
          <a:blip r:embed="rId4"/>
          <a:stretch>
            <a:fillRect/>
          </a:stretch>
        </p:blipFill>
        <p:spPr>
          <a:xfrm>
            <a:off x="2042607" y="1138637"/>
            <a:ext cx="8106786" cy="4580725"/>
          </a:xfrm>
          <a:prstGeom prst="rect">
            <a:avLst/>
          </a:prstGeom>
        </p:spPr>
      </p:pic>
    </p:spTree>
    <p:extLst>
      <p:ext uri="{BB962C8B-B14F-4D97-AF65-F5344CB8AC3E}">
        <p14:creationId xmlns:p14="http://schemas.microsoft.com/office/powerpoint/2010/main" val="35364143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C9E17EB-7FF2-43BD-A8AF-406258D4B723}"/>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External Environment Changes</a:t>
            </a:r>
            <a:endParaRPr lang="en-GB" dirty="0"/>
          </a:p>
        </p:txBody>
      </p:sp>
      <p:sp>
        <p:nvSpPr>
          <p:cNvPr id="5" name="Text Placeholder 4">
            <a:extLst>
              <a:ext uri="{FF2B5EF4-FFF2-40B4-BE49-F238E27FC236}">
                <a16:creationId xmlns:a16="http://schemas.microsoft.com/office/drawing/2014/main" id="{CABE0028-C2C7-4FBE-974F-54AFADFDFC43}"/>
              </a:ext>
            </a:extLst>
          </p:cNvPr>
          <p:cNvSpPr>
            <a:spLocks noGrp="1"/>
          </p:cNvSpPr>
          <p:nvPr>
            <p:ph type="body" idx="1"/>
          </p:nvPr>
        </p:nvSpPr>
        <p:spPr/>
        <p:txBody>
          <a:bodyPr/>
          <a:lstStyle/>
          <a:p>
            <a:r>
              <a:rPr lang="en-GB" b="1" i="0" dirty="0">
                <a:solidFill>
                  <a:srgbClr val="242424"/>
                </a:solidFill>
                <a:effectLst/>
                <a:latin typeface="Segoe UI" panose="020B0502040204020203" pitchFamily="34" charset="0"/>
              </a:rPr>
              <a:t>PESTLE</a:t>
            </a:r>
            <a:endParaRPr lang="en-GB" dirty="0"/>
          </a:p>
        </p:txBody>
      </p:sp>
    </p:spTree>
    <p:extLst>
      <p:ext uri="{BB962C8B-B14F-4D97-AF65-F5344CB8AC3E}">
        <p14:creationId xmlns:p14="http://schemas.microsoft.com/office/powerpoint/2010/main" val="40817862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9D586-1E81-42E6-ADC2-EEAAD35BE4CF}"/>
              </a:ext>
            </a:extLst>
          </p:cNvPr>
          <p:cNvSpPr>
            <a:spLocks noGrp="1"/>
          </p:cNvSpPr>
          <p:nvPr>
            <p:ph type="title"/>
          </p:nvPr>
        </p:nvSpPr>
        <p:spPr/>
        <p:txBody>
          <a:bodyPr>
            <a:normAutofit fontScale="90000"/>
          </a:bodyPr>
          <a:lstStyle/>
          <a:p>
            <a:r>
              <a:rPr lang="en-GB" b="1" i="0" dirty="0">
                <a:solidFill>
                  <a:srgbClr val="242424"/>
                </a:solidFill>
                <a:effectLst/>
                <a:latin typeface="Segoe UI" panose="020B0502040204020203" pitchFamily="34" charset="0"/>
              </a:rPr>
              <a:t>Economic Conditions</a:t>
            </a:r>
            <a:r>
              <a:rPr lang="en-GB" b="0" i="0" dirty="0">
                <a:solidFill>
                  <a:srgbClr val="242424"/>
                </a:solidFill>
                <a:effectLst/>
                <a:latin typeface="Segoe UI" panose="020B0502040204020203" pitchFamily="34" charset="0"/>
              </a:rPr>
              <a:t>:</a:t>
            </a:r>
            <a:br>
              <a:rPr lang="en-GB" b="0" i="0" dirty="0">
                <a:solidFill>
                  <a:srgbClr val="242424"/>
                </a:solidFill>
                <a:effectLst/>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3365863A-D468-4F9E-A675-A43BF5DC6903}"/>
              </a:ext>
            </a:extLst>
          </p:cNvPr>
          <p:cNvSpPr>
            <a:spLocks noGrp="1"/>
          </p:cNvSpPr>
          <p:nvPr>
            <p:ph idx="1"/>
          </p:nvPr>
        </p:nvSpPr>
        <p:spPr/>
        <p:txBody>
          <a:bodyPr>
            <a:normAutofit/>
          </a:bodyPr>
          <a:lstStyle/>
          <a:p>
            <a:pPr marL="742950" lvl="1" indent="-285750" algn="l">
              <a:buFont typeface="+mj-lt"/>
              <a:buAutoNum type="arabicPeriod"/>
            </a:pPr>
            <a:r>
              <a:rPr lang="en-GB" b="1" i="0" dirty="0">
                <a:solidFill>
                  <a:srgbClr val="242424"/>
                </a:solidFill>
                <a:effectLst/>
                <a:latin typeface="Segoe UI" panose="020B0502040204020203" pitchFamily="34" charset="0"/>
              </a:rPr>
              <a:t>Economic Fluctuations</a:t>
            </a:r>
            <a:r>
              <a:rPr lang="en-GB" b="0" i="0" dirty="0">
                <a:solidFill>
                  <a:srgbClr val="242424"/>
                </a:solidFill>
                <a:effectLst/>
                <a:latin typeface="Segoe UI" panose="020B0502040204020203" pitchFamily="34" charset="0"/>
              </a:rPr>
              <a:t>: Economic downturns or booms affect hiring, compensation, and benefits strategies. HR must adapt to ensure financial stability and employee satisfaction2</a:t>
            </a:r>
          </a:p>
          <a:p>
            <a:pPr marL="742950" lvl="1" indent="-285750" algn="l">
              <a:buFont typeface="+mj-lt"/>
              <a:buAutoNum type="arabicPeriod"/>
            </a:pPr>
            <a:r>
              <a:rPr lang="en-GB" b="1" i="0" dirty="0">
                <a:solidFill>
                  <a:srgbClr val="242424"/>
                </a:solidFill>
                <a:effectLst/>
                <a:latin typeface="Segoe UI" panose="020B0502040204020203" pitchFamily="34" charset="0"/>
              </a:rPr>
              <a:t>Labour Market Trends</a:t>
            </a:r>
            <a:r>
              <a:rPr lang="en-GB" b="0" i="0" dirty="0">
                <a:solidFill>
                  <a:srgbClr val="242424"/>
                </a:solidFill>
                <a:effectLst/>
                <a:latin typeface="Segoe UI" panose="020B0502040204020203" pitchFamily="34" charset="0"/>
              </a:rPr>
              <a:t>: Changes in labour market conditions, such as talent shortages or surpluses, influence recruitment and retention strategies</a:t>
            </a:r>
          </a:p>
          <a:p>
            <a:endParaRPr lang="en-GB" dirty="0"/>
          </a:p>
        </p:txBody>
      </p:sp>
    </p:spTree>
    <p:extLst>
      <p:ext uri="{BB962C8B-B14F-4D97-AF65-F5344CB8AC3E}">
        <p14:creationId xmlns:p14="http://schemas.microsoft.com/office/powerpoint/2010/main" val="29122294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4C3B5-62E3-4B60-816F-D4148AF14AA3}"/>
              </a:ext>
            </a:extLst>
          </p:cNvPr>
          <p:cNvSpPr>
            <a:spLocks noGrp="1"/>
          </p:cNvSpPr>
          <p:nvPr>
            <p:ph type="title"/>
          </p:nvPr>
        </p:nvSpPr>
        <p:spPr/>
        <p:txBody>
          <a:bodyPr>
            <a:normAutofit fontScale="90000"/>
          </a:bodyPr>
          <a:lstStyle/>
          <a:p>
            <a:r>
              <a:rPr lang="en-GB" b="1" dirty="0">
                <a:solidFill>
                  <a:srgbClr val="242424"/>
                </a:solidFill>
                <a:latin typeface="Segoe UI" panose="020B0502040204020203" pitchFamily="34" charset="0"/>
              </a:rPr>
              <a:t>Political and Legal Factors</a:t>
            </a:r>
            <a:r>
              <a:rPr lang="en-GB" dirty="0">
                <a:solidFill>
                  <a:srgbClr val="242424"/>
                </a:solidFill>
                <a:latin typeface="Segoe UI" panose="020B0502040204020203" pitchFamily="34" charset="0"/>
              </a:rPr>
              <a:t>:</a:t>
            </a:r>
            <a:br>
              <a:rPr lang="en-GB" dirty="0">
                <a:solidFill>
                  <a:srgbClr val="242424"/>
                </a:solidFill>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2DA729FB-E307-4C48-9410-B3B12DEC089E}"/>
              </a:ext>
            </a:extLst>
          </p:cNvPr>
          <p:cNvSpPr>
            <a:spLocks noGrp="1"/>
          </p:cNvSpPr>
          <p:nvPr>
            <p:ph idx="1"/>
          </p:nvPr>
        </p:nvSpPr>
        <p:spPr/>
        <p:txBody>
          <a:bodyPr>
            <a:normAutofit/>
          </a:bodyPr>
          <a:lstStyle/>
          <a:p>
            <a:pPr marL="742950" lvl="1" indent="-285750" algn="l">
              <a:buFont typeface="+mj-lt"/>
              <a:buAutoNum type="arabicPeriod"/>
            </a:pPr>
            <a:r>
              <a:rPr lang="en-GB" b="1" i="0" dirty="0">
                <a:solidFill>
                  <a:srgbClr val="242424"/>
                </a:solidFill>
                <a:effectLst/>
                <a:latin typeface="Segoe UI" panose="020B0502040204020203" pitchFamily="34" charset="0"/>
              </a:rPr>
              <a:t>Regulatory Changes</a:t>
            </a:r>
            <a:r>
              <a:rPr lang="en-GB" b="0" i="0" dirty="0">
                <a:solidFill>
                  <a:srgbClr val="242424"/>
                </a:solidFill>
                <a:effectLst/>
                <a:latin typeface="Segoe UI" panose="020B0502040204020203" pitchFamily="34" charset="0"/>
              </a:rPr>
              <a:t>: New laws and regulations regarding employment, labour rights, and workplace safety require HR to stay compliant and update policies accordingly</a:t>
            </a:r>
          </a:p>
          <a:p>
            <a:pPr marL="457200" lvl="1" indent="0" algn="l">
              <a:buNone/>
            </a:pPr>
            <a:r>
              <a:rPr lang="en-GB" dirty="0">
                <a:solidFill>
                  <a:srgbClr val="242424"/>
                </a:solidFill>
                <a:latin typeface="Segoe UI" panose="020B0502040204020203" pitchFamily="34" charset="0"/>
              </a:rPr>
              <a:t>2. </a:t>
            </a:r>
            <a:r>
              <a:rPr lang="en-GB" b="1" i="0" dirty="0">
                <a:solidFill>
                  <a:srgbClr val="242424"/>
                </a:solidFill>
                <a:effectLst/>
                <a:latin typeface="Segoe UI" panose="020B0502040204020203" pitchFamily="34" charset="0"/>
              </a:rPr>
              <a:t>Geopolitical Events</a:t>
            </a:r>
            <a:r>
              <a:rPr lang="en-GB" b="0" i="0" dirty="0">
                <a:solidFill>
                  <a:srgbClr val="242424"/>
                </a:solidFill>
                <a:effectLst/>
                <a:latin typeface="Segoe UI" panose="020B0502040204020203" pitchFamily="34" charset="0"/>
              </a:rPr>
              <a:t>: Political instability or changes in trade policies can impact global HR strategies, especially for multinational organisations</a:t>
            </a:r>
          </a:p>
          <a:p>
            <a:endParaRPr lang="en-GB" dirty="0"/>
          </a:p>
        </p:txBody>
      </p:sp>
    </p:spTree>
    <p:extLst>
      <p:ext uri="{BB962C8B-B14F-4D97-AF65-F5344CB8AC3E}">
        <p14:creationId xmlns:p14="http://schemas.microsoft.com/office/powerpoint/2010/main" val="3468985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6E1811-34EB-43A4-B4E4-C9B87CBBC1D7}"/>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Social and Cultural Shifts</a:t>
            </a:r>
            <a:endParaRPr lang="en-GB" dirty="0"/>
          </a:p>
        </p:txBody>
      </p:sp>
      <p:sp>
        <p:nvSpPr>
          <p:cNvPr id="3" name="Content Placeholder 2">
            <a:extLst>
              <a:ext uri="{FF2B5EF4-FFF2-40B4-BE49-F238E27FC236}">
                <a16:creationId xmlns:a16="http://schemas.microsoft.com/office/drawing/2014/main" id="{4F2CBB8C-3954-4A76-97F0-14F51BB492C8}"/>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Cultural Diversity</a:t>
            </a:r>
            <a:r>
              <a:rPr lang="en-GB" b="0" i="0" dirty="0">
                <a:solidFill>
                  <a:srgbClr val="242424"/>
                </a:solidFill>
                <a:effectLst/>
                <a:latin typeface="Segoe UI" panose="020B0502040204020203" pitchFamily="34" charset="0"/>
              </a:rPr>
              <a:t>: Increasing cultural diversity in the workforce necessitates HR strategies that promote cultural sensitivity and inclusivity</a:t>
            </a:r>
          </a:p>
          <a:p>
            <a:pPr marL="0" indent="0" algn="l">
              <a:buNone/>
            </a:pPr>
            <a:endParaRPr lang="en-GB" b="0" i="0" dirty="0">
              <a:solidFill>
                <a:srgbClr val="242424"/>
              </a:solidFill>
              <a:effectLst/>
              <a:latin typeface="Segoe UI" panose="020B0502040204020203" pitchFamily="34" charset="0"/>
            </a:endParaRPr>
          </a:p>
          <a:p>
            <a:pPr algn="l">
              <a:buFont typeface="Arial" panose="020B0604020202020204" pitchFamily="34" charset="0"/>
              <a:buChar char="•"/>
            </a:pPr>
            <a:r>
              <a:rPr lang="en-GB" b="1" i="0" dirty="0">
                <a:solidFill>
                  <a:srgbClr val="242424"/>
                </a:solidFill>
                <a:effectLst/>
                <a:latin typeface="Segoe UI" panose="020B0502040204020203" pitchFamily="34" charset="0"/>
              </a:rPr>
              <a:t>Social </a:t>
            </a:r>
            <a:r>
              <a:rPr lang="en-GB" b="1" i="0" dirty="0">
                <a:effectLst/>
                <a:latin typeface="Segoe UI" panose="020B0502040204020203" pitchFamily="34" charset="0"/>
              </a:rPr>
              <a:t>Movements</a:t>
            </a:r>
            <a:r>
              <a:rPr lang="en-GB" b="0" i="0" dirty="0">
                <a:effectLst/>
                <a:latin typeface="Segoe UI" panose="020B0502040204020203" pitchFamily="34" charset="0"/>
              </a:rPr>
              <a:t>: </a:t>
            </a:r>
            <a:r>
              <a:rPr lang="en-GB" dirty="0">
                <a:latin typeface="Segoe UI" panose="020B0502040204020203" pitchFamily="34" charset="0"/>
              </a:rPr>
              <a:t>Equality and Diversity, </a:t>
            </a:r>
            <a:r>
              <a:rPr lang="en-GB" b="0" i="0" dirty="0">
                <a:effectLst/>
                <a:latin typeface="Segoe UI" panose="020B0502040204020203" pitchFamily="34" charset="0"/>
              </a:rPr>
              <a:t>Sustainability initiatives, Employee wellbeing campaigns, ethical business practices movements: challenging unethical corporate behaviours. </a:t>
            </a:r>
          </a:p>
          <a:p>
            <a:endParaRPr lang="en-GB" dirty="0"/>
          </a:p>
        </p:txBody>
      </p:sp>
    </p:spTree>
    <p:extLst>
      <p:ext uri="{BB962C8B-B14F-4D97-AF65-F5344CB8AC3E}">
        <p14:creationId xmlns:p14="http://schemas.microsoft.com/office/powerpoint/2010/main" val="38995667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51873B-9561-4FBA-B788-03C2C2204552}"/>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Technological Innovations</a:t>
            </a:r>
            <a:r>
              <a:rPr lang="en-GB" b="0" i="0" dirty="0">
                <a:solidFill>
                  <a:srgbClr val="242424"/>
                </a:solidFill>
                <a:effectLst/>
                <a:latin typeface="Segoe UI" panose="020B0502040204020203" pitchFamily="34" charset="0"/>
              </a:rPr>
              <a:t>:</a:t>
            </a:r>
            <a:endParaRPr lang="en-GB" dirty="0"/>
          </a:p>
        </p:txBody>
      </p:sp>
      <p:sp>
        <p:nvSpPr>
          <p:cNvPr id="3" name="Content Placeholder 2">
            <a:extLst>
              <a:ext uri="{FF2B5EF4-FFF2-40B4-BE49-F238E27FC236}">
                <a16:creationId xmlns:a16="http://schemas.microsoft.com/office/drawing/2014/main" id="{C9B0022F-847A-42D6-A269-E36088F4F309}"/>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Emerging Technologies</a:t>
            </a:r>
            <a:r>
              <a:rPr lang="en-GB" b="0" i="0" dirty="0">
                <a:solidFill>
                  <a:srgbClr val="242424"/>
                </a:solidFill>
                <a:effectLst/>
                <a:latin typeface="Segoe UI" panose="020B0502040204020203" pitchFamily="34" charset="0"/>
              </a:rPr>
              <a:t>: Advancements in technology, such as AI and machine learning, require HR to adapt by incorporating new tools and platforms for efficient HR management</a:t>
            </a:r>
          </a:p>
          <a:p>
            <a:pPr marL="0" indent="0" algn="l">
              <a:buNone/>
            </a:pPr>
            <a:endParaRPr lang="en-GB" b="0" i="0" dirty="0">
              <a:solidFill>
                <a:srgbClr val="242424"/>
              </a:solidFill>
              <a:effectLst/>
              <a:latin typeface="Segoe UI" panose="020B0502040204020203" pitchFamily="34" charset="0"/>
            </a:endParaRPr>
          </a:p>
          <a:p>
            <a:pPr algn="l">
              <a:buFont typeface="Arial" panose="020B0604020202020204" pitchFamily="34" charset="0"/>
              <a:buChar char="•"/>
            </a:pPr>
            <a:r>
              <a:rPr lang="en-GB" b="1" i="0" dirty="0">
                <a:solidFill>
                  <a:srgbClr val="242424"/>
                </a:solidFill>
                <a:effectLst/>
                <a:latin typeface="Segoe UI" panose="020B0502040204020203" pitchFamily="34" charset="0"/>
              </a:rPr>
              <a:t>Remote Work (Hybrid)</a:t>
            </a:r>
            <a:r>
              <a:rPr lang="en-GB" b="0" i="0" dirty="0">
                <a:solidFill>
                  <a:srgbClr val="242424"/>
                </a:solidFill>
                <a:effectLst/>
                <a:latin typeface="Segoe UI" panose="020B0502040204020203" pitchFamily="34" charset="0"/>
              </a:rPr>
              <a:t>: The rise of remote work has transformed traditional HR practices, necessitating strategies for virtual team management and remote employee engagement</a:t>
            </a:r>
          </a:p>
          <a:p>
            <a:endParaRPr lang="en-GB" dirty="0"/>
          </a:p>
        </p:txBody>
      </p:sp>
    </p:spTree>
    <p:extLst>
      <p:ext uri="{BB962C8B-B14F-4D97-AF65-F5344CB8AC3E}">
        <p14:creationId xmlns:p14="http://schemas.microsoft.com/office/powerpoint/2010/main" val="35803337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BFC24C-9DB9-21EE-65BF-9EE2DA49732C}"/>
              </a:ext>
            </a:extLst>
          </p:cNvPr>
          <p:cNvSpPr>
            <a:spLocks noGrp="1"/>
          </p:cNvSpPr>
          <p:nvPr>
            <p:ph type="title"/>
          </p:nvPr>
        </p:nvSpPr>
        <p:spPr/>
        <p:txBody>
          <a:bodyPr/>
          <a:lstStyle/>
          <a:p>
            <a:r>
              <a:rPr lang="en-US" b="1" dirty="0"/>
              <a:t>Environmental Conditions </a:t>
            </a:r>
            <a:endParaRPr lang="en-GB" b="1" dirty="0"/>
          </a:p>
        </p:txBody>
      </p:sp>
      <p:sp>
        <p:nvSpPr>
          <p:cNvPr id="3" name="Content Placeholder 2">
            <a:extLst>
              <a:ext uri="{FF2B5EF4-FFF2-40B4-BE49-F238E27FC236}">
                <a16:creationId xmlns:a16="http://schemas.microsoft.com/office/drawing/2014/main" id="{B7D3B27E-194A-4752-C67A-07A79D8A2956}"/>
              </a:ext>
            </a:extLst>
          </p:cNvPr>
          <p:cNvSpPr>
            <a:spLocks noGrp="1"/>
          </p:cNvSpPr>
          <p:nvPr>
            <p:ph idx="1"/>
          </p:nvPr>
        </p:nvSpPr>
        <p:spPr/>
        <p:txBody>
          <a:bodyPr/>
          <a:lstStyle/>
          <a:p>
            <a:pPr algn="just"/>
            <a:r>
              <a:rPr lang="en-US" altLang="en-US" b="1" dirty="0">
                <a:cs typeface="Geneva" charset="0"/>
              </a:rPr>
              <a:t>Challenge of Sustainability </a:t>
            </a:r>
            <a:r>
              <a:rPr lang="en-US" altLang="en-US" dirty="0">
                <a:cs typeface="Geneva" charset="0"/>
              </a:rPr>
              <a:t>– includes providing a return to shareholders, providing high quality products and services and experiences for employees, social responsibility, and effectively using new work arrangements</a:t>
            </a:r>
            <a:endParaRPr lang="en-GB" dirty="0"/>
          </a:p>
          <a:p>
            <a:endParaRPr lang="en-GB" dirty="0"/>
          </a:p>
        </p:txBody>
      </p:sp>
    </p:spTree>
    <p:extLst>
      <p:ext uri="{BB962C8B-B14F-4D97-AF65-F5344CB8AC3E}">
        <p14:creationId xmlns:p14="http://schemas.microsoft.com/office/powerpoint/2010/main" val="1490674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Title 1">
            <a:extLst>
              <a:ext uri="{FF2B5EF4-FFF2-40B4-BE49-F238E27FC236}">
                <a16:creationId xmlns:a16="http://schemas.microsoft.com/office/drawing/2014/main" id="{591E3247-CD20-3A38-0406-1A585F1D2336}"/>
              </a:ext>
            </a:extLst>
          </p:cNvPr>
          <p:cNvSpPr>
            <a:spLocks noGrp="1"/>
          </p:cNvSpPr>
          <p:nvPr>
            <p:ph type="title"/>
          </p:nvPr>
        </p:nvSpPr>
        <p:spPr>
          <a:xfrm>
            <a:off x="1866900" y="304801"/>
            <a:ext cx="8458200" cy="677863"/>
          </a:xfrm>
        </p:spPr>
        <p:txBody>
          <a:bodyPr/>
          <a:lstStyle/>
          <a:p>
            <a:r>
              <a:rPr lang="en-US" altLang="zh-MO" sz="3200" b="1" dirty="0"/>
              <a:t>Environmental conditions:</a:t>
            </a:r>
            <a:endParaRPr lang="en-US" altLang="zh-MO" sz="1000" b="1" dirty="0"/>
          </a:p>
        </p:txBody>
      </p:sp>
      <p:sp>
        <p:nvSpPr>
          <p:cNvPr id="4" name="Content Placeholder 3">
            <a:extLst>
              <a:ext uri="{FF2B5EF4-FFF2-40B4-BE49-F238E27FC236}">
                <a16:creationId xmlns:a16="http://schemas.microsoft.com/office/drawing/2014/main" id="{D796DC6D-83DD-0DC5-DF2C-D1927D7EAE2A}"/>
              </a:ext>
            </a:extLst>
          </p:cNvPr>
          <p:cNvSpPr>
            <a:spLocks noGrp="1"/>
          </p:cNvSpPr>
          <p:nvPr>
            <p:ph sz="quarter" idx="11"/>
          </p:nvPr>
        </p:nvSpPr>
        <p:spPr>
          <a:xfrm>
            <a:off x="1866900" y="1276350"/>
            <a:ext cx="8458200" cy="3505200"/>
          </a:xfrm>
        </p:spPr>
        <p:txBody>
          <a:bodyPr/>
          <a:lstStyle/>
          <a:p>
            <a:pPr>
              <a:defRPr/>
            </a:pPr>
            <a:r>
              <a:rPr lang="en-US" dirty="0"/>
              <a:t>Competing Through Environment, Social, and Governance (E</a:t>
            </a:r>
            <a:r>
              <a:rPr lang="en-US" sz="100" dirty="0"/>
              <a:t> </a:t>
            </a:r>
            <a:r>
              <a:rPr lang="en-US" dirty="0"/>
              <a:t>S</a:t>
            </a:r>
            <a:r>
              <a:rPr lang="en-US" sz="100" dirty="0"/>
              <a:t> </a:t>
            </a:r>
            <a:r>
              <a:rPr lang="en-US" dirty="0"/>
              <a:t>G) Practices.</a:t>
            </a:r>
          </a:p>
          <a:p>
            <a:pPr marL="291600" indent="-291600">
              <a:defRPr/>
            </a:pPr>
            <a:r>
              <a:rPr lang="en-US" sz="2200" b="1" dirty="0"/>
              <a:t>Sustainability:</a:t>
            </a:r>
            <a:endParaRPr lang="en-US" b="1" dirty="0"/>
          </a:p>
          <a:p>
            <a:pPr marL="622800" lvl="1" indent="-320400">
              <a:spcBef>
                <a:spcPts val="1000"/>
              </a:spcBef>
              <a:defRPr/>
            </a:pPr>
            <a:r>
              <a:rPr lang="en-US" sz="2000" dirty="0"/>
              <a:t>Company’s ability to meet its needs without sacrificing the ability of future generations to meet their needs.</a:t>
            </a:r>
          </a:p>
          <a:p>
            <a:pPr marL="622800" lvl="1" indent="-320400">
              <a:spcBef>
                <a:spcPts val="1000"/>
              </a:spcBef>
              <a:defRPr/>
            </a:pPr>
            <a:r>
              <a:rPr lang="en-US" sz="2000" dirty="0"/>
              <a:t>Company must meet </a:t>
            </a:r>
            <a:r>
              <a:rPr lang="en-US" sz="2000" b="1" dirty="0"/>
              <a:t>stakeholders’</a:t>
            </a:r>
            <a:r>
              <a:rPr lang="en-US" sz="2000" dirty="0"/>
              <a:t> needs.</a:t>
            </a:r>
          </a:p>
          <a:p>
            <a:pPr marL="622800" lvl="1" indent="-320400">
              <a:spcBef>
                <a:spcPts val="1000"/>
              </a:spcBef>
              <a:defRPr/>
            </a:pPr>
            <a:r>
              <a:rPr lang="en-US" sz="2000" dirty="0"/>
              <a:t>ESG practices must be part of company’s business model to gain competitive advantage and reduce legal risks.</a:t>
            </a:r>
          </a:p>
        </p:txBody>
      </p:sp>
      <p:sp>
        <p:nvSpPr>
          <p:cNvPr id="5" name="Content Placeholder 4">
            <a:extLst>
              <a:ext uri="{FF2B5EF4-FFF2-40B4-BE49-F238E27FC236}">
                <a16:creationId xmlns:a16="http://schemas.microsoft.com/office/drawing/2014/main" id="{EB5A6BAF-1C2D-3E40-12C5-9330E7CBBB06}"/>
              </a:ext>
            </a:extLst>
          </p:cNvPr>
          <p:cNvSpPr>
            <a:spLocks noGrp="1"/>
          </p:cNvSpPr>
          <p:nvPr>
            <p:ph sz="quarter" idx="14"/>
          </p:nvPr>
        </p:nvSpPr>
        <p:spPr>
          <a:xfrm>
            <a:off x="1524000" y="6256338"/>
            <a:ext cx="1098550" cy="368300"/>
          </a:xfrm>
          <a:solidFill>
            <a:schemeClr val="accent1">
              <a:lumMod val="20000"/>
              <a:lumOff val="80000"/>
            </a:schemeClr>
          </a:solidFill>
        </p:spPr>
        <p:txBody>
          <a:bodyPr/>
          <a:lstStyle/>
          <a:p>
            <a:pPr>
              <a:defRPr/>
            </a:pPr>
            <a:r>
              <a:rPr lang="en-US" sz="2000" b="1" dirty="0"/>
              <a:t>L</a:t>
            </a:r>
            <a:r>
              <a:rPr lang="en-US" sz="100" b="1" dirty="0"/>
              <a:t> </a:t>
            </a:r>
            <a:r>
              <a:rPr lang="en-US" sz="2000" b="1" dirty="0"/>
              <a:t>O 1-2</a:t>
            </a:r>
          </a:p>
        </p:txBody>
      </p:sp>
      <p:sp>
        <p:nvSpPr>
          <p:cNvPr id="41989" name="矩形 1">
            <a:extLst>
              <a:ext uri="{FF2B5EF4-FFF2-40B4-BE49-F238E27FC236}">
                <a16:creationId xmlns:a16="http://schemas.microsoft.com/office/drawing/2014/main" id="{4512F928-BF7C-E6B1-D9F3-E81D4ACC0016}"/>
              </a:ext>
            </a:extLst>
          </p:cNvPr>
          <p:cNvSpPr>
            <a:spLocks noChangeArrowheads="1"/>
          </p:cNvSpPr>
          <p:nvPr/>
        </p:nvSpPr>
        <p:spPr bwMode="auto">
          <a:xfrm>
            <a:off x="2362200" y="4687888"/>
            <a:ext cx="7620000" cy="8302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defRPr sz="2400">
                <a:solidFill>
                  <a:schemeClr val="tx1"/>
                </a:solidFill>
                <a:latin typeface="Arial" panose="020B0604020202020204" pitchFamily="34" charset="0"/>
                <a:ea typeface="ＭＳ Ｐゴシック" panose="020B0600070205080204" pitchFamily="34" charset="-128"/>
              </a:defRPr>
            </a:lvl1pPr>
            <a:lvl2pPr marL="742950" indent="-285750">
              <a:defRPr sz="2400">
                <a:solidFill>
                  <a:schemeClr val="tx1"/>
                </a:solidFill>
                <a:latin typeface="Arial" panose="020B0604020202020204" pitchFamily="34" charset="0"/>
                <a:ea typeface="ＭＳ Ｐゴシック" panose="020B0600070205080204" pitchFamily="34" charset="-128"/>
              </a:defRPr>
            </a:lvl2pPr>
            <a:lvl3pPr marL="1143000" indent="-228600">
              <a:defRPr sz="2400">
                <a:solidFill>
                  <a:schemeClr val="tx1"/>
                </a:solidFill>
                <a:latin typeface="Arial" panose="020B0604020202020204" pitchFamily="34" charset="0"/>
                <a:ea typeface="ＭＳ Ｐゴシック" panose="020B0600070205080204" pitchFamily="34" charset="-128"/>
              </a:defRPr>
            </a:lvl3pPr>
            <a:lvl4pPr marL="1600200" indent="-228600">
              <a:defRPr sz="2400">
                <a:solidFill>
                  <a:schemeClr val="tx1"/>
                </a:solidFill>
                <a:latin typeface="Arial" panose="020B0604020202020204" pitchFamily="34" charset="0"/>
                <a:ea typeface="ＭＳ Ｐゴシック" panose="020B0600070205080204" pitchFamily="34" charset="-128"/>
              </a:defRPr>
            </a:lvl4pPr>
            <a:lvl5pPr marL="2057400" indent="-228600">
              <a:defRPr sz="24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sz="2400">
                <a:solidFill>
                  <a:schemeClr val="tx1"/>
                </a:solidFill>
                <a:latin typeface="Arial" panose="020B0604020202020204" pitchFamily="34" charset="0"/>
                <a:ea typeface="ＭＳ Ｐゴシック" panose="020B0600070205080204" pitchFamily="34" charset="-128"/>
              </a:defRPr>
            </a:lvl9pPr>
          </a:lstStyle>
          <a:p>
            <a:r>
              <a:rPr lang="en-US" altLang="zh-MO" dirty="0">
                <a:hlinkClick r:id="rId3"/>
              </a:rPr>
              <a:t>https://www.youtube.com/watch?v=CLSP62-Q87A</a:t>
            </a:r>
            <a:endParaRPr lang="en-US" altLang="zh-MO" dirty="0"/>
          </a:p>
          <a:p>
            <a:endParaRPr lang="zh-MO" altLang="en-US" dirty="0"/>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4C6691-8138-4EE8-B631-C2851310C962}"/>
              </a:ext>
            </a:extLst>
          </p:cNvPr>
          <p:cNvSpPr>
            <a:spLocks noGrp="1"/>
          </p:cNvSpPr>
          <p:nvPr>
            <p:ph type="title"/>
          </p:nvPr>
        </p:nvSpPr>
        <p:spPr/>
        <p:txBody>
          <a:bodyPr/>
          <a:lstStyle/>
          <a:p>
            <a:endParaRPr lang="en-GB"/>
          </a:p>
        </p:txBody>
      </p:sp>
      <p:pic>
        <p:nvPicPr>
          <p:cNvPr id="7" name="Online Media 6" title="Where hotel is staffed by robots - BBC Click">
            <a:hlinkClick r:id="" action="ppaction://media"/>
            <a:extLst>
              <a:ext uri="{FF2B5EF4-FFF2-40B4-BE49-F238E27FC236}">
                <a16:creationId xmlns:a16="http://schemas.microsoft.com/office/drawing/2014/main" id="{6F0914B2-73C7-439F-9175-8E1CF0BCB39A}"/>
              </a:ext>
            </a:extLst>
          </p:cNvPr>
          <p:cNvPicPr>
            <a:picLocks noGrp="1" noRot="1" noChangeAspect="1"/>
          </p:cNvPicPr>
          <p:nvPr>
            <p:ph idx="1"/>
            <a:videoFile r:link="rId1"/>
          </p:nvPr>
        </p:nvPicPr>
        <p:blipFill>
          <a:blip r:embed="rId4"/>
          <a:stretch>
            <a:fillRect/>
          </a:stretch>
        </p:blipFill>
        <p:spPr>
          <a:xfrm>
            <a:off x="1847529" y="365126"/>
            <a:ext cx="8686497" cy="5440139"/>
          </a:xfrm>
          <a:prstGeom prst="rect">
            <a:avLst/>
          </a:prstGeom>
        </p:spPr>
      </p:pic>
    </p:spTree>
    <p:extLst>
      <p:ext uri="{BB962C8B-B14F-4D97-AF65-F5344CB8AC3E}">
        <p14:creationId xmlns:p14="http://schemas.microsoft.com/office/powerpoint/2010/main" val="32738858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AA294-518A-1D3D-56C4-C377D12B5988}"/>
              </a:ext>
            </a:extLst>
          </p:cNvPr>
          <p:cNvSpPr>
            <a:spLocks noGrp="1"/>
          </p:cNvSpPr>
          <p:nvPr>
            <p:ph type="title"/>
          </p:nvPr>
        </p:nvSpPr>
        <p:spPr/>
        <p:txBody>
          <a:bodyPr/>
          <a:lstStyle/>
          <a:p>
            <a:r>
              <a:rPr lang="en-GB" dirty="0"/>
              <a:t>Activity </a:t>
            </a:r>
          </a:p>
        </p:txBody>
      </p:sp>
      <p:sp>
        <p:nvSpPr>
          <p:cNvPr id="3" name="Content Placeholder 2">
            <a:extLst>
              <a:ext uri="{FF2B5EF4-FFF2-40B4-BE49-F238E27FC236}">
                <a16:creationId xmlns:a16="http://schemas.microsoft.com/office/drawing/2014/main" id="{977C4361-0227-4D91-8CC0-7818339A5995}"/>
              </a:ext>
            </a:extLst>
          </p:cNvPr>
          <p:cNvSpPr>
            <a:spLocks noGrp="1"/>
          </p:cNvSpPr>
          <p:nvPr>
            <p:ph idx="1"/>
          </p:nvPr>
        </p:nvSpPr>
        <p:spPr/>
        <p:txBody>
          <a:bodyPr/>
          <a:lstStyle/>
          <a:p>
            <a:r>
              <a:rPr lang="en-GB" dirty="0">
                <a:hlinkClick r:id="rId2"/>
              </a:rPr>
              <a:t>8 Examples of Robots Being Used in the Hospitality Industry (revfine.com)</a:t>
            </a:r>
            <a:endParaRPr lang="en-GB" dirty="0"/>
          </a:p>
        </p:txBody>
      </p:sp>
    </p:spTree>
    <p:extLst>
      <p:ext uri="{BB962C8B-B14F-4D97-AF65-F5344CB8AC3E}">
        <p14:creationId xmlns:p14="http://schemas.microsoft.com/office/powerpoint/2010/main" val="19043114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A6A7D96-DCE5-4130-8531-0560E7DB7478}"/>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Internal Environment</a:t>
            </a:r>
            <a:br>
              <a:rPr lang="en-GB" b="1" i="0" dirty="0">
                <a:solidFill>
                  <a:srgbClr val="242424"/>
                </a:solidFill>
                <a:effectLst/>
                <a:latin typeface="Segoe UI" panose="020B0502040204020203" pitchFamily="34" charset="0"/>
              </a:rPr>
            </a:br>
            <a:endParaRPr lang="en-GB" dirty="0"/>
          </a:p>
        </p:txBody>
      </p:sp>
      <p:sp>
        <p:nvSpPr>
          <p:cNvPr id="5" name="Text Placeholder 4">
            <a:extLst>
              <a:ext uri="{FF2B5EF4-FFF2-40B4-BE49-F238E27FC236}">
                <a16:creationId xmlns:a16="http://schemas.microsoft.com/office/drawing/2014/main" id="{DA437DB5-769E-4156-A948-72D42702E65F}"/>
              </a:ext>
            </a:extLst>
          </p:cNvPr>
          <p:cNvSpPr>
            <a:spLocks noGrp="1"/>
          </p:cNvSpPr>
          <p:nvPr>
            <p:ph type="body" idx="1"/>
          </p:nvPr>
        </p:nvSpPr>
        <p:spPr/>
        <p:txBody>
          <a:bodyPr/>
          <a:lstStyle/>
          <a:p>
            <a:r>
              <a:rPr lang="en-GB" dirty="0"/>
              <a:t>PESTLE</a:t>
            </a:r>
          </a:p>
        </p:txBody>
      </p:sp>
    </p:spTree>
    <p:extLst>
      <p:ext uri="{BB962C8B-B14F-4D97-AF65-F5344CB8AC3E}">
        <p14:creationId xmlns:p14="http://schemas.microsoft.com/office/powerpoint/2010/main" val="6539159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3F2477-AB70-4F79-AD5C-8AB92294F887}"/>
              </a:ext>
            </a:extLst>
          </p:cNvPr>
          <p:cNvSpPr>
            <a:spLocks noGrp="1"/>
          </p:cNvSpPr>
          <p:nvPr>
            <p:ph type="title"/>
          </p:nvPr>
        </p:nvSpPr>
        <p:spPr/>
        <p:txBody>
          <a:bodyPr/>
          <a:lstStyle/>
          <a:p>
            <a:r>
              <a:rPr lang="en-GB" dirty="0"/>
              <a:t>Question.. </a:t>
            </a:r>
          </a:p>
        </p:txBody>
      </p:sp>
      <p:sp>
        <p:nvSpPr>
          <p:cNvPr id="5" name="Content Placeholder 4">
            <a:extLst>
              <a:ext uri="{FF2B5EF4-FFF2-40B4-BE49-F238E27FC236}">
                <a16:creationId xmlns:a16="http://schemas.microsoft.com/office/drawing/2014/main" id="{E78CCF02-AFC3-4938-84D1-86601A35E223}"/>
              </a:ext>
            </a:extLst>
          </p:cNvPr>
          <p:cNvSpPr>
            <a:spLocks noGrp="1"/>
          </p:cNvSpPr>
          <p:nvPr>
            <p:ph idx="1"/>
          </p:nvPr>
        </p:nvSpPr>
        <p:spPr/>
        <p:txBody>
          <a:bodyPr>
            <a:normAutofit/>
          </a:bodyPr>
          <a:lstStyle/>
          <a:p>
            <a:pPr algn="ctr"/>
            <a:r>
              <a:rPr lang="en-GB" sz="4000" b="0" i="0" dirty="0">
                <a:solidFill>
                  <a:srgbClr val="242424"/>
                </a:solidFill>
                <a:effectLst/>
                <a:latin typeface="Segoe UI" panose="020B0502040204020203" pitchFamily="34" charset="0"/>
              </a:rPr>
              <a:t>What are some internal factors that have recently influenced HR strategies in your organisation?"</a:t>
            </a:r>
            <a:endParaRPr lang="en-GB" sz="4000" dirty="0"/>
          </a:p>
        </p:txBody>
      </p:sp>
    </p:spTree>
    <p:extLst>
      <p:ext uri="{BB962C8B-B14F-4D97-AF65-F5344CB8AC3E}">
        <p14:creationId xmlns:p14="http://schemas.microsoft.com/office/powerpoint/2010/main" val="31430829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6047030-BBFF-44C5-A186-80417A228397}"/>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Technological Advancements</a:t>
            </a:r>
            <a:r>
              <a:rPr lang="en-GB" b="0" i="0" dirty="0">
                <a:solidFill>
                  <a:srgbClr val="242424"/>
                </a:solidFill>
                <a:effectLst/>
                <a:latin typeface="Segoe UI" panose="020B0502040204020203" pitchFamily="34" charset="0"/>
              </a:rPr>
              <a:t>:</a:t>
            </a:r>
            <a:endParaRPr lang="en-GB" dirty="0"/>
          </a:p>
        </p:txBody>
      </p:sp>
      <p:sp>
        <p:nvSpPr>
          <p:cNvPr id="5" name="Content Placeholder 4">
            <a:extLst>
              <a:ext uri="{FF2B5EF4-FFF2-40B4-BE49-F238E27FC236}">
                <a16:creationId xmlns:a16="http://schemas.microsoft.com/office/drawing/2014/main" id="{4727AF26-1F58-44ED-A0EC-86468C67F9E6}"/>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Automation and AI</a:t>
            </a:r>
            <a:r>
              <a:rPr lang="en-GB" b="0" i="0" dirty="0">
                <a:solidFill>
                  <a:srgbClr val="242424"/>
                </a:solidFill>
                <a:effectLst/>
                <a:latin typeface="Segoe UI" panose="020B0502040204020203" pitchFamily="34" charset="0"/>
              </a:rPr>
              <a:t>: The integration of automation and artificial intelligence (AI) in HR processes, such as recruitment and performance management, is transforming how HR functions</a:t>
            </a:r>
          </a:p>
          <a:p>
            <a:pPr marL="0" indent="0" algn="l">
              <a:buNone/>
            </a:pPr>
            <a:endParaRPr lang="en-GB" b="0" i="0" dirty="0">
              <a:solidFill>
                <a:srgbClr val="242424"/>
              </a:solidFill>
              <a:effectLst/>
              <a:latin typeface="Segoe UI" panose="020B0502040204020203" pitchFamily="34" charset="0"/>
            </a:endParaRPr>
          </a:p>
          <a:p>
            <a:pPr algn="l">
              <a:buFont typeface="Arial" panose="020B0604020202020204" pitchFamily="34" charset="0"/>
              <a:buChar char="•"/>
            </a:pPr>
            <a:r>
              <a:rPr lang="en-GB" b="1" i="0" dirty="0">
                <a:solidFill>
                  <a:srgbClr val="242424"/>
                </a:solidFill>
                <a:effectLst/>
                <a:latin typeface="Segoe UI" panose="020B0502040204020203" pitchFamily="34" charset="0"/>
              </a:rPr>
              <a:t>Digital Transformation</a:t>
            </a:r>
            <a:r>
              <a:rPr lang="en-GB" b="0" i="0" dirty="0">
                <a:solidFill>
                  <a:srgbClr val="242424"/>
                </a:solidFill>
                <a:effectLst/>
                <a:latin typeface="Segoe UI" panose="020B0502040204020203" pitchFamily="34" charset="0"/>
              </a:rPr>
              <a:t>: The shift towards digital platforms for employee engagement, training, and development is reshaping HR strategies to focus on digital literacy and remote work capabilities</a:t>
            </a:r>
          </a:p>
          <a:p>
            <a:endParaRPr lang="en-GB" dirty="0"/>
          </a:p>
        </p:txBody>
      </p:sp>
    </p:spTree>
    <p:extLst>
      <p:ext uri="{BB962C8B-B14F-4D97-AF65-F5344CB8AC3E}">
        <p14:creationId xmlns:p14="http://schemas.microsoft.com/office/powerpoint/2010/main" val="19463136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88A1AD-1899-BE75-F57C-C74675A2CEDA}"/>
              </a:ext>
            </a:extLst>
          </p:cNvPr>
          <p:cNvSpPr>
            <a:spLocks noGrp="1"/>
          </p:cNvSpPr>
          <p:nvPr>
            <p:ph type="title"/>
          </p:nvPr>
        </p:nvSpPr>
        <p:spPr/>
        <p:txBody>
          <a:bodyPr/>
          <a:lstStyle/>
          <a:p>
            <a:r>
              <a:rPr lang="en-GB" dirty="0"/>
              <a:t>HR in the Digital Era </a:t>
            </a:r>
          </a:p>
        </p:txBody>
      </p:sp>
      <p:sp>
        <p:nvSpPr>
          <p:cNvPr id="5" name="TextBox 4">
            <a:extLst>
              <a:ext uri="{FF2B5EF4-FFF2-40B4-BE49-F238E27FC236}">
                <a16:creationId xmlns:a16="http://schemas.microsoft.com/office/drawing/2014/main" id="{9943A7E3-1EE3-468D-23AB-4E98038A9F4C}"/>
              </a:ext>
            </a:extLst>
          </p:cNvPr>
          <p:cNvSpPr txBox="1"/>
          <p:nvPr/>
        </p:nvSpPr>
        <p:spPr>
          <a:xfrm>
            <a:off x="2369036" y="5157192"/>
            <a:ext cx="7056784" cy="369332"/>
          </a:xfrm>
          <a:prstGeom prst="rect">
            <a:avLst/>
          </a:prstGeom>
          <a:noFill/>
        </p:spPr>
        <p:txBody>
          <a:bodyPr wrap="square">
            <a:spAutoFit/>
          </a:bodyPr>
          <a:lstStyle/>
          <a:p>
            <a:r>
              <a:rPr lang="en-GB" dirty="0">
                <a:hlinkClick r:id="rId3"/>
              </a:rPr>
              <a:t>HR &amp; Digital Transformation: How to Drive HR Change (2023)| </a:t>
            </a:r>
            <a:r>
              <a:rPr lang="en-GB" dirty="0" err="1">
                <a:hlinkClick r:id="rId3"/>
              </a:rPr>
              <a:t>Whatfix</a:t>
            </a:r>
            <a:endParaRPr lang="en-GB" dirty="0"/>
          </a:p>
        </p:txBody>
      </p:sp>
      <p:pic>
        <p:nvPicPr>
          <p:cNvPr id="7" name="Picture 6">
            <a:extLst>
              <a:ext uri="{FF2B5EF4-FFF2-40B4-BE49-F238E27FC236}">
                <a16:creationId xmlns:a16="http://schemas.microsoft.com/office/drawing/2014/main" id="{22FB581E-B790-726A-FAEC-AADAF23FEAE0}"/>
              </a:ext>
            </a:extLst>
          </p:cNvPr>
          <p:cNvPicPr>
            <a:picLocks noChangeAspect="1"/>
          </p:cNvPicPr>
          <p:nvPr/>
        </p:nvPicPr>
        <p:blipFill rotWithShape="1">
          <a:blip r:embed="rId4"/>
          <a:srcRect l="9050" t="24801" r="68900" b="27600"/>
          <a:stretch/>
        </p:blipFill>
        <p:spPr>
          <a:xfrm>
            <a:off x="2533181" y="1566084"/>
            <a:ext cx="6523073" cy="3960440"/>
          </a:xfrm>
          <a:prstGeom prst="rect">
            <a:avLst/>
          </a:prstGeom>
        </p:spPr>
      </p:pic>
      <p:sp>
        <p:nvSpPr>
          <p:cNvPr id="4" name="TextBox 3">
            <a:extLst>
              <a:ext uri="{FF2B5EF4-FFF2-40B4-BE49-F238E27FC236}">
                <a16:creationId xmlns:a16="http://schemas.microsoft.com/office/drawing/2014/main" id="{1FA26991-EC44-0FED-8A20-60E1025301E3}"/>
              </a:ext>
            </a:extLst>
          </p:cNvPr>
          <p:cNvSpPr txBox="1"/>
          <p:nvPr/>
        </p:nvSpPr>
        <p:spPr>
          <a:xfrm>
            <a:off x="2746261" y="5341858"/>
            <a:ext cx="6096912" cy="646331"/>
          </a:xfrm>
          <a:prstGeom prst="rect">
            <a:avLst/>
          </a:prstGeom>
          <a:noFill/>
        </p:spPr>
        <p:txBody>
          <a:bodyPr wrap="square">
            <a:spAutoFit/>
          </a:bodyPr>
          <a:lstStyle/>
          <a:p>
            <a:r>
              <a:rPr lang="en-GB" dirty="0">
                <a:hlinkClick r:id="rId5"/>
              </a:rPr>
              <a:t>https://youtu.be/XpbGAmqr2Ww</a:t>
            </a:r>
            <a:endParaRPr lang="en-GB" dirty="0"/>
          </a:p>
          <a:p>
            <a:endParaRPr lang="en-GB" dirty="0"/>
          </a:p>
        </p:txBody>
      </p:sp>
    </p:spTree>
    <p:extLst>
      <p:ext uri="{BB962C8B-B14F-4D97-AF65-F5344CB8AC3E}">
        <p14:creationId xmlns:p14="http://schemas.microsoft.com/office/powerpoint/2010/main" val="39701872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EE55BA-98FC-4148-B452-67F9C6971AC5}"/>
              </a:ext>
            </a:extLst>
          </p:cNvPr>
          <p:cNvSpPr>
            <a:spLocks noGrp="1"/>
          </p:cNvSpPr>
          <p:nvPr>
            <p:ph type="title"/>
          </p:nvPr>
        </p:nvSpPr>
        <p:spPr/>
        <p:txBody>
          <a:bodyPr/>
          <a:lstStyle/>
          <a:p>
            <a:r>
              <a:rPr lang="en-GB" dirty="0"/>
              <a:t>Question </a:t>
            </a:r>
          </a:p>
        </p:txBody>
      </p:sp>
      <p:sp>
        <p:nvSpPr>
          <p:cNvPr id="3" name="Content Placeholder 2">
            <a:extLst>
              <a:ext uri="{FF2B5EF4-FFF2-40B4-BE49-F238E27FC236}">
                <a16:creationId xmlns:a16="http://schemas.microsoft.com/office/drawing/2014/main" id="{0595763B-9CF6-44A4-B5B1-8EC68EA0A9F6}"/>
              </a:ext>
            </a:extLst>
          </p:cNvPr>
          <p:cNvSpPr>
            <a:spLocks noGrp="1"/>
          </p:cNvSpPr>
          <p:nvPr>
            <p:ph idx="1"/>
          </p:nvPr>
        </p:nvSpPr>
        <p:spPr/>
        <p:txBody>
          <a:bodyPr/>
          <a:lstStyle/>
          <a:p>
            <a:pPr marL="0" indent="0">
              <a:buNone/>
            </a:pPr>
            <a:r>
              <a:rPr lang="en-GB" b="0" i="0" dirty="0">
                <a:solidFill>
                  <a:srgbClr val="242424"/>
                </a:solidFill>
                <a:effectLst/>
                <a:latin typeface="Segoe UI" panose="020B0502040204020203" pitchFamily="34" charset="0"/>
              </a:rPr>
              <a:t>Give examples of –</a:t>
            </a:r>
          </a:p>
          <a:p>
            <a:pPr marL="0" indent="0" algn="ctr">
              <a:buNone/>
            </a:pPr>
            <a:r>
              <a:rPr lang="en-GB" b="0" i="0" dirty="0">
                <a:solidFill>
                  <a:srgbClr val="242424"/>
                </a:solidFill>
                <a:effectLst/>
                <a:latin typeface="Segoe UI" panose="020B0502040204020203" pitchFamily="34" charset="0"/>
              </a:rPr>
              <a:t>strategies for improving employee engagement in a remote work environment."</a:t>
            </a:r>
            <a:endParaRPr lang="en-GB" dirty="0"/>
          </a:p>
          <a:p>
            <a:r>
              <a:rPr lang="en-GB" dirty="0"/>
              <a:t>Why is this needed? </a:t>
            </a:r>
          </a:p>
        </p:txBody>
      </p:sp>
    </p:spTree>
    <p:extLst>
      <p:ext uri="{BB962C8B-B14F-4D97-AF65-F5344CB8AC3E}">
        <p14:creationId xmlns:p14="http://schemas.microsoft.com/office/powerpoint/2010/main" val="9502300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AF7605-C774-AC58-F8CC-822334ED1150}"/>
              </a:ext>
            </a:extLst>
          </p:cNvPr>
          <p:cNvSpPr>
            <a:spLocks noGrp="1"/>
          </p:cNvSpPr>
          <p:nvPr>
            <p:ph type="title"/>
          </p:nvPr>
        </p:nvSpPr>
        <p:spPr/>
        <p:txBody>
          <a:bodyPr/>
          <a:lstStyle/>
          <a:p>
            <a:r>
              <a:rPr lang="en-US" dirty="0"/>
              <a:t>In-class activity</a:t>
            </a:r>
            <a:endParaRPr lang="en-GB" dirty="0"/>
          </a:p>
        </p:txBody>
      </p:sp>
      <p:sp>
        <p:nvSpPr>
          <p:cNvPr id="3" name="Content Placeholder 2">
            <a:extLst>
              <a:ext uri="{FF2B5EF4-FFF2-40B4-BE49-F238E27FC236}">
                <a16:creationId xmlns:a16="http://schemas.microsoft.com/office/drawing/2014/main" id="{B31C4002-06FF-0FCD-E1FF-FD2609D56F59}"/>
              </a:ext>
            </a:extLst>
          </p:cNvPr>
          <p:cNvSpPr>
            <a:spLocks noGrp="1"/>
          </p:cNvSpPr>
          <p:nvPr>
            <p:ph idx="1"/>
          </p:nvPr>
        </p:nvSpPr>
        <p:spPr>
          <a:xfrm>
            <a:off x="609600" y="2008261"/>
            <a:ext cx="10972800" cy="3508971"/>
          </a:xfrm>
        </p:spPr>
        <p:txBody>
          <a:bodyPr>
            <a:normAutofit/>
          </a:bodyPr>
          <a:lstStyle/>
          <a:p>
            <a:pPr marL="0" indent="0">
              <a:buNone/>
            </a:pPr>
            <a:r>
              <a:rPr lang="en-US" dirty="0"/>
              <a:t>[From employees’ perspective]</a:t>
            </a:r>
          </a:p>
          <a:p>
            <a:pPr marL="0" indent="0">
              <a:buNone/>
            </a:pPr>
            <a:r>
              <a:rPr lang="en-US" dirty="0"/>
              <a:t>Please select a work mode : traditional work-at-office mode ; remote work mode and hybrid work mode. </a:t>
            </a:r>
          </a:p>
          <a:p>
            <a:pPr marL="0" indent="0">
              <a:buNone/>
            </a:pPr>
            <a:endParaRPr lang="en-US" dirty="0"/>
          </a:p>
        </p:txBody>
      </p:sp>
    </p:spTree>
    <p:extLst>
      <p:ext uri="{BB962C8B-B14F-4D97-AF65-F5344CB8AC3E}">
        <p14:creationId xmlns:p14="http://schemas.microsoft.com/office/powerpoint/2010/main" val="4751000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A1EA5D-93DF-A484-C7E3-4BC600928D7C}"/>
              </a:ext>
            </a:extLst>
          </p:cNvPr>
          <p:cNvSpPr>
            <a:spLocks noGrp="1"/>
          </p:cNvSpPr>
          <p:nvPr>
            <p:ph type="title"/>
          </p:nvPr>
        </p:nvSpPr>
        <p:spPr/>
        <p:txBody>
          <a:bodyPr/>
          <a:lstStyle/>
          <a:p>
            <a:r>
              <a:rPr lang="en-US" dirty="0"/>
              <a:t>In-class activity</a:t>
            </a:r>
            <a:endParaRPr lang="en-GB" dirty="0"/>
          </a:p>
        </p:txBody>
      </p:sp>
      <p:sp>
        <p:nvSpPr>
          <p:cNvPr id="3" name="Content Placeholder 2">
            <a:extLst>
              <a:ext uri="{FF2B5EF4-FFF2-40B4-BE49-F238E27FC236}">
                <a16:creationId xmlns:a16="http://schemas.microsoft.com/office/drawing/2014/main" id="{589B76C0-323C-2DA0-5810-A241D907E582}"/>
              </a:ext>
            </a:extLst>
          </p:cNvPr>
          <p:cNvSpPr>
            <a:spLocks noGrp="1"/>
          </p:cNvSpPr>
          <p:nvPr>
            <p:ph idx="1"/>
          </p:nvPr>
        </p:nvSpPr>
        <p:spPr/>
        <p:txBody>
          <a:bodyPr/>
          <a:lstStyle/>
          <a:p>
            <a:pPr marL="0" indent="0">
              <a:buNone/>
            </a:pPr>
            <a:r>
              <a:rPr lang="en-US" dirty="0"/>
              <a:t>[From the </a:t>
            </a:r>
            <a:r>
              <a:rPr lang="en-US"/>
              <a:t>Human </a:t>
            </a:r>
            <a:r>
              <a:rPr lang="en-US" dirty="0"/>
              <a:t>R</a:t>
            </a:r>
            <a:r>
              <a:rPr lang="en-US"/>
              <a:t>esources</a:t>
            </a:r>
            <a:r>
              <a:rPr lang="en-US" dirty="0"/>
              <a:t>’ perspective] </a:t>
            </a:r>
          </a:p>
          <a:p>
            <a:pPr marL="0" indent="0">
              <a:buNone/>
            </a:pPr>
            <a:endParaRPr lang="en-US" dirty="0"/>
          </a:p>
          <a:p>
            <a:pPr marL="0" indent="0">
              <a:buNone/>
            </a:pPr>
            <a:r>
              <a:rPr lang="en-US" dirty="0"/>
              <a:t>How do you monitor employees’ performance ? </a:t>
            </a:r>
          </a:p>
          <a:p>
            <a:pPr marL="0" indent="0">
              <a:buNone/>
            </a:pPr>
            <a:r>
              <a:rPr lang="en-US" dirty="0"/>
              <a:t>How do you enhance and maintain employees’ motivation? </a:t>
            </a:r>
            <a:endParaRPr lang="en-GB" dirty="0"/>
          </a:p>
        </p:txBody>
      </p:sp>
    </p:spTree>
    <p:extLst>
      <p:ext uri="{BB962C8B-B14F-4D97-AF65-F5344CB8AC3E}">
        <p14:creationId xmlns:p14="http://schemas.microsoft.com/office/powerpoint/2010/main" val="34079304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B8BCF-0F1D-413B-9EF1-5516289AFE5F}"/>
              </a:ext>
            </a:extLst>
          </p:cNvPr>
          <p:cNvSpPr>
            <a:spLocks noGrp="1"/>
          </p:cNvSpPr>
          <p:nvPr>
            <p:ph type="title"/>
          </p:nvPr>
        </p:nvSpPr>
        <p:spPr>
          <a:xfrm>
            <a:off x="609600" y="274638"/>
            <a:ext cx="10972800" cy="1143000"/>
          </a:xfrm>
        </p:spPr>
        <p:txBody>
          <a:bodyPr anchor="ctr">
            <a:normAutofit/>
          </a:bodyPr>
          <a:lstStyle/>
          <a:p>
            <a:r>
              <a:rPr lang="en-GB" b="1" i="0">
                <a:effectLst/>
              </a:rPr>
              <a:t>Organisational Culture</a:t>
            </a:r>
            <a:r>
              <a:rPr lang="en-GB" b="0" i="0">
                <a:effectLst/>
              </a:rPr>
              <a:t>:</a:t>
            </a:r>
            <a:endParaRPr lang="en-GB" dirty="0"/>
          </a:p>
        </p:txBody>
      </p:sp>
      <p:pic>
        <p:nvPicPr>
          <p:cNvPr id="5" name="Picture 4" descr="A finger touching a button&#10;&#10;Description automatically generated">
            <a:extLst>
              <a:ext uri="{FF2B5EF4-FFF2-40B4-BE49-F238E27FC236}">
                <a16:creationId xmlns:a16="http://schemas.microsoft.com/office/drawing/2014/main" id="{2749E067-3A1F-4570-BC81-CD462806F70E}"/>
              </a:ext>
            </a:extLst>
          </p:cNvPr>
          <p:cNvPicPr>
            <a:picLocks noChangeAspect="1"/>
          </p:cNvPicPr>
          <p:nvPr/>
        </p:nvPicPr>
        <p:blipFill>
          <a:blip r:embed="rId3"/>
          <a:stretch>
            <a:fillRect/>
          </a:stretch>
        </p:blipFill>
        <p:spPr>
          <a:xfrm>
            <a:off x="609600" y="2086977"/>
            <a:ext cx="5384800" cy="3015488"/>
          </a:xfrm>
          <a:prstGeom prst="rect">
            <a:avLst/>
          </a:prstGeom>
          <a:noFill/>
        </p:spPr>
      </p:pic>
      <p:sp>
        <p:nvSpPr>
          <p:cNvPr id="3" name="Content Placeholder 2">
            <a:extLst>
              <a:ext uri="{FF2B5EF4-FFF2-40B4-BE49-F238E27FC236}">
                <a16:creationId xmlns:a16="http://schemas.microsoft.com/office/drawing/2014/main" id="{47C6E5D0-1B8E-42C7-A54D-9DFBCE332763}"/>
              </a:ext>
            </a:extLst>
          </p:cNvPr>
          <p:cNvSpPr>
            <a:spLocks noGrp="1"/>
          </p:cNvSpPr>
          <p:nvPr>
            <p:ph sz="half" idx="2"/>
          </p:nvPr>
        </p:nvSpPr>
        <p:spPr>
          <a:xfrm>
            <a:off x="6197600" y="1600201"/>
            <a:ext cx="5384800" cy="3989040"/>
          </a:xfrm>
        </p:spPr>
        <p:txBody>
          <a:bodyPr>
            <a:normAutofit/>
          </a:bodyPr>
          <a:lstStyle/>
          <a:p>
            <a:pPr>
              <a:lnSpc>
                <a:spcPct val="90000"/>
              </a:lnSpc>
              <a:buFont typeface="Arial" panose="020B0604020202020204" pitchFamily="34" charset="0"/>
              <a:buChar char="•"/>
            </a:pPr>
            <a:r>
              <a:rPr lang="en-GB" sz="2200" b="1" i="0">
                <a:effectLst/>
              </a:rPr>
              <a:t>Diversity and Inclusion</a:t>
            </a:r>
            <a:r>
              <a:rPr lang="en-GB" sz="2200" b="0" i="0">
                <a:effectLst/>
              </a:rPr>
              <a:t>: Emphasising diversity, equity, and inclusion (DEI) has become a priority, influencing HR policies and practices to create a more inclusive workplace</a:t>
            </a:r>
          </a:p>
          <a:p>
            <a:pPr marL="0" indent="0">
              <a:lnSpc>
                <a:spcPct val="90000"/>
              </a:lnSpc>
              <a:buNone/>
            </a:pPr>
            <a:endParaRPr lang="en-GB" sz="2200" b="0" i="0">
              <a:effectLst/>
            </a:endParaRPr>
          </a:p>
          <a:p>
            <a:pPr>
              <a:lnSpc>
                <a:spcPct val="90000"/>
              </a:lnSpc>
              <a:buFont typeface="Arial" panose="020B0604020202020204" pitchFamily="34" charset="0"/>
              <a:buChar char="•"/>
            </a:pPr>
            <a:r>
              <a:rPr lang="en-GB" sz="2200" b="1" i="0">
                <a:effectLst/>
              </a:rPr>
              <a:t>Employee Well-being</a:t>
            </a:r>
            <a:r>
              <a:rPr lang="en-GB" sz="2200" b="0" i="0">
                <a:effectLst/>
              </a:rPr>
              <a:t>: There is a growing focus on mental health and well-being programs, requiring HR to develop strategies that support employee wellness and work-life balance</a:t>
            </a:r>
          </a:p>
          <a:p>
            <a:pPr>
              <a:lnSpc>
                <a:spcPct val="90000"/>
              </a:lnSpc>
            </a:pPr>
            <a:endParaRPr lang="en-GB" sz="2200"/>
          </a:p>
        </p:txBody>
      </p:sp>
    </p:spTree>
    <p:extLst>
      <p:ext uri="{BB962C8B-B14F-4D97-AF65-F5344CB8AC3E}">
        <p14:creationId xmlns:p14="http://schemas.microsoft.com/office/powerpoint/2010/main" val="90479874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C9DA9-29CB-4D24-B2D8-BC575ED8CFE2}"/>
              </a:ext>
            </a:extLst>
          </p:cNvPr>
          <p:cNvSpPr>
            <a:spLocks noGrp="1"/>
          </p:cNvSpPr>
          <p:nvPr>
            <p:ph type="title"/>
          </p:nvPr>
        </p:nvSpPr>
        <p:spPr/>
        <p:txBody>
          <a:bodyPr/>
          <a:lstStyle/>
          <a:p>
            <a:r>
              <a:rPr lang="en-GB" dirty="0">
                <a:solidFill>
                  <a:srgbClr val="001D35"/>
                </a:solidFill>
                <a:latin typeface="Google Sans"/>
              </a:rPr>
              <a:t>Diversity and inclusion</a:t>
            </a:r>
            <a:endParaRPr lang="en-GB" dirty="0"/>
          </a:p>
        </p:txBody>
      </p:sp>
      <p:sp>
        <p:nvSpPr>
          <p:cNvPr id="3" name="Content Placeholder 2">
            <a:extLst>
              <a:ext uri="{FF2B5EF4-FFF2-40B4-BE49-F238E27FC236}">
                <a16:creationId xmlns:a16="http://schemas.microsoft.com/office/drawing/2014/main" id="{84C842CF-6CBD-453F-B5CD-735CF01D43A9}"/>
              </a:ext>
            </a:extLst>
          </p:cNvPr>
          <p:cNvSpPr>
            <a:spLocks noGrp="1"/>
          </p:cNvSpPr>
          <p:nvPr>
            <p:ph idx="1"/>
          </p:nvPr>
        </p:nvSpPr>
        <p:spPr/>
        <p:txBody>
          <a:bodyPr>
            <a:normAutofit/>
          </a:bodyPr>
          <a:lstStyle/>
          <a:p>
            <a:r>
              <a:rPr lang="en-GB" sz="2800" dirty="0">
                <a:solidFill>
                  <a:srgbClr val="001D35"/>
                </a:solidFill>
                <a:latin typeface="Google Sans"/>
              </a:rPr>
              <a:t>A</a:t>
            </a:r>
            <a:r>
              <a:rPr lang="en-GB" sz="2800" dirty="0"/>
              <a:t>ctively promoting a workplace and society where people from all backgrounds, including different races, genders, abilities, sexual orientations, religions, ages, and socioeconomic statuses, are represented, valued, and feel included and able to fully participate</a:t>
            </a:r>
            <a:r>
              <a:rPr lang="en-GB" sz="2800" dirty="0">
                <a:solidFill>
                  <a:srgbClr val="001D35"/>
                </a:solidFill>
                <a:latin typeface="Google Sans"/>
              </a:rPr>
              <a:t>. </a:t>
            </a:r>
          </a:p>
          <a:p>
            <a:r>
              <a:rPr lang="en-GB" sz="2800" b="0" i="0" dirty="0">
                <a:solidFill>
                  <a:srgbClr val="001D35"/>
                </a:solidFill>
                <a:effectLst/>
                <a:latin typeface="Google Sans"/>
              </a:rPr>
              <a:t>Guided Equality Act 2010 which protects against discrimination based on specific "protected characteristics.</a:t>
            </a:r>
          </a:p>
          <a:p>
            <a:endParaRPr lang="en-GB" sz="1600" dirty="0">
              <a:hlinkClick r:id="rId2"/>
            </a:endParaRPr>
          </a:p>
          <a:p>
            <a:r>
              <a:rPr lang="en-GB" sz="2400" dirty="0"/>
              <a:t>Business Owners Equality, </a:t>
            </a:r>
            <a:r>
              <a:rPr lang="en-GB" sz="1600" dirty="0">
                <a:hlinkClick r:id="rId2"/>
              </a:rPr>
              <a:t>Diversity and Inclusion Strategy 2020 to 2024 - GOV.UK</a:t>
            </a:r>
            <a:endParaRPr lang="en-GB" sz="1600" dirty="0"/>
          </a:p>
          <a:p>
            <a:endParaRPr lang="en-GB" sz="2800" dirty="0"/>
          </a:p>
        </p:txBody>
      </p:sp>
    </p:spTree>
    <p:extLst>
      <p:ext uri="{BB962C8B-B14F-4D97-AF65-F5344CB8AC3E}">
        <p14:creationId xmlns:p14="http://schemas.microsoft.com/office/powerpoint/2010/main" val="386082655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BE295A-406D-46A3-B16E-A4171BEA21C5}"/>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Workforce Demographic</a:t>
            </a:r>
            <a:endParaRPr lang="en-GB" dirty="0"/>
          </a:p>
        </p:txBody>
      </p:sp>
      <p:sp>
        <p:nvSpPr>
          <p:cNvPr id="3" name="Content Placeholder 2">
            <a:extLst>
              <a:ext uri="{FF2B5EF4-FFF2-40B4-BE49-F238E27FC236}">
                <a16:creationId xmlns:a16="http://schemas.microsoft.com/office/drawing/2014/main" id="{65953DE2-E280-4DA2-B756-AE9962C3C240}"/>
              </a:ext>
            </a:extLst>
          </p:cNvPr>
          <p:cNvSpPr>
            <a:spLocks noGrp="1"/>
          </p:cNvSpPr>
          <p:nvPr>
            <p:ph idx="1"/>
          </p:nvPr>
        </p:nvSpPr>
        <p:spPr/>
        <p:txBody>
          <a:bodyPr>
            <a:normAutofit fontScale="92500" lnSpcReduction="10000"/>
          </a:bodyPr>
          <a:lstStyle/>
          <a:p>
            <a:pPr algn="l">
              <a:buFont typeface="Arial" panose="020B0604020202020204" pitchFamily="34" charset="0"/>
              <a:buChar char="•"/>
            </a:pPr>
            <a:r>
              <a:rPr lang="en-GB" b="1" i="0" dirty="0">
                <a:solidFill>
                  <a:srgbClr val="242424"/>
                </a:solidFill>
                <a:effectLst/>
                <a:latin typeface="Segoe UI" panose="020B0502040204020203" pitchFamily="34" charset="0"/>
              </a:rPr>
              <a:t>Generational Shifts</a:t>
            </a:r>
            <a:r>
              <a:rPr lang="en-GB" b="0" i="0" dirty="0">
                <a:solidFill>
                  <a:srgbClr val="242424"/>
                </a:solidFill>
                <a:effectLst/>
                <a:latin typeface="Segoe UI" panose="020B0502040204020203" pitchFamily="34" charset="0"/>
              </a:rPr>
              <a:t>: The presence of multiple generations in the workforce necessitates tailored HR strategies to address varying expectations and work styles</a:t>
            </a:r>
          </a:p>
          <a:p>
            <a:pPr algn="l">
              <a:buFont typeface="Arial" panose="020B0604020202020204" pitchFamily="34" charset="0"/>
              <a:buChar char="•"/>
            </a:pPr>
            <a:r>
              <a:rPr lang="en-GB" b="0" i="0" dirty="0">
                <a:solidFill>
                  <a:srgbClr val="242424"/>
                </a:solidFill>
                <a:effectLst/>
                <a:latin typeface="Segoe UI" panose="020B0502040204020203" pitchFamily="34" charset="0"/>
              </a:rPr>
              <a:t>.</a:t>
            </a:r>
          </a:p>
          <a:p>
            <a:pPr algn="l">
              <a:buFont typeface="Arial" panose="020B0604020202020204" pitchFamily="34" charset="0"/>
              <a:buChar char="•"/>
            </a:pPr>
            <a:r>
              <a:rPr lang="en-GB" b="1" i="0" dirty="0">
                <a:solidFill>
                  <a:srgbClr val="242424"/>
                </a:solidFill>
                <a:effectLst/>
                <a:latin typeface="Segoe UI" panose="020B0502040204020203" pitchFamily="34" charset="0"/>
              </a:rPr>
              <a:t>Skill Development</a:t>
            </a:r>
            <a:r>
              <a:rPr lang="en-GB" b="0" i="0" dirty="0">
                <a:solidFill>
                  <a:srgbClr val="242424"/>
                </a:solidFill>
                <a:effectLst/>
                <a:latin typeface="Segoe UI" panose="020B0502040204020203" pitchFamily="34" charset="0"/>
              </a:rPr>
              <a:t>: Continuous learning and upskilling are essential to keep pace with technological changes and evolving job roles</a:t>
            </a:r>
          </a:p>
          <a:p>
            <a:pPr algn="l">
              <a:buFont typeface="Arial" panose="020B0604020202020204" pitchFamily="34" charset="0"/>
              <a:buChar char="•"/>
            </a:pPr>
            <a:r>
              <a:rPr lang="en-GB" b="0" i="0" dirty="0">
                <a:solidFill>
                  <a:srgbClr val="242424"/>
                </a:solidFill>
                <a:effectLst/>
                <a:latin typeface="Segoe UI" panose="020B0502040204020203" pitchFamily="34" charset="0"/>
              </a:rPr>
              <a:t>.</a:t>
            </a:r>
          </a:p>
          <a:p>
            <a:endParaRPr lang="en-GB" dirty="0"/>
          </a:p>
        </p:txBody>
      </p:sp>
    </p:spTree>
    <p:extLst>
      <p:ext uri="{BB962C8B-B14F-4D97-AF65-F5344CB8AC3E}">
        <p14:creationId xmlns:p14="http://schemas.microsoft.com/office/powerpoint/2010/main" val="41939476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E1ED35-73AF-439E-B32D-A30FCD8D177C}"/>
              </a:ext>
            </a:extLst>
          </p:cNvPr>
          <p:cNvSpPr>
            <a:spLocks noGrp="1"/>
          </p:cNvSpPr>
          <p:nvPr>
            <p:ph type="title"/>
          </p:nvPr>
        </p:nvSpPr>
        <p:spPr/>
        <p:txBody>
          <a:bodyPr/>
          <a:lstStyle/>
          <a:p>
            <a:r>
              <a:rPr lang="en-GB" dirty="0"/>
              <a:t>Over to you… </a:t>
            </a:r>
          </a:p>
        </p:txBody>
      </p:sp>
      <p:sp>
        <p:nvSpPr>
          <p:cNvPr id="3" name="Content Placeholder 2">
            <a:extLst>
              <a:ext uri="{FF2B5EF4-FFF2-40B4-BE49-F238E27FC236}">
                <a16:creationId xmlns:a16="http://schemas.microsoft.com/office/drawing/2014/main" id="{135BA589-69AF-4AB1-86E3-E73A7BDCAFBE}"/>
              </a:ext>
            </a:extLst>
          </p:cNvPr>
          <p:cNvSpPr>
            <a:spLocks noGrp="1"/>
          </p:cNvSpPr>
          <p:nvPr>
            <p:ph sz="half" idx="1"/>
          </p:nvPr>
        </p:nvSpPr>
        <p:spPr/>
        <p:txBody>
          <a:bodyPr>
            <a:normAutofit fontScale="62500" lnSpcReduction="20000"/>
          </a:bodyPr>
          <a:lstStyle/>
          <a:p>
            <a:pPr algn="l"/>
            <a:r>
              <a:rPr lang="en-GB" b="0" i="0" dirty="0">
                <a:solidFill>
                  <a:srgbClr val="202020"/>
                </a:solidFill>
                <a:effectLst/>
                <a:latin typeface="Museo"/>
              </a:rPr>
              <a:t>Chose an organisatio</a:t>
            </a:r>
            <a:r>
              <a:rPr lang="en-GB" dirty="0">
                <a:solidFill>
                  <a:srgbClr val="202020"/>
                </a:solidFill>
                <a:latin typeface="Museo"/>
              </a:rPr>
              <a:t>n </a:t>
            </a:r>
            <a:r>
              <a:rPr lang="en-GB" b="0" i="0" dirty="0">
                <a:solidFill>
                  <a:srgbClr val="202020"/>
                </a:solidFill>
                <a:effectLst/>
                <a:latin typeface="Museo"/>
              </a:rPr>
              <a:t>from Retail, Car Manufacturing, hospitality, banking Industries </a:t>
            </a:r>
          </a:p>
          <a:p>
            <a:pPr algn="l"/>
            <a:endParaRPr lang="en-GB" b="0" i="0" dirty="0">
              <a:solidFill>
                <a:srgbClr val="202020"/>
              </a:solidFill>
              <a:effectLst/>
              <a:latin typeface="Museo"/>
            </a:endParaRPr>
          </a:p>
          <a:p>
            <a:pPr algn="l"/>
            <a:r>
              <a:rPr lang="en-GB" b="0" i="0" dirty="0">
                <a:solidFill>
                  <a:srgbClr val="202020"/>
                </a:solidFill>
                <a:effectLst/>
                <a:latin typeface="Museo"/>
              </a:rPr>
              <a:t>Use the PESTLE template </a:t>
            </a:r>
          </a:p>
          <a:p>
            <a:pPr algn="l">
              <a:buFont typeface="Arial" panose="020B0604020202020204" pitchFamily="34" charset="0"/>
              <a:buChar char="•"/>
            </a:pPr>
            <a:r>
              <a:rPr lang="en-GB" b="0" i="0" dirty="0">
                <a:solidFill>
                  <a:srgbClr val="202020"/>
                </a:solidFill>
                <a:effectLst/>
                <a:latin typeface="Museo"/>
              </a:rPr>
              <a:t>Identify the scope of the research. It should cover present and possible future scenarios, and apply to the industry and areas of the world in which the business operates. </a:t>
            </a:r>
          </a:p>
          <a:p>
            <a:pPr algn="l">
              <a:buFont typeface="Arial" panose="020B0604020202020204" pitchFamily="34" charset="0"/>
              <a:buChar char="•"/>
            </a:pPr>
            <a:r>
              <a:rPr lang="en-GB" b="0" i="0" dirty="0">
                <a:solidFill>
                  <a:srgbClr val="202020"/>
                </a:solidFill>
                <a:effectLst/>
                <a:latin typeface="Museo"/>
              </a:rPr>
              <a:t>Decide how the information will be collected and by whom. Identify more than one person to gather data to bring diverse evidence and perspectives.</a:t>
            </a:r>
          </a:p>
          <a:p>
            <a:pPr algn="l">
              <a:buFont typeface="Arial" panose="020B0604020202020204" pitchFamily="34" charset="0"/>
              <a:buChar char="•"/>
            </a:pPr>
            <a:r>
              <a:rPr lang="en-GB" b="0" i="0" dirty="0">
                <a:solidFill>
                  <a:srgbClr val="202020"/>
                </a:solidFill>
                <a:effectLst/>
                <a:latin typeface="Museo"/>
              </a:rPr>
              <a:t>Identify appropriate sources of information. You may find some areas of PESTLE are a bigger focus to your industry than others but exploring information for all of them will give you a wider view of the external environment.</a:t>
            </a:r>
          </a:p>
        </p:txBody>
      </p:sp>
      <p:sp>
        <p:nvSpPr>
          <p:cNvPr id="4" name="Content Placeholder 3">
            <a:extLst>
              <a:ext uri="{FF2B5EF4-FFF2-40B4-BE49-F238E27FC236}">
                <a16:creationId xmlns:a16="http://schemas.microsoft.com/office/drawing/2014/main" id="{61C79F50-013D-4BFA-A6F7-998BFF67DB4A}"/>
              </a:ext>
            </a:extLst>
          </p:cNvPr>
          <p:cNvSpPr>
            <a:spLocks noGrp="1"/>
          </p:cNvSpPr>
          <p:nvPr>
            <p:ph sz="half" idx="2"/>
          </p:nvPr>
        </p:nvSpPr>
        <p:spPr/>
        <p:txBody>
          <a:bodyPr>
            <a:normAutofit fontScale="62500" lnSpcReduction="20000"/>
          </a:bodyPr>
          <a:lstStyle/>
          <a:p>
            <a:pPr algn="l">
              <a:buFont typeface="Arial" panose="020B0604020202020204" pitchFamily="34" charset="0"/>
              <a:buChar char="•"/>
            </a:pPr>
            <a:r>
              <a:rPr lang="en-GB" b="0" i="0" dirty="0">
                <a:solidFill>
                  <a:srgbClr val="202020"/>
                </a:solidFill>
                <a:effectLst/>
                <a:latin typeface="Museo"/>
              </a:rPr>
              <a:t>Gather the information – add to the template below. </a:t>
            </a:r>
          </a:p>
          <a:p>
            <a:pPr algn="l">
              <a:buFont typeface="Arial" panose="020B0604020202020204" pitchFamily="34" charset="0"/>
              <a:buChar char="•"/>
            </a:pPr>
            <a:r>
              <a:rPr lang="en-GB" b="0" i="0" dirty="0">
                <a:solidFill>
                  <a:srgbClr val="202020"/>
                </a:solidFill>
                <a:effectLst/>
                <a:latin typeface="Museo"/>
              </a:rPr>
              <a:t>Analyse the findings. </a:t>
            </a:r>
          </a:p>
          <a:p>
            <a:pPr algn="l">
              <a:buFont typeface="Arial" panose="020B0604020202020204" pitchFamily="34" charset="0"/>
              <a:buChar char="•"/>
            </a:pPr>
            <a:r>
              <a:rPr lang="en-GB" b="0" i="0" dirty="0">
                <a:solidFill>
                  <a:srgbClr val="202020"/>
                </a:solidFill>
                <a:effectLst/>
                <a:latin typeface="Museo"/>
              </a:rPr>
              <a:t>Mark each item in terms of importance in relation to potential risk to the organisation. </a:t>
            </a:r>
          </a:p>
          <a:p>
            <a:pPr algn="l">
              <a:buFont typeface="Arial" panose="020B0604020202020204" pitchFamily="34" charset="0"/>
              <a:buChar char="•"/>
            </a:pPr>
            <a:r>
              <a:rPr lang="en-GB" b="0" i="0" dirty="0">
                <a:solidFill>
                  <a:srgbClr val="202020"/>
                </a:solidFill>
                <a:effectLst/>
                <a:latin typeface="Museo"/>
              </a:rPr>
              <a:t>Identify the business options to address the issues.</a:t>
            </a:r>
          </a:p>
          <a:p>
            <a:pPr algn="l">
              <a:buFont typeface="Arial" panose="020B0604020202020204" pitchFamily="34" charset="0"/>
              <a:buChar char="•"/>
            </a:pPr>
            <a:endParaRPr lang="en-GB" b="0" i="0" dirty="0">
              <a:solidFill>
                <a:srgbClr val="202020"/>
              </a:solidFill>
              <a:effectLst/>
              <a:latin typeface="Museo"/>
            </a:endParaRPr>
          </a:p>
          <a:p>
            <a:pPr marL="0" indent="0" algn="l">
              <a:buNone/>
            </a:pPr>
            <a:r>
              <a:rPr lang="en-GB" dirty="0">
                <a:solidFill>
                  <a:srgbClr val="202020"/>
                </a:solidFill>
                <a:latin typeface="Museo"/>
              </a:rPr>
              <a:t>Nominate spokesperson to –</a:t>
            </a:r>
          </a:p>
          <a:p>
            <a:pPr algn="l">
              <a:buFont typeface="Arial" panose="020B0604020202020204" pitchFamily="34" charset="0"/>
              <a:buChar char="•"/>
            </a:pPr>
            <a:r>
              <a:rPr lang="en-GB" b="0" i="0" dirty="0">
                <a:solidFill>
                  <a:srgbClr val="202020"/>
                </a:solidFill>
                <a:effectLst/>
                <a:latin typeface="Museo"/>
              </a:rPr>
              <a:t>Disseminate and discuss the findings with stakeholders and decision makers. </a:t>
            </a:r>
          </a:p>
          <a:p>
            <a:pPr algn="l">
              <a:buFont typeface="Arial" panose="020B0604020202020204" pitchFamily="34" charset="0"/>
              <a:buChar char="•"/>
            </a:pPr>
            <a:r>
              <a:rPr lang="en-GB" b="0" i="0" dirty="0">
                <a:solidFill>
                  <a:srgbClr val="202020"/>
                </a:solidFill>
                <a:effectLst/>
                <a:latin typeface="Museo"/>
              </a:rPr>
              <a:t>Decide what actions need to be taken, and trends to be monitored. </a:t>
            </a:r>
          </a:p>
          <a:p>
            <a:pPr marL="0" indent="0">
              <a:buNone/>
            </a:pPr>
            <a:r>
              <a:rPr lang="en-GB" dirty="0"/>
              <a:t>(Reference – may be useful for assignment 1!)</a:t>
            </a:r>
            <a:br>
              <a:rPr lang="en-GB" dirty="0"/>
            </a:br>
            <a:endParaRPr lang="en-GB" dirty="0"/>
          </a:p>
          <a:p>
            <a:endParaRPr lang="en-GB" dirty="0"/>
          </a:p>
        </p:txBody>
      </p:sp>
    </p:spTree>
    <p:extLst>
      <p:ext uri="{BB962C8B-B14F-4D97-AF65-F5344CB8AC3E}">
        <p14:creationId xmlns:p14="http://schemas.microsoft.com/office/powerpoint/2010/main" val="152650332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270FA503-34EA-448B-A8A3-75507331E870}"/>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Influence on HR Strategy</a:t>
            </a:r>
            <a:br>
              <a:rPr lang="en-GB" b="1" i="0" dirty="0">
                <a:solidFill>
                  <a:srgbClr val="242424"/>
                </a:solidFill>
                <a:effectLst/>
                <a:latin typeface="Segoe UI" panose="020B0502040204020203" pitchFamily="34" charset="0"/>
              </a:rPr>
            </a:br>
            <a:endParaRPr lang="en-GB" dirty="0"/>
          </a:p>
        </p:txBody>
      </p:sp>
      <p:sp>
        <p:nvSpPr>
          <p:cNvPr id="5" name="Text Placeholder 4">
            <a:extLst>
              <a:ext uri="{FF2B5EF4-FFF2-40B4-BE49-F238E27FC236}">
                <a16:creationId xmlns:a16="http://schemas.microsoft.com/office/drawing/2014/main" id="{36B24BF8-7665-47A2-A0DE-2EC05312C39C}"/>
              </a:ext>
            </a:extLst>
          </p:cNvPr>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36423851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CA3CA55C-373A-4733-984D-2CD422B076FB}"/>
              </a:ext>
            </a:extLst>
          </p:cNvPr>
          <p:cNvSpPr>
            <a:spLocks noGrp="1"/>
          </p:cNvSpPr>
          <p:nvPr>
            <p:ph type="title"/>
          </p:nvPr>
        </p:nvSpPr>
        <p:spPr/>
        <p:txBody>
          <a:bodyPr/>
          <a:lstStyle/>
          <a:p>
            <a:r>
              <a:rPr lang="en-GB" b="1" i="0" dirty="0">
                <a:solidFill>
                  <a:srgbClr val="242424"/>
                </a:solidFill>
                <a:effectLst/>
                <a:latin typeface="Segoe UI" panose="020B0502040204020203" pitchFamily="34" charset="0"/>
              </a:rPr>
              <a:t>Strategic Workforce Planning</a:t>
            </a:r>
            <a:r>
              <a:rPr lang="en-GB" b="0" i="0" dirty="0">
                <a:solidFill>
                  <a:srgbClr val="242424"/>
                </a:solidFill>
                <a:effectLst/>
                <a:latin typeface="Segoe UI" panose="020B0502040204020203" pitchFamily="34" charset="0"/>
              </a:rPr>
              <a:t>:</a:t>
            </a:r>
            <a:endParaRPr lang="en-GB" dirty="0"/>
          </a:p>
        </p:txBody>
      </p:sp>
      <p:sp>
        <p:nvSpPr>
          <p:cNvPr id="5" name="Content Placeholder 4">
            <a:extLst>
              <a:ext uri="{FF2B5EF4-FFF2-40B4-BE49-F238E27FC236}">
                <a16:creationId xmlns:a16="http://schemas.microsoft.com/office/drawing/2014/main" id="{98B2B21F-B7ED-49A4-8780-378EA472933A}"/>
              </a:ext>
            </a:extLst>
          </p:cNvPr>
          <p:cNvSpPr>
            <a:spLocks noGrp="1"/>
          </p:cNvSpPr>
          <p:nvPr>
            <p:ph idx="1"/>
          </p:nvPr>
        </p:nvSpPr>
        <p:spPr/>
        <p:txBody>
          <a:bodyPr/>
          <a:lstStyle/>
          <a:p>
            <a:r>
              <a:rPr lang="en-GB" b="0" i="0" dirty="0">
                <a:solidFill>
                  <a:srgbClr val="242424"/>
                </a:solidFill>
                <a:effectLst/>
                <a:latin typeface="Segoe UI" panose="020B0502040204020203" pitchFamily="34" charset="0"/>
              </a:rPr>
              <a:t>HR must anticipate future workforce needs and develop strategies to attract, retain, and develop talent that aligns with organisational goals. </a:t>
            </a:r>
          </a:p>
          <a:p>
            <a:endParaRPr lang="en-GB" dirty="0">
              <a:solidFill>
                <a:srgbClr val="242424"/>
              </a:solidFill>
              <a:latin typeface="Segoe UI" panose="020B0502040204020203" pitchFamily="34" charset="0"/>
            </a:endParaRPr>
          </a:p>
          <a:p>
            <a:endParaRPr lang="en-GB" dirty="0"/>
          </a:p>
        </p:txBody>
      </p:sp>
    </p:spTree>
    <p:extLst>
      <p:ext uri="{BB962C8B-B14F-4D97-AF65-F5344CB8AC3E}">
        <p14:creationId xmlns:p14="http://schemas.microsoft.com/office/powerpoint/2010/main" val="224484690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6E1A4-A97F-47E6-879A-1030658523B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F5C50164-44F3-48E2-A8D8-CB6016544FFD}"/>
              </a:ext>
            </a:extLst>
          </p:cNvPr>
          <p:cNvSpPr>
            <a:spLocks noGrp="1"/>
          </p:cNvSpPr>
          <p:nvPr>
            <p:ph idx="1"/>
          </p:nvPr>
        </p:nvSpPr>
        <p:spPr/>
        <p:txBody>
          <a:bodyPr>
            <a:normAutofit fontScale="92500" lnSpcReduction="20000"/>
          </a:bodyPr>
          <a:lstStyle/>
          <a:p>
            <a:pPr algn="l"/>
            <a:r>
              <a:rPr lang="en-GB" b="1" i="0" dirty="0">
                <a:solidFill>
                  <a:srgbClr val="242424"/>
                </a:solidFill>
                <a:effectLst/>
                <a:latin typeface="Segoe UI" panose="020B0502040204020203" pitchFamily="34" charset="0"/>
              </a:rPr>
              <a:t>Policy Development</a:t>
            </a:r>
            <a:r>
              <a:rPr lang="en-GB" b="0" i="0" dirty="0">
                <a:solidFill>
                  <a:srgbClr val="242424"/>
                </a:solidFill>
                <a:effectLst/>
                <a:latin typeface="Segoe UI" panose="020B0502040204020203" pitchFamily="34" charset="0"/>
              </a:rPr>
              <a:t>:</a:t>
            </a:r>
          </a:p>
          <a:p>
            <a:pPr algn="l">
              <a:buFont typeface="Arial" panose="020B0604020202020204" pitchFamily="34" charset="0"/>
              <a:buChar char="•"/>
            </a:pPr>
            <a:r>
              <a:rPr lang="en-GB" b="0" i="0" dirty="0">
                <a:solidFill>
                  <a:srgbClr val="242424"/>
                </a:solidFill>
                <a:effectLst/>
                <a:latin typeface="Segoe UI" panose="020B0502040204020203" pitchFamily="34" charset="0"/>
              </a:rPr>
              <a:t>Adapting HR policies to comply with new regulations, support diverse workforces, and promote employee well-being is essential</a:t>
            </a:r>
          </a:p>
          <a:p>
            <a:pPr algn="l"/>
            <a:r>
              <a:rPr lang="en-GB" b="1" i="0" dirty="0">
                <a:solidFill>
                  <a:srgbClr val="242424"/>
                </a:solidFill>
                <a:effectLst/>
                <a:latin typeface="Segoe UI" panose="020B0502040204020203" pitchFamily="34" charset="0"/>
              </a:rPr>
              <a:t>Talent Management</a:t>
            </a:r>
            <a:r>
              <a:rPr lang="en-GB" b="0" i="0" dirty="0">
                <a:solidFill>
                  <a:srgbClr val="242424"/>
                </a:solidFill>
                <a:effectLst/>
                <a:latin typeface="Segoe UI" panose="020B0502040204020203" pitchFamily="34" charset="0"/>
              </a:rPr>
              <a:t>:</a:t>
            </a:r>
          </a:p>
          <a:p>
            <a:pPr algn="l">
              <a:buFont typeface="Arial" panose="020B0604020202020204" pitchFamily="34" charset="0"/>
              <a:buChar char="•"/>
            </a:pPr>
            <a:r>
              <a:rPr lang="en-GB" b="0" i="0" dirty="0">
                <a:solidFill>
                  <a:srgbClr val="242424"/>
                </a:solidFill>
                <a:effectLst/>
                <a:latin typeface="Segoe UI" panose="020B0502040204020203" pitchFamily="34" charset="0"/>
              </a:rPr>
              <a:t>Implementing effective talent management practices, including recruitment, onboarding, performance management, and career development, is crucial to maintaining a competitive edge</a:t>
            </a:r>
          </a:p>
          <a:p>
            <a:endParaRPr lang="en-GB" dirty="0"/>
          </a:p>
        </p:txBody>
      </p:sp>
    </p:spTree>
    <p:extLst>
      <p:ext uri="{BB962C8B-B14F-4D97-AF65-F5344CB8AC3E}">
        <p14:creationId xmlns:p14="http://schemas.microsoft.com/office/powerpoint/2010/main" val="4072851903"/>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D78B6-500C-4843-88FE-40E05721C8A0}"/>
              </a:ext>
            </a:extLst>
          </p:cNvPr>
          <p:cNvSpPr>
            <a:spLocks noGrp="1"/>
          </p:cNvSpPr>
          <p:nvPr>
            <p:ph type="title"/>
          </p:nvPr>
        </p:nvSpPr>
        <p:spPr/>
        <p:txBody>
          <a:bodyPr>
            <a:normAutofit fontScale="90000"/>
          </a:bodyPr>
          <a:lstStyle/>
          <a:p>
            <a:r>
              <a:rPr lang="en-GB" b="1" dirty="0">
                <a:solidFill>
                  <a:srgbClr val="242424"/>
                </a:solidFill>
                <a:latin typeface="Segoe UI" panose="020B0502040204020203" pitchFamily="34" charset="0"/>
              </a:rPr>
              <a:t>Technology Integration</a:t>
            </a:r>
            <a:r>
              <a:rPr lang="en-GB" dirty="0">
                <a:solidFill>
                  <a:srgbClr val="242424"/>
                </a:solidFill>
                <a:latin typeface="Segoe UI" panose="020B0502040204020203" pitchFamily="34" charset="0"/>
              </a:rPr>
              <a:t>:</a:t>
            </a:r>
            <a:br>
              <a:rPr lang="en-GB" dirty="0">
                <a:solidFill>
                  <a:srgbClr val="242424"/>
                </a:solidFill>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6A2B1528-CA99-4C0F-838F-293547C83A67}"/>
              </a:ext>
            </a:extLst>
          </p:cNvPr>
          <p:cNvSpPr>
            <a:spLocks noGrp="1"/>
          </p:cNvSpPr>
          <p:nvPr>
            <p:ph idx="1"/>
          </p:nvPr>
        </p:nvSpPr>
        <p:spPr/>
        <p:txBody>
          <a:bodyPr/>
          <a:lstStyle/>
          <a:p>
            <a:pPr algn="l">
              <a:buFont typeface="Arial" panose="020B0604020202020204" pitchFamily="34" charset="0"/>
              <a:buChar char="•"/>
            </a:pPr>
            <a:r>
              <a:rPr lang="en-GB" b="0" i="0" dirty="0">
                <a:solidFill>
                  <a:srgbClr val="242424"/>
                </a:solidFill>
                <a:effectLst/>
                <a:latin typeface="Segoe UI" panose="020B0502040204020203" pitchFamily="34" charset="0"/>
              </a:rPr>
              <a:t>Leveraging technology to streamline HR processes, enhance employee experiences, and improve decision-making is vital for modern HR strategies</a:t>
            </a:r>
          </a:p>
          <a:p>
            <a:endParaRPr lang="en-GB" dirty="0"/>
          </a:p>
        </p:txBody>
      </p:sp>
    </p:spTree>
    <p:extLst>
      <p:ext uri="{BB962C8B-B14F-4D97-AF65-F5344CB8AC3E}">
        <p14:creationId xmlns:p14="http://schemas.microsoft.com/office/powerpoint/2010/main" val="309746539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AFDFEA-6CDF-4D48-810E-2EDD72BCA137}"/>
              </a:ext>
            </a:extLst>
          </p:cNvPr>
          <p:cNvSpPr>
            <a:spLocks noGrp="1"/>
          </p:cNvSpPr>
          <p:nvPr>
            <p:ph idx="1"/>
          </p:nvPr>
        </p:nvSpPr>
        <p:spPr>
          <a:xfrm>
            <a:off x="443345" y="304800"/>
            <a:ext cx="11139055" cy="5212433"/>
          </a:xfrm>
        </p:spPr>
        <p:txBody>
          <a:bodyPr>
            <a:normAutofit fontScale="77500" lnSpcReduction="20000"/>
          </a:bodyPr>
          <a:lstStyle/>
          <a:p>
            <a:pPr marL="0" indent="0" algn="l" fontAlgn="ctr">
              <a:buNone/>
            </a:pPr>
            <a:r>
              <a:rPr lang="en-GB" sz="3600" b="1" dirty="0">
                <a:solidFill>
                  <a:srgbClr val="002060"/>
                </a:solidFill>
                <a:latin typeface="Google Sans"/>
              </a:rPr>
              <a:t>A</a:t>
            </a:r>
            <a:r>
              <a:rPr lang="en-GB" sz="3600" b="1" i="0" dirty="0">
                <a:solidFill>
                  <a:srgbClr val="002060"/>
                </a:solidFill>
                <a:effectLst/>
                <a:latin typeface="Google Sans"/>
              </a:rPr>
              <a:t>ccording to CIPD, technology can help HR streamline processes by improving efficiency, reducing administrative costs, and enhancing the employee experience. </a:t>
            </a:r>
          </a:p>
          <a:p>
            <a:pPr marL="0" indent="0" algn="l">
              <a:buNone/>
            </a:pPr>
            <a:endParaRPr lang="en-GB" sz="3600" b="1" i="0" dirty="0">
              <a:solidFill>
                <a:srgbClr val="002060"/>
              </a:solidFill>
              <a:effectLst/>
              <a:latin typeface="Google Sans"/>
            </a:endParaRPr>
          </a:p>
          <a:p>
            <a:pPr marL="0" indent="0" algn="l">
              <a:buNone/>
            </a:pPr>
            <a:r>
              <a:rPr lang="en-GB" b="0" i="0" dirty="0">
                <a:solidFill>
                  <a:srgbClr val="001D35"/>
                </a:solidFill>
                <a:effectLst/>
                <a:latin typeface="Google Sans"/>
              </a:rPr>
              <a:t>Benefits of using technology in HR</a:t>
            </a:r>
          </a:p>
          <a:p>
            <a:pPr lvl="1">
              <a:buFont typeface="Arial" panose="020B0604020202020204" pitchFamily="34" charset="0"/>
              <a:buChar char="•"/>
            </a:pPr>
            <a:r>
              <a:rPr lang="en-GB" b="1" i="0" dirty="0">
                <a:solidFill>
                  <a:srgbClr val="001D35"/>
                </a:solidFill>
                <a:effectLst/>
                <a:latin typeface="Google Sans"/>
              </a:rPr>
              <a:t>Data-driven decision making</a:t>
            </a:r>
            <a:endParaRPr lang="en-GB" b="0" i="0" dirty="0">
              <a:solidFill>
                <a:srgbClr val="001D35"/>
              </a:solidFill>
              <a:effectLst/>
              <a:latin typeface="Google Sans"/>
            </a:endParaRPr>
          </a:p>
          <a:p>
            <a:pPr marL="400050" lvl="1" indent="0" fontAlgn="ctr">
              <a:buNone/>
            </a:pPr>
            <a:r>
              <a:rPr lang="en-GB" b="0" i="0" dirty="0">
                <a:solidFill>
                  <a:srgbClr val="001D35"/>
                </a:solidFill>
                <a:effectLst/>
                <a:latin typeface="Google Sans"/>
              </a:rPr>
              <a:t>HR analytics tools can track metrics like employee performance and engagement, which can help identify trends and make informed decisions </a:t>
            </a:r>
          </a:p>
          <a:p>
            <a:pPr lvl="1">
              <a:buFont typeface="Arial" panose="020B0604020202020204" pitchFamily="34" charset="0"/>
              <a:buChar char="•"/>
            </a:pPr>
            <a:r>
              <a:rPr lang="en-GB" b="1" i="0" dirty="0">
                <a:solidFill>
                  <a:srgbClr val="001D35"/>
                </a:solidFill>
                <a:effectLst/>
                <a:latin typeface="Google Sans"/>
              </a:rPr>
              <a:t>Improved communication</a:t>
            </a:r>
            <a:endParaRPr lang="en-GB" b="0" i="0" dirty="0">
              <a:solidFill>
                <a:srgbClr val="001D35"/>
              </a:solidFill>
              <a:effectLst/>
              <a:latin typeface="Google Sans"/>
            </a:endParaRPr>
          </a:p>
          <a:p>
            <a:pPr marL="400050" lvl="1" indent="0" fontAlgn="ctr">
              <a:buNone/>
            </a:pPr>
            <a:r>
              <a:rPr lang="en-GB" b="0" i="0" dirty="0">
                <a:solidFill>
                  <a:srgbClr val="001D35"/>
                </a:solidFill>
                <a:effectLst/>
                <a:latin typeface="Google Sans"/>
              </a:rPr>
              <a:t>Collaboration platforms can help HR teams communicate in real time, share documents, and manage projects </a:t>
            </a:r>
          </a:p>
          <a:p>
            <a:pPr lvl="1">
              <a:buFont typeface="Arial" panose="020B0604020202020204" pitchFamily="34" charset="0"/>
              <a:buChar char="•"/>
            </a:pPr>
            <a:r>
              <a:rPr lang="en-GB" b="1" i="0" dirty="0">
                <a:solidFill>
                  <a:srgbClr val="001D35"/>
                </a:solidFill>
                <a:effectLst/>
                <a:latin typeface="Google Sans"/>
              </a:rPr>
              <a:t>Better candidate experience</a:t>
            </a:r>
            <a:endParaRPr lang="en-GB" b="0" i="0" dirty="0">
              <a:solidFill>
                <a:srgbClr val="001D35"/>
              </a:solidFill>
              <a:effectLst/>
              <a:latin typeface="Google Sans"/>
            </a:endParaRPr>
          </a:p>
          <a:p>
            <a:pPr marL="400050" lvl="1" indent="0" fontAlgn="ctr">
              <a:buNone/>
            </a:pPr>
            <a:r>
              <a:rPr lang="en-GB" b="0" i="0" dirty="0">
                <a:solidFill>
                  <a:srgbClr val="001D35"/>
                </a:solidFill>
                <a:effectLst/>
                <a:latin typeface="Google Sans"/>
              </a:rPr>
              <a:t>Technology can improve the accessibility and speed of recruitment processes </a:t>
            </a:r>
          </a:p>
          <a:p>
            <a:pPr lvl="1">
              <a:buFont typeface="Arial" panose="020B0604020202020204" pitchFamily="34" charset="0"/>
              <a:buChar char="•"/>
            </a:pPr>
            <a:r>
              <a:rPr lang="en-GB" b="1" i="0" dirty="0">
                <a:solidFill>
                  <a:srgbClr val="001D35"/>
                </a:solidFill>
                <a:effectLst/>
                <a:latin typeface="Google Sans"/>
              </a:rPr>
              <a:t>Reduced administrative costs</a:t>
            </a:r>
            <a:endParaRPr lang="en-GB" b="0" i="0" dirty="0">
              <a:solidFill>
                <a:srgbClr val="001D35"/>
              </a:solidFill>
              <a:effectLst/>
              <a:latin typeface="Google Sans"/>
            </a:endParaRPr>
          </a:p>
          <a:p>
            <a:pPr marL="400050" lvl="1" indent="0">
              <a:buNone/>
            </a:pPr>
            <a:r>
              <a:rPr lang="en-GB" b="0" i="0" dirty="0">
                <a:solidFill>
                  <a:srgbClr val="001D35"/>
                </a:solidFill>
                <a:effectLst/>
                <a:latin typeface="Google Sans"/>
              </a:rPr>
              <a:t>Technology can help HR reduce administrative burdens and costs </a:t>
            </a:r>
          </a:p>
          <a:p>
            <a:endParaRPr lang="en-GB" dirty="0"/>
          </a:p>
        </p:txBody>
      </p:sp>
    </p:spTree>
    <p:extLst>
      <p:ext uri="{BB962C8B-B14F-4D97-AF65-F5344CB8AC3E}">
        <p14:creationId xmlns:p14="http://schemas.microsoft.com/office/powerpoint/2010/main" val="408861298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B82A19-E63D-48EC-8BF5-350370B4B0DB}"/>
              </a:ext>
            </a:extLst>
          </p:cNvPr>
          <p:cNvSpPr>
            <a:spLocks noGrp="1"/>
          </p:cNvSpPr>
          <p:nvPr>
            <p:ph type="title"/>
          </p:nvPr>
        </p:nvSpPr>
        <p:spPr/>
        <p:txBody>
          <a:bodyPr>
            <a:normAutofit fontScale="90000"/>
          </a:bodyPr>
          <a:lstStyle/>
          <a:p>
            <a:r>
              <a:rPr lang="en-GB" b="0" i="0" dirty="0">
                <a:solidFill>
                  <a:srgbClr val="001D35"/>
                </a:solidFill>
                <a:effectLst/>
                <a:latin typeface="Google Sans"/>
              </a:rPr>
              <a:t>Examples of HR technologies</a:t>
            </a:r>
            <a:br>
              <a:rPr lang="en-GB" b="0" i="0" dirty="0">
                <a:solidFill>
                  <a:srgbClr val="001D35"/>
                </a:solidFill>
                <a:effectLst/>
                <a:latin typeface="Google Sans"/>
              </a:rPr>
            </a:br>
            <a:endParaRPr lang="en-GB" dirty="0"/>
          </a:p>
        </p:txBody>
      </p:sp>
      <p:sp>
        <p:nvSpPr>
          <p:cNvPr id="3" name="Content Placeholder 2">
            <a:extLst>
              <a:ext uri="{FF2B5EF4-FFF2-40B4-BE49-F238E27FC236}">
                <a16:creationId xmlns:a16="http://schemas.microsoft.com/office/drawing/2014/main" id="{CC583F4D-ADCF-4FDC-A679-DBC908A0F46D}"/>
              </a:ext>
            </a:extLst>
          </p:cNvPr>
          <p:cNvSpPr>
            <a:spLocks noGrp="1"/>
          </p:cNvSpPr>
          <p:nvPr>
            <p:ph idx="1"/>
          </p:nvPr>
        </p:nvSpPr>
        <p:spPr/>
        <p:txBody>
          <a:bodyPr>
            <a:normAutofit/>
          </a:bodyPr>
          <a:lstStyle/>
          <a:p>
            <a:pPr algn="l" fontAlgn="ctr">
              <a:buFont typeface="Arial" panose="020B0604020202020204" pitchFamily="34" charset="0"/>
              <a:buChar char="•"/>
            </a:pPr>
            <a:r>
              <a:rPr lang="en-GB" b="1" i="0" dirty="0">
                <a:solidFill>
                  <a:srgbClr val="001D35"/>
                </a:solidFill>
                <a:effectLst/>
                <a:latin typeface="Google Sans"/>
              </a:rPr>
              <a:t>People analytics software</a:t>
            </a:r>
            <a:r>
              <a:rPr lang="en-GB" b="0" i="0" dirty="0">
                <a:solidFill>
                  <a:srgbClr val="001D35"/>
                </a:solidFill>
                <a:effectLst/>
                <a:latin typeface="Google Sans"/>
              </a:rPr>
              <a:t>: Can streamline reporting efforts and provide insights to inform management decisions </a:t>
            </a:r>
          </a:p>
          <a:p>
            <a:pPr algn="l" fontAlgn="ctr">
              <a:buFont typeface="Arial" panose="020B0604020202020204" pitchFamily="34" charset="0"/>
              <a:buChar char="•"/>
            </a:pPr>
            <a:r>
              <a:rPr lang="en-GB" b="1" i="0" dirty="0">
                <a:solidFill>
                  <a:srgbClr val="001D35"/>
                </a:solidFill>
                <a:effectLst/>
                <a:latin typeface="Google Sans"/>
              </a:rPr>
              <a:t>HRIS</a:t>
            </a:r>
            <a:r>
              <a:rPr lang="en-GB" b="0" i="0" dirty="0">
                <a:solidFill>
                  <a:srgbClr val="001D35"/>
                </a:solidFill>
                <a:effectLst/>
                <a:latin typeface="Google Sans"/>
              </a:rPr>
              <a:t>: Can store, update, and track employee information </a:t>
            </a:r>
          </a:p>
          <a:p>
            <a:pPr algn="l" fontAlgn="ctr">
              <a:buFont typeface="Arial" panose="020B0604020202020204" pitchFamily="34" charset="0"/>
              <a:buChar char="•"/>
            </a:pPr>
            <a:r>
              <a:rPr lang="en-GB" b="1" i="0" dirty="0">
                <a:solidFill>
                  <a:srgbClr val="001D35"/>
                </a:solidFill>
                <a:effectLst/>
                <a:latin typeface="Google Sans"/>
              </a:rPr>
              <a:t>Generative AI</a:t>
            </a:r>
            <a:r>
              <a:rPr lang="en-GB" b="0" i="0" dirty="0">
                <a:solidFill>
                  <a:srgbClr val="001D35"/>
                </a:solidFill>
                <a:effectLst/>
                <a:latin typeface="Google Sans"/>
              </a:rPr>
              <a:t>: Can create content from existing patterns of data, such as text, video, and audio </a:t>
            </a:r>
          </a:p>
          <a:p>
            <a:pPr algn="l">
              <a:buFont typeface="Arial" panose="020B0604020202020204" pitchFamily="34" charset="0"/>
              <a:buChar char="•"/>
            </a:pPr>
            <a:r>
              <a:rPr lang="en-GB" b="1" i="0" dirty="0">
                <a:solidFill>
                  <a:srgbClr val="001D35"/>
                </a:solidFill>
                <a:effectLst/>
                <a:latin typeface="Google Sans"/>
              </a:rPr>
              <a:t>Communication technologies</a:t>
            </a:r>
            <a:r>
              <a:rPr lang="en-GB" b="0" i="0" dirty="0">
                <a:solidFill>
                  <a:srgbClr val="001D35"/>
                </a:solidFill>
                <a:effectLst/>
                <a:latin typeface="Google Sans"/>
              </a:rPr>
              <a:t>: Such as the internet and videoconferencing tools </a:t>
            </a:r>
          </a:p>
          <a:p>
            <a:endParaRPr lang="en-GB" dirty="0"/>
          </a:p>
        </p:txBody>
      </p:sp>
    </p:spTree>
    <p:extLst>
      <p:ext uri="{BB962C8B-B14F-4D97-AF65-F5344CB8AC3E}">
        <p14:creationId xmlns:p14="http://schemas.microsoft.com/office/powerpoint/2010/main" val="329611608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F8F77-A113-43A2-B76E-8592E9A49709}"/>
              </a:ext>
            </a:extLst>
          </p:cNvPr>
          <p:cNvSpPr>
            <a:spLocks noGrp="1"/>
          </p:cNvSpPr>
          <p:nvPr>
            <p:ph type="title"/>
          </p:nvPr>
        </p:nvSpPr>
        <p:spPr>
          <a:xfrm>
            <a:off x="498764" y="156203"/>
            <a:ext cx="10972800" cy="1143000"/>
          </a:xfrm>
        </p:spPr>
        <p:txBody>
          <a:bodyPr anchor="ctr">
            <a:normAutofit/>
          </a:bodyPr>
          <a:lstStyle/>
          <a:p>
            <a:r>
              <a:rPr lang="en-GB" dirty="0"/>
              <a:t>Strategic HRM</a:t>
            </a:r>
          </a:p>
        </p:txBody>
      </p:sp>
      <p:pic>
        <p:nvPicPr>
          <p:cNvPr id="5" name="Content Placeholder 4">
            <a:extLst>
              <a:ext uri="{FF2B5EF4-FFF2-40B4-BE49-F238E27FC236}">
                <a16:creationId xmlns:a16="http://schemas.microsoft.com/office/drawing/2014/main" id="{726785A5-7D47-4FDE-A17D-C3ADAA8B8B42}"/>
              </a:ext>
            </a:extLst>
          </p:cNvPr>
          <p:cNvPicPr>
            <a:picLocks noGrp="1" noChangeAspect="1"/>
          </p:cNvPicPr>
          <p:nvPr>
            <p:ph idx="1"/>
          </p:nvPr>
        </p:nvPicPr>
        <p:blipFill>
          <a:blip r:embed="rId3"/>
          <a:stretch>
            <a:fillRect/>
          </a:stretch>
        </p:blipFill>
        <p:spPr>
          <a:xfrm>
            <a:off x="2022765" y="1157172"/>
            <a:ext cx="7952508" cy="4509337"/>
          </a:xfrm>
          <a:noFill/>
        </p:spPr>
      </p:pic>
    </p:spTree>
    <p:extLst>
      <p:ext uri="{BB962C8B-B14F-4D97-AF65-F5344CB8AC3E}">
        <p14:creationId xmlns:p14="http://schemas.microsoft.com/office/powerpoint/2010/main" val="83611602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427D53-4E0A-4A84-94C8-81326BB08230}"/>
              </a:ext>
            </a:extLst>
          </p:cNvPr>
          <p:cNvSpPr>
            <a:spLocks noGrp="1"/>
          </p:cNvSpPr>
          <p:nvPr>
            <p:ph type="title"/>
          </p:nvPr>
        </p:nvSpPr>
        <p:spPr/>
        <p:txBody>
          <a:bodyPr>
            <a:normAutofit fontScale="90000"/>
          </a:bodyPr>
          <a:lstStyle/>
          <a:p>
            <a:r>
              <a:rPr lang="en-GB" b="1" dirty="0">
                <a:solidFill>
                  <a:srgbClr val="242424"/>
                </a:solidFill>
                <a:latin typeface="Segoe UI" panose="020B0502040204020203" pitchFamily="34" charset="0"/>
              </a:rPr>
              <a:t>Conclusion</a:t>
            </a:r>
            <a:br>
              <a:rPr lang="en-GB" b="1" dirty="0">
                <a:solidFill>
                  <a:srgbClr val="242424"/>
                </a:solidFill>
                <a:latin typeface="Segoe UI" panose="020B0502040204020203" pitchFamily="34" charset="0"/>
              </a:rPr>
            </a:br>
            <a:endParaRPr lang="en-GB" dirty="0"/>
          </a:p>
        </p:txBody>
      </p:sp>
      <p:sp>
        <p:nvSpPr>
          <p:cNvPr id="3" name="Content Placeholder 2">
            <a:extLst>
              <a:ext uri="{FF2B5EF4-FFF2-40B4-BE49-F238E27FC236}">
                <a16:creationId xmlns:a16="http://schemas.microsoft.com/office/drawing/2014/main" id="{0DB2233A-17F9-474F-8DDF-21748A41A3EA}"/>
              </a:ext>
            </a:extLst>
          </p:cNvPr>
          <p:cNvSpPr>
            <a:spLocks noGrp="1"/>
          </p:cNvSpPr>
          <p:nvPr>
            <p:ph idx="1"/>
          </p:nvPr>
        </p:nvSpPr>
        <p:spPr/>
        <p:txBody>
          <a:bodyPr>
            <a:normAutofit/>
          </a:bodyPr>
          <a:lstStyle/>
          <a:p>
            <a:pPr algn="l"/>
            <a:r>
              <a:rPr lang="en-GB" dirty="0">
                <a:solidFill>
                  <a:srgbClr val="242424"/>
                </a:solidFill>
                <a:latin typeface="Segoe UI" panose="020B0502040204020203" pitchFamily="34" charset="0"/>
              </a:rPr>
              <a:t>The </a:t>
            </a:r>
            <a:r>
              <a:rPr lang="en-GB" b="0" i="0" dirty="0">
                <a:solidFill>
                  <a:srgbClr val="242424"/>
                </a:solidFill>
                <a:effectLst/>
                <a:latin typeface="Segoe UI" panose="020B0502040204020203" pitchFamily="34" charset="0"/>
              </a:rPr>
              <a:t>dynamic nature of internal and external environments requires HR professionals to be agile and proactive in their approach. </a:t>
            </a:r>
            <a:endParaRPr lang="en-GB" dirty="0">
              <a:solidFill>
                <a:srgbClr val="242424"/>
              </a:solidFill>
              <a:latin typeface="Segoe UI" panose="020B0502040204020203" pitchFamily="34" charset="0"/>
            </a:endParaRPr>
          </a:p>
          <a:p>
            <a:pPr algn="l"/>
            <a:r>
              <a:rPr lang="en-GB" b="0" i="0" dirty="0">
                <a:solidFill>
                  <a:srgbClr val="242424"/>
                </a:solidFill>
                <a:effectLst/>
                <a:latin typeface="Segoe UI" panose="020B0502040204020203" pitchFamily="34" charset="0"/>
              </a:rPr>
              <a:t>Understanding and adapting to these changes, HR can develop strategies that not only support organisational objectives </a:t>
            </a:r>
          </a:p>
          <a:p>
            <a:pPr algn="l"/>
            <a:r>
              <a:rPr lang="en-GB" dirty="0">
                <a:solidFill>
                  <a:srgbClr val="242424"/>
                </a:solidFill>
                <a:latin typeface="Segoe UI" panose="020B0502040204020203" pitchFamily="34" charset="0"/>
              </a:rPr>
              <a:t>P</a:t>
            </a:r>
            <a:r>
              <a:rPr lang="en-GB" b="0" i="0" dirty="0">
                <a:solidFill>
                  <a:srgbClr val="242424"/>
                </a:solidFill>
                <a:effectLst/>
                <a:latin typeface="Segoe UI" panose="020B0502040204020203" pitchFamily="34" charset="0"/>
              </a:rPr>
              <a:t>ositive and inclusive workplace culture. </a:t>
            </a:r>
            <a:endParaRPr lang="en-GB" dirty="0"/>
          </a:p>
        </p:txBody>
      </p:sp>
    </p:spTree>
    <p:extLst>
      <p:ext uri="{BB962C8B-B14F-4D97-AF65-F5344CB8AC3E}">
        <p14:creationId xmlns:p14="http://schemas.microsoft.com/office/powerpoint/2010/main" val="327882605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59445F-EC8B-40CE-9E98-E33D37E21EAB}"/>
              </a:ext>
            </a:extLst>
          </p:cNvPr>
          <p:cNvSpPr>
            <a:spLocks noGrp="1"/>
          </p:cNvSpPr>
          <p:nvPr>
            <p:ph type="title"/>
          </p:nvPr>
        </p:nvSpPr>
        <p:spPr/>
        <p:txBody>
          <a:bodyPr/>
          <a:lstStyle/>
          <a:p>
            <a:r>
              <a:rPr lang="en-GB" dirty="0"/>
              <a:t>Further Reading </a:t>
            </a:r>
          </a:p>
        </p:txBody>
      </p:sp>
      <p:sp>
        <p:nvSpPr>
          <p:cNvPr id="3" name="Content Placeholder 2">
            <a:extLst>
              <a:ext uri="{FF2B5EF4-FFF2-40B4-BE49-F238E27FC236}">
                <a16:creationId xmlns:a16="http://schemas.microsoft.com/office/drawing/2014/main" id="{0F7AADAD-DB64-4059-9B5B-F6F6FD07FF4C}"/>
              </a:ext>
            </a:extLst>
          </p:cNvPr>
          <p:cNvSpPr>
            <a:spLocks noGrp="1"/>
          </p:cNvSpPr>
          <p:nvPr>
            <p:ph idx="1"/>
          </p:nvPr>
        </p:nvSpPr>
        <p:spPr/>
        <p:txBody>
          <a:bodyPr/>
          <a:lstStyle/>
          <a:p>
            <a:r>
              <a:rPr lang="en-GB" dirty="0">
                <a:hlinkClick r:id="rId2"/>
              </a:rPr>
              <a:t>9 Trends That Will Shape Work in 2025 and Beyond</a:t>
            </a:r>
            <a:endParaRPr lang="en-GB" dirty="0"/>
          </a:p>
          <a:p>
            <a:endParaRPr lang="en-GB" dirty="0"/>
          </a:p>
          <a:p>
            <a:r>
              <a:rPr lang="en-GB" b="1" i="0" dirty="0">
                <a:effectLst/>
                <a:latin typeface="var(--artdeco-reset-typography-font-family-sans)"/>
              </a:rPr>
              <a:t>Discovering Clarity in Chaos: How to Become a Master of Clarity—Not a Hostage of Chaos (Dave Ulrich 2024)</a:t>
            </a:r>
            <a:endParaRPr lang="en-GB" b="1" i="0" dirty="0">
              <a:effectLst/>
              <a:latin typeface="-apple-system"/>
            </a:endParaRPr>
          </a:p>
          <a:p>
            <a:r>
              <a:rPr lang="en-GB" dirty="0">
                <a:hlinkClick r:id="rId3"/>
              </a:rPr>
              <a:t>(1) Discovering Clarity in Chaos: How to Become a Master of Clarity—Not a Hostage of Chaos | LinkedIn</a:t>
            </a:r>
            <a:endParaRPr lang="en-GB" dirty="0"/>
          </a:p>
          <a:p>
            <a:endParaRPr lang="en-GB" dirty="0"/>
          </a:p>
        </p:txBody>
      </p:sp>
    </p:spTree>
    <p:extLst>
      <p:ext uri="{BB962C8B-B14F-4D97-AF65-F5344CB8AC3E}">
        <p14:creationId xmlns:p14="http://schemas.microsoft.com/office/powerpoint/2010/main" val="38311126"/>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95B19B56-67DE-41D4-A8AB-58A7788ACA29}" vid="{AC90CD25-97E4-450A-95ED-FC3CB2D79BD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226F38AA53BF34692610F00F53ABCA1" ma:contentTypeVersion="8" ma:contentTypeDescription="Create a new document." ma:contentTypeScope="" ma:versionID="e8666941feb01502600d4597c042cee9">
  <xsd:schema xmlns:xsd="http://www.w3.org/2001/XMLSchema" xmlns:xs="http://www.w3.org/2001/XMLSchema" xmlns:p="http://schemas.microsoft.com/office/2006/metadata/properties" xmlns:ns2="9530567e-498b-4713-a5ed-99175a9763e4" targetNamespace="http://schemas.microsoft.com/office/2006/metadata/properties" ma:root="true" ma:fieldsID="15f072ac7c0a297a290c010b7bd41d5c" ns2:_="">
    <xsd:import namespace="9530567e-498b-4713-a5ed-99175a9763e4"/>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30567e-498b-4713-a5ed-99175a9763e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2BD48502-F328-4ABD-BB32-2558BB1FC998}">
  <ds:schemaRefs>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371E5280-45EA-4889-A148-85016CF26A2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30567e-498b-4713-a5ed-99175a9763e4"/>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F6B9D887-B126-4225-B616-02B5D2401FAD}">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0</TotalTime>
  <Words>2541</Words>
  <Application>Microsoft Office PowerPoint</Application>
  <PresentationFormat>Widescreen</PresentationFormat>
  <Paragraphs>201</Paragraphs>
  <Slides>32</Slides>
  <Notes>14</Notes>
  <HiddenSlides>0</HiddenSlides>
  <MMClips>2</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32</vt:i4>
      </vt:variant>
    </vt:vector>
  </HeadingPairs>
  <TitlesOfParts>
    <vt:vector size="45" baseType="lpstr">
      <vt:lpstr>-apple-system</vt:lpstr>
      <vt:lpstr>EuclidCircularB</vt:lpstr>
      <vt:lpstr>Geneva</vt:lpstr>
      <vt:lpstr>Google Sans</vt:lpstr>
      <vt:lpstr>Museo</vt:lpstr>
      <vt:lpstr>Myriad Pro</vt:lpstr>
      <vt:lpstr>var(--artdeco-reset-typography-font-family-sans)</vt:lpstr>
      <vt:lpstr>Arial</vt:lpstr>
      <vt:lpstr>Calibri</vt:lpstr>
      <vt:lpstr>DM Sans</vt:lpstr>
      <vt:lpstr>Roboto</vt:lpstr>
      <vt:lpstr>Segoe UI</vt:lpstr>
      <vt:lpstr>UWTSD</vt:lpstr>
      <vt:lpstr>The Changing Nature of Internal and External Environments and Their Influence on Human Resource Strategy</vt:lpstr>
      <vt:lpstr>Session objectives </vt:lpstr>
      <vt:lpstr>PESTLE analysis </vt:lpstr>
      <vt:lpstr>External Environment Changes</vt:lpstr>
      <vt:lpstr>Economic Conditions: </vt:lpstr>
      <vt:lpstr>Political and Legal Factors: </vt:lpstr>
      <vt:lpstr>Social and Cultural Shifts</vt:lpstr>
      <vt:lpstr>Technological Innovations:</vt:lpstr>
      <vt:lpstr>Environmental Conditions </vt:lpstr>
      <vt:lpstr>Environmental conditions:</vt:lpstr>
      <vt:lpstr>PowerPoint Presentation</vt:lpstr>
      <vt:lpstr>Activity </vt:lpstr>
      <vt:lpstr>Internal Environment </vt:lpstr>
      <vt:lpstr>Question.. </vt:lpstr>
      <vt:lpstr>Technological Advancements:</vt:lpstr>
      <vt:lpstr>HR in the Digital Era </vt:lpstr>
      <vt:lpstr>Question </vt:lpstr>
      <vt:lpstr>In-class activity</vt:lpstr>
      <vt:lpstr>In-class activity</vt:lpstr>
      <vt:lpstr>Organisational Culture:</vt:lpstr>
      <vt:lpstr>Diversity and inclusion</vt:lpstr>
      <vt:lpstr>Workforce Demographic</vt:lpstr>
      <vt:lpstr>Over to you… </vt:lpstr>
      <vt:lpstr>Influence on HR Strategy </vt:lpstr>
      <vt:lpstr>Strategic Workforce Planning:</vt:lpstr>
      <vt:lpstr>PowerPoint Presentation</vt:lpstr>
      <vt:lpstr>Technology Integration: </vt:lpstr>
      <vt:lpstr>PowerPoint Presentation</vt:lpstr>
      <vt:lpstr>Examples of HR technologies </vt:lpstr>
      <vt:lpstr>Strategic HRM</vt:lpstr>
      <vt:lpstr>Conclusion </vt:lpstr>
      <vt:lpstr>Further Reading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Changing Nature of Internal and External Environments and Their Influence on Human Resource Strategy</dc:title>
  <dc:creator>Helen Evans (Institute of Management and Health)</dc:creator>
  <cp:lastModifiedBy>Helen Lee</cp:lastModifiedBy>
  <cp:revision>4</cp:revision>
  <dcterms:created xsi:type="dcterms:W3CDTF">2025-02-03T15:49:21Z</dcterms:created>
  <dcterms:modified xsi:type="dcterms:W3CDTF">2025-02-12T15:07:26Z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0x0101008226F38AA53BF34692610F00F53ABCA1</vt:lpwstr>
  </property>
</Properties>
</file>