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7"/>
  </p:notesMasterIdLst>
  <p:sldIdLst>
    <p:sldId id="256" r:id="rId2"/>
    <p:sldId id="257" r:id="rId3"/>
    <p:sldId id="258" r:id="rId4"/>
    <p:sldId id="264" r:id="rId5"/>
    <p:sldId id="265" r:id="rId6"/>
    <p:sldId id="266" r:id="rId7"/>
    <p:sldId id="267" r:id="rId8"/>
    <p:sldId id="268" r:id="rId9"/>
    <p:sldId id="269" r:id="rId10"/>
    <p:sldId id="270" r:id="rId11"/>
    <p:sldId id="273" r:id="rId12"/>
    <p:sldId id="275" r:id="rId13"/>
    <p:sldId id="276" r:id="rId14"/>
    <p:sldId id="274" r:id="rId15"/>
    <p:sldId id="277" r:id="rId16"/>
    <p:sldId id="278" r:id="rId17"/>
    <p:sldId id="279" r:id="rId18"/>
    <p:sldId id="280" r:id="rId19"/>
    <p:sldId id="281" r:id="rId20"/>
    <p:sldId id="282" r:id="rId21"/>
    <p:sldId id="283" r:id="rId22"/>
    <p:sldId id="284" r:id="rId23"/>
    <p:sldId id="285" r:id="rId24"/>
    <p:sldId id="286" r:id="rId25"/>
    <p:sldId id="27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5/9/2026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1681544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mbria" panose="02040503050406030204" pitchFamily="18" charset="0"/>
                <a:ea typeface="Cambria" panose="02040503050406030204" pitchFamily="18" charset="0"/>
              </a:defRPr>
            </a:lvl1pPr>
          </a:lstStyle>
          <a:p>
            <a:r>
              <a:rPr kumimoji="0" lang="en-US" dirty="0"/>
              <a:t>Click to edit Master title style</a:t>
            </a:r>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 &amp; Data Mining</a:t>
            </a:r>
          </a:p>
        </p:txBody>
      </p:sp>
      <p:sp>
        <p:nvSpPr>
          <p:cNvPr id="3" name="Subtitle 2"/>
          <p:cNvSpPr>
            <a:spLocks noGrp="1"/>
          </p:cNvSpPr>
          <p:nvPr>
            <p:ph type="subTitle" idx="1"/>
          </p:nvPr>
        </p:nvSpPr>
        <p:spPr/>
        <p:txBody>
          <a:bodyPr>
            <a:normAutofit/>
          </a:bodyPr>
          <a:lstStyle/>
          <a:p>
            <a:r>
              <a:rPr lang="en-GB" dirty="0"/>
              <a:t>ACCA6026</a:t>
            </a:r>
          </a:p>
          <a:p>
            <a:r>
              <a:rPr lang="en-GB" dirty="0"/>
              <a:t>Lecture 1 - Introduction</a:t>
            </a:r>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Aims</a:t>
            </a:r>
          </a:p>
        </p:txBody>
      </p:sp>
      <p:sp>
        <p:nvSpPr>
          <p:cNvPr id="3" name="Content Placeholder 2"/>
          <p:cNvSpPr>
            <a:spLocks noGrp="1"/>
          </p:cNvSpPr>
          <p:nvPr>
            <p:ph idx="1"/>
          </p:nvPr>
        </p:nvSpPr>
        <p:spPr/>
        <p:txBody>
          <a:bodyPr/>
          <a:lstStyle/>
          <a:p>
            <a:pPr lvl="0"/>
            <a:r>
              <a:rPr lang="en-GB" dirty="0"/>
              <a:t>To provide students with a comprehensive and systematic understanding of the concepts underlying modern data warehouse systems. The student’s technical skills will be extended to allow them to extract business intelligence from a dataset using both data analysis and data mining tools.</a:t>
            </a:r>
          </a:p>
          <a:p>
            <a:pPr marL="109728"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Learning Outcomes</a:t>
            </a:r>
          </a:p>
        </p:txBody>
      </p:sp>
      <p:sp>
        <p:nvSpPr>
          <p:cNvPr id="3" name="Content Placeholder 2"/>
          <p:cNvSpPr>
            <a:spLocks noGrp="1"/>
          </p:cNvSpPr>
          <p:nvPr>
            <p:ph idx="1"/>
          </p:nvPr>
        </p:nvSpPr>
        <p:spPr>
          <a:xfrm>
            <a:off x="457200" y="980728"/>
            <a:ext cx="8229600" cy="5877272"/>
          </a:xfrm>
        </p:spPr>
        <p:txBody>
          <a:bodyPr>
            <a:normAutofit/>
          </a:bodyPr>
          <a:lstStyle/>
          <a:p>
            <a:r>
              <a:rPr lang="en-GB" dirty="0"/>
              <a:t>Upon successful completion of this module, the student will be able to:</a:t>
            </a:r>
          </a:p>
          <a:p>
            <a:endParaRPr lang="en-GB" sz="1000" dirty="0"/>
          </a:p>
          <a:p>
            <a:pPr marL="925830" lvl="1" indent="-514350">
              <a:buFont typeface="+mj-lt"/>
              <a:buAutoNum type="arabicPeriod"/>
            </a:pPr>
            <a:r>
              <a:rPr lang="en-GB" dirty="0"/>
              <a:t>Analyse critically the structure, capabilities and role of a data warehouse within a modern business environment.</a:t>
            </a:r>
          </a:p>
          <a:p>
            <a:pPr lvl="1">
              <a:buFont typeface="+mj-lt"/>
              <a:buAutoNum type="arabicPeriod"/>
            </a:pPr>
            <a:endParaRPr lang="en-GB" sz="1000" dirty="0"/>
          </a:p>
          <a:p>
            <a:pPr marL="925830" lvl="1" indent="-514350">
              <a:buFont typeface="+mj-lt"/>
              <a:buAutoNum type="arabicPeriod"/>
            </a:pPr>
            <a:r>
              <a:rPr lang="en-GB" dirty="0"/>
              <a:t>Select and perform appropriate data analysis and reporting on data within a data warehouse environment and critically evaluate the results</a:t>
            </a:r>
          </a:p>
          <a:p>
            <a:pPr lvl="1">
              <a:buFont typeface="+mj-lt"/>
              <a:buAutoNum type="arabicPeriod"/>
            </a:pPr>
            <a:endParaRPr lang="en-GB" sz="1000" dirty="0"/>
          </a:p>
          <a:p>
            <a:pPr marL="925830" lvl="1" indent="-514350">
              <a:buFont typeface="+mj-lt"/>
              <a:buAutoNum type="arabicPeriod"/>
            </a:pPr>
            <a:r>
              <a:rPr lang="en-GB" dirty="0"/>
              <a:t>Provide business intelligence through the creative application of appropriate data mining processes and the critical evaluation of their results.</a:t>
            </a:r>
            <a:endParaRPr lang="en-GB" sz="30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solidFill>
              </a:rPr>
              <a:t>Introduction</a:t>
            </a:r>
          </a:p>
        </p:txBody>
      </p:sp>
      <p:sp>
        <p:nvSpPr>
          <p:cNvPr id="3" name="Text Placeholder 2"/>
          <p:cNvSpPr>
            <a:spLocks noGrp="1"/>
          </p:cNvSpPr>
          <p:nvPr>
            <p:ph type="body" idx="1"/>
          </p:nvPr>
        </p:nvSpPr>
        <p:spPr/>
        <p:txBody>
          <a:bodyPr/>
          <a:lstStyle/>
          <a:p>
            <a:r>
              <a:rPr lang="en-GB" dirty="0"/>
              <a:t>What is Business Intelligence?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Definition</a:t>
            </a:r>
          </a:p>
        </p:txBody>
      </p:sp>
      <p:sp>
        <p:nvSpPr>
          <p:cNvPr id="3" name="Content Placeholder 2"/>
          <p:cNvSpPr>
            <a:spLocks noGrp="1"/>
          </p:cNvSpPr>
          <p:nvPr>
            <p:ph idx="1"/>
          </p:nvPr>
        </p:nvSpPr>
        <p:spPr/>
        <p:txBody>
          <a:bodyPr>
            <a:normAutofit/>
          </a:bodyPr>
          <a:lstStyle/>
          <a:p>
            <a:r>
              <a:rPr lang="en-GB" sz="2800" dirty="0"/>
              <a:t>Business Intelligence (BI) allows people at all levels of an organisation to access, interact with, and analyse data to manage the business, improve performance, discover opportunities, and operate efficiently</a:t>
            </a:r>
          </a:p>
          <a:p>
            <a:endParaRPr lang="en-GB" dirty="0"/>
          </a:p>
          <a:p>
            <a:r>
              <a:rPr lang="en-GB" dirty="0"/>
              <a:t>Other terms used by different groups of people instead of ‘business intelligence’ include</a:t>
            </a:r>
          </a:p>
          <a:p>
            <a:pPr lvl="1"/>
            <a:r>
              <a:rPr lang="en-GB" dirty="0"/>
              <a:t>Competitive Intelligence</a:t>
            </a:r>
          </a:p>
          <a:p>
            <a:pPr lvl="1"/>
            <a:r>
              <a:rPr lang="en-GB" dirty="0"/>
              <a:t>Reporting</a:t>
            </a:r>
          </a:p>
          <a:p>
            <a:pPr lvl="1"/>
            <a:r>
              <a:rPr lang="en-GB" dirty="0"/>
              <a:t>Analysis</a:t>
            </a:r>
          </a:p>
          <a:p>
            <a:pPr lvl="1"/>
            <a:r>
              <a:rPr lang="en-GB" dirty="0"/>
              <a:t>Business Analytics</a:t>
            </a:r>
          </a:p>
          <a:p>
            <a:pPr lvl="1"/>
            <a:r>
              <a:rPr lang="en-GB" dirty="0"/>
              <a:t>Decision Support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for Management and Control</a:t>
            </a:r>
          </a:p>
        </p:txBody>
      </p:sp>
      <p:sp>
        <p:nvSpPr>
          <p:cNvPr id="3" name="Content Placeholder 2"/>
          <p:cNvSpPr>
            <a:spLocks noGrp="1"/>
          </p:cNvSpPr>
          <p:nvPr>
            <p:ph idx="1"/>
          </p:nvPr>
        </p:nvSpPr>
        <p:spPr/>
        <p:txBody>
          <a:bodyPr>
            <a:normAutofit fontScale="92500"/>
          </a:bodyPr>
          <a:lstStyle/>
          <a:p>
            <a:r>
              <a:rPr lang="en-GB" dirty="0"/>
              <a:t>At its most basic, BI provides managers with information about what’s going on in the organisation</a:t>
            </a:r>
          </a:p>
          <a:p>
            <a:pPr lvl="1"/>
            <a:r>
              <a:rPr lang="en-GB" dirty="0"/>
              <a:t>Sales</a:t>
            </a:r>
          </a:p>
          <a:p>
            <a:pPr lvl="1"/>
            <a:r>
              <a:rPr lang="en-GB" dirty="0"/>
              <a:t>Expenses</a:t>
            </a:r>
          </a:p>
          <a:p>
            <a:pPr lvl="1"/>
            <a:r>
              <a:rPr lang="en-GB" dirty="0"/>
              <a:t>Stock levels</a:t>
            </a:r>
          </a:p>
          <a:p>
            <a:pPr lvl="1"/>
            <a:r>
              <a:rPr lang="en-GB" dirty="0"/>
              <a:t>...</a:t>
            </a:r>
          </a:p>
          <a:p>
            <a:endParaRPr lang="en-GB" dirty="0"/>
          </a:p>
          <a:p>
            <a:r>
              <a:rPr lang="en-GB" dirty="0"/>
              <a:t>When a particular metric is not where it is expected to be, BI allows managers to explore the reasons for this </a:t>
            </a:r>
          </a:p>
          <a:p>
            <a:endParaRPr lang="en-GB" dirty="0"/>
          </a:p>
          <a:p>
            <a:r>
              <a:rPr lang="en-GB" dirty="0"/>
              <a:t>Instead of having to wait for a monthly or quarterly report, managers can see up-to-date information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and Business Performance</a:t>
            </a:r>
          </a:p>
        </p:txBody>
      </p:sp>
      <p:sp>
        <p:nvSpPr>
          <p:cNvPr id="3" name="Content Placeholder 2"/>
          <p:cNvSpPr>
            <a:spLocks noGrp="1"/>
          </p:cNvSpPr>
          <p:nvPr>
            <p:ph idx="1"/>
          </p:nvPr>
        </p:nvSpPr>
        <p:spPr/>
        <p:txBody>
          <a:bodyPr>
            <a:normAutofit lnSpcReduction="10000"/>
          </a:bodyPr>
          <a:lstStyle/>
          <a:p>
            <a:r>
              <a:rPr lang="en-GB" dirty="0"/>
              <a:t>A key sign of successful BI is the degree to which it impacts on business performance</a:t>
            </a:r>
          </a:p>
          <a:p>
            <a:r>
              <a:rPr lang="en-GB" dirty="0"/>
              <a:t>Business performance can be measured using any combination of</a:t>
            </a:r>
          </a:p>
          <a:p>
            <a:pPr lvl="1"/>
            <a:r>
              <a:rPr lang="en-GB" dirty="0"/>
              <a:t>Revenue</a:t>
            </a:r>
          </a:p>
          <a:p>
            <a:pPr lvl="1"/>
            <a:r>
              <a:rPr lang="en-GB" dirty="0"/>
              <a:t>Margin</a:t>
            </a:r>
          </a:p>
          <a:p>
            <a:pPr lvl="1"/>
            <a:r>
              <a:rPr lang="en-GB" dirty="0"/>
              <a:t>Profitability</a:t>
            </a:r>
          </a:p>
          <a:p>
            <a:pPr lvl="1"/>
            <a:r>
              <a:rPr lang="en-GB" dirty="0"/>
              <a:t>Number of customers</a:t>
            </a:r>
          </a:p>
          <a:p>
            <a:pPr lvl="1"/>
            <a:r>
              <a:rPr lang="en-GB" dirty="0"/>
              <a:t>...</a:t>
            </a:r>
          </a:p>
          <a:p>
            <a:r>
              <a:rPr lang="en-GB" dirty="0"/>
              <a:t>To do any of these you must access some data, analyse it, determine what will improve performance, then take action upon those findings</a:t>
            </a:r>
          </a:p>
          <a:p>
            <a:r>
              <a:rPr lang="en-GB" dirty="0"/>
              <a:t>BI is useless unless you act upon it </a:t>
            </a:r>
            <a:r>
              <a:rPr lang="en-GB" dirty="0">
                <a:sym typeface="Wingdings" pitchFamily="2" charset="2"/>
              </a:rPr>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BI</a:t>
            </a:r>
          </a:p>
        </p:txBody>
      </p:sp>
      <p:sp>
        <p:nvSpPr>
          <p:cNvPr id="3" name="Content Placeholder 2"/>
          <p:cNvSpPr>
            <a:spLocks noGrp="1"/>
          </p:cNvSpPr>
          <p:nvPr>
            <p:ph idx="1"/>
          </p:nvPr>
        </p:nvSpPr>
        <p:spPr/>
        <p:txBody>
          <a:bodyPr>
            <a:normAutofit fontScale="92500" lnSpcReduction="20000"/>
          </a:bodyPr>
          <a:lstStyle/>
          <a:p>
            <a:r>
              <a:rPr lang="en-GB" dirty="0"/>
              <a:t>BI is not just used for strategic planning but is now used for day-to-day operations</a:t>
            </a:r>
          </a:p>
          <a:p>
            <a:r>
              <a:rPr lang="en-GB" dirty="0"/>
              <a:t>Operational BI normally works closer to real-time than BI for management</a:t>
            </a:r>
          </a:p>
          <a:p>
            <a:pPr lvl="1"/>
            <a:r>
              <a:rPr lang="en-GB" dirty="0"/>
              <a:t>Checking stock levels as part of the process of taking an order</a:t>
            </a:r>
          </a:p>
          <a:p>
            <a:pPr lvl="1"/>
            <a:r>
              <a:rPr lang="en-GB" dirty="0"/>
              <a:t>Monitoring flight delays in order to pro-actively accommodate passengers with connections</a:t>
            </a:r>
          </a:p>
          <a:p>
            <a:pPr lvl="1"/>
            <a:r>
              <a:rPr lang="en-GB" dirty="0"/>
              <a:t>Determine optimum staffing levels under different conditions</a:t>
            </a:r>
          </a:p>
          <a:p>
            <a:pPr lvl="1"/>
            <a:r>
              <a:rPr lang="en-GB" dirty="0"/>
              <a:t>Estimate the wait time for a restaurant table based upon the number of current diners and the average length it takes to dine</a:t>
            </a:r>
          </a:p>
          <a:p>
            <a:pPr lvl="1"/>
            <a:r>
              <a:rPr lang="en-GB" dirty="0"/>
              <a:t>Walt Disney World’s Magic Kingdom uses BI to monitor the length of queues for popular rides and work out how many Fast Pass priority tickets it can sell at different times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Other uses for BI</a:t>
            </a:r>
          </a:p>
        </p:txBody>
      </p:sp>
      <p:sp>
        <p:nvSpPr>
          <p:cNvPr id="3" name="Content Placeholder 2"/>
          <p:cNvSpPr>
            <a:spLocks noGrp="1"/>
          </p:cNvSpPr>
          <p:nvPr>
            <p:ph idx="1"/>
          </p:nvPr>
        </p:nvSpPr>
        <p:spPr/>
        <p:txBody>
          <a:bodyPr>
            <a:normAutofit fontScale="92500" lnSpcReduction="20000"/>
          </a:bodyPr>
          <a:lstStyle/>
          <a:p>
            <a:r>
              <a:rPr lang="en-GB" dirty="0"/>
              <a:t>Process improvement</a:t>
            </a:r>
          </a:p>
          <a:p>
            <a:pPr lvl="1"/>
            <a:r>
              <a:rPr lang="en-GB" dirty="0"/>
              <a:t>Norway Post monitors the number of letters and parcels sorted per hour, and if this changes it changes its processes to optimise the workflow</a:t>
            </a:r>
          </a:p>
          <a:p>
            <a:pPr lvl="1"/>
            <a:r>
              <a:rPr lang="en-GB" dirty="0"/>
              <a:t>A company with cash flow problems conducted a review of its procedures and discovered that it was delivering a product and then waiting a week to invoice it. Prompter invoicing solved the problem</a:t>
            </a:r>
          </a:p>
          <a:p>
            <a:r>
              <a:rPr lang="en-GB" dirty="0"/>
              <a:t>Improving customer service</a:t>
            </a:r>
          </a:p>
          <a:p>
            <a:pPr lvl="1"/>
            <a:r>
              <a:rPr lang="en-GB" dirty="0"/>
              <a:t>Continental Airlines monitors how full business class is and automatically upgrades valued customers to business class when space permits</a:t>
            </a:r>
          </a:p>
          <a:p>
            <a:pPr lvl="1"/>
            <a:r>
              <a:rPr lang="en-GB" dirty="0"/>
              <a:t>Whirlpool monitors its warranty programme to understand root causes for warranty problems and hence both improves customer satisfaction and cuts replacement costs to the company</a:t>
            </a:r>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Mission Critical BI</a:t>
            </a:r>
          </a:p>
        </p:txBody>
      </p:sp>
      <p:sp>
        <p:nvSpPr>
          <p:cNvPr id="10" name="Slide Number Placeholder 9"/>
          <p:cNvSpPr>
            <a:spLocks noGrp="1"/>
          </p:cNvSpPr>
          <p:nvPr>
            <p:ph type="sldNum" sz="quarter" idx="12"/>
          </p:nvPr>
        </p:nvSpPr>
        <p:spPr/>
        <p:txBody>
          <a:bodyPr/>
          <a:lstStyle/>
          <a:p>
            <a:fld id="{B32D2D4F-B262-4018-8594-6B1FE2F875A5}" type="slidenum">
              <a:rPr lang="en-GB" smtClean="0"/>
              <a:pPr/>
              <a:t>10</a:t>
            </a:fld>
            <a:endParaRPr lang="en-GB"/>
          </a:p>
        </p:txBody>
      </p:sp>
      <p:sp>
        <p:nvSpPr>
          <p:cNvPr id="4" name="Oval 3"/>
          <p:cNvSpPr/>
          <p:nvPr/>
        </p:nvSpPr>
        <p:spPr>
          <a:xfrm rot="2515107">
            <a:off x="2685314" y="2253020"/>
            <a:ext cx="3710965" cy="26428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p:txBody>
      </p:sp>
      <p:sp>
        <p:nvSpPr>
          <p:cNvPr id="5" name="Left Arrow 4"/>
          <p:cNvSpPr/>
          <p:nvPr/>
        </p:nvSpPr>
        <p:spPr>
          <a:xfrm rot="18859187">
            <a:off x="5076973" y="1666663"/>
            <a:ext cx="3357586" cy="1622043"/>
          </a:xfrm>
          <a:prstGeom prst="lef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Technology Forces</a:t>
            </a:r>
          </a:p>
        </p:txBody>
      </p:sp>
      <p:sp>
        <p:nvSpPr>
          <p:cNvPr id="6" name="TextBox 5"/>
          <p:cNvSpPr txBox="1"/>
          <p:nvPr/>
        </p:nvSpPr>
        <p:spPr>
          <a:xfrm>
            <a:off x="6214254" y="3735097"/>
            <a:ext cx="2805576" cy="1631216"/>
          </a:xfrm>
          <a:prstGeom prst="rect">
            <a:avLst/>
          </a:prstGeom>
          <a:noFill/>
        </p:spPr>
        <p:txBody>
          <a:bodyPr wrap="none" rtlCol="0">
            <a:spAutoFit/>
          </a:bodyPr>
          <a:lstStyle/>
          <a:p>
            <a:r>
              <a:rPr lang="en-GB" sz="2000" dirty="0"/>
              <a:t>Lower computing costs</a:t>
            </a:r>
          </a:p>
          <a:p>
            <a:r>
              <a:rPr lang="en-GB" sz="2000" dirty="0"/>
              <a:t>Data explosion</a:t>
            </a:r>
          </a:p>
          <a:p>
            <a:r>
              <a:rPr lang="en-GB" sz="2000" dirty="0"/>
              <a:t>Speed</a:t>
            </a:r>
          </a:p>
          <a:p>
            <a:r>
              <a:rPr lang="en-GB" sz="2000" dirty="0"/>
              <a:t>Web-based BI</a:t>
            </a:r>
          </a:p>
          <a:p>
            <a:r>
              <a:rPr lang="en-GB" sz="2000" dirty="0"/>
              <a:t>BI suites</a:t>
            </a:r>
          </a:p>
        </p:txBody>
      </p:sp>
      <p:sp>
        <p:nvSpPr>
          <p:cNvPr id="7" name="Right Arrow 6"/>
          <p:cNvSpPr/>
          <p:nvPr/>
        </p:nvSpPr>
        <p:spPr>
          <a:xfrm rot="18891557">
            <a:off x="230050" y="4043563"/>
            <a:ext cx="3429024" cy="1718177"/>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Business Forces</a:t>
            </a:r>
          </a:p>
        </p:txBody>
      </p:sp>
      <p:sp>
        <p:nvSpPr>
          <p:cNvPr id="8" name="TextBox 7"/>
          <p:cNvSpPr txBox="1"/>
          <p:nvPr/>
        </p:nvSpPr>
        <p:spPr>
          <a:xfrm>
            <a:off x="3347864" y="2596873"/>
            <a:ext cx="2354175" cy="2092881"/>
          </a:xfrm>
          <a:prstGeom prst="rect">
            <a:avLst/>
          </a:prstGeom>
          <a:noFill/>
        </p:spPr>
        <p:txBody>
          <a:bodyPr wrap="square" rtlCol="0">
            <a:spAutoFit/>
          </a:bodyPr>
          <a:lstStyle/>
          <a:p>
            <a:pPr algn="ctr"/>
            <a:r>
              <a:rPr lang="en-GB" sz="2800" b="1" dirty="0">
                <a:solidFill>
                  <a:schemeClr val="bg1"/>
                </a:solidFill>
              </a:rPr>
              <a:t>Mission Critical Business Intelligence</a:t>
            </a:r>
          </a:p>
          <a:p>
            <a:pPr algn="ctr"/>
            <a:endParaRPr lang="en-GB" dirty="0"/>
          </a:p>
        </p:txBody>
      </p:sp>
      <p:sp>
        <p:nvSpPr>
          <p:cNvPr id="9" name="TextBox 8"/>
          <p:cNvSpPr txBox="1"/>
          <p:nvPr/>
        </p:nvSpPr>
        <p:spPr>
          <a:xfrm>
            <a:off x="306498" y="1916832"/>
            <a:ext cx="2422458" cy="2000548"/>
          </a:xfrm>
          <a:prstGeom prst="rect">
            <a:avLst/>
          </a:prstGeom>
          <a:noFill/>
        </p:spPr>
        <p:txBody>
          <a:bodyPr wrap="none" rtlCol="0">
            <a:spAutoFit/>
          </a:bodyPr>
          <a:lstStyle/>
          <a:p>
            <a:r>
              <a:rPr lang="en-GB" sz="2000" dirty="0"/>
              <a:t>Tech-savvy workers</a:t>
            </a:r>
          </a:p>
          <a:p>
            <a:r>
              <a:rPr lang="en-GB" sz="2000" dirty="0"/>
              <a:t>Globalisation</a:t>
            </a:r>
          </a:p>
          <a:p>
            <a:r>
              <a:rPr lang="en-GB" sz="2000" dirty="0"/>
              <a:t>Innovation</a:t>
            </a:r>
          </a:p>
          <a:p>
            <a:r>
              <a:rPr lang="en-GB" sz="2000" dirty="0"/>
              <a:t>Competition</a:t>
            </a:r>
          </a:p>
          <a:p>
            <a:r>
              <a:rPr lang="en-GB" sz="2000" dirty="0"/>
              <a:t>Regulation</a:t>
            </a:r>
          </a:p>
          <a:p>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DA5FE-DC55-BE6D-7C5A-1AB5D07B6360}"/>
              </a:ext>
            </a:extLst>
          </p:cNvPr>
          <p:cNvSpPr>
            <a:spLocks noGrp="1"/>
          </p:cNvSpPr>
          <p:nvPr>
            <p:ph type="title"/>
          </p:nvPr>
        </p:nvSpPr>
        <p:spPr/>
        <p:txBody>
          <a:bodyPr>
            <a:normAutofit fontScale="90000"/>
          </a:bodyPr>
          <a:lstStyle/>
          <a:p>
            <a:r>
              <a:rPr lang="en-GB" dirty="0"/>
              <a:t>Operational &amp; Source Systems</a:t>
            </a:r>
          </a:p>
        </p:txBody>
      </p:sp>
      <p:sp>
        <p:nvSpPr>
          <p:cNvPr id="3" name="Content Placeholder 2">
            <a:extLst>
              <a:ext uri="{FF2B5EF4-FFF2-40B4-BE49-F238E27FC236}">
                <a16:creationId xmlns:a16="http://schemas.microsoft.com/office/drawing/2014/main" id="{9C98A1E4-9ABD-FC1D-72F1-A00FCD0EF9C6}"/>
              </a:ext>
            </a:extLst>
          </p:cNvPr>
          <p:cNvSpPr>
            <a:spLocks noGrp="1"/>
          </p:cNvSpPr>
          <p:nvPr>
            <p:ph idx="1"/>
          </p:nvPr>
        </p:nvSpPr>
        <p:spPr/>
        <p:txBody>
          <a:bodyPr>
            <a:normAutofit lnSpcReduction="10000"/>
          </a:bodyPr>
          <a:lstStyle/>
          <a:p>
            <a:r>
              <a:rPr lang="en-GB" dirty="0"/>
              <a:t>Operational systems provide the source material for any BI system</a:t>
            </a:r>
          </a:p>
          <a:p>
            <a:r>
              <a:rPr lang="en-GB" dirty="0"/>
              <a:t>These may also be known as </a:t>
            </a:r>
            <a:r>
              <a:rPr lang="en-GB" i="1" dirty="0"/>
              <a:t>source systems</a:t>
            </a:r>
            <a:r>
              <a:rPr lang="en-GB" dirty="0"/>
              <a:t>, </a:t>
            </a:r>
            <a:r>
              <a:rPr lang="en-GB" i="1" dirty="0"/>
              <a:t>transaction processing systems</a:t>
            </a:r>
            <a:r>
              <a:rPr lang="en-GB" dirty="0"/>
              <a:t>, </a:t>
            </a:r>
            <a:r>
              <a:rPr lang="en-GB" i="1" dirty="0"/>
              <a:t>enterprise resource planning (ERP) systems</a:t>
            </a:r>
          </a:p>
          <a:p>
            <a:r>
              <a:rPr lang="en-GB" dirty="0"/>
              <a:t>There may be many systems in a company, each dealing with different types of data and, even where they use the same information, using different terms to describe the data</a:t>
            </a:r>
          </a:p>
          <a:p>
            <a:endParaRPr lang="en-GB" dirty="0"/>
          </a:p>
          <a:p>
            <a:r>
              <a:rPr lang="en-GB" dirty="0"/>
              <a:t>When business intelligence is integrated with an operational system or supports an operational task, it is referred to as </a:t>
            </a:r>
            <a:r>
              <a:rPr lang="en-GB" i="1" dirty="0"/>
              <a:t>operational business intelligence</a:t>
            </a:r>
            <a:endParaRPr lang="en-GB" dirty="0"/>
          </a:p>
          <a:p>
            <a:endParaRPr lang="en-GB" dirty="0"/>
          </a:p>
        </p:txBody>
      </p:sp>
      <p:sp>
        <p:nvSpPr>
          <p:cNvPr id="4" name="Slide Number Placeholder 3">
            <a:extLst>
              <a:ext uri="{FF2B5EF4-FFF2-40B4-BE49-F238E27FC236}">
                <a16:creationId xmlns:a16="http://schemas.microsoft.com/office/drawing/2014/main" id="{FAF291D6-4519-C843-5CB0-229BCF9AA01C}"/>
              </a:ext>
            </a:extLst>
          </p:cNvPr>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2678998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D32EA3F-4386-C3E9-AFA7-0DC0D778F1AD}"/>
              </a:ext>
            </a:extLst>
          </p:cNvPr>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1631342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CAD635D-D18C-EF9F-096A-00E818DF8775}"/>
              </a:ext>
            </a:extLst>
          </p:cNvPr>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3231316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E6AB6-CDE5-E4E5-D2AF-6B7B840EB41D}"/>
              </a:ext>
            </a:extLst>
          </p:cNvPr>
          <p:cNvSpPr>
            <a:spLocks noGrp="1"/>
          </p:cNvSpPr>
          <p:nvPr>
            <p:ph type="title"/>
          </p:nvPr>
        </p:nvSpPr>
        <p:spPr/>
        <p:txBody>
          <a:bodyPr>
            <a:normAutofit fontScale="90000"/>
          </a:bodyPr>
          <a:lstStyle/>
          <a:p>
            <a:r>
              <a:rPr lang="en-GB" dirty="0"/>
              <a:t>Operational BI v. Data Warehouse</a:t>
            </a:r>
          </a:p>
        </p:txBody>
      </p:sp>
      <p:sp>
        <p:nvSpPr>
          <p:cNvPr id="3" name="Content Placeholder 2">
            <a:extLst>
              <a:ext uri="{FF2B5EF4-FFF2-40B4-BE49-F238E27FC236}">
                <a16:creationId xmlns:a16="http://schemas.microsoft.com/office/drawing/2014/main" id="{977293AD-7FF3-6B19-14B5-E2D713B1761D}"/>
              </a:ext>
            </a:extLst>
          </p:cNvPr>
          <p:cNvSpPr>
            <a:spLocks noGrp="1"/>
          </p:cNvSpPr>
          <p:nvPr>
            <p:ph idx="1"/>
          </p:nvPr>
        </p:nvSpPr>
        <p:spPr/>
        <p:txBody>
          <a:bodyPr>
            <a:normAutofit fontScale="92500" lnSpcReduction="20000"/>
          </a:bodyPr>
          <a:lstStyle/>
          <a:p>
            <a:r>
              <a:rPr lang="en-GB" dirty="0"/>
              <a:t>Operational BI systems do not include data warehouses</a:t>
            </a:r>
          </a:p>
          <a:p>
            <a:r>
              <a:rPr lang="en-GB" dirty="0"/>
              <a:t>With an operational BI system all reporting is performed from the system that controls and records day-to-day operations</a:t>
            </a:r>
          </a:p>
          <a:p>
            <a:r>
              <a:rPr lang="en-GB" dirty="0"/>
              <a:t>This can be a problem when running reports takes up so much computer time that it slows down the operational systems</a:t>
            </a:r>
          </a:p>
          <a:p>
            <a:r>
              <a:rPr lang="en-GB" dirty="0"/>
              <a:t>To avoid this, a data warehouse can be used</a:t>
            </a:r>
          </a:p>
          <a:p>
            <a:r>
              <a:rPr lang="en-GB" dirty="0"/>
              <a:t>The data from many operational systems is extracted and loaded into a data warehouse using a process to either</a:t>
            </a:r>
          </a:p>
          <a:p>
            <a:pPr lvl="1"/>
            <a:r>
              <a:rPr lang="en-GB" i="1" dirty="0"/>
              <a:t>ETL – Extract, Transform and Load</a:t>
            </a:r>
          </a:p>
          <a:p>
            <a:pPr lvl="1"/>
            <a:r>
              <a:rPr lang="en-GB" i="1" dirty="0"/>
              <a:t>ELT – Extract, Load and Transform</a:t>
            </a:r>
          </a:p>
          <a:p>
            <a:r>
              <a:rPr lang="en-GB" dirty="0"/>
              <a:t>Data warehouses also contain </a:t>
            </a:r>
            <a:r>
              <a:rPr lang="en-GB" i="1" dirty="0"/>
              <a:t>Online Analytical Processing</a:t>
            </a:r>
            <a:r>
              <a:rPr lang="en-GB" dirty="0"/>
              <a:t> (OLAP) engines to do the querying and reporting</a:t>
            </a:r>
          </a:p>
          <a:p>
            <a:endParaRPr lang="en-GB" dirty="0"/>
          </a:p>
        </p:txBody>
      </p:sp>
      <p:sp>
        <p:nvSpPr>
          <p:cNvPr id="4" name="Slide Number Placeholder 3">
            <a:extLst>
              <a:ext uri="{FF2B5EF4-FFF2-40B4-BE49-F238E27FC236}">
                <a16:creationId xmlns:a16="http://schemas.microsoft.com/office/drawing/2014/main" id="{746279F2-FDF4-B509-68FF-271391713FF1}"/>
              </a:ext>
            </a:extLst>
          </p:cNvPr>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2852927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02214ED-2B92-4A2C-612B-030A97EC2180}"/>
              </a:ext>
            </a:extLst>
          </p:cNvPr>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4281890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1A150-D592-F1AE-40A7-86A9C1894526}"/>
              </a:ext>
            </a:extLst>
          </p:cNvPr>
          <p:cNvSpPr>
            <a:spLocks noGrp="1"/>
          </p:cNvSpPr>
          <p:nvPr>
            <p:ph type="title"/>
          </p:nvPr>
        </p:nvSpPr>
        <p:spPr/>
        <p:txBody>
          <a:bodyPr>
            <a:normAutofit fontScale="90000"/>
          </a:bodyPr>
          <a:lstStyle/>
          <a:p>
            <a:r>
              <a:rPr lang="en-GB" dirty="0"/>
              <a:t>Enterprise Information Management</a:t>
            </a:r>
          </a:p>
        </p:txBody>
      </p:sp>
      <p:sp>
        <p:nvSpPr>
          <p:cNvPr id="3" name="Content Placeholder 2">
            <a:extLst>
              <a:ext uri="{FF2B5EF4-FFF2-40B4-BE49-F238E27FC236}">
                <a16:creationId xmlns:a16="http://schemas.microsoft.com/office/drawing/2014/main" id="{9B960240-846A-9C8D-C34C-307816DBE935}"/>
              </a:ext>
            </a:extLst>
          </p:cNvPr>
          <p:cNvSpPr>
            <a:spLocks noGrp="1"/>
          </p:cNvSpPr>
          <p:nvPr>
            <p:ph idx="1"/>
          </p:nvPr>
        </p:nvSpPr>
        <p:spPr/>
        <p:txBody>
          <a:bodyPr/>
          <a:lstStyle/>
          <a:p>
            <a:r>
              <a:rPr lang="en-GB" sz="2400" dirty="0"/>
              <a:t>The term ‘Enterprise Information Management’ (EIM) is beginning to replace the term ‘data warehouse’ in some businesses</a:t>
            </a:r>
            <a:endParaRPr lang="en-GB" sz="2400" i="1" dirty="0"/>
          </a:p>
          <a:p>
            <a:r>
              <a:rPr lang="en-GB" sz="2400" dirty="0"/>
              <a:t>An EIM generally includes </a:t>
            </a:r>
          </a:p>
          <a:p>
            <a:pPr lvl="1"/>
            <a:r>
              <a:rPr lang="en-GB" sz="2400" dirty="0"/>
              <a:t>The data warehouse</a:t>
            </a:r>
          </a:p>
          <a:p>
            <a:pPr lvl="1"/>
            <a:r>
              <a:rPr lang="en-GB" sz="2400" dirty="0"/>
              <a:t> ETL tools</a:t>
            </a:r>
          </a:p>
          <a:p>
            <a:pPr lvl="1"/>
            <a:r>
              <a:rPr lang="en-GB" sz="2400" dirty="0"/>
              <a:t>Data modelling tools</a:t>
            </a:r>
          </a:p>
          <a:p>
            <a:pPr lvl="1"/>
            <a:r>
              <a:rPr lang="en-GB" sz="2400" dirty="0"/>
              <a:t>Data quality tools</a:t>
            </a:r>
          </a:p>
          <a:p>
            <a:pPr lvl="1"/>
            <a:r>
              <a:rPr lang="en-GB" sz="2400" dirty="0"/>
              <a:t>Data profiling tools</a:t>
            </a:r>
          </a:p>
          <a:p>
            <a:pPr lvl="1"/>
            <a:r>
              <a:rPr lang="en-GB" sz="2400" dirty="0"/>
              <a:t>Metadata management tools</a:t>
            </a:r>
          </a:p>
          <a:p>
            <a:pPr lvl="1"/>
            <a:r>
              <a:rPr lang="en-GB" sz="2400" dirty="0"/>
              <a:t>Master data management tools</a:t>
            </a:r>
          </a:p>
          <a:p>
            <a:r>
              <a:rPr lang="en-GB" sz="2400" dirty="0"/>
              <a:t>These tools may all be from the same package, such as Microsoft’s SQL Server range, or from different vendors</a:t>
            </a:r>
          </a:p>
          <a:p>
            <a:endParaRPr lang="en-GB" dirty="0"/>
          </a:p>
        </p:txBody>
      </p:sp>
      <p:sp>
        <p:nvSpPr>
          <p:cNvPr id="4" name="Slide Number Placeholder 3">
            <a:extLst>
              <a:ext uri="{FF2B5EF4-FFF2-40B4-BE49-F238E27FC236}">
                <a16:creationId xmlns:a16="http://schemas.microsoft.com/office/drawing/2014/main" id="{19754E8A-86EB-EC74-62FC-366FB709FF14}"/>
              </a:ext>
            </a:extLst>
          </p:cNvPr>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1613227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8E442-9346-1914-B582-FE3B2A047B77}"/>
              </a:ext>
            </a:extLst>
          </p:cNvPr>
          <p:cNvSpPr>
            <a:spLocks noGrp="1"/>
          </p:cNvSpPr>
          <p:nvPr>
            <p:ph type="title"/>
          </p:nvPr>
        </p:nvSpPr>
        <p:spPr/>
        <p:txBody>
          <a:bodyPr>
            <a:normAutofit fontScale="90000"/>
          </a:bodyPr>
          <a:lstStyle/>
          <a:p>
            <a:r>
              <a:rPr lang="en-GB" dirty="0"/>
              <a:t>Business query and reporting tools</a:t>
            </a:r>
          </a:p>
        </p:txBody>
      </p:sp>
      <p:sp>
        <p:nvSpPr>
          <p:cNvPr id="3" name="Content Placeholder 2">
            <a:extLst>
              <a:ext uri="{FF2B5EF4-FFF2-40B4-BE49-F238E27FC236}">
                <a16:creationId xmlns:a16="http://schemas.microsoft.com/office/drawing/2014/main" id="{8013C000-CCF2-3827-8F8D-178B9AE9A065}"/>
              </a:ext>
            </a:extLst>
          </p:cNvPr>
          <p:cNvSpPr>
            <a:spLocks noGrp="1"/>
          </p:cNvSpPr>
          <p:nvPr>
            <p:ph idx="1"/>
          </p:nvPr>
        </p:nvSpPr>
        <p:spPr/>
        <p:txBody>
          <a:bodyPr>
            <a:normAutofit fontScale="92500" lnSpcReduction="10000"/>
          </a:bodyPr>
          <a:lstStyle/>
          <a:p>
            <a:r>
              <a:rPr lang="en-GB" dirty="0"/>
              <a:t>Most users of BI systems are not experienced IT practitioners</a:t>
            </a:r>
          </a:p>
          <a:p>
            <a:r>
              <a:rPr lang="en-GB" dirty="0"/>
              <a:t>It is therefore a Good Idea to provide them with tools that are</a:t>
            </a:r>
          </a:p>
          <a:p>
            <a:pPr lvl="1"/>
            <a:r>
              <a:rPr lang="en-GB" dirty="0"/>
              <a:t>Easy to use</a:t>
            </a:r>
          </a:p>
          <a:p>
            <a:pPr lvl="1"/>
            <a:r>
              <a:rPr lang="en-GB" dirty="0"/>
              <a:t>Do not require them to learn SQL</a:t>
            </a:r>
          </a:p>
          <a:p>
            <a:pPr lvl="1"/>
            <a:r>
              <a:rPr lang="en-GB" dirty="0"/>
              <a:t>Do not let them access the main database system</a:t>
            </a:r>
          </a:p>
          <a:p>
            <a:r>
              <a:rPr lang="en-GB" dirty="0"/>
              <a:t>Any BI system needs both a good back end and a good front end to be successful</a:t>
            </a:r>
          </a:p>
          <a:p>
            <a:pPr lvl="1"/>
            <a:r>
              <a:rPr lang="en-GB" dirty="0"/>
              <a:t>No matter how usable the front end, if the data produced by the back end is poor then users will not want to use it</a:t>
            </a:r>
          </a:p>
          <a:p>
            <a:pPr lvl="1"/>
            <a:r>
              <a:rPr lang="en-GB" dirty="0"/>
              <a:t>No matter how good the data produced by the back end, if the users cannot access it easily through the front end then they will not want to use it</a:t>
            </a:r>
          </a:p>
        </p:txBody>
      </p:sp>
      <p:sp>
        <p:nvSpPr>
          <p:cNvPr id="4" name="Slide Number Placeholder 3">
            <a:extLst>
              <a:ext uri="{FF2B5EF4-FFF2-40B4-BE49-F238E27FC236}">
                <a16:creationId xmlns:a16="http://schemas.microsoft.com/office/drawing/2014/main" id="{1ECCA4FC-9F97-AEA6-C74E-0558D8CD2B82}"/>
              </a:ext>
            </a:extLst>
          </p:cNvPr>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1013464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8E77-E0B5-A2A5-3F9E-C5493BF897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27C855-4DEE-7259-6785-FC49AC2C1868}"/>
              </a:ext>
            </a:extLst>
          </p:cNvPr>
          <p:cNvSpPr>
            <a:spLocks noGrp="1"/>
          </p:cNvSpPr>
          <p:nvPr>
            <p:ph type="title"/>
          </p:nvPr>
        </p:nvSpPr>
        <p:spPr/>
        <p:txBody>
          <a:bodyPr>
            <a:normAutofit fontScale="90000"/>
          </a:bodyPr>
          <a:lstStyle/>
          <a:p>
            <a:r>
              <a:rPr lang="en-GB" dirty="0"/>
              <a:t>Business query and reporting tools</a:t>
            </a:r>
          </a:p>
        </p:txBody>
      </p:sp>
      <p:sp>
        <p:nvSpPr>
          <p:cNvPr id="3" name="Content Placeholder 2">
            <a:extLst>
              <a:ext uri="{FF2B5EF4-FFF2-40B4-BE49-F238E27FC236}">
                <a16:creationId xmlns:a16="http://schemas.microsoft.com/office/drawing/2014/main" id="{6C71B140-CDC1-BC02-DB5F-E123F1280E7E}"/>
              </a:ext>
            </a:extLst>
          </p:cNvPr>
          <p:cNvSpPr>
            <a:spLocks noGrp="1"/>
          </p:cNvSpPr>
          <p:nvPr>
            <p:ph idx="1"/>
          </p:nvPr>
        </p:nvSpPr>
        <p:spPr/>
        <p:txBody>
          <a:bodyPr>
            <a:normAutofit fontScale="92500" lnSpcReduction="20000"/>
          </a:bodyPr>
          <a:lstStyle/>
          <a:p>
            <a:r>
              <a:rPr lang="en-GB" dirty="0"/>
              <a:t>Business query and reporting tools are often called ‘ad hoc query tools’</a:t>
            </a:r>
          </a:p>
          <a:p>
            <a:pPr lvl="1"/>
            <a:r>
              <a:rPr lang="en-GB" dirty="0"/>
              <a:t>Not because they are created spontaneously but because they have been created by a BI user rather than an IT person</a:t>
            </a:r>
          </a:p>
          <a:p>
            <a:pPr lvl="1"/>
            <a:r>
              <a:rPr lang="en-GB" dirty="0"/>
              <a:t>IT people are often overworked and don’t have time to create new queries and reports when the business users want them</a:t>
            </a:r>
          </a:p>
          <a:p>
            <a:r>
              <a:rPr lang="en-GB" dirty="0"/>
              <a:t>Business users therefore need to be able to create some types of queries and reports themselves</a:t>
            </a:r>
          </a:p>
          <a:p>
            <a:r>
              <a:rPr lang="en-GB" dirty="0"/>
              <a:t>The business query and reporting tools are generally used for management and decision-making</a:t>
            </a:r>
          </a:p>
          <a:p>
            <a:r>
              <a:rPr lang="en-GB" dirty="0"/>
              <a:t>These tools get data and format it into a fixed or ad hoc report</a:t>
            </a:r>
          </a:p>
          <a:p>
            <a:r>
              <a:rPr lang="en-GB" dirty="0"/>
              <a:t>Ad hoc reports may be used to explore data and can eventually become fixed reports if they are useful</a:t>
            </a:r>
          </a:p>
          <a:p>
            <a:endParaRPr lang="en-GB" dirty="0"/>
          </a:p>
        </p:txBody>
      </p:sp>
      <p:sp>
        <p:nvSpPr>
          <p:cNvPr id="4" name="Slide Number Placeholder 3">
            <a:extLst>
              <a:ext uri="{FF2B5EF4-FFF2-40B4-BE49-F238E27FC236}">
                <a16:creationId xmlns:a16="http://schemas.microsoft.com/office/drawing/2014/main" id="{954DE7E7-29D5-41B3-FDEF-5AD85E07D48E}"/>
              </a:ext>
            </a:extLst>
          </p:cNvPr>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2778218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94DC42-D739-9E51-7554-8907E001A9C6}"/>
              </a:ext>
            </a:extLst>
          </p:cNvPr>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2494104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EC669-B2D6-6D43-CEFE-44942894DD19}"/>
              </a:ext>
            </a:extLst>
          </p:cNvPr>
          <p:cNvSpPr>
            <a:spLocks noGrp="1"/>
          </p:cNvSpPr>
          <p:nvPr>
            <p:ph type="title"/>
          </p:nvPr>
        </p:nvSpPr>
        <p:spPr/>
        <p:txBody>
          <a:bodyPr>
            <a:normAutofit fontScale="90000"/>
          </a:bodyPr>
          <a:lstStyle/>
          <a:p>
            <a:r>
              <a:rPr lang="en-GB" dirty="0"/>
              <a:t>Business query and reporting tools</a:t>
            </a:r>
          </a:p>
        </p:txBody>
      </p:sp>
      <p:sp>
        <p:nvSpPr>
          <p:cNvPr id="3" name="Content Placeholder 2">
            <a:extLst>
              <a:ext uri="{FF2B5EF4-FFF2-40B4-BE49-F238E27FC236}">
                <a16:creationId xmlns:a16="http://schemas.microsoft.com/office/drawing/2014/main" id="{2FDE2E10-A77E-683D-D04A-C7736856FC83}"/>
              </a:ext>
            </a:extLst>
          </p:cNvPr>
          <p:cNvSpPr>
            <a:spLocks noGrp="1"/>
          </p:cNvSpPr>
          <p:nvPr>
            <p:ph idx="1"/>
          </p:nvPr>
        </p:nvSpPr>
        <p:spPr/>
        <p:txBody>
          <a:bodyPr>
            <a:normAutofit fontScale="92500"/>
          </a:bodyPr>
          <a:lstStyle/>
          <a:p>
            <a:r>
              <a:rPr lang="en-GB" dirty="0"/>
              <a:t>Tools vary in their formatting capability</a:t>
            </a:r>
          </a:p>
          <a:p>
            <a:r>
              <a:rPr lang="en-GB" dirty="0"/>
              <a:t>Basic tools allow the user to change fonts, make things bold and italic, but just output columns of data</a:t>
            </a:r>
          </a:p>
          <a:p>
            <a:r>
              <a:rPr lang="en-GB" dirty="0"/>
              <a:t>Conditional formatting allows data to be colour-coded, </a:t>
            </a:r>
            <a:r>
              <a:rPr lang="en-GB" dirty="0" err="1"/>
              <a:t>e,g</a:t>
            </a:r>
            <a:r>
              <a:rPr lang="en-GB" dirty="0"/>
              <a:t>, red or green depending on a user-defined condition</a:t>
            </a:r>
          </a:p>
          <a:p>
            <a:r>
              <a:rPr lang="en-GB" dirty="0"/>
              <a:t>Report styles generally include cross-tab reports, charts and master-detail reports with groupings and subtotals</a:t>
            </a:r>
          </a:p>
          <a:p>
            <a:r>
              <a:rPr lang="en-GB" dirty="0"/>
              <a:t>Tools may provide a set of templates to ensure that reports have a standard look and feel</a:t>
            </a:r>
          </a:p>
          <a:p>
            <a:r>
              <a:rPr lang="en-GB" dirty="0"/>
              <a:t>Common tools include: Business Objects, Crystal Reports, Oracle Reports, SAS Web Report Studio, SQL Server Reporting Services</a:t>
            </a:r>
          </a:p>
          <a:p>
            <a:endParaRPr lang="en-GB" dirty="0"/>
          </a:p>
        </p:txBody>
      </p:sp>
      <p:sp>
        <p:nvSpPr>
          <p:cNvPr id="4" name="Slide Number Placeholder 3">
            <a:extLst>
              <a:ext uri="{FF2B5EF4-FFF2-40B4-BE49-F238E27FC236}">
                <a16:creationId xmlns:a16="http://schemas.microsoft.com/office/drawing/2014/main" id="{63DE5BCD-C63B-5D53-D477-EF3CF53C4EC2}"/>
              </a:ext>
            </a:extLst>
          </p:cNvPr>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2219931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3087F-AB3F-B130-3FB2-8FB57A09724C}"/>
              </a:ext>
            </a:extLst>
          </p:cNvPr>
          <p:cNvSpPr>
            <a:spLocks noGrp="1"/>
          </p:cNvSpPr>
          <p:nvPr>
            <p:ph type="title"/>
          </p:nvPr>
        </p:nvSpPr>
        <p:spPr/>
        <p:txBody>
          <a:bodyPr>
            <a:normAutofit fontScale="90000"/>
          </a:bodyPr>
          <a:lstStyle/>
          <a:p>
            <a:r>
              <a:rPr lang="en-GB" dirty="0"/>
              <a:t>Business view of the data</a:t>
            </a:r>
          </a:p>
        </p:txBody>
      </p:sp>
      <p:sp>
        <p:nvSpPr>
          <p:cNvPr id="3" name="Content Placeholder 2">
            <a:extLst>
              <a:ext uri="{FF2B5EF4-FFF2-40B4-BE49-F238E27FC236}">
                <a16:creationId xmlns:a16="http://schemas.microsoft.com/office/drawing/2014/main" id="{C9BB7204-42E2-5167-C0FC-09C30B54010D}"/>
              </a:ext>
            </a:extLst>
          </p:cNvPr>
          <p:cNvSpPr>
            <a:spLocks noGrp="1"/>
          </p:cNvSpPr>
          <p:nvPr>
            <p:ph idx="1"/>
          </p:nvPr>
        </p:nvSpPr>
        <p:spPr/>
        <p:txBody>
          <a:bodyPr>
            <a:normAutofit fontScale="92500" lnSpcReduction="10000"/>
          </a:bodyPr>
          <a:lstStyle/>
          <a:p>
            <a:r>
              <a:rPr lang="en-GB" dirty="0"/>
              <a:t>Business query tools allow users to write queries without having to learn SQL</a:t>
            </a:r>
          </a:p>
          <a:p>
            <a:r>
              <a:rPr lang="en-GB" dirty="0"/>
              <a:t>This is generally implemented as a point and click approach</a:t>
            </a:r>
          </a:p>
          <a:p>
            <a:r>
              <a:rPr lang="en-GB" dirty="0"/>
              <a:t>The business view or metadata layer hides the database structure from the user by</a:t>
            </a:r>
          </a:p>
          <a:p>
            <a:pPr lvl="1"/>
            <a:r>
              <a:rPr lang="en-GB" dirty="0"/>
              <a:t>Using business terminology rather than table/field names</a:t>
            </a:r>
          </a:p>
          <a:p>
            <a:pPr lvl="1"/>
            <a:r>
              <a:rPr lang="en-GB" dirty="0"/>
              <a:t>Automatically connecting related tables by joins</a:t>
            </a:r>
          </a:p>
          <a:p>
            <a:pPr lvl="1"/>
            <a:r>
              <a:rPr lang="en-GB" dirty="0"/>
              <a:t>Providing metrics that mat calculate and aggregate facts such as revenue, number of customers, number of orders, number of incidents, average selling price...</a:t>
            </a:r>
          </a:p>
          <a:p>
            <a:r>
              <a:rPr lang="en-GB" dirty="0"/>
              <a:t>Construction and maintenance of the business view is generally done either by power users in a department or by the IT department in a company</a:t>
            </a:r>
          </a:p>
          <a:p>
            <a:endParaRPr lang="en-GB" dirty="0"/>
          </a:p>
        </p:txBody>
      </p:sp>
      <p:sp>
        <p:nvSpPr>
          <p:cNvPr id="4" name="Slide Number Placeholder 3">
            <a:extLst>
              <a:ext uri="{FF2B5EF4-FFF2-40B4-BE49-F238E27FC236}">
                <a16:creationId xmlns:a16="http://schemas.microsoft.com/office/drawing/2014/main" id="{DBFB0F4B-993A-8D18-6FC7-F7E09BD3D440}"/>
              </a:ext>
            </a:extLst>
          </p:cNvPr>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2452745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B9C95-F1AD-CE8D-F9A3-FA576EAE9F0B}"/>
              </a:ext>
            </a:extLst>
          </p:cNvPr>
          <p:cNvSpPr>
            <a:spLocks noGrp="1"/>
          </p:cNvSpPr>
          <p:nvPr>
            <p:ph type="title"/>
          </p:nvPr>
        </p:nvSpPr>
        <p:spPr/>
        <p:txBody>
          <a:bodyPr>
            <a:normAutofit fontScale="90000"/>
          </a:bodyPr>
          <a:lstStyle/>
          <a:p>
            <a:r>
              <a:rPr lang="en-GB" dirty="0"/>
              <a:t>Screenshot – PHP Report Maker</a:t>
            </a:r>
          </a:p>
        </p:txBody>
      </p:sp>
      <p:sp>
        <p:nvSpPr>
          <p:cNvPr id="4" name="Slide Number Placeholder 3">
            <a:extLst>
              <a:ext uri="{FF2B5EF4-FFF2-40B4-BE49-F238E27FC236}">
                <a16:creationId xmlns:a16="http://schemas.microsoft.com/office/drawing/2014/main" id="{D01DFCB3-558F-603F-5F25-604A51528377}"/>
              </a:ext>
            </a:extLst>
          </p:cNvPr>
          <p:cNvSpPr>
            <a:spLocks noGrp="1"/>
          </p:cNvSpPr>
          <p:nvPr>
            <p:ph type="sldNum" sz="quarter" idx="12"/>
          </p:nvPr>
        </p:nvSpPr>
        <p:spPr/>
        <p:txBody>
          <a:bodyPr/>
          <a:lstStyle/>
          <a:p>
            <a:fld id="{B32D2D4F-B262-4018-8594-6B1FE2F875A5}" type="slidenum">
              <a:rPr lang="en-GB" smtClean="0"/>
              <a:pPr/>
              <a:t>22</a:t>
            </a:fld>
            <a:endParaRPr lang="en-GB"/>
          </a:p>
        </p:txBody>
      </p:sp>
      <p:pic>
        <p:nvPicPr>
          <p:cNvPr id="5" name="Picture 2" descr="http://www.softarea51.com/screenshot/PHP_Report_Maker.gif">
            <a:extLst>
              <a:ext uri="{FF2B5EF4-FFF2-40B4-BE49-F238E27FC236}">
                <a16:creationId xmlns:a16="http://schemas.microsoft.com/office/drawing/2014/main" id="{681D43FA-AFDD-3878-3372-3C9D8779915D}"/>
              </a:ext>
            </a:extLst>
          </p:cNvPr>
          <p:cNvPicPr>
            <a:picLocks noChangeAspect="1" noChangeArrowheads="1"/>
          </p:cNvPicPr>
          <p:nvPr/>
        </p:nvPicPr>
        <p:blipFill>
          <a:blip r:embed="rId2"/>
          <a:srcRect/>
          <a:stretch>
            <a:fillRect/>
          </a:stretch>
        </p:blipFill>
        <p:spPr bwMode="auto">
          <a:xfrm>
            <a:off x="928662" y="1030445"/>
            <a:ext cx="7358114" cy="5579903"/>
          </a:xfrm>
          <a:prstGeom prst="rect">
            <a:avLst/>
          </a:prstGeom>
          <a:noFill/>
        </p:spPr>
      </p:pic>
    </p:spTree>
    <p:extLst>
      <p:ext uri="{BB962C8B-B14F-4D97-AF65-F5344CB8AC3E}">
        <p14:creationId xmlns:p14="http://schemas.microsoft.com/office/powerpoint/2010/main" val="23840102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FCFF8-8DA5-9458-7D70-C8663AEBD591}"/>
              </a:ext>
            </a:extLst>
          </p:cNvPr>
          <p:cNvSpPr>
            <a:spLocks noGrp="1"/>
          </p:cNvSpPr>
          <p:nvPr>
            <p:ph type="title"/>
          </p:nvPr>
        </p:nvSpPr>
        <p:spPr/>
        <p:txBody>
          <a:bodyPr>
            <a:normAutofit fontScale="90000"/>
          </a:bodyPr>
          <a:lstStyle/>
          <a:p>
            <a:r>
              <a:rPr lang="en-GB" dirty="0"/>
              <a:t>Production reporting</a:t>
            </a:r>
          </a:p>
        </p:txBody>
      </p:sp>
      <p:sp>
        <p:nvSpPr>
          <p:cNvPr id="3" name="Content Placeholder 2">
            <a:extLst>
              <a:ext uri="{FF2B5EF4-FFF2-40B4-BE49-F238E27FC236}">
                <a16:creationId xmlns:a16="http://schemas.microsoft.com/office/drawing/2014/main" id="{C999DE79-A7E3-AD26-FF91-095D8A6C26D6}"/>
              </a:ext>
            </a:extLst>
          </p:cNvPr>
          <p:cNvSpPr>
            <a:spLocks noGrp="1"/>
          </p:cNvSpPr>
          <p:nvPr>
            <p:ph idx="1"/>
          </p:nvPr>
        </p:nvSpPr>
        <p:spPr/>
        <p:txBody>
          <a:bodyPr>
            <a:normAutofit fontScale="92500" lnSpcReduction="10000"/>
          </a:bodyPr>
          <a:lstStyle/>
          <a:p>
            <a:r>
              <a:rPr lang="en-GB" dirty="0"/>
              <a:t>Production reporting tools tend to be more flexible in formatting and design capabilities</a:t>
            </a:r>
          </a:p>
          <a:p>
            <a:r>
              <a:rPr lang="en-GB" dirty="0"/>
              <a:t>These may be referred to as </a:t>
            </a:r>
            <a:r>
              <a:rPr lang="en-GB" i="1" dirty="0"/>
              <a:t>pixel perfect</a:t>
            </a:r>
            <a:r>
              <a:rPr lang="en-GB" dirty="0"/>
              <a:t>, </a:t>
            </a:r>
            <a:r>
              <a:rPr lang="en-GB" i="1" dirty="0"/>
              <a:t>operational</a:t>
            </a:r>
            <a:r>
              <a:rPr lang="en-GB" dirty="0"/>
              <a:t> or </a:t>
            </a:r>
            <a:r>
              <a:rPr lang="en-GB" i="1" dirty="0"/>
              <a:t>enterprise</a:t>
            </a:r>
            <a:r>
              <a:rPr lang="en-GB" dirty="0"/>
              <a:t> reporting</a:t>
            </a:r>
          </a:p>
          <a:p>
            <a:r>
              <a:rPr lang="en-GB" dirty="0"/>
              <a:t>Most modern business reporting and query tools have this capability</a:t>
            </a:r>
          </a:p>
          <a:p>
            <a:r>
              <a:rPr lang="en-GB" dirty="0"/>
              <a:t>Production reports often access the transaction system directly, e.g. to generate invoices</a:t>
            </a:r>
          </a:p>
          <a:p>
            <a:r>
              <a:rPr lang="en-GB" dirty="0"/>
              <a:t>These reports are written by IT staff because</a:t>
            </a:r>
          </a:p>
          <a:p>
            <a:pPr lvl="1"/>
            <a:r>
              <a:rPr lang="en-GB" dirty="0"/>
              <a:t>They access the operational data source</a:t>
            </a:r>
          </a:p>
          <a:p>
            <a:pPr lvl="1"/>
            <a:r>
              <a:rPr lang="en-GB" dirty="0"/>
              <a:t>The reporting system is often embedded within the transaction system</a:t>
            </a:r>
          </a:p>
          <a:p>
            <a:pPr lvl="1"/>
            <a:r>
              <a:rPr lang="en-GB" dirty="0"/>
              <a:t>The information requirements are static, e.g. for statutory reports</a:t>
            </a:r>
          </a:p>
          <a:p>
            <a:endParaRPr lang="en-GB" dirty="0"/>
          </a:p>
        </p:txBody>
      </p:sp>
      <p:sp>
        <p:nvSpPr>
          <p:cNvPr id="4" name="Slide Number Placeholder 3">
            <a:extLst>
              <a:ext uri="{FF2B5EF4-FFF2-40B4-BE49-F238E27FC236}">
                <a16:creationId xmlns:a16="http://schemas.microsoft.com/office/drawing/2014/main" id="{EFD85B28-8346-B130-3758-889D89A9093E}"/>
              </a:ext>
            </a:extLst>
          </p:cNvPr>
          <p:cNvSpPr>
            <a:spLocks noGrp="1"/>
          </p:cNvSpPr>
          <p:nvPr>
            <p:ph type="sldNum" sz="quarter" idx="12"/>
          </p:nvPr>
        </p:nvSpPr>
        <p:spPr/>
        <p:txBody>
          <a:bodyPr/>
          <a:lstStyle/>
          <a:p>
            <a:fld id="{B32D2D4F-B262-4018-8594-6B1FE2F875A5}" type="slidenum">
              <a:rPr lang="en-GB" smtClean="0"/>
              <a:pPr/>
              <a:t>23</a:t>
            </a:fld>
            <a:endParaRPr lang="en-GB"/>
          </a:p>
        </p:txBody>
      </p:sp>
    </p:spTree>
    <p:extLst>
      <p:ext uri="{BB962C8B-B14F-4D97-AF65-F5344CB8AC3E}">
        <p14:creationId xmlns:p14="http://schemas.microsoft.com/office/powerpoint/2010/main" val="1383194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A2234BB-60BC-D47C-E497-E0C706945DCA}"/>
              </a:ext>
            </a:extLst>
          </p:cNvPr>
          <p:cNvSpPr>
            <a:spLocks noGrp="1"/>
          </p:cNvSpPr>
          <p:nvPr>
            <p:ph type="sldNum" sz="quarter" idx="12"/>
          </p:nvPr>
        </p:nvSpPr>
        <p:spPr/>
        <p:txBody>
          <a:bodyPr/>
          <a:lstStyle/>
          <a:p>
            <a:fld id="{B32D2D4F-B262-4018-8594-6B1FE2F875A5}" type="slidenum">
              <a:rPr lang="en-GB" smtClean="0"/>
              <a:pPr/>
              <a:t>24</a:t>
            </a:fld>
            <a:endParaRPr lang="en-GB"/>
          </a:p>
        </p:txBody>
      </p:sp>
    </p:spTree>
    <p:extLst>
      <p:ext uri="{BB962C8B-B14F-4D97-AF65-F5344CB8AC3E}">
        <p14:creationId xmlns:p14="http://schemas.microsoft.com/office/powerpoint/2010/main" val="668395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08920"/>
            <a:ext cx="8229600" cy="576064"/>
          </a:xfrm>
        </p:spPr>
        <p:txBody>
          <a:bodyPr>
            <a:normAutofit fontScale="90000"/>
          </a:bodyPr>
          <a:lstStyle/>
          <a:p>
            <a:pPr algn="ctr"/>
            <a:r>
              <a:rPr lang="en-GB" dirty="0"/>
              <a:t>Questions &amp; Answers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0</TotalTime>
  <Words>1445</Words>
  <Application>Microsoft Office PowerPoint</Application>
  <PresentationFormat>On-screen Show (4:3)</PresentationFormat>
  <Paragraphs>168</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Calibri</vt:lpstr>
      <vt:lpstr>Cambria</vt:lpstr>
      <vt:lpstr>Georgia</vt:lpstr>
      <vt:lpstr>Wingdings</vt:lpstr>
      <vt:lpstr>Wingdings 2</vt:lpstr>
      <vt:lpstr>Nik2013</vt:lpstr>
      <vt:lpstr>Data Warehousing &amp; Data Mining</vt:lpstr>
      <vt:lpstr>Aims</vt:lpstr>
      <vt:lpstr>Learning Outcomes</vt:lpstr>
      <vt:lpstr>Introduction</vt:lpstr>
      <vt:lpstr>Definition</vt:lpstr>
      <vt:lpstr>BI for Management and Control</vt:lpstr>
      <vt:lpstr>BI and Business Performance</vt:lpstr>
      <vt:lpstr>Operational BI</vt:lpstr>
      <vt:lpstr>Other uses for BI</vt:lpstr>
      <vt:lpstr>Mission Critical BI</vt:lpstr>
      <vt:lpstr>Operational &amp; Source Systems</vt:lpstr>
      <vt:lpstr>PowerPoint Presentation</vt:lpstr>
      <vt:lpstr>PowerPoint Presentation</vt:lpstr>
      <vt:lpstr>Operational BI v. Data Warehouse</vt:lpstr>
      <vt:lpstr>PowerPoint Presentation</vt:lpstr>
      <vt:lpstr>Enterprise Information Management</vt:lpstr>
      <vt:lpstr>Business query and reporting tools</vt:lpstr>
      <vt:lpstr>Business query and reporting tools</vt:lpstr>
      <vt:lpstr>PowerPoint Presentation</vt:lpstr>
      <vt:lpstr>Business query and reporting tools</vt:lpstr>
      <vt:lpstr>Business view of the data</vt:lpstr>
      <vt:lpstr>Screenshot – PHP Report Maker</vt:lpstr>
      <vt:lpstr>Production reporting</vt:lpstr>
      <vt:lpstr>PowerPoint Presentation</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Mobolanle Bello</cp:lastModifiedBy>
  <cp:revision>73</cp:revision>
  <dcterms:created xsi:type="dcterms:W3CDTF">2011-09-13T10:27:46Z</dcterms:created>
  <dcterms:modified xsi:type="dcterms:W3CDTF">2026-05-09T17:08:16Z</dcterms:modified>
</cp:coreProperties>
</file>