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2"/>
  </p:notesMasterIdLst>
  <p:sldIdLst>
    <p:sldId id="256" r:id="rId2"/>
    <p:sldId id="319" r:id="rId3"/>
    <p:sldId id="320" r:id="rId4"/>
    <p:sldId id="511" r:id="rId5"/>
    <p:sldId id="321" r:id="rId6"/>
    <p:sldId id="322" r:id="rId7"/>
    <p:sldId id="323" r:id="rId8"/>
    <p:sldId id="487" r:id="rId9"/>
    <p:sldId id="324" r:id="rId10"/>
    <p:sldId id="325" r:id="rId11"/>
    <p:sldId id="326" r:id="rId12"/>
    <p:sldId id="327" r:id="rId13"/>
    <p:sldId id="331" r:id="rId14"/>
    <p:sldId id="330" r:id="rId15"/>
    <p:sldId id="349" r:id="rId16"/>
    <p:sldId id="350" r:id="rId17"/>
    <p:sldId id="335" r:id="rId18"/>
    <p:sldId id="509" r:id="rId19"/>
    <p:sldId id="376" r:id="rId20"/>
    <p:sldId id="294" r:id="rId21"/>
    <p:sldId id="379" r:id="rId22"/>
    <p:sldId id="288" r:id="rId23"/>
    <p:sldId id="265" r:id="rId24"/>
    <p:sldId id="385" r:id="rId25"/>
    <p:sldId id="291" r:id="rId26"/>
    <p:sldId id="337" r:id="rId27"/>
    <p:sldId id="307" r:id="rId28"/>
    <p:sldId id="510" r:id="rId29"/>
    <p:sldId id="318" r:id="rId30"/>
    <p:sldId id="348" r:id="rId3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26" autoAdjust="0"/>
    <p:restoredTop sz="61692" autoAdjust="0"/>
  </p:normalViewPr>
  <p:slideViewPr>
    <p:cSldViewPr snapToGrid="0">
      <p:cViewPr varScale="1">
        <p:scale>
          <a:sx n="71" d="100"/>
          <a:sy n="71" d="100"/>
        </p:scale>
        <p:origin x="2112" y="6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50F2F0-2E97-4B29-BDF2-3DFA66BB0C6B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D10551-CAFF-4CFA-AD3F-8FD228291A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70582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6D10551-CAFF-4CFA-AD3F-8FD228291A76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83609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D10551-CAFF-4CFA-AD3F-8FD228291A76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78015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6D10551-CAFF-4CFA-AD3F-8FD228291A76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16397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D10551-CAFF-4CFA-AD3F-8FD228291A76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468972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</a:pPr>
            <a:endParaRPr lang="en-GB" baseline="0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GB"/>
              <a:t>insert header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31A1511-BA99-4995-9603-94CCAF14FA3D}" type="slidenum">
              <a:rPr lang="en-GB" smtClean="0"/>
              <a:pPr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28774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lang="en-GB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baseline="0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D10551-CAFF-4CFA-AD3F-8FD228291A76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39748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D10551-CAFF-4CFA-AD3F-8FD228291A76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68285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en-GB" b="1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D10551-CAFF-4CFA-AD3F-8FD228291A76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826497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D10551-CAFF-4CFA-AD3F-8FD228291A76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553631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6D10551-CAFF-4CFA-AD3F-8FD228291A76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892445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D10551-CAFF-4CFA-AD3F-8FD228291A76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760353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 smtClean="0"/>
          </a:p>
          <a:p>
            <a:endParaRPr lang="en-GB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6D10551-CAFF-4CFA-AD3F-8FD228291A76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628778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D10551-CAFF-4CFA-AD3F-8FD228291A76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524662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D10551-CAFF-4CFA-AD3F-8FD228291A76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781406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en-GB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D10551-CAFF-4CFA-AD3F-8FD228291A76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628986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en-GB" baseline="0" dirty="0" smtClean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GB"/>
              <a:t>insert header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31A1511-BA99-4995-9603-94CCAF14FA3D}" type="slidenum">
              <a:rPr lang="en-GB" smtClean="0"/>
              <a:pPr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357257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4DE3D0D1-4B3A-4F23-B1EF-A571EF3E1FA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8E48F92-CC10-42EC-867F-7C913BB14D2C}" type="slidenum">
              <a:rPr lang="en-GB" altLang="en-US"/>
              <a:pPr/>
              <a:t>20</a:t>
            </a:fld>
            <a:endParaRPr lang="en-GB" altLang="en-US"/>
          </a:p>
        </p:txBody>
      </p:sp>
      <p:sp>
        <p:nvSpPr>
          <p:cNvPr id="112642" name="Rectangle 2">
            <a:extLst>
              <a:ext uri="{FF2B5EF4-FFF2-40B4-BE49-F238E27FC236}">
                <a16:creationId xmlns:a16="http://schemas.microsoft.com/office/drawing/2014/main" id="{BD72B614-6052-4D12-8AD9-7197C137F1D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3" name="Rectangle 3">
            <a:extLst>
              <a:ext uri="{FF2B5EF4-FFF2-40B4-BE49-F238E27FC236}">
                <a16:creationId xmlns:a16="http://schemas.microsoft.com/office/drawing/2014/main" id="{0F2B9C7A-E2D7-4B9B-9D61-3E0FB62CB82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 altLang="en-US" dirty="0" smtClean="0"/>
          </a:p>
          <a:p>
            <a:r>
              <a:rPr lang="en-GB" altLang="en-US" baseline="0" dirty="0" smtClean="0"/>
              <a:t>. </a:t>
            </a:r>
            <a:endParaRPr lang="en-GB" altLang="en-US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8">
              <a:buFont typeface="Arial" pitchFamily="34" charset="0"/>
              <a:buChar char="•"/>
            </a:pPr>
            <a:endParaRPr lang="en-GB" baseline="0" dirty="0" smtClean="0"/>
          </a:p>
          <a:p>
            <a:pPr lvl="8">
              <a:buFont typeface="Arial" pitchFamily="34" charset="0"/>
              <a:buNone/>
            </a:pPr>
            <a:endParaRPr lang="en-GB" baseline="0" dirty="0" smtClean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GB"/>
              <a:t>insert header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31A1511-BA99-4995-9603-94CCAF14FA3D}" type="slidenum">
              <a:rPr lang="en-GB" smtClean="0"/>
              <a:pPr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920998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B7DE6803-F9A1-4D0B-9AA2-6577C3C5A8B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34F7BDA-A65F-41FF-8D90-4D2703C2E3E3}" type="slidenum">
              <a:rPr lang="en-GB" altLang="en-US"/>
              <a:pPr/>
              <a:t>22</a:t>
            </a:fld>
            <a:endParaRPr lang="en-GB" altLang="en-US"/>
          </a:p>
        </p:txBody>
      </p:sp>
      <p:sp>
        <p:nvSpPr>
          <p:cNvPr id="105474" name="Rectangle 2">
            <a:extLst>
              <a:ext uri="{FF2B5EF4-FFF2-40B4-BE49-F238E27FC236}">
                <a16:creationId xmlns:a16="http://schemas.microsoft.com/office/drawing/2014/main" id="{9CB924B8-9D14-4912-BC10-024571035C4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5" name="Rectangle 3">
            <a:extLst>
              <a:ext uri="{FF2B5EF4-FFF2-40B4-BE49-F238E27FC236}">
                <a16:creationId xmlns:a16="http://schemas.microsoft.com/office/drawing/2014/main" id="{DFF3E96F-FDA0-4D31-BE0C-61D02F8CAF5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 altLang="en-US" dirty="0" smtClean="0"/>
          </a:p>
          <a:p>
            <a:r>
              <a:rPr lang="en-GB" altLang="en-US" dirty="0" smtClean="0"/>
              <a:t>.</a:t>
            </a:r>
            <a:endParaRPr lang="en-GB" altLang="en-US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en-GB"/>
              <a:t>insert header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1A1511-BA99-4995-9603-94CCAF14FA3D}" type="slidenum">
              <a:rPr lang="en-GB" smtClean="0"/>
              <a:pPr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73654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Arial" pitchFamily="34" charset="0"/>
              <a:buNone/>
            </a:pPr>
            <a:endParaRPr lang="en-GB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GB"/>
              <a:t>insert header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31A1511-BA99-4995-9603-94CCAF14FA3D}" type="slidenum">
              <a:rPr lang="en-GB" smtClean="0"/>
              <a:pPr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642336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9D5DD4E3-9945-4421-A7F2-06AC94EC13B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96B4648-9961-425A-A832-C49EECFFDE77}" type="slidenum">
              <a:rPr lang="en-GB" altLang="en-US"/>
              <a:pPr/>
              <a:t>25</a:t>
            </a:fld>
            <a:endParaRPr lang="en-GB" altLang="en-US"/>
          </a:p>
        </p:txBody>
      </p:sp>
      <p:sp>
        <p:nvSpPr>
          <p:cNvPr id="108546" name="Rectangle 2">
            <a:extLst>
              <a:ext uri="{FF2B5EF4-FFF2-40B4-BE49-F238E27FC236}">
                <a16:creationId xmlns:a16="http://schemas.microsoft.com/office/drawing/2014/main" id="{EE145761-AE3B-4372-8D4C-D0F64309F4F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8547" name="Rectangle 3">
            <a:extLst>
              <a:ext uri="{FF2B5EF4-FFF2-40B4-BE49-F238E27FC236}">
                <a16:creationId xmlns:a16="http://schemas.microsoft.com/office/drawing/2014/main" id="{DF370393-D620-4FB1-9788-025222ACCA9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 altLang="en-US" sz="1000" dirty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6D10551-CAFF-4CFA-AD3F-8FD228291A76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319688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519D06EE-3361-48F3-A994-570D5E6BCC7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345063A-1901-4B93-BF21-A34949D51888}" type="slidenum">
              <a:rPr lang="en-GB" altLang="en-US"/>
              <a:pPr/>
              <a:t>27</a:t>
            </a:fld>
            <a:endParaRPr lang="en-GB" altLang="en-US"/>
          </a:p>
        </p:txBody>
      </p:sp>
      <p:sp>
        <p:nvSpPr>
          <p:cNvPr id="111618" name="Rectangle 2">
            <a:extLst>
              <a:ext uri="{FF2B5EF4-FFF2-40B4-BE49-F238E27FC236}">
                <a16:creationId xmlns:a16="http://schemas.microsoft.com/office/drawing/2014/main" id="{26AD459D-332A-4A3D-809B-59D4A86892C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1619" name="Rectangle 3">
            <a:extLst>
              <a:ext uri="{FF2B5EF4-FFF2-40B4-BE49-F238E27FC236}">
                <a16:creationId xmlns:a16="http://schemas.microsoft.com/office/drawing/2014/main" id="{2EA6BF39-15BB-4F8D-A3A5-65A49C471DA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232898" indent="-232898"/>
            <a:endParaRPr lang="en-GB" altLang="en-US" dirty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D10551-CAFF-4CFA-AD3F-8FD228291A76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591823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6D10551-CAFF-4CFA-AD3F-8FD228291A76}" type="slidenum">
              <a:rPr lang="en-GB" smtClean="0"/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606829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6D10551-CAFF-4CFA-AD3F-8FD228291A76}" type="slidenum">
              <a:rPr lang="en-GB" smtClean="0"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11825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4395D20E-6AF1-422B-B4DA-E8AC52E1AD3D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A483C-3FEE-4830-8420-7306F76163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22865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5D20E-6AF1-422B-B4DA-E8AC52E1AD3D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A483C-3FEE-4830-8420-7306F76163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37533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7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5D20E-6AF1-422B-B4DA-E8AC52E1AD3D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A483C-3FEE-4830-8420-7306F76163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49621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5D20E-6AF1-422B-B4DA-E8AC52E1AD3D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A483C-3FEE-4830-8420-7306F76163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01249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5D20E-6AF1-422B-B4DA-E8AC52E1AD3D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A483C-3FEE-4830-8420-7306F76163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09177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5D20E-6AF1-422B-B4DA-E8AC52E1AD3D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A483C-3FEE-4830-8420-7306F76163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19802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5D20E-6AF1-422B-B4DA-E8AC52E1AD3D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A483C-3FEE-4830-8420-7306F76163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57397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5D20E-6AF1-422B-B4DA-E8AC52E1AD3D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A483C-3FEE-4830-8420-7306F76163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15005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5D20E-6AF1-422B-B4DA-E8AC52E1AD3D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A483C-3FEE-4830-8420-7306F76163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9598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5D20E-6AF1-422B-B4DA-E8AC52E1AD3D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A483C-3FEE-4830-8420-7306F76163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62823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5D20E-6AF1-422B-B4DA-E8AC52E1AD3D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A483C-3FEE-4830-8420-7306F76163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96004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lored bar - 100%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6"/>
          <p:cNvSpPr txBox="1"/>
          <p:nvPr userDrawn="1"/>
        </p:nvSpPr>
        <p:spPr>
          <a:xfrm>
            <a:off x="-114300" y="-261938"/>
            <a:ext cx="3329517" cy="246063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nl-NL"/>
            </a:defPPr>
            <a:lvl1pPr>
              <a:defRPr sz="1000" b="1">
                <a:solidFill>
                  <a:schemeClr val="accent3"/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>
                <a:solidFill>
                  <a:srgbClr val="3D7EDB"/>
                </a:solidFill>
                <a:latin typeface="Arial"/>
              </a:rPr>
              <a:t>Colored bar - 100% text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40779" y="263001"/>
            <a:ext cx="10972800" cy="1143000"/>
          </a:xfrm>
        </p:spPr>
        <p:txBody>
          <a:bodyPr>
            <a:norm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540779" y="1586674"/>
            <a:ext cx="11091776" cy="3930559"/>
          </a:xfrm>
        </p:spPr>
        <p:txBody>
          <a:bodyPr tIns="108000" rIns="72000" bIns="72000"/>
          <a:lstStyle>
            <a:lvl2pPr>
              <a:defRPr/>
            </a:lvl2pPr>
            <a:lvl3pPr>
              <a:defRPr baseline="0"/>
            </a:lvl3pPr>
            <a:lvl4pPr>
              <a:defRPr baseline="0"/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51" name="Tijdelijke aanduiding voor verticale tekst 2"/>
          <p:cNvSpPr>
            <a:spLocks noGrp="1"/>
          </p:cNvSpPr>
          <p:nvPr>
            <p:ph type="body" orient="vert" idx="13"/>
          </p:nvPr>
        </p:nvSpPr>
        <p:spPr>
          <a:xfrm>
            <a:off x="541528" y="1210044"/>
            <a:ext cx="11089640" cy="369741"/>
          </a:xfrm>
          <a:solidFill>
            <a:schemeClr val="accent1"/>
          </a:solidFill>
        </p:spPr>
        <p:txBody>
          <a:bodyPr wrap="none" lIns="180000" tIns="72000" rIns="216000" anchor="ctr">
            <a:noAutofit/>
          </a:bodyPr>
          <a:lstStyle>
            <a:lvl1pPr>
              <a:defRPr sz="2800" b="1">
                <a:solidFill>
                  <a:schemeClr val="bg1"/>
                </a:solidFill>
              </a:defRPr>
            </a:lvl1pPr>
            <a:lvl3pPr>
              <a:defRPr/>
            </a:lvl3pPr>
            <a:lvl4pPr>
              <a:defRPr baseline="0"/>
            </a:lvl4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DFAEC5DD-68FC-4E9C-9587-DBB16356B9F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94845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9646FC-1C06-47B8-906F-F1D7C78160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3934" y="125413"/>
            <a:ext cx="11808884" cy="4953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able Placeholder 2">
            <a:extLst>
              <a:ext uri="{FF2B5EF4-FFF2-40B4-BE49-F238E27FC236}">
                <a16:creationId xmlns:a16="http://schemas.microsoft.com/office/drawing/2014/main" id="{353F0EC9-5DC0-4011-8D5A-F5B2EC34DD58}"/>
              </a:ext>
            </a:extLst>
          </p:cNvPr>
          <p:cNvSpPr>
            <a:spLocks noGrp="1"/>
          </p:cNvSpPr>
          <p:nvPr>
            <p:ph type="tbl" idx="1"/>
          </p:nvPr>
        </p:nvSpPr>
        <p:spPr>
          <a:xfrm>
            <a:off x="609600" y="836613"/>
            <a:ext cx="10972800" cy="5256212"/>
          </a:xfrm>
        </p:spPr>
        <p:txBody>
          <a:bodyPr/>
          <a:lstStyle/>
          <a:p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59D603-CC3B-47C7-BE2A-8C7BDF90BAB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4B89F7-BC57-45D3-A38D-8F072BF77C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9D3A6A-E65A-4A07-B27A-3D9FD01F29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fld id="{BC535AFB-F356-4933-8BF9-5F8AE30ABF3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410020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35360" y="6525344"/>
            <a:ext cx="1294837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95D20E-6AF1-422B-B4DA-E8AC52E1AD3D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08501" y="6380973"/>
            <a:ext cx="973899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9A483C-3FEE-4830-8420-7306F76163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05375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5" Type="http://schemas.openxmlformats.org/officeDocument/2006/relationships/hyperlink" Target="https://creativecommons.org/licenses/by-sa/3.0/" TargetMode="External"/><Relationship Id="rId4" Type="http://schemas.openxmlformats.org/officeDocument/2006/relationships/hyperlink" Target="http://commons.wikimedia.org/wiki/File:Alarm_Clocks_20101107a.jpg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ukcoaching.org/resources/guides/coaching-behaviours" TargetMode="Externa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hecoachingtoolscompany.com/how-to-use-the-johari-window-tool-for-a-new-perspective-on-the-inner-critic-by-ruby-mcguire/" TargetMode="Externa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usinessballs.com/facilitation-workshops-and-training/kirkpatrick-evaluation-method/" TargetMode="Externa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QXU-tAkz_TY" TargetMode="Externa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392318-096E-4D30-BB24-00EBC8C6A65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30401" y="1360785"/>
            <a:ext cx="10363200" cy="1470025"/>
          </a:xfrm>
        </p:spPr>
        <p:txBody>
          <a:bodyPr/>
          <a:lstStyle/>
          <a:p>
            <a:r>
              <a:rPr lang="en-GB" dirty="0"/>
              <a:t>Contributing to Coaching and Mentoring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18E6B03-DBAB-4175-BD61-11AC149A1C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28800" y="3150891"/>
            <a:ext cx="8534400" cy="1752600"/>
          </a:xfrm>
        </p:spPr>
        <p:txBody>
          <a:bodyPr/>
          <a:lstStyle/>
          <a:p>
            <a:r>
              <a:rPr lang="en-GB" dirty="0"/>
              <a:t>5ADCM</a:t>
            </a:r>
          </a:p>
        </p:txBody>
      </p:sp>
    </p:spTree>
    <p:extLst>
      <p:ext uri="{BB962C8B-B14F-4D97-AF65-F5344CB8AC3E}">
        <p14:creationId xmlns:p14="http://schemas.microsoft.com/office/powerpoint/2010/main" val="3008556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Schedule for Today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GB" dirty="0" smtClean="0"/>
              <a:t>Reflections</a:t>
            </a:r>
          </a:p>
          <a:p>
            <a:r>
              <a:rPr lang="en-GB" dirty="0" smtClean="0"/>
              <a:t>Portfolio guidance/learning </a:t>
            </a:r>
            <a:r>
              <a:rPr lang="en-GB" dirty="0" smtClean="0"/>
              <a:t>plan, personal </a:t>
            </a:r>
            <a:r>
              <a:rPr lang="en-GB" dirty="0" smtClean="0"/>
              <a:t>statements</a:t>
            </a:r>
          </a:p>
          <a:p>
            <a:r>
              <a:rPr lang="en-GB" dirty="0" smtClean="0"/>
              <a:t>Emerging and existing trends driving coaching/mentoring</a:t>
            </a:r>
          </a:p>
          <a:p>
            <a:r>
              <a:rPr lang="en-GB" dirty="0" smtClean="0"/>
              <a:t>Coaching and Mentoring Recap</a:t>
            </a:r>
          </a:p>
          <a:p>
            <a:r>
              <a:rPr lang="en-GB" dirty="0" smtClean="0"/>
              <a:t>Coaching and mentoring skills – activity </a:t>
            </a:r>
          </a:p>
          <a:p>
            <a:r>
              <a:rPr lang="en-GB" dirty="0"/>
              <a:t>Break around 10:30am for 10 minutes </a:t>
            </a:r>
            <a:endParaRPr lang="en-GB" dirty="0" smtClean="0"/>
          </a:p>
          <a:p>
            <a:r>
              <a:rPr lang="en-GB" dirty="0" smtClean="0"/>
              <a:t>Coaching </a:t>
            </a:r>
            <a:r>
              <a:rPr lang="en-GB" dirty="0"/>
              <a:t>and mentoring </a:t>
            </a:r>
            <a:r>
              <a:rPr lang="en-GB" dirty="0" smtClean="0"/>
              <a:t>behaviours</a:t>
            </a:r>
          </a:p>
          <a:p>
            <a:r>
              <a:rPr lang="en-GB" dirty="0" smtClean="0"/>
              <a:t>Coaching and mentoring models – practical exercises </a:t>
            </a:r>
          </a:p>
          <a:p>
            <a:r>
              <a:rPr lang="en-GB" dirty="0" smtClean="0"/>
              <a:t>Giving feedback principles</a:t>
            </a:r>
          </a:p>
          <a:p>
            <a:r>
              <a:rPr lang="en-GB" dirty="0" smtClean="0"/>
              <a:t>Evaluation </a:t>
            </a:r>
          </a:p>
          <a:p>
            <a:r>
              <a:rPr lang="en-GB" dirty="0" smtClean="0"/>
              <a:t>Questions </a:t>
            </a:r>
          </a:p>
          <a:p>
            <a:r>
              <a:rPr lang="en-GB" dirty="0" smtClean="0"/>
              <a:t>Session Close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3653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6BE541-CC82-4E45-9A25-139C599DE60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Portfolio </a:t>
            </a:r>
            <a:r>
              <a:rPr lang="en-GB" dirty="0"/>
              <a:t>Guidance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C7B5C90-D40E-4E28-9BA4-8D0F30F0EFD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195938" y="3135015"/>
            <a:ext cx="8534400" cy="1752600"/>
          </a:xfrm>
        </p:spPr>
        <p:txBody>
          <a:bodyPr/>
          <a:lstStyle/>
          <a:p>
            <a:r>
              <a:rPr lang="en-GB" dirty="0"/>
              <a:t>5ADCM– Contributing to Coaching and Mentoring</a:t>
            </a:r>
          </a:p>
        </p:txBody>
      </p:sp>
    </p:spTree>
    <p:extLst>
      <p:ext uri="{BB962C8B-B14F-4D97-AF65-F5344CB8AC3E}">
        <p14:creationId xmlns:p14="http://schemas.microsoft.com/office/powerpoint/2010/main" val="2773804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6153" y="0"/>
            <a:ext cx="10972800" cy="5271247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>LO1: Be able to assess the impact of coaching and mentoring activity within an organisation and make recommendations for further development </a:t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LO2: Be able to support the implementation of coaching and/or mentoring programmes within an organisation</a:t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478336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7F2F33-15BB-4C59-B0CF-13B3F4E78A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Requirements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B1C2DE-02A4-4380-AE9A-D0D6B44545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lvl="0"/>
            <a:r>
              <a:rPr lang="en-GB" dirty="0"/>
              <a:t>Learners should provide a portfolio (electronic) of evidence, with some basic referencing to show how evidence meets the criteria. </a:t>
            </a:r>
          </a:p>
          <a:p>
            <a:pPr lvl="0"/>
            <a:r>
              <a:rPr lang="en-GB" dirty="0"/>
              <a:t>Evidence should primarily be from work activities undertaken by the learner (i.e. work products) although this may be supplemented by other types of evidence, such as: observation, witness testimony, explanatory personal report, professional discussion (with an assessor), question and answer.  </a:t>
            </a:r>
          </a:p>
          <a:p>
            <a:pPr lvl="0"/>
            <a:r>
              <a:rPr lang="en-GB" dirty="0"/>
              <a:t>Evidence provided for assessment should reflect, or clearly equate to, that stated in the evidence requirements (ER) sections.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69197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0970C2-3E7E-45E4-8066-164161BED9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Structure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655FC5-A405-4D1F-AE67-DEF57A405E5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Title page</a:t>
            </a:r>
          </a:p>
          <a:p>
            <a:r>
              <a:rPr lang="en-GB" dirty="0"/>
              <a:t>Contents page</a:t>
            </a:r>
          </a:p>
          <a:p>
            <a:r>
              <a:rPr lang="en-GB" dirty="0"/>
              <a:t>Evidence Matrix – listing evidence for each Assessment Criteria</a:t>
            </a:r>
          </a:p>
          <a:p>
            <a:r>
              <a:rPr lang="en-GB" dirty="0"/>
              <a:t>Personal Statement for LO1 including reference list</a:t>
            </a:r>
          </a:p>
          <a:p>
            <a:r>
              <a:rPr lang="en-GB" dirty="0"/>
              <a:t>Evidence</a:t>
            </a:r>
          </a:p>
          <a:p>
            <a:r>
              <a:rPr lang="en-GB" dirty="0"/>
              <a:t>Personal Statement for LO2 including reference list</a:t>
            </a:r>
          </a:p>
          <a:p>
            <a:r>
              <a:rPr lang="en-GB" dirty="0"/>
              <a:t>Evidence</a:t>
            </a:r>
          </a:p>
        </p:txBody>
      </p:sp>
    </p:spTree>
    <p:extLst>
      <p:ext uri="{BB962C8B-B14F-4D97-AF65-F5344CB8AC3E}">
        <p14:creationId xmlns:p14="http://schemas.microsoft.com/office/powerpoint/2010/main" val="1445935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425C28-428C-4E53-AA11-4F35D6DC2B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Personal Statements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C20D72-6AFF-4CDB-9A4E-DC2FBB965D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Approximately </a:t>
            </a:r>
            <a:r>
              <a:rPr lang="en-GB" dirty="0" smtClean="0">
                <a:solidFill>
                  <a:srgbClr val="FF0000"/>
                </a:solidFill>
              </a:rPr>
              <a:t>1000-1500 </a:t>
            </a:r>
            <a:r>
              <a:rPr lang="en-GB" dirty="0"/>
              <a:t>words each</a:t>
            </a:r>
          </a:p>
          <a:p>
            <a:r>
              <a:rPr lang="en-GB" dirty="0"/>
              <a:t>Use references to support your points (refer to theory, models, research)</a:t>
            </a:r>
          </a:p>
          <a:p>
            <a:r>
              <a:rPr lang="en-GB" dirty="0"/>
              <a:t>Be clear on how you meet the criteria – use the learning outcomes and criteria as headings</a:t>
            </a:r>
          </a:p>
          <a:p>
            <a:r>
              <a:rPr lang="en-GB" dirty="0"/>
              <a:t>Refer to your evidence (number each piece of evidence)</a:t>
            </a:r>
          </a:p>
        </p:txBody>
      </p:sp>
    </p:spTree>
    <p:extLst>
      <p:ext uri="{BB962C8B-B14F-4D97-AF65-F5344CB8AC3E}">
        <p14:creationId xmlns:p14="http://schemas.microsoft.com/office/powerpoint/2010/main" val="1522252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solidFill>
                  <a:schemeClr val="tx1"/>
                </a:solidFill>
              </a:rPr>
              <a:t> Remember to Consider the Stakeholders in your Organisation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5" name="Vertical Text Placeholder 4"/>
          <p:cNvSpPr>
            <a:spLocks noGrp="1"/>
          </p:cNvSpPr>
          <p:nvPr>
            <p:ph type="body" orient="vert" idx="1"/>
          </p:nvPr>
        </p:nvSpPr>
        <p:spPr>
          <a:xfrm>
            <a:off x="1936584" y="994117"/>
            <a:ext cx="8318832" cy="43924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u="sng" dirty="0"/>
              <a:t>Key Stakeholders:</a:t>
            </a:r>
          </a:p>
          <a:p>
            <a:pPr lvl="0"/>
            <a:r>
              <a:rPr lang="en-GB" dirty="0"/>
              <a:t>Employees / </a:t>
            </a:r>
            <a:r>
              <a:rPr lang="en-GB" dirty="0" err="1"/>
              <a:t>Coachees</a:t>
            </a:r>
            <a:r>
              <a:rPr lang="en-GB" dirty="0"/>
              <a:t>/Mentees</a:t>
            </a:r>
          </a:p>
          <a:p>
            <a:pPr lvl="0"/>
            <a:r>
              <a:rPr lang="en-GB" dirty="0"/>
              <a:t>Coach/Mentor/Line Manager</a:t>
            </a:r>
          </a:p>
          <a:p>
            <a:pPr lvl="0"/>
            <a:r>
              <a:rPr lang="en-GB" dirty="0"/>
              <a:t>The organisation</a:t>
            </a:r>
          </a:p>
          <a:p>
            <a:pPr lvl="0"/>
            <a:r>
              <a:rPr lang="en-GB" dirty="0"/>
              <a:t>Shareholders</a:t>
            </a:r>
          </a:p>
          <a:p>
            <a:pPr lvl="0"/>
            <a:r>
              <a:rPr lang="en-GB" dirty="0"/>
              <a:t>Customers</a:t>
            </a:r>
          </a:p>
          <a:p>
            <a:pPr lvl="0"/>
            <a:r>
              <a:rPr lang="en-GB" dirty="0"/>
              <a:t>Suppliers</a:t>
            </a:r>
          </a:p>
          <a:p>
            <a:endParaRPr lang="en-GB" sz="2400" dirty="0"/>
          </a:p>
          <a:p>
            <a:pPr marL="0" indent="0">
              <a:buNone/>
            </a:pP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818290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D6E81F-1FF7-4F04-9BCD-D1F1BB2613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2800" b="1" dirty="0"/>
              <a:t>LO1 -</a:t>
            </a:r>
            <a:r>
              <a:rPr lang="en-GB" sz="3100" b="1" dirty="0"/>
              <a:t>Be able to assess the impact of coaching and mentoring activity within an organisation and make recommendations for further </a:t>
            </a:r>
            <a:r>
              <a:rPr lang="en-GB" sz="3100" b="1" dirty="0" smtClean="0"/>
              <a:t>development</a:t>
            </a:r>
            <a:endParaRPr lang="en-GB" sz="2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DE73D8-E1C1-4363-82CB-A4507A3BAB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2205319"/>
            <a:ext cx="10972800" cy="3917032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GB" dirty="0" smtClean="0"/>
              <a:t>1.1 &amp; 1.2 Learners </a:t>
            </a:r>
            <a:r>
              <a:rPr lang="en-GB" dirty="0"/>
              <a:t>should investigate the extent to which coaching and mentoring takes place within their organisation and </a:t>
            </a:r>
            <a:r>
              <a:rPr lang="en-GB" dirty="0" smtClean="0"/>
              <a:t>evaluate how </a:t>
            </a:r>
            <a:r>
              <a:rPr lang="en-GB" dirty="0"/>
              <a:t>effective this is in supporting achievement of objectives. </a:t>
            </a:r>
          </a:p>
          <a:p>
            <a:pPr marL="0" indent="0">
              <a:buNone/>
            </a:pPr>
            <a:r>
              <a:rPr lang="en-GB" dirty="0" smtClean="0"/>
              <a:t>1.3 Learners </a:t>
            </a:r>
            <a:r>
              <a:rPr lang="en-GB" dirty="0"/>
              <a:t>should </a:t>
            </a:r>
            <a:r>
              <a:rPr lang="en-GB" dirty="0" smtClean="0"/>
              <a:t>then assess factors in the organisation which could impact on the further development of coaching and mentoring. </a:t>
            </a:r>
            <a:endParaRPr lang="en-GB" dirty="0"/>
          </a:p>
          <a:p>
            <a:pPr marL="0" indent="0">
              <a:buNone/>
            </a:pPr>
            <a:r>
              <a:rPr lang="en-GB" dirty="0" smtClean="0"/>
              <a:t>1.4 Findings </a:t>
            </a:r>
            <a:r>
              <a:rPr lang="en-GB" dirty="0"/>
              <a:t>from all these activities should be used to make and justify recommendations for how coaching and or mentoring could be further developed.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02185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57A955-64E4-4F92-9FCA-FD7B3F94AF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Evidence for LO1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56067D-C26D-4B64-AEC5-D190B050C7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en-GB" dirty="0"/>
              <a:t>Notes from </a:t>
            </a:r>
            <a:r>
              <a:rPr lang="en-GB" dirty="0" smtClean="0"/>
              <a:t>investigations</a:t>
            </a:r>
            <a:endParaRPr lang="en-GB" dirty="0"/>
          </a:p>
          <a:p>
            <a:pPr lvl="0"/>
            <a:r>
              <a:rPr lang="en-GB" dirty="0"/>
              <a:t>Written explanation of extent and effectiveness of current coaching and mentoring activity</a:t>
            </a:r>
          </a:p>
          <a:p>
            <a:pPr lvl="0"/>
            <a:r>
              <a:rPr lang="en-GB" dirty="0"/>
              <a:t>Written assessment of factors which could impact on further implementation</a:t>
            </a:r>
          </a:p>
          <a:p>
            <a:r>
              <a:rPr lang="en-GB" dirty="0"/>
              <a:t>Written recommendations for appropriate strategies to further develop coaching and/or mentoring in the organisation.</a:t>
            </a:r>
          </a:p>
        </p:txBody>
      </p:sp>
    </p:spTree>
    <p:extLst>
      <p:ext uri="{BB962C8B-B14F-4D97-AF65-F5344CB8AC3E}">
        <p14:creationId xmlns:p14="http://schemas.microsoft.com/office/powerpoint/2010/main" val="3261650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8CF374-0B94-46F4-848E-43AE64E1BC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800" b="1" dirty="0"/>
              <a:t>LO2 – Be able to support the implementation of coaching and/or mentoring programmes within an </a:t>
            </a:r>
            <a:r>
              <a:rPr lang="en-GB" sz="2800" b="1" dirty="0" smtClean="0"/>
              <a:t>organisation</a:t>
            </a:r>
            <a:endParaRPr lang="en-GB" sz="2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4A9EFE-CDD8-417D-93D6-B84B46B0FE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dirty="0" smtClean="0"/>
              <a:t>2.1 &amp; 2.2 Learners </a:t>
            </a:r>
            <a:r>
              <a:rPr lang="en-GB" dirty="0"/>
              <a:t>should actively </a:t>
            </a:r>
            <a:r>
              <a:rPr lang="en-GB" dirty="0" smtClean="0"/>
              <a:t>promote and contribute </a:t>
            </a:r>
            <a:r>
              <a:rPr lang="en-GB" dirty="0"/>
              <a:t>to the development of coaching and/or mentoring in their organisation. </a:t>
            </a:r>
          </a:p>
          <a:p>
            <a:pPr marL="0" indent="0">
              <a:buNone/>
            </a:pPr>
            <a:r>
              <a:rPr lang="en-GB" dirty="0" smtClean="0"/>
              <a:t>2.3 Learners </a:t>
            </a:r>
            <a:r>
              <a:rPr lang="en-GB" dirty="0"/>
              <a:t>should also identify the skills, knowledge and behaviours needed by coach/mentors and support the development of </a:t>
            </a:r>
            <a:r>
              <a:rPr lang="en-GB" dirty="0" smtClean="0"/>
              <a:t>these roles</a:t>
            </a:r>
          </a:p>
          <a:p>
            <a:pPr marL="0" indent="0">
              <a:buNone/>
            </a:pPr>
            <a:r>
              <a:rPr lang="en-GB" dirty="0" smtClean="0"/>
              <a:t>2.4 Assist potential coaches/mentees to understand and participate fully in programmes </a:t>
            </a:r>
            <a:endParaRPr lang="en-GB" dirty="0"/>
          </a:p>
          <a:p>
            <a:pPr marL="0" indent="0">
              <a:buNone/>
            </a:pPr>
            <a:r>
              <a:rPr lang="en-GB" dirty="0" smtClean="0"/>
              <a:t>2.5 Learners </a:t>
            </a:r>
            <a:r>
              <a:rPr lang="en-GB" dirty="0"/>
              <a:t>should contribute to on-going evaluation and improvement (e.g. by establishing or co-ordinating evaluation systems, collecting feedback, co-ordinating coach/mentor meetings and/or communications). </a:t>
            </a:r>
          </a:p>
        </p:txBody>
      </p:sp>
    </p:spTree>
    <p:extLst>
      <p:ext uri="{BB962C8B-B14F-4D97-AF65-F5344CB8AC3E}">
        <p14:creationId xmlns:p14="http://schemas.microsoft.com/office/powerpoint/2010/main" val="1210132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6FB483-839A-46BC-A02F-4653862B0D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Evidence for LO2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B82A47-4A4A-4A2B-8365-CEE05CAFC6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535185"/>
            <a:ext cx="10972800" cy="3982048"/>
          </a:xfrm>
        </p:spPr>
        <p:txBody>
          <a:bodyPr>
            <a:normAutofit fontScale="85000" lnSpcReduction="20000"/>
          </a:bodyPr>
          <a:lstStyle/>
          <a:p>
            <a:pPr lvl="0"/>
            <a:endParaRPr lang="en-GB" dirty="0"/>
          </a:p>
          <a:p>
            <a:pPr lvl="0"/>
            <a:r>
              <a:rPr lang="en-GB" dirty="0"/>
              <a:t>Explanation of and/or materials or communications (work products) from: promoting coaching and/or mentoring and contributing to processes.</a:t>
            </a:r>
          </a:p>
          <a:p>
            <a:pPr lvl="0"/>
            <a:r>
              <a:rPr lang="en-GB" dirty="0"/>
              <a:t>Evidence of directly supporting coach/mentor capability and assisting coach/mentee participation.</a:t>
            </a:r>
          </a:p>
          <a:p>
            <a:pPr lvl="0"/>
            <a:r>
              <a:rPr lang="en-GB" dirty="0"/>
              <a:t>Explanation of how on-going evaluation and improvement has been supported. </a:t>
            </a:r>
          </a:p>
          <a:p>
            <a:r>
              <a:rPr lang="en-GB" dirty="0"/>
              <a:t>Confirmation from other(s) that the learner’s support was effective and met requirements.</a:t>
            </a:r>
          </a:p>
        </p:txBody>
      </p:sp>
    </p:spTree>
    <p:extLst>
      <p:ext uri="{BB962C8B-B14F-4D97-AF65-F5344CB8AC3E}">
        <p14:creationId xmlns:p14="http://schemas.microsoft.com/office/powerpoint/2010/main" val="3247104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Importance of Reflection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Forms the basis of Continuous Professional Development</a:t>
            </a:r>
          </a:p>
          <a:p>
            <a:r>
              <a:rPr lang="en-GB" dirty="0"/>
              <a:t>Constantly learning from our experiences and applying what we have learnt – a continuous cycle</a:t>
            </a:r>
          </a:p>
          <a:p>
            <a:r>
              <a:rPr lang="en-GB" dirty="0"/>
              <a:t>When reflecting you can use a model such as Gibb’s reflective cycle as a framework</a:t>
            </a:r>
          </a:p>
          <a:p>
            <a:r>
              <a:rPr lang="en-GB" dirty="0"/>
              <a:t>State what you have learnt, what you will do differently next time, using theory to underpin your work. </a:t>
            </a:r>
          </a:p>
          <a:p>
            <a:r>
              <a:rPr lang="en-GB" dirty="0"/>
              <a:t>Write in the first person. </a:t>
            </a:r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90796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Gibb’s Reflective Cycle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4349" y="1417638"/>
            <a:ext cx="5045825" cy="3674268"/>
          </a:xfrm>
        </p:spPr>
      </p:pic>
    </p:spTree>
    <p:extLst>
      <p:ext uri="{BB962C8B-B14F-4D97-AF65-F5344CB8AC3E}">
        <p14:creationId xmlns:p14="http://schemas.microsoft.com/office/powerpoint/2010/main" val="2539457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6A1DED-13F1-49AB-804A-0499316FA8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Coaching &amp; Mentoring Trends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3153A7-5B21-41BD-8EB3-9E765C7CDB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240971"/>
            <a:ext cx="5486400" cy="4146545"/>
          </a:xfrm>
        </p:spPr>
        <p:txBody>
          <a:bodyPr>
            <a:normAutofit fontScale="85000" lnSpcReduction="20000"/>
          </a:bodyPr>
          <a:lstStyle/>
          <a:p>
            <a:r>
              <a:rPr lang="en-GB" b="1" dirty="0"/>
              <a:t>Existing</a:t>
            </a:r>
          </a:p>
          <a:p>
            <a:r>
              <a:rPr lang="en-GB" dirty="0"/>
              <a:t>From ‘push’ to ‘pull</a:t>
            </a:r>
          </a:p>
          <a:p>
            <a:r>
              <a:rPr lang="en-GB" dirty="0"/>
              <a:t>From capitalist to spiritualist</a:t>
            </a:r>
          </a:p>
          <a:p>
            <a:r>
              <a:rPr lang="en-GB" dirty="0"/>
              <a:t>From ‘owning’ to ‘accessing’</a:t>
            </a:r>
          </a:p>
          <a:p>
            <a:r>
              <a:rPr lang="en-GB" dirty="0"/>
              <a:t>From ‘traditional mentoring’ to ‘reverse mentoring’ </a:t>
            </a:r>
          </a:p>
          <a:p>
            <a:r>
              <a:rPr lang="en-GB" dirty="0"/>
              <a:t>From achievement to balance</a:t>
            </a:r>
          </a:p>
          <a:p>
            <a:r>
              <a:rPr lang="en-GB" dirty="0"/>
              <a:t>Virtual coaches and coaching programmes</a:t>
            </a:r>
          </a:p>
          <a:p>
            <a:r>
              <a:rPr lang="en-GB" dirty="0"/>
              <a:t>Growth in ‘influencers’ </a:t>
            </a:r>
          </a:p>
          <a:p>
            <a:endParaRPr lang="en-GB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A35DC017-877D-456E-86F1-7A4FFC854358}"/>
              </a:ext>
            </a:extLst>
          </p:cNvPr>
          <p:cNvSpPr txBox="1">
            <a:spLocks/>
          </p:cNvSpPr>
          <p:nvPr/>
        </p:nvSpPr>
        <p:spPr>
          <a:xfrm>
            <a:off x="6096000" y="1221695"/>
            <a:ext cx="54864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b="1" dirty="0"/>
              <a:t>Emerging</a:t>
            </a:r>
          </a:p>
          <a:p>
            <a:r>
              <a:rPr lang="en-GB" dirty="0"/>
              <a:t>Artificial intelligence coaching </a:t>
            </a:r>
          </a:p>
          <a:p>
            <a:r>
              <a:rPr lang="en-GB" dirty="0"/>
              <a:t>Augmented reality learning</a:t>
            </a:r>
          </a:p>
          <a:p>
            <a:r>
              <a:rPr lang="en-GB" dirty="0"/>
              <a:t>More emphasis on creative work and collaboration</a:t>
            </a:r>
          </a:p>
          <a:p>
            <a:r>
              <a:rPr lang="en-GB" dirty="0"/>
              <a:t>Remote coaching</a:t>
            </a:r>
          </a:p>
          <a:p>
            <a:r>
              <a:rPr lang="en-GB" dirty="0"/>
              <a:t>The ‘pc’ has given the individual the capability of a business – Apple’s ethos are driving this (“First Start with Why” book.</a:t>
            </a:r>
          </a:p>
        </p:txBody>
      </p:sp>
    </p:spTree>
    <p:extLst>
      <p:ext uri="{BB962C8B-B14F-4D97-AF65-F5344CB8AC3E}">
        <p14:creationId xmlns:p14="http://schemas.microsoft.com/office/powerpoint/2010/main" val="4115029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6A1DED-13F1-49AB-804A-0499316FA8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Broader Trends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3153A7-5B21-41BD-8EB3-9E765C7CDB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470484"/>
            <a:ext cx="5486400" cy="4146545"/>
          </a:xfrm>
        </p:spPr>
        <p:txBody>
          <a:bodyPr>
            <a:normAutofit/>
          </a:bodyPr>
          <a:lstStyle/>
          <a:p>
            <a:r>
              <a:rPr lang="en-GB" b="1" dirty="0"/>
              <a:t>Existing</a:t>
            </a:r>
          </a:p>
          <a:p>
            <a:r>
              <a:rPr lang="en-GB" dirty="0"/>
              <a:t>Demographic differences</a:t>
            </a:r>
          </a:p>
          <a:p>
            <a:r>
              <a:rPr lang="en-GB" dirty="0"/>
              <a:t>Agile working</a:t>
            </a:r>
          </a:p>
          <a:p>
            <a:r>
              <a:rPr lang="en-GB" dirty="0"/>
              <a:t>V</a:t>
            </a:r>
            <a:r>
              <a:rPr lang="en-GB" dirty="0" smtClean="0"/>
              <a:t>olatility</a:t>
            </a:r>
            <a:r>
              <a:rPr lang="en-GB" dirty="0"/>
              <a:t>, uncertainty, complexity, and ambiguity (VUCA)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A35DC017-877D-456E-86F1-7A4FFC854358}"/>
              </a:ext>
            </a:extLst>
          </p:cNvPr>
          <p:cNvSpPr txBox="1">
            <a:spLocks/>
          </p:cNvSpPr>
          <p:nvPr/>
        </p:nvSpPr>
        <p:spPr>
          <a:xfrm>
            <a:off x="6096000" y="1470484"/>
            <a:ext cx="54864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b="1" dirty="0"/>
              <a:t>Emerging</a:t>
            </a:r>
          </a:p>
          <a:p>
            <a:r>
              <a:rPr lang="en-GB" dirty="0"/>
              <a:t>Dramatic upskilling agenda</a:t>
            </a:r>
          </a:p>
          <a:p>
            <a:r>
              <a:rPr lang="en-GB" dirty="0"/>
              <a:t>BREXIT uncertainty</a:t>
            </a:r>
          </a:p>
          <a:p>
            <a:r>
              <a:rPr lang="en-GB" dirty="0"/>
              <a:t>Emerging Asian economies</a:t>
            </a:r>
          </a:p>
          <a:p>
            <a:r>
              <a:rPr lang="en-GB" dirty="0"/>
              <a:t>Neuro-science developments</a:t>
            </a:r>
          </a:p>
        </p:txBody>
      </p:sp>
    </p:spTree>
    <p:extLst>
      <p:ext uri="{BB962C8B-B14F-4D97-AF65-F5344CB8AC3E}">
        <p14:creationId xmlns:p14="http://schemas.microsoft.com/office/powerpoint/2010/main" val="438845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6A1DED-13F1-49AB-804A-0499316FA8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Coaching and Mentoring</a:t>
            </a:r>
            <a:br>
              <a:rPr lang="en-GB" dirty="0"/>
            </a:br>
            <a:r>
              <a:rPr lang="en-GB" dirty="0"/>
              <a:t>Key Ingredients Recap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3153A7-5B21-41BD-8EB3-9E765C7CDB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470484"/>
            <a:ext cx="5486400" cy="3917032"/>
          </a:xfrm>
        </p:spPr>
        <p:txBody>
          <a:bodyPr>
            <a:normAutofit fontScale="85000" lnSpcReduction="20000"/>
          </a:bodyPr>
          <a:lstStyle/>
          <a:p>
            <a:r>
              <a:rPr lang="en-GB" dirty="0"/>
              <a:t>Definitions</a:t>
            </a:r>
          </a:p>
          <a:p>
            <a:r>
              <a:rPr lang="en-GB" dirty="0"/>
              <a:t>Similarities and differences</a:t>
            </a:r>
          </a:p>
          <a:p>
            <a:r>
              <a:rPr lang="en-GB" dirty="0"/>
              <a:t>Academic viewpoints</a:t>
            </a:r>
          </a:p>
          <a:p>
            <a:r>
              <a:rPr lang="en-GB" dirty="0"/>
              <a:t>Business leader viewpoints</a:t>
            </a:r>
          </a:p>
          <a:p>
            <a:r>
              <a:rPr lang="en-GB" dirty="0"/>
              <a:t>Best practice examples </a:t>
            </a:r>
          </a:p>
          <a:p>
            <a:r>
              <a:rPr lang="en-GB" dirty="0"/>
              <a:t>Line Manager as the coach / mentor</a:t>
            </a:r>
          </a:p>
          <a:p>
            <a:r>
              <a:rPr lang="en-GB" dirty="0"/>
              <a:t>Evaluating a ROI</a:t>
            </a:r>
          </a:p>
          <a:p>
            <a:r>
              <a:rPr lang="en-GB" dirty="0"/>
              <a:t>Regulatory practices</a:t>
            </a:r>
          </a:p>
          <a:p>
            <a:endParaRPr lang="en-GB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A35DC017-877D-456E-86F1-7A4FFC854358}"/>
              </a:ext>
            </a:extLst>
          </p:cNvPr>
          <p:cNvSpPr txBox="1">
            <a:spLocks/>
          </p:cNvSpPr>
          <p:nvPr/>
        </p:nvSpPr>
        <p:spPr>
          <a:xfrm>
            <a:off x="6096000" y="1470484"/>
            <a:ext cx="54864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Quality assurance of coaching / mentoring</a:t>
            </a:r>
          </a:p>
          <a:p>
            <a:r>
              <a:rPr lang="en-GB" dirty="0"/>
              <a:t>Barriers – culture/structure/resources</a:t>
            </a:r>
          </a:p>
          <a:p>
            <a:r>
              <a:rPr lang="en-GB" dirty="0"/>
              <a:t>Other similar learning interventions</a:t>
            </a:r>
          </a:p>
          <a:p>
            <a:r>
              <a:rPr lang="en-GB" dirty="0"/>
              <a:t>Emerging and future trends driving coaching and mentoring </a:t>
            </a:r>
          </a:p>
          <a:p>
            <a:r>
              <a:rPr lang="en-GB" dirty="0"/>
              <a:t>Coaching and mentoring and AI / technology </a:t>
            </a:r>
          </a:p>
        </p:txBody>
      </p:sp>
    </p:spTree>
    <p:extLst>
      <p:ext uri="{BB962C8B-B14F-4D97-AF65-F5344CB8AC3E}">
        <p14:creationId xmlns:p14="http://schemas.microsoft.com/office/powerpoint/2010/main" val="4230503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Skills for effective coaching - activity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514350" indent="-514350">
              <a:buAutoNum type="arabicPeriod"/>
            </a:pPr>
            <a:r>
              <a:rPr lang="en-GB" altLang="en-US" dirty="0" smtClean="0"/>
              <a:t>Building </a:t>
            </a:r>
            <a:r>
              <a:rPr lang="en-GB" altLang="en-US" dirty="0"/>
              <a:t>rapport </a:t>
            </a:r>
            <a:endParaRPr lang="en-GB" altLang="en-US" dirty="0" smtClean="0"/>
          </a:p>
          <a:p>
            <a:pPr marL="514350" indent="-514350">
              <a:buAutoNum type="arabicPeriod"/>
            </a:pPr>
            <a:r>
              <a:rPr lang="en-GB" altLang="en-US" dirty="0" smtClean="0"/>
              <a:t>Questioning </a:t>
            </a:r>
          </a:p>
          <a:p>
            <a:pPr marL="514350" indent="-514350">
              <a:buAutoNum type="arabicPeriod"/>
            </a:pPr>
            <a:r>
              <a:rPr lang="en-GB" altLang="en-US" dirty="0" smtClean="0"/>
              <a:t>Listening </a:t>
            </a:r>
            <a:endParaRPr lang="en-GB" altLang="en-US" dirty="0"/>
          </a:p>
          <a:p>
            <a:pPr marL="514350" indent="-514350">
              <a:buAutoNum type="arabicPeriod" startAt="4"/>
            </a:pPr>
            <a:r>
              <a:rPr lang="en-GB" altLang="en-US" dirty="0" smtClean="0"/>
              <a:t>Using </a:t>
            </a:r>
            <a:r>
              <a:rPr lang="en-GB" altLang="en-US" dirty="0"/>
              <a:t>pauses effectively </a:t>
            </a:r>
            <a:endParaRPr lang="en-GB" altLang="en-US" dirty="0" smtClean="0"/>
          </a:p>
          <a:p>
            <a:pPr marL="514350" indent="-514350">
              <a:buAutoNum type="arabicPeriod" startAt="4"/>
            </a:pPr>
            <a:r>
              <a:rPr lang="en-GB" altLang="en-US" dirty="0" smtClean="0"/>
              <a:t>Paraphrasing </a:t>
            </a:r>
          </a:p>
          <a:p>
            <a:pPr marL="514350" indent="-514350">
              <a:buAutoNum type="arabicPeriod" startAt="4"/>
            </a:pPr>
            <a:r>
              <a:rPr lang="en-GB" altLang="en-US" dirty="0" smtClean="0"/>
              <a:t>Demonstrating </a:t>
            </a:r>
            <a:r>
              <a:rPr lang="en-GB" altLang="en-US" dirty="0"/>
              <a:t>empathy</a:t>
            </a:r>
          </a:p>
          <a:p>
            <a:pPr marL="0" indent="0">
              <a:buNone/>
            </a:pPr>
            <a:r>
              <a:rPr lang="en-GB" altLang="en-US" dirty="0"/>
              <a:t>7</a:t>
            </a:r>
            <a:r>
              <a:rPr lang="en-GB" altLang="en-US" dirty="0" smtClean="0"/>
              <a:t>.  ‘Serving</a:t>
            </a:r>
            <a:r>
              <a:rPr lang="en-GB" altLang="en-US" dirty="0"/>
              <a:t>’ the other person</a:t>
            </a:r>
          </a:p>
          <a:p>
            <a:pPr marL="0" indent="0">
              <a:buNone/>
            </a:pPr>
            <a:r>
              <a:rPr lang="en-GB" altLang="en-US" dirty="0"/>
              <a:t>8</a:t>
            </a:r>
            <a:r>
              <a:rPr lang="en-GB" altLang="en-US" dirty="0" smtClean="0"/>
              <a:t>.  Not </a:t>
            </a:r>
            <a:r>
              <a:rPr lang="en-GB" altLang="en-US" dirty="0"/>
              <a:t>operating from our own autobiography</a:t>
            </a:r>
          </a:p>
          <a:p>
            <a:pPr marL="514350" indent="-514350">
              <a:buAutoNum type="arabicPeriod" startAt="9"/>
            </a:pPr>
            <a:r>
              <a:rPr lang="en-GB" altLang="en-US" dirty="0" smtClean="0"/>
              <a:t>Demonstrating Patience</a:t>
            </a:r>
          </a:p>
          <a:p>
            <a:pPr marL="0" indent="0">
              <a:buNone/>
            </a:pPr>
            <a:r>
              <a:rPr lang="en-GB" altLang="en-US" dirty="0"/>
              <a:t> </a:t>
            </a:r>
            <a:r>
              <a:rPr lang="en-GB" altLang="en-US" dirty="0" smtClean="0"/>
              <a:t>     Any more? </a:t>
            </a:r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846384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tx1"/>
                </a:solidFill>
              </a:rPr>
              <a:t>Listening </a:t>
            </a:r>
            <a:r>
              <a:rPr lang="en-GB" dirty="0">
                <a:solidFill>
                  <a:schemeClr val="tx1"/>
                </a:solidFill>
              </a:rPr>
              <a:t>(Starr, 2011)</a:t>
            </a:r>
          </a:p>
        </p:txBody>
      </p:sp>
      <p:sp>
        <p:nvSpPr>
          <p:cNvPr id="5" name="Vertical Text Placeholder 4"/>
          <p:cNvSpPr>
            <a:spLocks noGrp="1"/>
          </p:cNvSpPr>
          <p:nvPr>
            <p:ph type="body" orient="vert" idx="1"/>
          </p:nvPr>
        </p:nvSpPr>
        <p:spPr>
          <a:xfrm>
            <a:off x="1929584" y="1124745"/>
            <a:ext cx="8318832" cy="4392488"/>
          </a:xfrm>
        </p:spPr>
        <p:txBody>
          <a:bodyPr>
            <a:normAutofit/>
          </a:bodyPr>
          <a:lstStyle/>
          <a:p>
            <a:endParaRPr lang="en-GB" sz="2800" dirty="0"/>
          </a:p>
          <a:p>
            <a:endParaRPr lang="en-GB" sz="2800" dirty="0"/>
          </a:p>
          <a:p>
            <a:pPr marL="0" indent="0">
              <a:buNone/>
            </a:pPr>
            <a:endParaRPr lang="en-GB" sz="2800" dirty="0"/>
          </a:p>
          <a:p>
            <a:pPr marL="0" indent="0">
              <a:buNone/>
            </a:pPr>
            <a:endParaRPr lang="en-GB" sz="2800" dirty="0"/>
          </a:p>
          <a:p>
            <a:endParaRPr lang="en-GB" sz="2400" dirty="0"/>
          </a:p>
          <a:p>
            <a:pPr marL="0" indent="0">
              <a:buNone/>
            </a:pPr>
            <a:endParaRPr lang="en-GB" sz="24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440EE16-4510-4700-8C29-FF47F4D73E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000" y="1358900"/>
            <a:ext cx="8128000" cy="414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1790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51" name="Line 7">
            <a:extLst>
              <a:ext uri="{FF2B5EF4-FFF2-40B4-BE49-F238E27FC236}">
                <a16:creationId xmlns:a16="http://schemas.microsoft.com/office/drawing/2014/main" id="{97F44680-7143-4040-8031-AB903C6E8797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071813" y="1844675"/>
            <a:ext cx="5903912" cy="33845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57356" name="TextBox 28">
            <a:extLst>
              <a:ext uri="{FF2B5EF4-FFF2-40B4-BE49-F238E27FC236}">
                <a16:creationId xmlns:a16="http://schemas.microsoft.com/office/drawing/2014/main" id="{655AB4B8-8F75-40FB-99CF-FFCB53CCA6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11450" y="5013326"/>
            <a:ext cx="1500188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altLang="en-US">
                <a:cs typeface="Arial" panose="020B0604020202020204" pitchFamily="34" charset="0"/>
              </a:rPr>
              <a:t>Telling</a:t>
            </a:r>
          </a:p>
        </p:txBody>
      </p:sp>
      <p:sp>
        <p:nvSpPr>
          <p:cNvPr id="57357" name="TextBox 29">
            <a:extLst>
              <a:ext uri="{FF2B5EF4-FFF2-40B4-BE49-F238E27FC236}">
                <a16:creationId xmlns:a16="http://schemas.microsoft.com/office/drawing/2014/main" id="{A38EBBEE-072F-4681-98D9-EA7381B19A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16275" y="4581526"/>
            <a:ext cx="1500188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altLang="en-US">
                <a:cs typeface="Arial" panose="020B0604020202020204" pitchFamily="34" charset="0"/>
              </a:rPr>
              <a:t>Instructing</a:t>
            </a:r>
          </a:p>
        </p:txBody>
      </p:sp>
      <p:sp>
        <p:nvSpPr>
          <p:cNvPr id="57358" name="TextBox 30">
            <a:extLst>
              <a:ext uri="{FF2B5EF4-FFF2-40B4-BE49-F238E27FC236}">
                <a16:creationId xmlns:a16="http://schemas.microsoft.com/office/drawing/2014/main" id="{47E2A507-BF47-42DE-8F68-E6B2C34140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92538" y="4221163"/>
            <a:ext cx="164306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altLang="en-US">
                <a:cs typeface="Arial" panose="020B0604020202020204" pitchFamily="34" charset="0"/>
              </a:rPr>
              <a:t>Giving advice</a:t>
            </a:r>
          </a:p>
        </p:txBody>
      </p:sp>
      <p:sp>
        <p:nvSpPr>
          <p:cNvPr id="57359" name="TextBox 34">
            <a:extLst>
              <a:ext uri="{FF2B5EF4-FFF2-40B4-BE49-F238E27FC236}">
                <a16:creationId xmlns:a16="http://schemas.microsoft.com/office/drawing/2014/main" id="{B1B9EAD0-A710-48AC-B777-FE93DFD916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83113" y="3789363"/>
            <a:ext cx="20002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altLang="en-US">
                <a:cs typeface="Arial" panose="020B0604020202020204" pitchFamily="34" charset="0"/>
              </a:rPr>
              <a:t>Offering advice</a:t>
            </a:r>
          </a:p>
        </p:txBody>
      </p:sp>
      <p:sp>
        <p:nvSpPr>
          <p:cNvPr id="57360" name="TextBox 35">
            <a:extLst>
              <a:ext uri="{FF2B5EF4-FFF2-40B4-BE49-F238E27FC236}">
                <a16:creationId xmlns:a16="http://schemas.microsoft.com/office/drawing/2014/main" id="{C934715D-C57B-4E95-8A9A-585793F7F8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59376" y="3357563"/>
            <a:ext cx="221456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altLang="en-US">
                <a:cs typeface="Arial" panose="020B0604020202020204" pitchFamily="34" charset="0"/>
              </a:rPr>
              <a:t>Making suggestions</a:t>
            </a:r>
          </a:p>
        </p:txBody>
      </p:sp>
      <p:sp>
        <p:nvSpPr>
          <p:cNvPr id="57361" name="TextBox 38">
            <a:extLst>
              <a:ext uri="{FF2B5EF4-FFF2-40B4-BE49-F238E27FC236}">
                <a16:creationId xmlns:a16="http://schemas.microsoft.com/office/drawing/2014/main" id="{01AB33BE-FB01-4E73-9A6F-5B2EA113A1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51539" y="2852738"/>
            <a:ext cx="2071687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altLang="en-US">
                <a:cs typeface="Arial" panose="020B0604020202020204" pitchFamily="34" charset="0"/>
              </a:rPr>
              <a:t>Giving feedback</a:t>
            </a:r>
          </a:p>
        </p:txBody>
      </p:sp>
      <p:sp>
        <p:nvSpPr>
          <p:cNvPr id="57362" name="TextBox 36">
            <a:extLst>
              <a:ext uri="{FF2B5EF4-FFF2-40B4-BE49-F238E27FC236}">
                <a16:creationId xmlns:a16="http://schemas.microsoft.com/office/drawing/2014/main" id="{784F3607-DFAB-48BD-B7C7-BB465292AC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80101" y="2349500"/>
            <a:ext cx="41433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altLang="en-US">
                <a:cs typeface="Arial" panose="020B0604020202020204" pitchFamily="34" charset="0"/>
              </a:rPr>
              <a:t>Asking questions to raise awareness</a:t>
            </a:r>
          </a:p>
        </p:txBody>
      </p:sp>
      <p:sp>
        <p:nvSpPr>
          <p:cNvPr id="57363" name="TextBox 33">
            <a:extLst>
              <a:ext uri="{FF2B5EF4-FFF2-40B4-BE49-F238E27FC236}">
                <a16:creationId xmlns:a16="http://schemas.microsoft.com/office/drawing/2014/main" id="{2864D98E-18CC-41D3-A78C-F74005106B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35864" y="1989138"/>
            <a:ext cx="1500187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altLang="en-US">
                <a:cs typeface="Arial" panose="020B0604020202020204" pitchFamily="34" charset="0"/>
              </a:rPr>
              <a:t>Reflecting</a:t>
            </a:r>
          </a:p>
        </p:txBody>
      </p:sp>
      <p:sp>
        <p:nvSpPr>
          <p:cNvPr id="57364" name="Oval 40">
            <a:extLst>
              <a:ext uri="{FF2B5EF4-FFF2-40B4-BE49-F238E27FC236}">
                <a16:creationId xmlns:a16="http://schemas.microsoft.com/office/drawing/2014/main" id="{7824DE30-8F1A-4DF8-8A5C-C4063C9EFD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1" y="4797425"/>
            <a:ext cx="1571625" cy="1500188"/>
          </a:xfrm>
          <a:prstGeom prst="ellips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57365" name="Rectangle 21">
            <a:extLst>
              <a:ext uri="{FF2B5EF4-FFF2-40B4-BE49-F238E27FC236}">
                <a16:creationId xmlns:a16="http://schemas.microsoft.com/office/drawing/2014/main" id="{F9F8BA07-9B23-4B7B-823B-0A7E72020E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47851" y="5013326"/>
            <a:ext cx="792163" cy="85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GB" altLang="en-US" sz="1000" b="1"/>
              <a:t>Directive</a:t>
            </a:r>
          </a:p>
          <a:p>
            <a:r>
              <a:rPr lang="en-GB" altLang="en-US" sz="1000"/>
              <a:t>Solve someone’s problem for them</a:t>
            </a:r>
          </a:p>
        </p:txBody>
      </p:sp>
      <p:sp>
        <p:nvSpPr>
          <p:cNvPr id="57366" name="Oval 42">
            <a:extLst>
              <a:ext uri="{FF2B5EF4-FFF2-40B4-BE49-F238E27FC236}">
                <a16:creationId xmlns:a16="http://schemas.microsoft.com/office/drawing/2014/main" id="{E9D78158-AD82-4D7D-8A6D-47CFB1D57D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04289" y="765175"/>
            <a:ext cx="1571625" cy="1500188"/>
          </a:xfrm>
          <a:prstGeom prst="ellips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57367" name="Rectangle 23">
            <a:extLst>
              <a:ext uri="{FF2B5EF4-FFF2-40B4-BE49-F238E27FC236}">
                <a16:creationId xmlns:a16="http://schemas.microsoft.com/office/drawing/2014/main" id="{E66CBBD5-FB2D-4F49-BBA9-363B255BC2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64651" y="1052514"/>
            <a:ext cx="917575" cy="11695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GB" altLang="en-US" sz="1000" b="1" dirty="0"/>
              <a:t>Non – Directive</a:t>
            </a:r>
          </a:p>
          <a:p>
            <a:r>
              <a:rPr lang="en-GB" altLang="en-US" sz="1000" dirty="0"/>
              <a:t>Helping someone solve their own problem</a:t>
            </a:r>
          </a:p>
        </p:txBody>
      </p:sp>
      <p:sp>
        <p:nvSpPr>
          <p:cNvPr id="17" name="Title 3">
            <a:extLst>
              <a:ext uri="{FF2B5EF4-FFF2-40B4-BE49-F238E27FC236}">
                <a16:creationId xmlns:a16="http://schemas.microsoft.com/office/drawing/2014/main" id="{55D7E2FF-BC46-4802-AD16-9C09CF6806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7084" y="481014"/>
            <a:ext cx="4834149" cy="1143000"/>
          </a:xfrm>
        </p:spPr>
        <p:txBody>
          <a:bodyPr>
            <a:normAutofit/>
          </a:bodyPr>
          <a:lstStyle/>
          <a:p>
            <a:r>
              <a:rPr lang="en-GB" sz="3200" dirty="0" smtClean="0"/>
              <a:t>Questioning </a:t>
            </a:r>
            <a:r>
              <a:rPr lang="en-GB" sz="3200" dirty="0"/>
              <a:t>Skills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tx1"/>
                </a:solidFill>
              </a:rPr>
              <a:t>Pausing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5" name="Vertical Text Placeholder 4"/>
          <p:cNvSpPr>
            <a:spLocks noGrp="1"/>
          </p:cNvSpPr>
          <p:nvPr>
            <p:ph type="body" orient="vert" idx="1"/>
          </p:nvPr>
        </p:nvSpPr>
        <p:spPr>
          <a:xfrm>
            <a:off x="1929584" y="1124745"/>
            <a:ext cx="8318832" cy="4392488"/>
          </a:xfrm>
        </p:spPr>
        <p:txBody>
          <a:bodyPr>
            <a:normAutofit/>
          </a:bodyPr>
          <a:lstStyle/>
          <a:p>
            <a:endParaRPr lang="en-GB" sz="2800" dirty="0"/>
          </a:p>
          <a:p>
            <a:endParaRPr lang="en-GB" sz="2800" dirty="0"/>
          </a:p>
          <a:p>
            <a:pPr marL="0" indent="0">
              <a:buNone/>
            </a:pPr>
            <a:endParaRPr lang="en-GB" sz="2800" dirty="0"/>
          </a:p>
          <a:p>
            <a:pPr marL="0" indent="0">
              <a:buNone/>
            </a:pPr>
            <a:endParaRPr lang="en-GB" sz="2800" dirty="0"/>
          </a:p>
          <a:p>
            <a:endParaRPr lang="en-GB" sz="2400" dirty="0"/>
          </a:p>
          <a:p>
            <a:pPr marL="0" indent="0">
              <a:buNone/>
            </a:pPr>
            <a:endParaRPr lang="en-GB" sz="2400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B9561C8-D0BB-4132-8418-F05048991F3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4"/>
              </a:ext>
            </a:extLst>
          </a:blip>
          <a:stretch>
            <a:fillRect/>
          </a:stretch>
        </p:blipFill>
        <p:spPr>
          <a:xfrm>
            <a:off x="4655841" y="744421"/>
            <a:ext cx="3580505" cy="477281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5DFD1FF-9A53-4DFD-AB9B-336AA6585226}"/>
              </a:ext>
            </a:extLst>
          </p:cNvPr>
          <p:cNvSpPr txBox="1"/>
          <p:nvPr/>
        </p:nvSpPr>
        <p:spPr>
          <a:xfrm>
            <a:off x="4655841" y="5622660"/>
            <a:ext cx="358050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4" tooltip="http://commons.wikimedia.org/wiki/File:Alarm_Clocks_20101107a.jpg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5" tooltip="https://creativecommons.org/licenses/by-sa/3.0/"/>
              </a:rPr>
              <a:t>CC BY-SA</a:t>
            </a:r>
            <a:endParaRPr lang="en-GB" sz="900"/>
          </a:p>
        </p:txBody>
      </p:sp>
    </p:spTree>
    <p:extLst>
      <p:ext uri="{BB962C8B-B14F-4D97-AF65-F5344CB8AC3E}">
        <p14:creationId xmlns:p14="http://schemas.microsoft.com/office/powerpoint/2010/main" val="1579165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>
            <a:extLst>
              <a:ext uri="{FF2B5EF4-FFF2-40B4-BE49-F238E27FC236}">
                <a16:creationId xmlns:a16="http://schemas.microsoft.com/office/drawing/2014/main" id="{012BE73B-BB11-44C7-BF77-34789975A42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altLang="en-US" b="0"/>
              <a:t/>
            </a:r>
            <a:br>
              <a:rPr lang="en-GB" altLang="en-US" b="0"/>
            </a:br>
            <a:r>
              <a:rPr lang="en-GB" altLang="en-US" b="0"/>
              <a:t>Effective communication</a:t>
            </a:r>
            <a:br>
              <a:rPr lang="en-GB" altLang="en-US" b="0"/>
            </a:br>
            <a:endParaRPr lang="en-GB" altLang="en-US" b="0"/>
          </a:p>
        </p:txBody>
      </p:sp>
      <p:sp>
        <p:nvSpPr>
          <p:cNvPr id="35843" name="Rectangle 3">
            <a:extLst>
              <a:ext uri="{FF2B5EF4-FFF2-40B4-BE49-F238E27FC236}">
                <a16:creationId xmlns:a16="http://schemas.microsoft.com/office/drawing/2014/main" id="{B2B8F905-D74E-40C7-87F4-F4DD0D8D14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47849" y="1268413"/>
            <a:ext cx="8654303" cy="403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l">
              <a:lnSpc>
                <a:spcPct val="150000"/>
              </a:lnSpc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algn="l">
              <a:lnSpc>
                <a:spcPct val="150000"/>
              </a:lnSpc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algn="l">
              <a:lnSpc>
                <a:spcPct val="150000"/>
              </a:lnSpc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algn="l">
              <a:lnSpc>
                <a:spcPct val="150000"/>
              </a:lnSpc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algn="l">
              <a:lnSpc>
                <a:spcPct val="150000"/>
              </a:lnSpc>
              <a:spcBef>
                <a:spcPct val="20000"/>
              </a:spcBef>
              <a:buChar char="»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fontAlgn="base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fontAlgn="base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fontAlgn="base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fontAlgn="base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buFontTx/>
              <a:buNone/>
            </a:pPr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  <a:t>In any communication, the listener’s impression is based on…</a:t>
            </a:r>
          </a:p>
          <a:p>
            <a:pPr>
              <a:buFontTx/>
              <a:buNone/>
            </a:pPr>
            <a:endParaRPr lang="en-US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Tx/>
              <a:buNone/>
            </a:pPr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  <a:t>Body language (55%)</a:t>
            </a:r>
          </a:p>
          <a:p>
            <a:pPr>
              <a:buFontTx/>
              <a:buNone/>
            </a:pPr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  <a:t>Tone (38%)</a:t>
            </a:r>
          </a:p>
          <a:p>
            <a:pPr>
              <a:buFontTx/>
              <a:buNone/>
            </a:pPr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  <a:t>Words (7%)</a:t>
            </a:r>
          </a:p>
        </p:txBody>
      </p:sp>
      <p:pic>
        <p:nvPicPr>
          <p:cNvPr id="47110" name="Picture 4" descr="brent2">
            <a:extLst>
              <a:ext uri="{FF2B5EF4-FFF2-40B4-BE49-F238E27FC236}">
                <a16:creationId xmlns:a16="http://schemas.microsoft.com/office/drawing/2014/main" id="{26ED2AFE-2DC0-41D8-896C-6297F8F1B9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8889" y="3068639"/>
            <a:ext cx="2232025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2">
            <a:extLst>
              <a:ext uri="{FF2B5EF4-FFF2-40B4-BE49-F238E27FC236}">
                <a16:creationId xmlns:a16="http://schemas.microsoft.com/office/drawing/2014/main" id="{3A318007-D1BE-40CC-A515-48379AD363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95800" y="304801"/>
            <a:ext cx="31686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GB" altLang="en-US" sz="4000" b="1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Betari’s Box</a:t>
            </a:r>
          </a:p>
        </p:txBody>
      </p:sp>
      <p:sp>
        <p:nvSpPr>
          <p:cNvPr id="13320" name="AutoShape 8">
            <a:extLst>
              <a:ext uri="{FF2B5EF4-FFF2-40B4-BE49-F238E27FC236}">
                <a16:creationId xmlns:a16="http://schemas.microsoft.com/office/drawing/2014/main" id="{FA3FAAF2-0B19-4013-971E-4F614F360B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5085" y="936991"/>
            <a:ext cx="4419600" cy="609600"/>
          </a:xfrm>
          <a:prstGeom prst="rightArrow">
            <a:avLst>
              <a:gd name="adj1" fmla="val 61306"/>
              <a:gd name="adj2" fmla="val 147719"/>
            </a:avLst>
          </a:prstGeom>
          <a:solidFill>
            <a:srgbClr val="FF99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GB" altLang="en-US">
                <a:solidFill>
                  <a:schemeClr val="bg1"/>
                </a:solidFill>
              </a:rPr>
              <a:t>My Attitude</a:t>
            </a:r>
          </a:p>
        </p:txBody>
      </p:sp>
      <p:sp>
        <p:nvSpPr>
          <p:cNvPr id="13321" name="AutoShape 9">
            <a:extLst>
              <a:ext uri="{FF2B5EF4-FFF2-40B4-BE49-F238E27FC236}">
                <a16:creationId xmlns:a16="http://schemas.microsoft.com/office/drawing/2014/main" id="{7B6D8B21-886F-4416-9924-3B25A66872A1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3975085" y="4941168"/>
            <a:ext cx="4419600" cy="609600"/>
          </a:xfrm>
          <a:prstGeom prst="rightArrow">
            <a:avLst>
              <a:gd name="adj1" fmla="val 61306"/>
              <a:gd name="adj2" fmla="val 147719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GB" altLang="en-US">
                <a:solidFill>
                  <a:schemeClr val="bg1"/>
                </a:solidFill>
              </a:rPr>
              <a:t>Your Attitude</a:t>
            </a:r>
          </a:p>
        </p:txBody>
      </p:sp>
      <p:sp>
        <p:nvSpPr>
          <p:cNvPr id="13322" name="AutoShape 10">
            <a:extLst>
              <a:ext uri="{FF2B5EF4-FFF2-40B4-BE49-F238E27FC236}">
                <a16:creationId xmlns:a16="http://schemas.microsoft.com/office/drawing/2014/main" id="{8DCE86EA-1F73-428C-AB4F-4BD874CA41F8}"/>
              </a:ext>
            </a:extLst>
          </p:cNvPr>
          <p:cNvSpPr>
            <a:spLocks noChangeArrowheads="1"/>
          </p:cNvSpPr>
          <p:nvPr/>
        </p:nvSpPr>
        <p:spPr bwMode="auto">
          <a:xfrm rot="5400000">
            <a:off x="6934200" y="3222991"/>
            <a:ext cx="3962400" cy="609600"/>
          </a:xfrm>
          <a:prstGeom prst="rightArrow">
            <a:avLst>
              <a:gd name="adj1" fmla="val 61306"/>
              <a:gd name="adj2" fmla="val 132438"/>
            </a:avLst>
          </a:prstGeom>
          <a:solidFill>
            <a:srgbClr val="FF99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GB" altLang="en-US">
                <a:solidFill>
                  <a:schemeClr val="bg1"/>
                </a:solidFill>
              </a:rPr>
              <a:t>My Behaviour</a:t>
            </a:r>
          </a:p>
        </p:txBody>
      </p:sp>
      <p:sp>
        <p:nvSpPr>
          <p:cNvPr id="13323" name="AutoShape 11">
            <a:extLst>
              <a:ext uri="{FF2B5EF4-FFF2-40B4-BE49-F238E27FC236}">
                <a16:creationId xmlns:a16="http://schemas.microsoft.com/office/drawing/2014/main" id="{DF07AAAF-B770-42C1-86F1-32609FAF703D}"/>
              </a:ext>
            </a:extLst>
          </p:cNvPr>
          <p:cNvSpPr>
            <a:spLocks noChangeArrowheads="1"/>
          </p:cNvSpPr>
          <p:nvPr/>
        </p:nvSpPr>
        <p:spPr bwMode="auto">
          <a:xfrm rot="5400000" flipH="1">
            <a:off x="1219200" y="3124200"/>
            <a:ext cx="4114800" cy="609600"/>
          </a:xfrm>
          <a:prstGeom prst="rightArrow">
            <a:avLst>
              <a:gd name="adj1" fmla="val 61306"/>
              <a:gd name="adj2" fmla="val 137531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rot="10800000" wrap="none" anchor="ctr"/>
          <a:lstStyle/>
          <a:p>
            <a:pPr algn="ctr"/>
            <a:r>
              <a:rPr lang="en-GB" altLang="en-US">
                <a:solidFill>
                  <a:schemeClr val="bg1"/>
                </a:solidFill>
              </a:rPr>
              <a:t>Your Behaviour</a:t>
            </a:r>
          </a:p>
        </p:txBody>
      </p:sp>
      <p:sp>
        <p:nvSpPr>
          <p:cNvPr id="13324" name="Text Box 12">
            <a:extLst>
              <a:ext uri="{FF2B5EF4-FFF2-40B4-BE49-F238E27FC236}">
                <a16:creationId xmlns:a16="http://schemas.microsoft.com/office/drawing/2014/main" id="{42F709D1-CC71-4A5D-9DEC-C8B55BF4B2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28407" y="2590800"/>
            <a:ext cx="1883849" cy="707886"/>
          </a:xfrm>
          <a:prstGeom prst="rect">
            <a:avLst/>
          </a:prstGeom>
          <a:solidFill>
            <a:srgbClr val="FFFF6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sz="4000" b="1"/>
              <a:t>EFFECT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/>
    </mc:Choice>
    <mc:Fallback xmlns="">
      <p:transition spd="slow" advClick="0"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7" presetID="2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2" presetID="2" presetClass="entr" presetSubtype="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27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0" grpId="0" animBg="1" autoUpdateAnimBg="0"/>
      <p:bldP spid="13321" grpId="0" animBg="1" autoUpdateAnimBg="0"/>
      <p:bldP spid="13322" grpId="0" animBg="1" autoUpdateAnimBg="0"/>
      <p:bldP spid="13323" grpId="0" animBg="1" autoUpdateAnimBg="0"/>
      <p:bldP spid="13324" grpId="0" animBg="1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775520" y="14463"/>
            <a:ext cx="8892480" cy="1143000"/>
          </a:xfrm>
        </p:spPr>
        <p:txBody>
          <a:bodyPr>
            <a:normAutofit/>
          </a:bodyPr>
          <a:lstStyle/>
          <a:p>
            <a:r>
              <a:rPr lang="en-GB" dirty="0" smtClean="0">
                <a:solidFill>
                  <a:schemeClr val="tx1"/>
                </a:solidFill>
              </a:rPr>
              <a:t>Behaviours</a:t>
            </a:r>
            <a:r>
              <a:rPr lang="en-GB" dirty="0" smtClean="0"/>
              <a:t> </a:t>
            </a:r>
            <a:r>
              <a:rPr lang="en-GB" sz="1600" dirty="0">
                <a:hlinkClick r:id="rId3"/>
              </a:rPr>
              <a:t>https://www.ukcoaching.org/resources/guides/coaching-behaviours</a:t>
            </a:r>
            <a:endParaRPr lang="en-GB" sz="1600" dirty="0"/>
          </a:p>
        </p:txBody>
      </p:sp>
      <p:pic>
        <p:nvPicPr>
          <p:cNvPr id="5" name="Picture 4" descr="https://www.ukcoaching.org/image.ashx?image=~/UKCoaching/media/coaching-images/Entity%20base/Graphics/coaching-behaviours-wheel-new.jpg?ext=.jpg&amp;width=1144&amp;height=1144&amp;mode=max">
            <a:hlinkClick r:id="rId3" tooltip="&quot;&quot;"/>
            <a:extLst>
              <a:ext uri="{FF2B5EF4-FFF2-40B4-BE49-F238E27FC236}">
                <a16:creationId xmlns:a16="http://schemas.microsoft.com/office/drawing/2014/main" id="{F30E7A01-C37E-4AA9-8DAC-2462656E3E6A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5600" y="908720"/>
            <a:ext cx="7272808" cy="48245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86577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4" name="Rectangle 2">
            <a:extLst>
              <a:ext uri="{FF2B5EF4-FFF2-40B4-BE49-F238E27FC236}">
                <a16:creationId xmlns:a16="http://schemas.microsoft.com/office/drawing/2014/main" id="{44323988-40D5-4F76-BD50-5F2C50F2D52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normAutofit fontScale="90000"/>
          </a:bodyPr>
          <a:lstStyle/>
          <a:p>
            <a:r>
              <a:rPr lang="en-GB" altLang="en-US" b="0"/>
              <a:t>Johari’s window</a:t>
            </a:r>
            <a:endParaRPr lang="en-US" altLang="en-US" b="0"/>
          </a:p>
        </p:txBody>
      </p:sp>
      <p:graphicFrame>
        <p:nvGraphicFramePr>
          <p:cNvPr id="51205" name="Group 5">
            <a:extLst>
              <a:ext uri="{FF2B5EF4-FFF2-40B4-BE49-F238E27FC236}">
                <a16:creationId xmlns:a16="http://schemas.microsoft.com/office/drawing/2014/main" id="{97ECA01B-4615-4725-B9B9-DA03152FB56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91768925"/>
              </p:ext>
            </p:extLst>
          </p:nvPr>
        </p:nvGraphicFramePr>
        <p:xfrm>
          <a:off x="1981200" y="836615"/>
          <a:ext cx="7848600" cy="3963985"/>
        </p:xfrm>
        <a:graphic>
          <a:graphicData uri="http://schemas.openxmlformats.org/drawingml/2006/table">
            <a:tbl>
              <a:tblPr/>
              <a:tblGrid>
                <a:gridCol w="1736564">
                  <a:extLst>
                    <a:ext uri="{9D8B030D-6E8A-4147-A177-3AD203B41FA5}">
                      <a16:colId xmlns:a16="http://schemas.microsoft.com/office/drawing/2014/main" val="3462165954"/>
                    </a:ext>
                  </a:extLst>
                </a:gridCol>
                <a:gridCol w="3058289">
                  <a:extLst>
                    <a:ext uri="{9D8B030D-6E8A-4147-A177-3AD203B41FA5}">
                      <a16:colId xmlns:a16="http://schemas.microsoft.com/office/drawing/2014/main" val="2964774702"/>
                    </a:ext>
                  </a:extLst>
                </a:gridCol>
                <a:gridCol w="3053747">
                  <a:extLst>
                    <a:ext uri="{9D8B030D-6E8A-4147-A177-3AD203B41FA5}">
                      <a16:colId xmlns:a16="http://schemas.microsoft.com/office/drawing/2014/main" val="2599807096"/>
                    </a:ext>
                  </a:extLst>
                </a:gridCol>
              </a:tblGrid>
              <a:tr h="836855">
                <a:tc>
                  <a:txBody>
                    <a:bodyPr/>
                    <a:lstStyle>
                      <a:lvl1pPr algn="l">
                        <a:lnSpc>
                          <a:spcPct val="15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algn="l">
                        <a:lnSpc>
                          <a:spcPct val="15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algn="l">
                        <a:lnSpc>
                          <a:spcPct val="15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algn="l">
                        <a:lnSpc>
                          <a:spcPct val="15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algn="l">
                        <a:lnSpc>
                          <a:spcPct val="15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fontAlgn="base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fontAlgn="base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fontAlgn="base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fontAlgn="base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</a:endParaRPr>
                    </a:p>
                  </a:txBody>
                  <a:tcPr marL="121920" marR="121920" marT="34290" marB="34290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>
                        <a:lnSpc>
                          <a:spcPct val="15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algn="l">
                        <a:lnSpc>
                          <a:spcPct val="15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algn="l">
                        <a:lnSpc>
                          <a:spcPct val="15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algn="l">
                        <a:lnSpc>
                          <a:spcPct val="15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algn="l">
                        <a:lnSpc>
                          <a:spcPct val="15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fontAlgn="base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fontAlgn="base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fontAlgn="base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fontAlgn="base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Times New Roman" panose="02020603050405020304" pitchFamily="18" charset="0"/>
                          <a:cs typeface="Tahoma" panose="020B0604030504040204" pitchFamily="34" charset="0"/>
                        </a:rPr>
                        <a:t>Known by Self</a:t>
                      </a:r>
                      <a:endParaRPr kumimoji="0" lang="en-GB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21920" marR="121920" marT="34290" marB="34290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>
                        <a:lnSpc>
                          <a:spcPct val="15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algn="l">
                        <a:lnSpc>
                          <a:spcPct val="15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algn="l">
                        <a:lnSpc>
                          <a:spcPct val="15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algn="l">
                        <a:lnSpc>
                          <a:spcPct val="15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algn="l">
                        <a:lnSpc>
                          <a:spcPct val="15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fontAlgn="base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fontAlgn="base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fontAlgn="base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fontAlgn="base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Times New Roman" panose="02020603050405020304" pitchFamily="18" charset="0"/>
                          <a:cs typeface="Tahoma" panose="020B0604030504040204" pitchFamily="34" charset="0"/>
                        </a:rPr>
                        <a:t>Unknown by Self</a:t>
                      </a:r>
                      <a:endParaRPr kumimoji="0" lang="en-GB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21920" marR="121920" marT="34290" marB="34290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61481157"/>
                  </a:ext>
                </a:extLst>
              </a:tr>
              <a:tr h="1563565">
                <a:tc>
                  <a:txBody>
                    <a:bodyPr/>
                    <a:lstStyle>
                      <a:lvl1pPr marL="342900" indent="-342900" algn="l">
                        <a:lnSpc>
                          <a:spcPct val="15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algn="l">
                        <a:lnSpc>
                          <a:spcPct val="15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algn="l">
                        <a:lnSpc>
                          <a:spcPct val="15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algn="l">
                        <a:lnSpc>
                          <a:spcPct val="15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algn="l">
                        <a:lnSpc>
                          <a:spcPct val="15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fontAlgn="base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fontAlgn="base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fontAlgn="base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fontAlgn="base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Times New Roman" panose="02020603050405020304" pitchFamily="18" charset="0"/>
                          <a:cs typeface="Tahoma" panose="020B0604030504040204" pitchFamily="34" charset="0"/>
                        </a:rPr>
                        <a:t>Known by</a:t>
                      </a:r>
                      <a:endParaRPr kumimoji="0" lang="en-GB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  <a:p>
                      <a:pPr marL="342900" marR="0" lvl="0" indent="-34290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Times New Roman" panose="02020603050405020304" pitchFamily="18" charset="0"/>
                          <a:cs typeface="Tahoma" panose="020B0604030504040204" pitchFamily="34" charset="0"/>
                        </a:rPr>
                        <a:t>others</a:t>
                      </a:r>
                      <a:endParaRPr kumimoji="0" lang="en-GB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21920" marR="121920" marT="34290" marB="34290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>
                        <a:lnSpc>
                          <a:spcPct val="15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algn="l">
                        <a:lnSpc>
                          <a:spcPct val="15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algn="l">
                        <a:lnSpc>
                          <a:spcPct val="15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algn="l">
                        <a:lnSpc>
                          <a:spcPct val="15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algn="l">
                        <a:lnSpc>
                          <a:spcPct val="15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fontAlgn="base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fontAlgn="base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fontAlgn="base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fontAlgn="base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Times New Roman" panose="02020603050405020304" pitchFamily="18" charset="0"/>
                          <a:cs typeface="Tahoma" panose="020B0604030504040204" pitchFamily="34" charset="0"/>
                        </a:rPr>
                        <a:t>Open Area</a:t>
                      </a:r>
                      <a:endParaRPr kumimoji="0" lang="en-GB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20000" marR="120000" marT="35100" marB="35100" anchor="ctr" anchorCtr="1"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 algn="l">
                        <a:lnSpc>
                          <a:spcPct val="15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algn="l">
                        <a:lnSpc>
                          <a:spcPct val="15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algn="l">
                        <a:lnSpc>
                          <a:spcPct val="15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algn="l">
                        <a:lnSpc>
                          <a:spcPct val="15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algn="l">
                        <a:lnSpc>
                          <a:spcPct val="15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fontAlgn="base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fontAlgn="base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fontAlgn="base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fontAlgn="base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Times New Roman" panose="02020603050405020304" pitchFamily="18" charset="0"/>
                          <a:cs typeface="Tahoma" panose="020B0604030504040204" pitchFamily="34" charset="0"/>
                        </a:rPr>
                        <a:t>Blind Area</a:t>
                      </a:r>
                      <a:endParaRPr kumimoji="0" lang="en-GB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20000" marR="120000" marT="35100" marB="35100" anchor="ctr" anchorCtr="1"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1740366"/>
                  </a:ext>
                </a:extLst>
              </a:tr>
              <a:tr h="1563565">
                <a:tc>
                  <a:txBody>
                    <a:bodyPr/>
                    <a:lstStyle>
                      <a:lvl1pPr marL="342900" indent="-342900" algn="l">
                        <a:lnSpc>
                          <a:spcPct val="15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algn="l">
                        <a:lnSpc>
                          <a:spcPct val="15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algn="l">
                        <a:lnSpc>
                          <a:spcPct val="15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algn="l">
                        <a:lnSpc>
                          <a:spcPct val="15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algn="l">
                        <a:lnSpc>
                          <a:spcPct val="15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fontAlgn="base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fontAlgn="base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fontAlgn="base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fontAlgn="base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Times New Roman" panose="02020603050405020304" pitchFamily="18" charset="0"/>
                          <a:cs typeface="Tahoma" panose="020B0604030504040204" pitchFamily="34" charset="0"/>
                        </a:rPr>
                        <a:t>Unknown by</a:t>
                      </a:r>
                      <a:endParaRPr kumimoji="0" lang="en-GB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  <a:p>
                      <a:pPr marL="342900" marR="0" lvl="0" indent="-34290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Times New Roman" panose="02020603050405020304" pitchFamily="18" charset="0"/>
                          <a:cs typeface="Tahoma" panose="020B0604030504040204" pitchFamily="34" charset="0"/>
                        </a:rPr>
                        <a:t>others</a:t>
                      </a:r>
                      <a:endParaRPr kumimoji="0" lang="en-GB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21920" marR="121920" marT="34290" marB="34290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>
                        <a:lnSpc>
                          <a:spcPct val="15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algn="l">
                        <a:lnSpc>
                          <a:spcPct val="15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algn="l">
                        <a:lnSpc>
                          <a:spcPct val="15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algn="l">
                        <a:lnSpc>
                          <a:spcPct val="15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algn="l">
                        <a:lnSpc>
                          <a:spcPct val="15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fontAlgn="base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fontAlgn="base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fontAlgn="base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fontAlgn="base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Times New Roman" panose="02020603050405020304" pitchFamily="18" charset="0"/>
                          <a:cs typeface="Tahoma" panose="020B0604030504040204" pitchFamily="34" charset="0"/>
                        </a:rPr>
                        <a:t>Hidden Area</a:t>
                      </a:r>
                      <a:endParaRPr kumimoji="0" lang="en-GB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20000" marR="120000" marT="35100" marB="35100" anchor="ctr" anchorCtr="1"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>
                      <a:lvl1pPr marL="342900" indent="-342900" algn="l">
                        <a:lnSpc>
                          <a:spcPct val="15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algn="l">
                        <a:lnSpc>
                          <a:spcPct val="15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algn="l">
                        <a:lnSpc>
                          <a:spcPct val="15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algn="l">
                        <a:lnSpc>
                          <a:spcPct val="15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algn="l">
                        <a:lnSpc>
                          <a:spcPct val="150000"/>
                        </a:lnSpc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fontAlgn="base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fontAlgn="base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fontAlgn="base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fontAlgn="base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Times New Roman" panose="02020603050405020304" pitchFamily="18" charset="0"/>
                          <a:cs typeface="Tahoma" panose="020B0604030504040204" pitchFamily="34" charset="0"/>
                        </a:rPr>
                        <a:t>Unknown Area</a:t>
                      </a:r>
                      <a:endParaRPr kumimoji="0" lang="en-GB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20000" marR="120000" marT="35100" marB="35100" anchor="ctr" anchorCtr="1"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7007863"/>
                  </a:ext>
                </a:extLst>
              </a:tr>
            </a:tbl>
          </a:graphicData>
        </a:graphic>
      </p:graphicFrame>
      <p:sp>
        <p:nvSpPr>
          <p:cNvPr id="2" name="Rectangle 1"/>
          <p:cNvSpPr/>
          <p:nvPr/>
        </p:nvSpPr>
        <p:spPr>
          <a:xfrm>
            <a:off x="358588" y="4800600"/>
            <a:ext cx="1027803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https://www.thecoachingtoolscompany.com/how-to-use-the-johari-window-tool-for-a-new-perspective-on-the-inner-critic-by-ruby-mcguire</a:t>
            </a:r>
            <a:r>
              <a:rPr lang="en-GB" dirty="0" smtClean="0">
                <a:hlinkClick r:id="rId3"/>
              </a:rPr>
              <a:t>/</a:t>
            </a:r>
            <a:r>
              <a:rPr lang="en-GB" dirty="0" smtClean="0"/>
              <a:t> 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6A1DED-13F1-49AB-804A-0499316FA8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Coaching and Mentoring Models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E21D1683-B529-443C-ABE0-536DDF9265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600200"/>
            <a:ext cx="10972800" cy="3916363"/>
          </a:xfrm>
        </p:spPr>
        <p:txBody>
          <a:bodyPr/>
          <a:lstStyle/>
          <a:p>
            <a:pPr marL="476250" indent="-476250" eaLnBrk="1" hangingPunct="1"/>
            <a:r>
              <a:rPr lang="en-GB" sz="2800" dirty="0">
                <a:latin typeface="Arial" charset="0"/>
                <a:cs typeface="Arial" charset="0"/>
              </a:rPr>
              <a:t>GROW – Performance Coaching</a:t>
            </a:r>
          </a:p>
          <a:p>
            <a:pPr marL="476250" indent="-476250" eaLnBrk="1" hangingPunct="1"/>
            <a:r>
              <a:rPr lang="en-GB" sz="2800" dirty="0">
                <a:latin typeface="Arial" charset="0"/>
                <a:cs typeface="Arial" charset="0"/>
              </a:rPr>
              <a:t>CLEAR – Performance / transformational</a:t>
            </a:r>
          </a:p>
          <a:p>
            <a:pPr marL="476250" indent="-476250" eaLnBrk="1" hangingPunct="1"/>
            <a:r>
              <a:rPr lang="en-GB" sz="2800" dirty="0">
                <a:latin typeface="Arial" charset="0"/>
                <a:cs typeface="Arial" charset="0"/>
              </a:rPr>
              <a:t>OSCAR – Performance </a:t>
            </a:r>
            <a:r>
              <a:rPr lang="en-GB" sz="2800" dirty="0" smtClean="0">
                <a:latin typeface="Arial" charset="0"/>
                <a:cs typeface="Arial" charset="0"/>
              </a:rPr>
              <a:t>Coaching</a:t>
            </a:r>
            <a:endParaRPr lang="en-GB" sz="2800" dirty="0">
              <a:latin typeface="Arial" charset="0"/>
              <a:cs typeface="Arial" charset="0"/>
            </a:endParaRPr>
          </a:p>
          <a:p>
            <a:pPr marL="476250" indent="-476250" eaLnBrk="1" hangingPunct="1"/>
            <a:r>
              <a:rPr lang="en-GB" sz="2800" dirty="0">
                <a:latin typeface="Arial" charset="0"/>
                <a:cs typeface="Arial" charset="0"/>
              </a:rPr>
              <a:t>Instant pay-off – </a:t>
            </a:r>
            <a:r>
              <a:rPr lang="en-GB" sz="2800" dirty="0" smtClean="0">
                <a:latin typeface="Arial" charset="0"/>
                <a:cs typeface="Arial" charset="0"/>
              </a:rPr>
              <a:t>Corridor </a:t>
            </a:r>
            <a:r>
              <a:rPr lang="en-GB" sz="2800" dirty="0">
                <a:latin typeface="Arial" charset="0"/>
                <a:cs typeface="Arial" charset="0"/>
              </a:rPr>
              <a:t>coaching and coaching conversations</a:t>
            </a:r>
          </a:p>
          <a:p>
            <a:pPr marL="476250" indent="-476250" eaLnBrk="1" hangingPunct="1"/>
            <a:r>
              <a:rPr lang="en-GB" sz="2800" dirty="0" smtClean="0">
                <a:latin typeface="Arial" charset="0"/>
                <a:cs typeface="Arial" charset="0"/>
              </a:rPr>
              <a:t>Transpersonal </a:t>
            </a:r>
            <a:r>
              <a:rPr lang="en-GB" sz="2800" dirty="0">
                <a:latin typeface="Arial" charset="0"/>
                <a:cs typeface="Arial" charset="0"/>
              </a:rPr>
              <a:t>– Enlightened thinking – </a:t>
            </a:r>
            <a:r>
              <a:rPr lang="en-GB" sz="2800" dirty="0" smtClean="0">
                <a:latin typeface="Arial" charset="0"/>
                <a:cs typeface="Arial" charset="0"/>
              </a:rPr>
              <a:t>“beyond the person”.  </a:t>
            </a:r>
            <a:r>
              <a:rPr lang="en-GB" sz="2800" dirty="0">
                <a:latin typeface="Arial" charset="0"/>
                <a:cs typeface="Arial" charset="0"/>
              </a:rPr>
              <a:t>(See academic view points document).</a:t>
            </a:r>
          </a:p>
        </p:txBody>
      </p:sp>
    </p:spTree>
    <p:extLst>
      <p:ext uri="{BB962C8B-B14F-4D97-AF65-F5344CB8AC3E}">
        <p14:creationId xmlns:p14="http://schemas.microsoft.com/office/powerpoint/2010/main" val="1610332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id="{9CD33788-4BDE-4362-BC6B-A73B6397AF6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altLang="en-US" sz="3200" dirty="0" smtClean="0"/>
              <a:t>Principles in giving </a:t>
            </a:r>
            <a:r>
              <a:rPr lang="en-GB" altLang="en-US" sz="3200" dirty="0"/>
              <a:t>feedback</a:t>
            </a:r>
          </a:p>
        </p:txBody>
      </p:sp>
      <p:sp>
        <p:nvSpPr>
          <p:cNvPr id="109572" name="Rectangle 4">
            <a:extLst>
              <a:ext uri="{FF2B5EF4-FFF2-40B4-BE49-F238E27FC236}">
                <a16:creationId xmlns:a16="http://schemas.microsoft.com/office/drawing/2014/main" id="{2087EB6B-C4E7-4410-87F1-2C9AC02F10F1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434789" y="1559860"/>
            <a:ext cx="5384800" cy="4437528"/>
          </a:xfrm>
        </p:spPr>
        <p:txBody>
          <a:bodyPr>
            <a:noAutofit/>
          </a:bodyPr>
          <a:lstStyle/>
          <a:p>
            <a:pPr marL="381000" indent="-381000">
              <a:buNone/>
            </a:pPr>
            <a:r>
              <a:rPr lang="en-GB" altLang="en-US" sz="2400" dirty="0"/>
              <a:t>1. Prepare for the feedback</a:t>
            </a:r>
          </a:p>
          <a:p>
            <a:pPr marL="381000" indent="-381000">
              <a:buNone/>
            </a:pPr>
            <a:r>
              <a:rPr lang="en-GB" altLang="en-US" sz="2400" dirty="0"/>
              <a:t>    session</a:t>
            </a:r>
          </a:p>
          <a:p>
            <a:pPr marL="381000" indent="-381000">
              <a:buNone/>
            </a:pPr>
            <a:r>
              <a:rPr lang="en-GB" altLang="en-US" sz="2400" dirty="0"/>
              <a:t>2. As soon as possible</a:t>
            </a:r>
          </a:p>
          <a:p>
            <a:pPr marL="381000" indent="-381000">
              <a:buNone/>
            </a:pPr>
            <a:r>
              <a:rPr lang="en-GB" altLang="en-US" sz="2400" dirty="0"/>
              <a:t>3. Be specific</a:t>
            </a:r>
          </a:p>
          <a:p>
            <a:pPr marL="381000" indent="-381000">
              <a:buNone/>
            </a:pPr>
            <a:r>
              <a:rPr lang="en-GB" altLang="en-US" sz="2400" dirty="0"/>
              <a:t>4. Ask for their evaluation of the </a:t>
            </a:r>
          </a:p>
          <a:p>
            <a:pPr marL="381000" indent="-381000">
              <a:buNone/>
            </a:pPr>
            <a:r>
              <a:rPr lang="en-GB" altLang="en-US" sz="2400" dirty="0"/>
              <a:t>    performance</a:t>
            </a:r>
          </a:p>
          <a:p>
            <a:pPr marL="381000" indent="-381000">
              <a:buNone/>
            </a:pPr>
            <a:r>
              <a:rPr lang="en-GB" altLang="en-US" sz="2400" dirty="0"/>
              <a:t>5. Do not be judgemental</a:t>
            </a:r>
          </a:p>
          <a:p>
            <a:pPr marL="381000" indent="-381000">
              <a:buNone/>
            </a:pPr>
            <a:r>
              <a:rPr lang="en-GB" altLang="en-US" sz="2400" dirty="0"/>
              <a:t>6. Praise or criticise the act not </a:t>
            </a:r>
          </a:p>
          <a:p>
            <a:pPr marL="381000" indent="-381000">
              <a:buNone/>
            </a:pPr>
            <a:r>
              <a:rPr lang="en-GB" altLang="en-US" sz="2400" dirty="0"/>
              <a:t>    the person </a:t>
            </a:r>
          </a:p>
        </p:txBody>
      </p:sp>
      <p:sp>
        <p:nvSpPr>
          <p:cNvPr id="109573" name="Rectangle 5">
            <a:extLst>
              <a:ext uri="{FF2B5EF4-FFF2-40B4-BE49-F238E27FC236}">
                <a16:creationId xmlns:a16="http://schemas.microsoft.com/office/drawing/2014/main" id="{F5EDD71E-373F-4098-BBA0-20C733CA7DB9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>
          <a:xfrm>
            <a:off x="6197600" y="1579004"/>
            <a:ext cx="5384800" cy="3989040"/>
          </a:xfrm>
        </p:spPr>
        <p:txBody>
          <a:bodyPr/>
          <a:lstStyle/>
          <a:p>
            <a:pPr marL="381000" indent="-381000">
              <a:buNone/>
            </a:pPr>
            <a:r>
              <a:rPr lang="en-GB" altLang="en-US" sz="2400" dirty="0"/>
              <a:t>7. Speak for yourself not </a:t>
            </a:r>
            <a:r>
              <a:rPr lang="en-GB" altLang="en-US" sz="2400" dirty="0" smtClean="0"/>
              <a:t>others</a:t>
            </a:r>
            <a:endParaRPr lang="en-GB" altLang="en-US" sz="1800" dirty="0"/>
          </a:p>
          <a:p>
            <a:pPr marL="381000" indent="-381000">
              <a:buNone/>
            </a:pPr>
            <a:r>
              <a:rPr lang="en-GB" altLang="en-US" sz="2400" dirty="0"/>
              <a:t>8.   Pitch at the correct level</a:t>
            </a:r>
          </a:p>
          <a:p>
            <a:pPr marL="381000" indent="-381000">
              <a:buNone/>
            </a:pPr>
            <a:r>
              <a:rPr lang="en-GB" altLang="en-US" sz="2400" dirty="0"/>
              <a:t>9.   Ask recipient to</a:t>
            </a:r>
          </a:p>
          <a:p>
            <a:pPr marL="381000" indent="-381000">
              <a:buNone/>
            </a:pPr>
            <a:r>
              <a:rPr lang="en-GB" altLang="en-US" sz="2400" dirty="0"/>
              <a:t>      summarise feedback     </a:t>
            </a:r>
          </a:p>
          <a:p>
            <a:pPr marL="381000" indent="-381000">
              <a:buNone/>
            </a:pPr>
            <a:r>
              <a:rPr lang="en-GB" altLang="en-US" sz="2400" dirty="0"/>
              <a:t>10. Summarise as coach at  </a:t>
            </a:r>
          </a:p>
          <a:p>
            <a:pPr marL="381000" indent="-381000">
              <a:buNone/>
            </a:pPr>
            <a:r>
              <a:rPr lang="en-GB" altLang="en-US" sz="2400" dirty="0"/>
              <a:t>      regular intervals   </a:t>
            </a:r>
          </a:p>
          <a:p>
            <a:pPr marL="381000" indent="-381000">
              <a:buNone/>
            </a:pPr>
            <a:r>
              <a:rPr lang="en-GB" altLang="en-US" sz="2400" dirty="0"/>
              <a:t>11. ‘Put yourself in the others   </a:t>
            </a:r>
          </a:p>
          <a:p>
            <a:pPr marL="381000" indent="-381000">
              <a:buNone/>
            </a:pPr>
            <a:r>
              <a:rPr lang="en-GB" altLang="en-US" sz="2400" dirty="0"/>
              <a:t>       shoes’ (NLP)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Evaluation</a:t>
            </a: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1434352" y="1735594"/>
            <a:ext cx="9551895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 smtClean="0"/>
              <a:t>360°  feedback questionnaires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/>
              <a:t>Coaching self assessment form – </a:t>
            </a:r>
            <a:r>
              <a:rPr lang="en-GB" sz="2400" dirty="0" err="1"/>
              <a:t>Landsberg</a:t>
            </a:r>
            <a:r>
              <a:rPr lang="en-GB" sz="2400" dirty="0"/>
              <a:t> (2015) on </a:t>
            </a:r>
            <a:r>
              <a:rPr lang="en-GB" sz="2400" dirty="0" smtClean="0"/>
              <a:t>Moodle</a:t>
            </a:r>
            <a:endParaRPr lang="en-GB" sz="24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 smtClean="0"/>
              <a:t>Drawing </a:t>
            </a:r>
            <a:r>
              <a:rPr lang="en-GB" sz="2400" dirty="0"/>
              <a:t>up coaching plans – keeping </a:t>
            </a:r>
            <a:r>
              <a:rPr lang="en-GB" sz="2400" dirty="0" smtClean="0"/>
              <a:t>track and monitoring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 smtClean="0"/>
              <a:t>Kirkpatrick’s model – useful guide can </a:t>
            </a:r>
            <a:r>
              <a:rPr lang="en-GB" sz="2400" dirty="0"/>
              <a:t>be found at </a:t>
            </a:r>
            <a:r>
              <a:rPr lang="en-GB" sz="2400" dirty="0">
                <a:hlinkClick r:id="rId3"/>
              </a:rPr>
              <a:t>https://www.businessballs.com/facilitation-workshops-and-training/kirkpatrick-evaluation-method</a:t>
            </a:r>
            <a:r>
              <a:rPr lang="en-GB" sz="2400" dirty="0" smtClean="0">
                <a:hlinkClick r:id="rId3"/>
              </a:rPr>
              <a:t>/</a:t>
            </a:r>
            <a:r>
              <a:rPr lang="en-GB" sz="2400" dirty="0" smtClean="0"/>
              <a:t> </a:t>
            </a:r>
            <a:endParaRPr lang="en-GB" sz="24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/>
              <a:t>Reflection – Gibbs </a:t>
            </a:r>
            <a:r>
              <a:rPr lang="en-GB" sz="2400" dirty="0" smtClean="0"/>
              <a:t>model as </a:t>
            </a:r>
            <a:r>
              <a:rPr lang="en-GB" sz="2400" dirty="0"/>
              <a:t>seen </a:t>
            </a:r>
            <a:r>
              <a:rPr lang="en-GB" sz="2400" dirty="0" smtClean="0"/>
              <a:t>earlier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 err="1" smtClean="0"/>
              <a:t>Arema</a:t>
            </a:r>
            <a:r>
              <a:rPr lang="en-GB" sz="2400" dirty="0" smtClean="0"/>
              <a:t> document on Moodle </a:t>
            </a:r>
          </a:p>
        </p:txBody>
      </p:sp>
    </p:spTree>
    <p:extLst>
      <p:ext uri="{BB962C8B-B14F-4D97-AF65-F5344CB8AC3E}">
        <p14:creationId xmlns:p14="http://schemas.microsoft.com/office/powerpoint/2010/main" val="417099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Further Resources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417638"/>
            <a:ext cx="10972800" cy="3969878"/>
          </a:xfrm>
        </p:spPr>
        <p:txBody>
          <a:bodyPr>
            <a:normAutofit fontScale="25000" lnSpcReduction="20000"/>
          </a:bodyPr>
          <a:lstStyle/>
          <a:p>
            <a:r>
              <a:rPr lang="en-GB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Resources on Moodle </a:t>
            </a:r>
          </a:p>
          <a:p>
            <a:r>
              <a:rPr lang="en-GB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Cox</a:t>
            </a:r>
            <a:r>
              <a:rPr lang="en-GB" sz="9600" dirty="0">
                <a:latin typeface="Arial" panose="020B0604020202020204" pitchFamily="34" charset="0"/>
                <a:cs typeface="Arial" panose="020B0604020202020204" pitchFamily="34" charset="0"/>
              </a:rPr>
              <a:t>,  E. and </a:t>
            </a:r>
            <a:r>
              <a:rPr lang="en-GB" sz="9600" dirty="0" err="1">
                <a:latin typeface="Arial" panose="020B0604020202020204" pitchFamily="34" charset="0"/>
                <a:cs typeface="Arial" panose="020B0604020202020204" pitchFamily="34" charset="0"/>
              </a:rPr>
              <a:t>Bachkriova</a:t>
            </a:r>
            <a:r>
              <a:rPr lang="en-GB" sz="9600" dirty="0">
                <a:latin typeface="Arial" panose="020B0604020202020204" pitchFamily="34" charset="0"/>
                <a:cs typeface="Arial" panose="020B0604020202020204" pitchFamily="34" charset="0"/>
              </a:rPr>
              <a:t>, T. and Clutterbuck, D.(2018) </a:t>
            </a:r>
            <a:r>
              <a:rPr lang="en-GB" sz="9600" i="1" dirty="0">
                <a:latin typeface="Arial" panose="020B0604020202020204" pitchFamily="34" charset="0"/>
                <a:cs typeface="Arial" panose="020B0604020202020204" pitchFamily="34" charset="0"/>
              </a:rPr>
              <a:t>The Complete Handbook of Coaching </a:t>
            </a:r>
            <a:r>
              <a:rPr lang="en-GB" sz="9600" dirty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GB" sz="9600" baseline="30000" dirty="0">
                <a:latin typeface="Arial" panose="020B0604020202020204" pitchFamily="34" charset="0"/>
                <a:cs typeface="Arial" panose="020B0604020202020204" pitchFamily="34" charset="0"/>
              </a:rPr>
              <a:t>rd</a:t>
            </a:r>
            <a:r>
              <a:rPr lang="en-GB" sz="9600" dirty="0">
                <a:latin typeface="Arial" panose="020B0604020202020204" pitchFamily="34" charset="0"/>
                <a:cs typeface="Arial" panose="020B0604020202020204" pitchFamily="34" charset="0"/>
              </a:rPr>
              <a:t> Ed. London: SAGE.</a:t>
            </a:r>
          </a:p>
          <a:p>
            <a:r>
              <a:rPr lang="en-GB" sz="9600" dirty="0">
                <a:latin typeface="Arial" panose="020B0604020202020204" pitchFamily="34" charset="0"/>
                <a:cs typeface="Arial" panose="020B0604020202020204" pitchFamily="34" charset="0"/>
              </a:rPr>
              <a:t>Clutterbuck, D. and Megginson, D. and Bajer, A. (2016) </a:t>
            </a:r>
            <a:r>
              <a:rPr lang="en-GB" sz="9600" i="1" dirty="0">
                <a:latin typeface="Arial" panose="020B0604020202020204" pitchFamily="34" charset="0"/>
                <a:cs typeface="Arial" panose="020B0604020202020204" pitchFamily="34" charset="0"/>
              </a:rPr>
              <a:t>Building and Sustaining a Coaching Culture</a:t>
            </a:r>
            <a:r>
              <a:rPr lang="en-GB" sz="9600" dirty="0">
                <a:latin typeface="Arial" panose="020B0604020202020204" pitchFamily="34" charset="0"/>
                <a:cs typeface="Arial" panose="020B0604020202020204" pitchFamily="34" charset="0"/>
              </a:rPr>
              <a:t>. London: Chartered Institute of Personnel and Development.</a:t>
            </a:r>
          </a:p>
          <a:p>
            <a:r>
              <a:rPr lang="en-GB" sz="9600" dirty="0">
                <a:latin typeface="Arial" panose="020B0604020202020204" pitchFamily="34" charset="0"/>
                <a:cs typeface="Arial" panose="020B0604020202020204" pitchFamily="34" charset="0"/>
              </a:rPr>
              <a:t>Clutterbuck, D. and Megginson, D. (2012) </a:t>
            </a:r>
            <a:r>
              <a:rPr lang="en-GB" sz="9600" i="1" dirty="0">
                <a:latin typeface="Arial" panose="020B0604020202020204" pitchFamily="34" charset="0"/>
                <a:cs typeface="Arial" panose="020B0604020202020204" pitchFamily="34" charset="0"/>
              </a:rPr>
              <a:t>Making Coaching Work</a:t>
            </a:r>
            <a:r>
              <a:rPr lang="en-GB" sz="9600" dirty="0">
                <a:latin typeface="Arial" panose="020B0604020202020204" pitchFamily="34" charset="0"/>
                <a:cs typeface="Arial" panose="020B0604020202020204" pitchFamily="34" charset="0"/>
              </a:rPr>
              <a:t>. London: Chartered Institute of Personnel and Development.</a:t>
            </a:r>
          </a:p>
          <a:p>
            <a:r>
              <a:rPr lang="en-GB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Stewart, J. and Cureton, P. (2016) </a:t>
            </a:r>
            <a:r>
              <a:rPr lang="en-GB" sz="9600" i="1" dirty="0" smtClean="0">
                <a:latin typeface="Arial" panose="020B0604020202020204" pitchFamily="34" charset="0"/>
                <a:cs typeface="Arial" panose="020B0604020202020204" pitchFamily="34" charset="0"/>
              </a:rPr>
              <a:t>Designing, Delivering and Evaluating L&amp;D: Essentials </a:t>
            </a:r>
            <a:r>
              <a:rPr lang="en-GB" sz="9600" i="1" dirty="0">
                <a:latin typeface="Arial" panose="020B0604020202020204" pitchFamily="34" charset="0"/>
                <a:cs typeface="Arial" panose="020B0604020202020204" pitchFamily="34" charset="0"/>
              </a:rPr>
              <a:t>for Practice</a:t>
            </a:r>
            <a:r>
              <a:rPr lang="en-GB" sz="9600" dirty="0">
                <a:latin typeface="Arial" panose="020B0604020202020204" pitchFamily="34" charset="0"/>
                <a:cs typeface="Arial" panose="020B0604020202020204" pitchFamily="34" charset="0"/>
              </a:rPr>
              <a:t>. London: Chartered Institute of Personnel and Development</a:t>
            </a:r>
            <a:r>
              <a:rPr lang="en-GB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GB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Hoyle, R (2015) </a:t>
            </a:r>
            <a:r>
              <a:rPr lang="en-GB" sz="9600" i="1" dirty="0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sz="9600" i="1" dirty="0" smtClean="0">
                <a:latin typeface="Arial" panose="020B0604020202020204" pitchFamily="34" charset="0"/>
                <a:cs typeface="Arial" panose="020B0604020202020204" pitchFamily="34" charset="0"/>
              </a:rPr>
              <a:t>nformal Learning in Organizations: how to create a continuous learning culture </a:t>
            </a:r>
            <a:r>
              <a:rPr lang="en-GB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London: </a:t>
            </a:r>
            <a:r>
              <a:rPr lang="en-GB" sz="9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Kogan</a:t>
            </a:r>
            <a:r>
              <a:rPr lang="en-GB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 Page</a:t>
            </a:r>
          </a:p>
          <a:p>
            <a:endParaRPr lang="en-GB" sz="9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 i="1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65477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Further Resources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417638"/>
            <a:ext cx="10972800" cy="3969878"/>
          </a:xfrm>
        </p:spPr>
        <p:txBody>
          <a:bodyPr>
            <a:normAutofit fontScale="92500" lnSpcReduction="20000"/>
          </a:bodyPr>
          <a:lstStyle/>
          <a:p>
            <a:r>
              <a:rPr lang="en-GB" sz="2500" dirty="0">
                <a:latin typeface="Arial" panose="020B0604020202020204" pitchFamily="34" charset="0"/>
                <a:cs typeface="Arial" panose="020B0604020202020204" pitchFamily="34" charset="0"/>
              </a:rPr>
              <a:t>Clutterbuck, D. (2014</a:t>
            </a:r>
            <a:r>
              <a:rPr lang="en-GB" sz="2500" i="1" dirty="0">
                <a:latin typeface="Arial" panose="020B0604020202020204" pitchFamily="34" charset="0"/>
                <a:cs typeface="Arial" panose="020B0604020202020204" pitchFamily="34" charset="0"/>
              </a:rPr>
              <a:t>)  Powerful Questions with Professor David Clutterbuck</a:t>
            </a:r>
            <a:r>
              <a:rPr lang="en-GB" sz="2500" dirty="0">
                <a:latin typeface="Arial" panose="020B0604020202020204" pitchFamily="34" charset="0"/>
                <a:cs typeface="Arial" panose="020B0604020202020204" pitchFamily="34" charset="0"/>
              </a:rPr>
              <a:t> [Internet] Available at: </a:t>
            </a:r>
            <a:r>
              <a:rPr lang="en-GB" sz="2500" u="sng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https://www.youtube.com/watch?v=QXU-tAkz_TY</a:t>
            </a:r>
            <a:r>
              <a:rPr lang="en-GB" sz="2500" dirty="0">
                <a:latin typeface="Arial" panose="020B0604020202020204" pitchFamily="34" charset="0"/>
                <a:cs typeface="Arial" panose="020B0604020202020204" pitchFamily="34" charset="0"/>
              </a:rPr>
              <a:t> (Accessed: </a:t>
            </a:r>
            <a:r>
              <a:rPr lang="en-GB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GB" sz="2500" baseline="30000" dirty="0" smtClean="0">
                <a:latin typeface="Arial" panose="020B0604020202020204" pitchFamily="34" charset="0"/>
                <a:cs typeface="Arial" panose="020B0604020202020204" pitchFamily="34" charset="0"/>
              </a:rPr>
              <a:t>rd</a:t>
            </a:r>
            <a:r>
              <a:rPr lang="en-GB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 February 2021).</a:t>
            </a:r>
            <a:endParaRPr lang="en-GB" sz="2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500" dirty="0">
                <a:latin typeface="Arial" panose="020B0604020202020204" pitchFamily="34" charset="0"/>
                <a:cs typeface="Arial" panose="020B0604020202020204" pitchFamily="34" charset="0"/>
              </a:rPr>
              <a:t>Whitmore, J. (2017) </a:t>
            </a:r>
            <a:r>
              <a:rPr lang="en-GB" sz="2500" i="1" dirty="0">
                <a:latin typeface="Arial" panose="020B0604020202020204" pitchFamily="34" charset="0"/>
                <a:cs typeface="Arial" panose="020B0604020202020204" pitchFamily="34" charset="0"/>
              </a:rPr>
              <a:t>Coaching for Performance The Principals and Practice of Coaching and Leadership</a:t>
            </a:r>
            <a:r>
              <a:rPr lang="en-GB" sz="2500" dirty="0">
                <a:latin typeface="Arial" panose="020B0604020202020204" pitchFamily="34" charset="0"/>
                <a:cs typeface="Arial" panose="020B0604020202020204" pitchFamily="34" charset="0"/>
              </a:rPr>
              <a:t> 5</a:t>
            </a:r>
            <a:r>
              <a:rPr lang="en-GB" sz="2500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2500" dirty="0">
                <a:latin typeface="Arial" panose="020B0604020202020204" pitchFamily="34" charset="0"/>
                <a:cs typeface="Arial" panose="020B0604020202020204" pitchFamily="34" charset="0"/>
              </a:rPr>
              <a:t> Ed. London: Nicholas Brealey Publishing.</a:t>
            </a:r>
          </a:p>
          <a:p>
            <a:r>
              <a:rPr lang="en-GB" sz="2500" dirty="0" err="1">
                <a:latin typeface="Arial" panose="020B0604020202020204" pitchFamily="34" charset="0"/>
                <a:cs typeface="Arial" panose="020B0604020202020204" pitchFamily="34" charset="0"/>
              </a:rPr>
              <a:t>Nawalkha</a:t>
            </a:r>
            <a:r>
              <a:rPr lang="en-GB" sz="2500" dirty="0">
                <a:latin typeface="Arial" panose="020B0604020202020204" pitchFamily="34" charset="0"/>
                <a:cs typeface="Arial" panose="020B0604020202020204" pitchFamily="34" charset="0"/>
              </a:rPr>
              <a:t>, A. Bhushan, N. (2017) </a:t>
            </a:r>
            <a:r>
              <a:rPr lang="en-GB" sz="2500" i="1" dirty="0">
                <a:latin typeface="Arial" panose="020B0604020202020204" pitchFamily="34" charset="0"/>
                <a:cs typeface="Arial" panose="020B0604020202020204" pitchFamily="34" charset="0"/>
              </a:rPr>
              <a:t>The Book of Coaching for Extraordinary Coaches</a:t>
            </a:r>
            <a:r>
              <a:rPr lang="en-GB" sz="25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GB" sz="2500" dirty="0" err="1">
                <a:latin typeface="Arial" panose="020B0604020202020204" pitchFamily="34" charset="0"/>
                <a:cs typeface="Arial" panose="020B0604020202020204" pitchFamily="34" charset="0"/>
              </a:rPr>
              <a:t>Mindvalley</a:t>
            </a:r>
            <a:r>
              <a:rPr lang="en-GB" sz="2500" dirty="0">
                <a:latin typeface="Arial" panose="020B0604020202020204" pitchFamily="34" charset="0"/>
                <a:cs typeface="Arial" panose="020B0604020202020204" pitchFamily="34" charset="0"/>
              </a:rPr>
              <a:t> Beaverton: USA.</a:t>
            </a:r>
          </a:p>
          <a:p>
            <a:r>
              <a:rPr lang="en-GB" sz="2500" dirty="0">
                <a:latin typeface="Arial" panose="020B0604020202020204" pitchFamily="34" charset="0"/>
                <a:cs typeface="Arial" panose="020B0604020202020204" pitchFamily="34" charset="0"/>
              </a:rPr>
              <a:t>Covey, S. (2013) </a:t>
            </a:r>
            <a:r>
              <a:rPr lang="en-GB" sz="2500" i="1" dirty="0">
                <a:latin typeface="Arial" panose="020B0604020202020204" pitchFamily="34" charset="0"/>
                <a:cs typeface="Arial" panose="020B0604020202020204" pitchFamily="34" charset="0"/>
              </a:rPr>
              <a:t>The 7  Habits of highly effective people: powerful lessons in personal change</a:t>
            </a:r>
            <a:r>
              <a:rPr lang="en-GB" sz="2500" dirty="0">
                <a:latin typeface="Arial" panose="020B0604020202020204" pitchFamily="34" charset="0"/>
                <a:cs typeface="Arial" panose="020B0604020202020204" pitchFamily="34" charset="0"/>
              </a:rPr>
              <a:t>. New York: Free Press</a:t>
            </a:r>
          </a:p>
          <a:p>
            <a:r>
              <a:rPr lang="en-GB" sz="25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Landsberg</a:t>
            </a:r>
            <a:r>
              <a:rPr lang="en-GB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, M (2015) </a:t>
            </a:r>
            <a:r>
              <a:rPr lang="en-GB" sz="2500" i="1" dirty="0" smtClean="0">
                <a:latin typeface="Arial" panose="020B0604020202020204" pitchFamily="34" charset="0"/>
                <a:cs typeface="Arial" panose="020B0604020202020204" pitchFamily="34" charset="0"/>
              </a:rPr>
              <a:t>The Tao of Coaching: Boost your effectiveness at work by developing those around you. </a:t>
            </a:r>
            <a:r>
              <a:rPr lang="en-GB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London: Profile Books</a:t>
            </a:r>
          </a:p>
          <a:p>
            <a:r>
              <a:rPr lang="en-GB" sz="25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Dweck</a:t>
            </a:r>
            <a:r>
              <a:rPr lang="en-GB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, C (2012) </a:t>
            </a:r>
            <a:r>
              <a:rPr lang="en-GB" sz="25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Mindset</a:t>
            </a:r>
            <a:r>
              <a:rPr lang="en-GB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GB" sz="2500" i="1" dirty="0" smtClean="0">
                <a:latin typeface="Arial" panose="020B0604020202020204" pitchFamily="34" charset="0"/>
                <a:cs typeface="Arial" panose="020B0604020202020204" pitchFamily="34" charset="0"/>
              </a:rPr>
              <a:t>How you can fulfil your potential. </a:t>
            </a:r>
            <a:r>
              <a:rPr lang="en-GB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London: Robinson </a:t>
            </a:r>
            <a:endParaRPr lang="en-GB" sz="2500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 i="1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12609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emeUWTSD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UWTSD" id="{F21EE35A-C65B-4304-A6CB-CDA628125EC2}" vid="{AD4FE309-27E3-4943-B06C-08E55F433F3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ThemeUWTSD</Template>
  <TotalTime>2670</TotalTime>
  <Words>1533</Words>
  <Application>Microsoft Office PowerPoint</Application>
  <PresentationFormat>Widescreen</PresentationFormat>
  <Paragraphs>264</Paragraphs>
  <Slides>30</Slides>
  <Notes>27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7" baseType="lpstr">
      <vt:lpstr>Arial</vt:lpstr>
      <vt:lpstr>Calibri</vt:lpstr>
      <vt:lpstr>Comic Sans MS</vt:lpstr>
      <vt:lpstr>Myriad Pro</vt:lpstr>
      <vt:lpstr>Tahoma</vt:lpstr>
      <vt:lpstr>Times New Roman</vt:lpstr>
      <vt:lpstr>ThemeUWTSD</vt:lpstr>
      <vt:lpstr>Contributing to Coaching and Mentoring</vt:lpstr>
      <vt:lpstr>Schedule for Today</vt:lpstr>
      <vt:lpstr>Portfolio Guidance</vt:lpstr>
      <vt:lpstr>  LO1: Be able to assess the impact of coaching and mentoring activity within an organisation and make recommendations for further development   LO2: Be able to support the implementation of coaching and/or mentoring programmes within an organisation  </vt:lpstr>
      <vt:lpstr>Requirements</vt:lpstr>
      <vt:lpstr>Structure</vt:lpstr>
      <vt:lpstr>Personal Statements</vt:lpstr>
      <vt:lpstr> Remember to Consider the Stakeholders in your Organisation </vt:lpstr>
      <vt:lpstr>LO1 -Be able to assess the impact of coaching and mentoring activity within an organisation and make recommendations for further development</vt:lpstr>
      <vt:lpstr>Evidence for LO1</vt:lpstr>
      <vt:lpstr>LO2 – Be able to support the implementation of coaching and/or mentoring programmes within an organisation</vt:lpstr>
      <vt:lpstr>Evidence for LO2</vt:lpstr>
      <vt:lpstr>Importance of Reflection</vt:lpstr>
      <vt:lpstr>Gibb’s Reflective Cycle</vt:lpstr>
      <vt:lpstr>Coaching &amp; Mentoring Trends</vt:lpstr>
      <vt:lpstr>Broader Trends</vt:lpstr>
      <vt:lpstr>Coaching and Mentoring Key Ingredients Recap</vt:lpstr>
      <vt:lpstr>Skills for effective coaching - activity</vt:lpstr>
      <vt:lpstr>Listening (Starr, 2011)</vt:lpstr>
      <vt:lpstr>Questioning Skills</vt:lpstr>
      <vt:lpstr>Pausing</vt:lpstr>
      <vt:lpstr> Effective communication </vt:lpstr>
      <vt:lpstr>PowerPoint Presentation</vt:lpstr>
      <vt:lpstr>Behaviours https://www.ukcoaching.org/resources/guides/coaching-behaviours</vt:lpstr>
      <vt:lpstr>Johari’s window</vt:lpstr>
      <vt:lpstr>Coaching and Mentoring Models</vt:lpstr>
      <vt:lpstr>Principles in giving feedback</vt:lpstr>
      <vt:lpstr>Evaluation</vt:lpstr>
      <vt:lpstr>Further Resources</vt:lpstr>
      <vt:lpstr>Further Resources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Julie Thomas</dc:creator>
  <cp:lastModifiedBy>Admin </cp:lastModifiedBy>
  <cp:revision>134</cp:revision>
  <dcterms:created xsi:type="dcterms:W3CDTF">2019-04-02T09:25:36Z</dcterms:created>
  <dcterms:modified xsi:type="dcterms:W3CDTF">2021-02-06T12:00:33Z</dcterms:modified>
</cp:coreProperties>
</file>