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embeddedFontLst>
    <p:embeddedFont>
      <p:font typeface="黑体" pitchFamily="49" charset="-122"/>
      <p:regular r:id="rId32"/>
    </p:embeddedFont>
    <p:embeddedFont>
      <p:font typeface="Calibri" pitchFamily="34" charset="0"/>
      <p:regular r:id="rId33"/>
      <p:bold r:id="rId34"/>
      <p:italic r:id="rId35"/>
      <p:boldItalic r:id="rId36"/>
    </p:embeddedFont>
    <p:embeddedFont>
      <p:font typeface="华文细黑" pitchFamily="2" charset="-122"/>
      <p:regular r:id="rId37"/>
    </p:embeddedFont>
    <p:embeddedFont>
      <p:font typeface="GB Pinyinok-D" pitchFamily="2" charset="-122"/>
      <p:regular r:id="rId38"/>
    </p:embeddedFont>
    <p:embeddedFont>
      <p:font typeface="华文楷体" pitchFamily="2" charset="-122"/>
      <p:regular r:id="rId39"/>
    </p:embeddedFont>
    <p:embeddedFont>
      <p:font typeface="楷体" pitchFamily="49" charset="-122"/>
      <p:regular r:id="rId40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第八课  你去哪儿我就去哪儿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3059275" y="1224492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你知道这句话的意思吗</a:t>
            </a:r>
            <a:r>
              <a:rPr sz="2400" dirty="0"/>
              <a:t>？</a:t>
            </a:r>
          </a:p>
        </p:txBody>
      </p:sp>
      <p:sp>
        <p:nvSpPr>
          <p:cNvPr id="17" name="Shape 17"/>
          <p:cNvSpPr/>
          <p:nvPr/>
        </p:nvSpPr>
        <p:spPr>
          <a:xfrm>
            <a:off x="3204088" y="5391150"/>
            <a:ext cx="29520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hàn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de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gāo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de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yuǎn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站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得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高，看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得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远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18" name="u=1323356454,4118073654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339752" y="1760962"/>
            <a:ext cx="4611341" cy="34624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676400"/>
            <a:ext cx="143868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ndv. lagain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676400"/>
            <a:ext cx="12366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又</a:t>
            </a:r>
          </a:p>
        </p:txBody>
      </p:sp>
      <p:sp>
        <p:nvSpPr>
          <p:cNvPr id="26" name="Shape 26"/>
          <p:cNvSpPr/>
          <p:nvPr/>
        </p:nvSpPr>
        <p:spPr>
          <a:xfrm>
            <a:off x="5038725" y="2565400"/>
            <a:ext cx="208206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be satisfied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368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满意</a:t>
            </a:r>
          </a:p>
        </p:txBody>
      </p:sp>
      <p:sp>
        <p:nvSpPr>
          <p:cNvPr id="28" name="Shape 28"/>
          <p:cNvSpPr/>
          <p:nvPr/>
        </p:nvSpPr>
        <p:spPr>
          <a:xfrm>
            <a:off x="5076825" y="34671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elevator</a:t>
            </a:r>
          </a:p>
        </p:txBody>
      </p:sp>
      <p:sp>
        <p:nvSpPr>
          <p:cNvPr id="29" name="Shape 29"/>
          <p:cNvSpPr/>
          <p:nvPr/>
        </p:nvSpPr>
        <p:spPr>
          <a:xfrm>
            <a:off x="1042987" y="36464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电梯</a:t>
            </a:r>
          </a:p>
        </p:txBody>
      </p:sp>
      <p:sp>
        <p:nvSpPr>
          <p:cNvPr id="30" name="Shape 30"/>
          <p:cNvSpPr/>
          <p:nvPr/>
        </p:nvSpPr>
        <p:spPr>
          <a:xfrm>
            <a:off x="5076825" y="4654550"/>
            <a:ext cx="234742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m. used for floors </a:t>
            </a:r>
          </a:p>
        </p:txBody>
      </p:sp>
      <p:sp>
        <p:nvSpPr>
          <p:cNvPr id="31" name="Shape 31"/>
          <p:cNvSpPr/>
          <p:nvPr/>
        </p:nvSpPr>
        <p:spPr>
          <a:xfrm>
            <a:off x="1042987" y="4652962"/>
            <a:ext cx="6270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层</a:t>
            </a:r>
          </a:p>
        </p:txBody>
      </p:sp>
      <p:sp>
        <p:nvSpPr>
          <p:cNvPr id="32" name="Shape 32"/>
          <p:cNvSpPr/>
          <p:nvPr/>
        </p:nvSpPr>
        <p:spPr>
          <a:xfrm>
            <a:off x="2519362" y="16764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yòu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26368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mǎnyì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484437" y="36464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diàntī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457450" y="57150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hàipà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1071562" y="5715000"/>
            <a:ext cx="1366839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害怕</a:t>
            </a:r>
          </a:p>
        </p:txBody>
      </p:sp>
      <p:sp>
        <p:nvSpPr>
          <p:cNvPr id="37" name="Shape 37"/>
          <p:cNvSpPr/>
          <p:nvPr/>
        </p:nvSpPr>
        <p:spPr>
          <a:xfrm>
            <a:off x="2500312" y="478631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céng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5072062" y="5715000"/>
            <a:ext cx="330870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be afraid,to be scared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8" grpId="3" animBg="1" advAuto="0"/>
      <p:bldP spid="30" grpId="4" animBg="1" advAuto="0"/>
      <p:bldP spid="38" grpId="5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3" name="Group 4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1" name="Shape 4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4" name="Shape 4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5" name="Shape 45"/>
          <p:cNvSpPr/>
          <p:nvPr/>
        </p:nvSpPr>
        <p:spPr>
          <a:xfrm>
            <a:off x="5097462" y="5886450"/>
            <a:ext cx="121625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ndv. lagain</a:t>
            </a:r>
          </a:p>
        </p:txBody>
      </p:sp>
      <p:sp>
        <p:nvSpPr>
          <p:cNvPr id="46" name="Shape 46"/>
          <p:cNvSpPr/>
          <p:nvPr/>
        </p:nvSpPr>
        <p:spPr>
          <a:xfrm>
            <a:off x="1049337" y="1859423"/>
            <a:ext cx="12366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又</a:t>
            </a:r>
          </a:p>
        </p:txBody>
      </p:sp>
      <p:sp>
        <p:nvSpPr>
          <p:cNvPr id="47" name="Shape 47"/>
          <p:cNvSpPr/>
          <p:nvPr/>
        </p:nvSpPr>
        <p:spPr>
          <a:xfrm>
            <a:off x="5038725" y="3757612"/>
            <a:ext cx="175241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be satisfied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2784475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满意</a:t>
            </a:r>
          </a:p>
        </p:txBody>
      </p:sp>
      <p:sp>
        <p:nvSpPr>
          <p:cNvPr id="49" name="Shape 49"/>
          <p:cNvSpPr/>
          <p:nvPr/>
        </p:nvSpPr>
        <p:spPr>
          <a:xfrm>
            <a:off x="5076825" y="283845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elevator</a:t>
            </a:r>
          </a:p>
        </p:txBody>
      </p:sp>
      <p:sp>
        <p:nvSpPr>
          <p:cNvPr id="50" name="Shape 50"/>
          <p:cNvSpPr/>
          <p:nvPr/>
        </p:nvSpPr>
        <p:spPr>
          <a:xfrm>
            <a:off x="1042987" y="3794125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电梯</a:t>
            </a:r>
          </a:p>
        </p:txBody>
      </p:sp>
      <p:sp>
        <p:nvSpPr>
          <p:cNvPr id="51" name="Shape 51"/>
          <p:cNvSpPr/>
          <p:nvPr/>
        </p:nvSpPr>
        <p:spPr>
          <a:xfrm>
            <a:off x="5076825" y="4826000"/>
            <a:ext cx="197354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m. used for floors </a:t>
            </a:r>
          </a:p>
        </p:txBody>
      </p:sp>
      <p:sp>
        <p:nvSpPr>
          <p:cNvPr id="52" name="Shape 52"/>
          <p:cNvSpPr/>
          <p:nvPr/>
        </p:nvSpPr>
        <p:spPr>
          <a:xfrm>
            <a:off x="1042987" y="4800600"/>
            <a:ext cx="627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层</a:t>
            </a:r>
          </a:p>
        </p:txBody>
      </p:sp>
      <p:sp>
        <p:nvSpPr>
          <p:cNvPr id="53" name="Shape 53"/>
          <p:cNvSpPr/>
          <p:nvPr/>
        </p:nvSpPr>
        <p:spPr>
          <a:xfrm>
            <a:off x="2514600" y="373380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yòu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362200" y="472440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mǎnyì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438400" y="581501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diàntī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2514600" y="2759224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hàipà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1043608" y="5862637"/>
            <a:ext cx="1366839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害怕</a:t>
            </a:r>
            <a:endParaRPr sz="2000" dirty="0"/>
          </a:p>
        </p:txBody>
      </p:sp>
      <p:sp>
        <p:nvSpPr>
          <p:cNvPr id="58" name="Shape 58"/>
          <p:cNvSpPr/>
          <p:nvPr/>
        </p:nvSpPr>
        <p:spPr>
          <a:xfrm>
            <a:off x="2514600" y="1844824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céng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5072062" y="1928812"/>
            <a:ext cx="277461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be afraid,to be scared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4" name="Group 6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2" name="Shape 6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3" name="Shape 6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5" name="Shape 65"/>
          <p:cNvSpPr/>
          <p:nvPr/>
        </p:nvSpPr>
        <p:spPr>
          <a:xfrm>
            <a:off x="1928812" y="1733073"/>
            <a:ext cx="500062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</a:p>
        </p:txBody>
      </p:sp>
      <p:sp>
        <p:nvSpPr>
          <p:cNvPr id="66" name="Shape 66"/>
          <p:cNvSpPr/>
          <p:nvPr/>
        </p:nvSpPr>
        <p:spPr>
          <a:xfrm>
            <a:off x="1468204" y="2623661"/>
            <a:ext cx="6200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上个星期我买了一条裤子，昨天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 dirty="0" err="1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了一条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7" name="Shape 67"/>
          <p:cNvSpPr/>
          <p:nvPr/>
        </p:nvSpPr>
        <p:spPr>
          <a:xfrm>
            <a:off x="1506537" y="3390423"/>
            <a:ext cx="6351017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你上午已经喝了一笔咖啡，下午怎么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喝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一杯?</a:t>
            </a:r>
          </a:p>
        </p:txBody>
      </p:sp>
      <p:sp>
        <p:nvSpPr>
          <p:cNvPr id="68" name="Shape 68"/>
          <p:cNvSpPr/>
          <p:nvPr/>
        </p:nvSpPr>
        <p:spPr>
          <a:xfrm>
            <a:off x="1475656" y="4176236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我昨天看了一个电影，今天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 dirty="0" err="1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了一个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1" name="Shape 7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2" name="Shape 7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4" name="Shape 74"/>
          <p:cNvSpPr/>
          <p:nvPr/>
        </p:nvSpPr>
        <p:spPr>
          <a:xfrm>
            <a:off x="1928812" y="1733073"/>
            <a:ext cx="500062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</a:p>
        </p:txBody>
      </p:sp>
      <p:sp>
        <p:nvSpPr>
          <p:cNvPr id="75" name="Shape 75"/>
          <p:cNvSpPr/>
          <p:nvPr/>
        </p:nvSpPr>
        <p:spPr>
          <a:xfrm>
            <a:off x="1535276" y="2623661"/>
            <a:ext cx="4980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你只吃了一点儿饭，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再</a:t>
            </a:r>
            <a:r>
              <a:rPr sz="2400" dirty="0" err="1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一点儿吧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6" name="Shape 76"/>
          <p:cNvSpPr/>
          <p:nvPr/>
        </p:nvSpPr>
        <p:spPr>
          <a:xfrm>
            <a:off x="1506537" y="3390423"/>
            <a:ext cx="5436617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家里只有一个面包了，我们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再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一些吧?</a:t>
            </a:r>
          </a:p>
        </p:txBody>
      </p:sp>
      <p:sp>
        <p:nvSpPr>
          <p:cNvPr id="77" name="Shape 77"/>
          <p:cNvSpPr/>
          <p:nvPr/>
        </p:nvSpPr>
        <p:spPr>
          <a:xfrm>
            <a:off x="1524000" y="4223861"/>
            <a:ext cx="6504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那个饭馆我昨天去了一次，明天还想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去一次。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/>
          <p:nvPr/>
        </p:nvSpPr>
        <p:spPr>
          <a:xfrm>
            <a:off x="2541587" y="862012"/>
            <a:ext cx="264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用“再”和“又”填空</a:t>
            </a:r>
          </a:p>
        </p:txBody>
      </p:sp>
      <p:grpSp>
        <p:nvGrpSpPr>
          <p:cNvPr id="84" name="Group 8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82" name="Group 8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0" name="Shape 8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1" name="Shape 8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3" name="Shape 8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5" name="Shape 85"/>
          <p:cNvSpPr/>
          <p:nvPr/>
        </p:nvSpPr>
        <p:spPr>
          <a:xfrm>
            <a:off x="2555875" y="1700212"/>
            <a:ext cx="182357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再                   又</a:t>
            </a:r>
          </a:p>
        </p:txBody>
      </p:sp>
      <p:sp>
        <p:nvSpPr>
          <p:cNvPr id="86" name="Shape 86"/>
          <p:cNvSpPr/>
          <p:nvPr/>
        </p:nvSpPr>
        <p:spPr>
          <a:xfrm>
            <a:off x="1463675" y="2708275"/>
            <a:ext cx="6284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我上个星期去了那个中国饭馆，明天想＿＿去一次。</a:t>
            </a:r>
          </a:p>
        </p:txBody>
      </p:sp>
      <p:sp>
        <p:nvSpPr>
          <p:cNvPr id="87" name="Shape 87"/>
          <p:cNvSpPr/>
          <p:nvPr/>
        </p:nvSpPr>
        <p:spPr>
          <a:xfrm>
            <a:off x="1463675" y="3573462"/>
            <a:ext cx="6284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你怎么＿＿买了一条裙子？你不是已经有一条了吗。</a:t>
            </a:r>
          </a:p>
        </p:txBody>
      </p:sp>
      <p:sp>
        <p:nvSpPr>
          <p:cNvPr id="88" name="Shape 88"/>
          <p:cNvSpPr/>
          <p:nvPr/>
        </p:nvSpPr>
        <p:spPr>
          <a:xfrm>
            <a:off x="1447800" y="4508500"/>
            <a:ext cx="6538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我昨天去那里，今天＿＿去了那里，明天还想＿＿去。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95" name="Group 95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93" name="Group 9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4" name="Shape 94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6" name="Shape 96"/>
          <p:cNvSpPr/>
          <p:nvPr/>
        </p:nvSpPr>
        <p:spPr>
          <a:xfrm>
            <a:off x="2555875" y="1700212"/>
            <a:ext cx="265713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电梯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害怕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层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满意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7" name="Shape 97"/>
          <p:cNvSpPr/>
          <p:nvPr/>
        </p:nvSpPr>
        <p:spPr>
          <a:xfrm>
            <a:off x="1835150" y="2708275"/>
            <a:ext cx="2156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你家住几＿＿？</a:t>
            </a:r>
          </a:p>
        </p:txBody>
      </p:sp>
      <p:sp>
        <p:nvSpPr>
          <p:cNvPr id="98" name="Shape 98"/>
          <p:cNvSpPr/>
          <p:nvPr/>
        </p:nvSpPr>
        <p:spPr>
          <a:xfrm>
            <a:off x="1835150" y="3573462"/>
            <a:ext cx="4760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＿＿里人太多了，我们还是走上去吧。</a:t>
            </a:r>
          </a:p>
        </p:txBody>
      </p:sp>
      <p:sp>
        <p:nvSpPr>
          <p:cNvPr id="99" name="Shape 99"/>
          <p:cNvSpPr/>
          <p:nvPr/>
        </p:nvSpPr>
        <p:spPr>
          <a:xfrm>
            <a:off x="1819275" y="4508500"/>
            <a:ext cx="3236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你对这个电影还＿＿吗？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1809750" y="5315807"/>
            <a:ext cx="3426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没事，我一点儿也不＿＿。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roup 106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2" name="Shape 102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5" name="Group 105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3" name="Shape 103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4" name="Shape 104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7" name="Shape 107"/>
          <p:cNvSpPr/>
          <p:nvPr/>
        </p:nvSpPr>
        <p:spPr>
          <a:xfrm>
            <a:off x="3048000" y="1381442"/>
            <a:ext cx="112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在休息室</a:t>
            </a:r>
          </a:p>
        </p:txBody>
      </p:sp>
      <p:sp>
        <p:nvSpPr>
          <p:cNvPr id="108" name="Shape 108"/>
          <p:cNvSpPr/>
          <p:nvPr/>
        </p:nvSpPr>
        <p:spPr>
          <a:xfrm>
            <a:off x="838200" y="2057400"/>
            <a:ext cx="366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同事：听说你最近打算买房子？</a:t>
            </a:r>
          </a:p>
        </p:txBody>
      </p:sp>
      <p:sp>
        <p:nvSpPr>
          <p:cNvPr id="109" name="Shape 109"/>
          <p:cNvSpPr/>
          <p:nvPr/>
        </p:nvSpPr>
        <p:spPr>
          <a:xfrm>
            <a:off x="827087" y="2806700"/>
            <a:ext cx="747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小丽：是，昨天去看了看，今天又去看了看，明天还要再去看看。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827087" y="3527425"/>
            <a:ext cx="239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同事：都不满意吗？</a:t>
            </a:r>
          </a:p>
        </p:txBody>
      </p:sp>
      <p:sp>
        <p:nvSpPr>
          <p:cNvPr id="111" name="Shape 111"/>
          <p:cNvSpPr/>
          <p:nvPr/>
        </p:nvSpPr>
        <p:spPr>
          <a:xfrm>
            <a:off x="827087" y="4246562"/>
            <a:ext cx="6971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小丽：一个没有电梯，不方便。一个有电梯，但是在二十层。</a:t>
            </a:r>
          </a:p>
        </p:txBody>
      </p:sp>
      <p:sp>
        <p:nvSpPr>
          <p:cNvPr id="112" name="Shape 112"/>
          <p:cNvSpPr/>
          <p:nvPr/>
        </p:nvSpPr>
        <p:spPr>
          <a:xfrm>
            <a:off x="827087" y="5013325"/>
            <a:ext cx="265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同事：二十层怎么了？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796925" y="5786437"/>
            <a:ext cx="3923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小丽：太高了，往下看多害怕啊！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20" name="Group 120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8" name="Group 11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6" name="Shape 11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7" name="Shape 11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9" name="Shape 119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1" name="Shape 121"/>
          <p:cNvSpPr/>
          <p:nvPr/>
        </p:nvSpPr>
        <p:spPr>
          <a:xfrm>
            <a:off x="1649016" y="2105025"/>
            <a:ext cx="3406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小丽已经找到了满意的房子</a:t>
            </a:r>
            <a:r>
              <a:rPr sz="2000" dirty="0"/>
              <a:t>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1115616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3" name="Shape 123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4" name="Shape 124"/>
          <p:cNvSpPr/>
          <p:nvPr/>
        </p:nvSpPr>
        <p:spPr>
          <a:xfrm>
            <a:off x="1676400" y="2897187"/>
            <a:ext cx="3152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小丽看的房子都没有电梯。</a:t>
            </a:r>
          </a:p>
        </p:txBody>
      </p:sp>
      <p:sp>
        <p:nvSpPr>
          <p:cNvPr id="125" name="Shape 125"/>
          <p:cNvSpPr/>
          <p:nvPr/>
        </p:nvSpPr>
        <p:spPr>
          <a:xfrm>
            <a:off x="1149916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6" name="Shape 126"/>
          <p:cNvSpPr/>
          <p:nvPr/>
        </p:nvSpPr>
        <p:spPr>
          <a:xfrm>
            <a:off x="1683316" y="3735387"/>
            <a:ext cx="137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小丽怕高。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/>
          <a:p>
            <a:pPr lvl="0" defTabSz="877823">
              <a:defRPr sz="1800"/>
            </a:pPr>
            <a:r>
              <a:rPr sz="4608">
                <a:latin typeface="黑体"/>
                <a:ea typeface="黑体"/>
                <a:cs typeface="黑体"/>
                <a:sym typeface="黑体"/>
              </a:rPr>
              <a:t>第八课  你去哪儿我就去哪儿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、</a:t>
            </a:r>
            <a:r>
              <a:rPr sz="3200">
                <a:solidFill>
                  <a:srgbClr val="A6A6A6"/>
                </a:solidFill>
              </a:rPr>
              <a:t>3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4260976580,3778187022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121499" y="2476500"/>
            <a:ext cx="2540001" cy="1905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3429170794,2969300289&amp;fm=21&amp;gp=0-2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513367" y="2476500"/>
            <a:ext cx="2540001" cy="1905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878123386,2973161194&amp;fm=21&amp;gp=0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769576" y="2476500"/>
            <a:ext cx="2675660" cy="1905000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请给下面图片和单词配对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21" name="Shape 21"/>
          <p:cNvSpPr/>
          <p:nvPr/>
        </p:nvSpPr>
        <p:spPr>
          <a:xfrm>
            <a:off x="1277317" y="5059362"/>
            <a:ext cx="2214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xióngmāo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熊猫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2" name="Shape 22"/>
          <p:cNvSpPr/>
          <p:nvPr/>
        </p:nvSpPr>
        <p:spPr>
          <a:xfrm>
            <a:off x="771525" y="2474276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3" name="Shape 23"/>
          <p:cNvSpPr/>
          <p:nvPr/>
        </p:nvSpPr>
        <p:spPr>
          <a:xfrm>
            <a:off x="3513367" y="2476500"/>
            <a:ext cx="360364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4" name="Shape 24"/>
          <p:cNvSpPr/>
          <p:nvPr/>
        </p:nvSpPr>
        <p:spPr>
          <a:xfrm>
            <a:off x="6121499" y="2423024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4085629" y="5059362"/>
            <a:ext cx="2214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hàipà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6" name="Shape 26"/>
          <p:cNvSpPr/>
          <p:nvPr/>
        </p:nvSpPr>
        <p:spPr>
          <a:xfrm>
            <a:off x="6677917" y="5059362"/>
            <a:ext cx="2214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diàntī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电梯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9" name="Shape 2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0" name="Shape 3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2" name="Shape 32"/>
          <p:cNvSpPr/>
          <p:nvPr/>
        </p:nvSpPr>
        <p:spPr>
          <a:xfrm>
            <a:off x="4964112" y="1447800"/>
            <a:ext cx="113671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panda</a:t>
            </a:r>
          </a:p>
        </p:txBody>
      </p:sp>
      <p:sp>
        <p:nvSpPr>
          <p:cNvPr id="33" name="Shape 33"/>
          <p:cNvSpPr/>
          <p:nvPr/>
        </p:nvSpPr>
        <p:spPr>
          <a:xfrm>
            <a:off x="990600" y="1455737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熊猫</a:t>
            </a:r>
          </a:p>
        </p:txBody>
      </p:sp>
      <p:sp>
        <p:nvSpPr>
          <p:cNvPr id="34" name="Shape 34"/>
          <p:cNvSpPr/>
          <p:nvPr/>
        </p:nvSpPr>
        <p:spPr>
          <a:xfrm>
            <a:off x="4979987" y="2205037"/>
            <a:ext cx="129476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meet</a:t>
            </a:r>
          </a:p>
        </p:txBody>
      </p:sp>
      <p:sp>
        <p:nvSpPr>
          <p:cNvPr id="35" name="Shape 35"/>
          <p:cNvSpPr/>
          <p:nvPr/>
        </p:nvSpPr>
        <p:spPr>
          <a:xfrm>
            <a:off x="990600" y="2217737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见面</a:t>
            </a:r>
          </a:p>
        </p:txBody>
      </p:sp>
      <p:sp>
        <p:nvSpPr>
          <p:cNvPr id="36" name="Shape 36"/>
          <p:cNvSpPr/>
          <p:nvPr/>
        </p:nvSpPr>
        <p:spPr>
          <a:xfrm>
            <a:off x="4979987" y="2971800"/>
            <a:ext cx="193294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quiet 	</a:t>
            </a:r>
          </a:p>
        </p:txBody>
      </p:sp>
      <p:sp>
        <p:nvSpPr>
          <p:cNvPr id="37" name="Shape 37"/>
          <p:cNvSpPr/>
          <p:nvPr/>
        </p:nvSpPr>
        <p:spPr>
          <a:xfrm>
            <a:off x="990600" y="2979737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安静</a:t>
            </a:r>
          </a:p>
        </p:txBody>
      </p:sp>
      <p:sp>
        <p:nvSpPr>
          <p:cNvPr id="38" name="Shape 38"/>
          <p:cNvSpPr/>
          <p:nvPr/>
        </p:nvSpPr>
        <p:spPr>
          <a:xfrm>
            <a:off x="4979987" y="3733800"/>
            <a:ext cx="163617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cola.Coke</a:t>
            </a:r>
          </a:p>
        </p:txBody>
      </p:sp>
      <p:sp>
        <p:nvSpPr>
          <p:cNvPr id="39" name="Shape 39"/>
          <p:cNvSpPr/>
          <p:nvPr/>
        </p:nvSpPr>
        <p:spPr>
          <a:xfrm>
            <a:off x="990600" y="3741737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可乐</a:t>
            </a:r>
          </a:p>
        </p:txBody>
      </p:sp>
      <p:sp>
        <p:nvSpPr>
          <p:cNvPr id="40" name="Shape 40"/>
          <p:cNvSpPr/>
          <p:nvPr/>
        </p:nvSpPr>
        <p:spPr>
          <a:xfrm>
            <a:off x="4979987" y="4495800"/>
            <a:ext cx="167055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A moment</a:t>
            </a:r>
          </a:p>
        </p:txBody>
      </p:sp>
      <p:sp>
        <p:nvSpPr>
          <p:cNvPr id="41" name="Shape 41"/>
          <p:cNvSpPr/>
          <p:nvPr/>
        </p:nvSpPr>
        <p:spPr>
          <a:xfrm>
            <a:off x="990600" y="4503737"/>
            <a:ext cx="1018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一会儿</a:t>
            </a:r>
          </a:p>
        </p:txBody>
      </p:sp>
      <p:sp>
        <p:nvSpPr>
          <p:cNvPr id="42" name="Shape 42"/>
          <p:cNvSpPr/>
          <p:nvPr/>
        </p:nvSpPr>
        <p:spPr>
          <a:xfrm>
            <a:off x="2460625" y="1458912"/>
            <a:ext cx="136190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xiónɡmāo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2455862" y="2209800"/>
            <a:ext cx="135710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jiàn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miàn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</p:txBody>
      </p:sp>
      <p:sp>
        <p:nvSpPr>
          <p:cNvPr id="44" name="Shape 44"/>
          <p:cNvSpPr/>
          <p:nvPr/>
        </p:nvSpPr>
        <p:spPr>
          <a:xfrm>
            <a:off x="2455862" y="2971800"/>
            <a:ext cx="91306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ānjìnɡ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5" name="Shape 45"/>
          <p:cNvSpPr/>
          <p:nvPr/>
        </p:nvSpPr>
        <p:spPr>
          <a:xfrm>
            <a:off x="2455862" y="3733800"/>
            <a:ext cx="63895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kělè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Shape 46"/>
          <p:cNvSpPr/>
          <p:nvPr/>
        </p:nvSpPr>
        <p:spPr>
          <a:xfrm>
            <a:off x="2455862" y="4491037"/>
            <a:ext cx="87459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yíhuìr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1012825" y="5246687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马上</a:t>
            </a:r>
          </a:p>
        </p:txBody>
      </p:sp>
      <p:sp>
        <p:nvSpPr>
          <p:cNvPr id="48" name="Shape 48"/>
          <p:cNvSpPr/>
          <p:nvPr/>
        </p:nvSpPr>
        <p:spPr>
          <a:xfrm>
            <a:off x="4965700" y="5251450"/>
            <a:ext cx="134015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subway</a:t>
            </a:r>
          </a:p>
        </p:txBody>
      </p:sp>
      <p:sp>
        <p:nvSpPr>
          <p:cNvPr id="49" name="Shape 49"/>
          <p:cNvSpPr/>
          <p:nvPr/>
        </p:nvSpPr>
        <p:spPr>
          <a:xfrm>
            <a:off x="2441575" y="5246687"/>
            <a:ext cx="128656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mǎshànɡ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Shape 50"/>
          <p:cNvSpPr/>
          <p:nvPr/>
        </p:nvSpPr>
        <p:spPr>
          <a:xfrm>
            <a:off x="1014412" y="5857875"/>
            <a:ext cx="1018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洗手间</a:t>
            </a:r>
          </a:p>
        </p:txBody>
      </p:sp>
      <p:sp>
        <p:nvSpPr>
          <p:cNvPr id="51" name="Shape 51"/>
          <p:cNvSpPr/>
          <p:nvPr/>
        </p:nvSpPr>
        <p:spPr>
          <a:xfrm>
            <a:off x="4967287" y="5862637"/>
            <a:ext cx="134015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subway</a:t>
            </a:r>
          </a:p>
        </p:txBody>
      </p:sp>
      <p:sp>
        <p:nvSpPr>
          <p:cNvPr id="52" name="Shape 52"/>
          <p:cNvSpPr/>
          <p:nvPr/>
        </p:nvSpPr>
        <p:spPr>
          <a:xfrm>
            <a:off x="2443162" y="5857875"/>
            <a:ext cx="149015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xíshǒujiān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 advAuto="0"/>
      <p:bldP spid="34" grpId="0" animBg="1" advAuto="0"/>
      <p:bldP spid="36" grpId="0" animBg="1" advAuto="0"/>
      <p:bldP spid="38" grpId="0" animBg="1" advAuto="0"/>
      <p:bldP spid="40" grpId="0" animBg="1" advAuto="0"/>
      <p:bldP spid="48" grpId="0" animBg="1" advAuto="0"/>
      <p:bldP spid="51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5" name="Shape 5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6" name="Shape 5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8" name="Shape 58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9" name="Shape 59"/>
          <p:cNvSpPr/>
          <p:nvPr/>
        </p:nvSpPr>
        <p:spPr>
          <a:xfrm>
            <a:off x="5143500" y="6215062"/>
            <a:ext cx="96461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panda</a:t>
            </a:r>
          </a:p>
        </p:txBody>
      </p:sp>
      <p:sp>
        <p:nvSpPr>
          <p:cNvPr id="60" name="Shape 60"/>
          <p:cNvSpPr/>
          <p:nvPr/>
        </p:nvSpPr>
        <p:spPr>
          <a:xfrm>
            <a:off x="1050925" y="1859423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熊猫</a:t>
            </a:r>
            <a:endParaRPr sz="2000" dirty="0"/>
          </a:p>
        </p:txBody>
      </p:sp>
      <p:sp>
        <p:nvSpPr>
          <p:cNvPr id="61" name="Shape 61"/>
          <p:cNvSpPr/>
          <p:nvPr/>
        </p:nvSpPr>
        <p:spPr>
          <a:xfrm>
            <a:off x="5040312" y="2586037"/>
            <a:ext cx="109632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meet</a:t>
            </a:r>
          </a:p>
        </p:txBody>
      </p:sp>
      <p:sp>
        <p:nvSpPr>
          <p:cNvPr id="62" name="Shape 62"/>
          <p:cNvSpPr/>
          <p:nvPr/>
        </p:nvSpPr>
        <p:spPr>
          <a:xfrm>
            <a:off x="1050925" y="2564904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见面</a:t>
            </a:r>
            <a:endParaRPr sz="2000" dirty="0"/>
          </a:p>
        </p:txBody>
      </p:sp>
      <p:sp>
        <p:nvSpPr>
          <p:cNvPr id="63" name="Shape 63"/>
          <p:cNvSpPr/>
          <p:nvPr/>
        </p:nvSpPr>
        <p:spPr>
          <a:xfrm>
            <a:off x="5072062" y="4071937"/>
            <a:ext cx="193294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quiet 	</a:t>
            </a:r>
          </a:p>
        </p:txBody>
      </p:sp>
      <p:sp>
        <p:nvSpPr>
          <p:cNvPr id="64" name="Shape 64"/>
          <p:cNvSpPr/>
          <p:nvPr/>
        </p:nvSpPr>
        <p:spPr>
          <a:xfrm>
            <a:off x="1050925" y="3360737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安静</a:t>
            </a:r>
          </a:p>
        </p:txBody>
      </p:sp>
      <p:sp>
        <p:nvSpPr>
          <p:cNvPr id="65" name="Shape 65"/>
          <p:cNvSpPr/>
          <p:nvPr/>
        </p:nvSpPr>
        <p:spPr>
          <a:xfrm>
            <a:off x="5099050" y="4786312"/>
            <a:ext cx="138083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cola.Coke</a:t>
            </a:r>
          </a:p>
        </p:txBody>
      </p:sp>
      <p:sp>
        <p:nvSpPr>
          <p:cNvPr id="66" name="Shape 66"/>
          <p:cNvSpPr/>
          <p:nvPr/>
        </p:nvSpPr>
        <p:spPr>
          <a:xfrm>
            <a:off x="1050925" y="4122737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可乐</a:t>
            </a:r>
          </a:p>
        </p:txBody>
      </p:sp>
      <p:sp>
        <p:nvSpPr>
          <p:cNvPr id="67" name="Shape 67"/>
          <p:cNvSpPr/>
          <p:nvPr/>
        </p:nvSpPr>
        <p:spPr>
          <a:xfrm>
            <a:off x="5072062" y="3357562"/>
            <a:ext cx="136682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a moment</a:t>
            </a:r>
          </a:p>
        </p:txBody>
      </p:sp>
      <p:sp>
        <p:nvSpPr>
          <p:cNvPr id="68" name="Shape 68"/>
          <p:cNvSpPr/>
          <p:nvPr/>
        </p:nvSpPr>
        <p:spPr>
          <a:xfrm>
            <a:off x="1050925" y="4884737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一会儿</a:t>
            </a:r>
          </a:p>
        </p:txBody>
      </p:sp>
      <p:sp>
        <p:nvSpPr>
          <p:cNvPr id="69" name="Shape 69"/>
          <p:cNvSpPr/>
          <p:nvPr/>
        </p:nvSpPr>
        <p:spPr>
          <a:xfrm>
            <a:off x="2571750" y="4059387"/>
            <a:ext cx="1147107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xiónɡmāo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0" name="Shape 70"/>
          <p:cNvSpPr/>
          <p:nvPr/>
        </p:nvSpPr>
        <p:spPr>
          <a:xfrm>
            <a:off x="2571750" y="3345012"/>
            <a:ext cx="114229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jiàn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miàn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71" name="Shape 71"/>
          <p:cNvSpPr/>
          <p:nvPr/>
        </p:nvSpPr>
        <p:spPr>
          <a:xfrm>
            <a:off x="2571750" y="1844824"/>
            <a:ext cx="77360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ānjìnɡ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2" name="Shape 72"/>
          <p:cNvSpPr/>
          <p:nvPr/>
        </p:nvSpPr>
        <p:spPr>
          <a:xfrm>
            <a:off x="2627784" y="4886325"/>
            <a:ext cx="54598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kělè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3" name="Shape 73"/>
          <p:cNvSpPr/>
          <p:nvPr/>
        </p:nvSpPr>
        <p:spPr>
          <a:xfrm>
            <a:off x="2614612" y="2559199"/>
            <a:ext cx="7399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yíhuìr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4" name="Shape 74"/>
          <p:cNvSpPr/>
          <p:nvPr/>
        </p:nvSpPr>
        <p:spPr>
          <a:xfrm>
            <a:off x="1089025" y="5572125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马上</a:t>
            </a:r>
          </a:p>
        </p:txBody>
      </p:sp>
      <p:sp>
        <p:nvSpPr>
          <p:cNvPr id="75" name="Shape 75"/>
          <p:cNvSpPr/>
          <p:nvPr/>
        </p:nvSpPr>
        <p:spPr>
          <a:xfrm>
            <a:off x="5072062" y="2000250"/>
            <a:ext cx="113415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subway</a:t>
            </a:r>
          </a:p>
        </p:txBody>
      </p:sp>
      <p:sp>
        <p:nvSpPr>
          <p:cNvPr id="76" name="Shape 76"/>
          <p:cNvSpPr/>
          <p:nvPr/>
        </p:nvSpPr>
        <p:spPr>
          <a:xfrm>
            <a:off x="2555776" y="6243637"/>
            <a:ext cx="108619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mǎshànɡ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7" name="Shape 77"/>
          <p:cNvSpPr/>
          <p:nvPr/>
        </p:nvSpPr>
        <p:spPr>
          <a:xfrm>
            <a:off x="1074737" y="6238875"/>
            <a:ext cx="866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洗手间</a:t>
            </a:r>
          </a:p>
        </p:txBody>
      </p:sp>
      <p:sp>
        <p:nvSpPr>
          <p:cNvPr id="78" name="Shape 78"/>
          <p:cNvSpPr/>
          <p:nvPr/>
        </p:nvSpPr>
        <p:spPr>
          <a:xfrm>
            <a:off x="5099050" y="5500687"/>
            <a:ext cx="113415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subway</a:t>
            </a:r>
          </a:p>
        </p:txBody>
      </p:sp>
      <p:sp>
        <p:nvSpPr>
          <p:cNvPr id="79" name="Shape 79"/>
          <p:cNvSpPr/>
          <p:nvPr/>
        </p:nvSpPr>
        <p:spPr>
          <a:xfrm>
            <a:off x="2571750" y="5572125"/>
            <a:ext cx="127053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xíshǒujiān</a:t>
            </a:r>
            <a:r>
              <a:rPr sz="2000" dirty="0"/>
              <a:t> 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2" name="Shape 8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85" name="Shape 85"/>
          <p:cNvSpPr/>
          <p:nvPr/>
        </p:nvSpPr>
        <p:spPr>
          <a:xfrm>
            <a:off x="1090959" y="1887854"/>
            <a:ext cx="592931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 algn="ctr">
              <a:def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>
                <a:solidFill>
                  <a:srgbClr val="FF0000"/>
                </a:solidFill>
              </a:rPr>
              <a:t>就</a:t>
            </a:r>
          </a:p>
        </p:txBody>
      </p:sp>
      <p:sp>
        <p:nvSpPr>
          <p:cNvPr id="86" name="Shape 86"/>
          <p:cNvSpPr/>
          <p:nvPr/>
        </p:nvSpPr>
        <p:spPr>
          <a:xfrm>
            <a:off x="2583919" y="2664142"/>
            <a:ext cx="315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什么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东西便宜我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什么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7" name="Shape 87"/>
          <p:cNvSpPr/>
          <p:nvPr/>
        </p:nvSpPr>
        <p:spPr>
          <a:xfrm>
            <a:off x="2564869" y="4211954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你去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哪儿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哪儿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2568044" y="3419792"/>
            <a:ext cx="366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哪天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有时间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哪天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来我家吧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95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4" name="Shape 94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6" name="Shape 96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ctr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见面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熊猫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洗手间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</a:t>
            </a:r>
          </a:p>
        </p:txBody>
      </p:sp>
      <p:sp>
        <p:nvSpPr>
          <p:cNvPr id="97" name="Shape 97"/>
          <p:cNvSpPr/>
          <p:nvPr/>
        </p:nvSpPr>
        <p:spPr>
          <a:xfrm>
            <a:off x="1908175" y="2781300"/>
            <a:ext cx="3744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我去一下＿＿，马上就回来。</a:t>
            </a:r>
          </a:p>
        </p:txBody>
      </p:sp>
      <p:sp>
        <p:nvSpPr>
          <p:cNvPr id="98" name="Shape 98"/>
          <p:cNvSpPr/>
          <p:nvPr/>
        </p:nvSpPr>
        <p:spPr>
          <a:xfrm>
            <a:off x="1908175" y="3573462"/>
            <a:ext cx="2598674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2.A：我们几点＿＿？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B：下午两点。</a:t>
            </a:r>
          </a:p>
        </p:txBody>
      </p:sp>
      <p:sp>
        <p:nvSpPr>
          <p:cNvPr id="99" name="Shape 99"/>
          <p:cNvSpPr/>
          <p:nvPr/>
        </p:nvSpPr>
        <p:spPr>
          <a:xfrm>
            <a:off x="1907704" y="4600575"/>
            <a:ext cx="3998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今天我们去动物，看到了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1" name="Shape 10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6" name="Shape 106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在学校</a:t>
            </a:r>
          </a:p>
        </p:txBody>
      </p:sp>
      <p:sp>
        <p:nvSpPr>
          <p:cNvPr id="107" name="Shape 107"/>
          <p:cNvSpPr/>
          <p:nvPr/>
        </p:nvSpPr>
        <p:spPr>
          <a:xfrm>
            <a:off x="838200" y="20574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小明：听说你下个星期就要回国了？</a:t>
            </a:r>
          </a:p>
        </p:txBody>
      </p:sp>
      <p:sp>
        <p:nvSpPr>
          <p:cNvPr id="108" name="Shape 108"/>
          <p:cNvSpPr/>
          <p:nvPr/>
        </p:nvSpPr>
        <p:spPr>
          <a:xfrm>
            <a:off x="827087" y="2806700"/>
            <a:ext cx="366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马可：是啊，真不想离开北京。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27087" y="3527425"/>
            <a:ext cx="544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小明：我下星期不在北京，不能去机场送你了。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827087" y="5013325"/>
            <a:ext cx="595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小明：这个小熊猫送给你，欢迎你以后再到中国来。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827087" y="4221162"/>
            <a:ext cx="65309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马可：没关系，你忙吧。</a:t>
            </a:r>
          </a:p>
        </p:txBody>
      </p:sp>
      <p:sp>
        <p:nvSpPr>
          <p:cNvPr id="112" name="Shape 112"/>
          <p:cNvSpPr/>
          <p:nvPr/>
        </p:nvSpPr>
        <p:spPr>
          <a:xfrm>
            <a:off x="827087" y="5743575"/>
            <a:ext cx="653097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马可：谢谢，希望以后能再见面。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4" name="Shape 11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9" name="Shape 119"/>
          <p:cNvSpPr/>
          <p:nvPr/>
        </p:nvSpPr>
        <p:spPr>
          <a:xfrm>
            <a:off x="3276600" y="1367154"/>
            <a:ext cx="16684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在咖啡厅</a:t>
            </a:r>
          </a:p>
        </p:txBody>
      </p:sp>
      <p:sp>
        <p:nvSpPr>
          <p:cNvPr id="120" name="Shape 120"/>
          <p:cNvSpPr/>
          <p:nvPr/>
        </p:nvSpPr>
        <p:spPr>
          <a:xfrm>
            <a:off x="838200" y="1928812"/>
            <a:ext cx="3161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小丽：小刚，我们坐哪儿？</a:t>
            </a:r>
          </a:p>
        </p:txBody>
      </p:sp>
      <p:sp>
        <p:nvSpPr>
          <p:cNvPr id="121" name="Shape 121"/>
          <p:cNvSpPr/>
          <p:nvPr/>
        </p:nvSpPr>
        <p:spPr>
          <a:xfrm>
            <a:off x="850900" y="2649537"/>
            <a:ext cx="3415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小刚：你坐哪儿我就坐哪儿。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850899" y="3297237"/>
            <a:ext cx="5447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小丽：坐这儿吧，这儿安静。你想喝什么饮料？</a:t>
            </a:r>
          </a:p>
        </p:txBody>
      </p:sp>
      <p:sp>
        <p:nvSpPr>
          <p:cNvPr id="123" name="Shape 123"/>
          <p:cNvSpPr/>
          <p:nvPr/>
        </p:nvSpPr>
        <p:spPr>
          <a:xfrm>
            <a:off x="850900" y="4016375"/>
            <a:ext cx="3415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小刚：你喝什么我就喝什么。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830262" y="4645025"/>
            <a:ext cx="544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小丽：喝可乐吧，你等我一会儿，我马上回来。</a:t>
            </a:r>
          </a:p>
        </p:txBody>
      </p:sp>
      <p:sp>
        <p:nvSpPr>
          <p:cNvPr id="125" name="Shape 125"/>
          <p:cNvSpPr/>
          <p:nvPr/>
        </p:nvSpPr>
        <p:spPr>
          <a:xfrm>
            <a:off x="830262" y="5364162"/>
            <a:ext cx="5447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小刚：小丽，你去哪儿？你去哪儿我就去哪儿。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833437" y="6143625"/>
            <a:ext cx="239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小丽：我去洗手间。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3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9" name="Shape 12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30" name="Shape 13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32" name="Shape 13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4" name="Shape 134"/>
          <p:cNvSpPr/>
          <p:nvPr/>
        </p:nvSpPr>
        <p:spPr>
          <a:xfrm>
            <a:off x="1692275" y="2060575"/>
            <a:ext cx="3161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马可下周就要离开北京了。</a:t>
            </a:r>
          </a:p>
        </p:txBody>
      </p:sp>
      <p:sp>
        <p:nvSpPr>
          <p:cNvPr id="135" name="Shape 135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36" name="Shape 136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37" name="Shape 137"/>
          <p:cNvSpPr/>
          <p:nvPr/>
        </p:nvSpPr>
        <p:spPr>
          <a:xfrm>
            <a:off x="1692275" y="2852737"/>
            <a:ext cx="316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小明和马可一起离开北京。</a:t>
            </a:r>
          </a:p>
        </p:txBody>
      </p:sp>
      <p:sp>
        <p:nvSpPr>
          <p:cNvPr id="138" name="Shape 138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9" name="Shape 139"/>
          <p:cNvSpPr/>
          <p:nvPr/>
        </p:nvSpPr>
        <p:spPr>
          <a:xfrm>
            <a:off x="1692275" y="3573462"/>
            <a:ext cx="265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小丽和小刚都喝可乐。</a:t>
            </a:r>
          </a:p>
        </p:txBody>
      </p:sp>
      <p:sp>
        <p:nvSpPr>
          <p:cNvPr id="140" name="Shape 140"/>
          <p:cNvSpPr/>
          <p:nvPr/>
        </p:nvSpPr>
        <p:spPr>
          <a:xfrm>
            <a:off x="1092016" y="4308475"/>
            <a:ext cx="324739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41" name="Shape 141"/>
          <p:cNvSpPr/>
          <p:nvPr/>
        </p:nvSpPr>
        <p:spPr>
          <a:xfrm>
            <a:off x="1668278" y="4308475"/>
            <a:ext cx="2399666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小刚也想去洗手间。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第八课  你去哪儿我就去哪儿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3746866794,403479190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154082" y="2304256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1336768672,48334035&amp;fm=21&amp;gp=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416300" y="2306637"/>
            <a:ext cx="2540000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3134978984,1199137004&amp;fm=21&amp;gp=0.jpg"/>
          <p:cNvPicPr/>
          <p:nvPr/>
        </p:nvPicPr>
        <p:blipFill>
          <a:blip r:embed="rId4" cstate="print">
            <a:extLst/>
          </a:blip>
          <a:srcRect l="389" r="389" b="2681"/>
          <a:stretch>
            <a:fillRect/>
          </a:stretch>
        </p:blipFill>
        <p:spPr>
          <a:xfrm>
            <a:off x="678517" y="2304441"/>
            <a:ext cx="2540001" cy="1902435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653030" y="1497330"/>
            <a:ext cx="4066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给下列单词选择对应的图片：</a:t>
            </a:r>
          </a:p>
        </p:txBody>
      </p:sp>
      <p:sp>
        <p:nvSpPr>
          <p:cNvPr id="20" name="Shape 20"/>
          <p:cNvSpPr/>
          <p:nvPr/>
        </p:nvSpPr>
        <p:spPr>
          <a:xfrm>
            <a:off x="678517" y="2304256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416300" y="2304256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6154082" y="2304256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3" name="Shape 23"/>
          <p:cNvSpPr/>
          <p:nvPr/>
        </p:nvSpPr>
        <p:spPr>
          <a:xfrm>
            <a:off x="1079500" y="4711541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ānjìnɡ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1.安静 </a:t>
            </a:r>
          </a:p>
        </p:txBody>
      </p:sp>
      <p:sp>
        <p:nvSpPr>
          <p:cNvPr id="24" name="Shape 24"/>
          <p:cNvSpPr/>
          <p:nvPr/>
        </p:nvSpPr>
        <p:spPr>
          <a:xfrm>
            <a:off x="3937000" y="4711541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miàn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见   面</a:t>
            </a:r>
          </a:p>
        </p:txBody>
      </p:sp>
      <p:sp>
        <p:nvSpPr>
          <p:cNvPr id="25" name="Shape 25"/>
          <p:cNvSpPr/>
          <p:nvPr/>
        </p:nvSpPr>
        <p:spPr>
          <a:xfrm>
            <a:off x="7008812" y="4711541"/>
            <a:ext cx="17145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xíshǒujiān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洗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手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间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 advAuto="0"/>
      <p:bldP spid="24" grpId="0" animBg="1" advAuto="0"/>
      <p:bldP spid="25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739900"/>
            <a:ext cx="101839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old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7478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老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497137"/>
            <a:ext cx="148958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almost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几乎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63900"/>
            <a:ext cx="156548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change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变化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4025900"/>
            <a:ext cx="152604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healthy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4033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健康</a:t>
            </a:r>
          </a:p>
        </p:txBody>
      </p:sp>
      <p:sp>
        <p:nvSpPr>
          <p:cNvPr id="39" name="Shape 39"/>
          <p:cNvSpPr/>
          <p:nvPr/>
        </p:nvSpPr>
        <p:spPr>
          <a:xfrm>
            <a:off x="5038725" y="4787900"/>
            <a:ext cx="181402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important</a:t>
            </a:r>
          </a:p>
        </p:txBody>
      </p:sp>
      <p:sp>
        <p:nvSpPr>
          <p:cNvPr id="40" name="Shape 40"/>
          <p:cNvSpPr/>
          <p:nvPr/>
        </p:nvSpPr>
        <p:spPr>
          <a:xfrm>
            <a:off x="1049337" y="4795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重要</a:t>
            </a:r>
          </a:p>
        </p:txBody>
      </p:sp>
      <p:sp>
        <p:nvSpPr>
          <p:cNvPr id="41" name="Shape 41"/>
          <p:cNvSpPr/>
          <p:nvPr/>
        </p:nvSpPr>
        <p:spPr>
          <a:xfrm>
            <a:off x="2519362" y="1751012"/>
            <a:ext cx="48506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lǎo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2501900"/>
            <a:ext cx="58765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jīhū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2514600" y="3263900"/>
            <a:ext cx="112787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biànhuà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4" name="Shape 44"/>
          <p:cNvSpPr/>
          <p:nvPr/>
        </p:nvSpPr>
        <p:spPr>
          <a:xfrm>
            <a:off x="2514600" y="4025900"/>
            <a:ext cx="119519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 smtClean="0">
                <a:latin typeface="GB Pinyinok-D" pitchFamily="2" charset="-122"/>
                <a:ea typeface="GB Pinyinok-D" pitchFamily="2" charset="-122"/>
              </a:rPr>
              <a:t>jiànkānɡ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5" name="Shape 45"/>
          <p:cNvSpPr/>
          <p:nvPr/>
        </p:nvSpPr>
        <p:spPr>
          <a:xfrm>
            <a:off x="2514599" y="4783137"/>
            <a:ext cx="202234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400" dirty="0" err="1" smtClean="0">
                <a:latin typeface="GB Pinyinok-D" pitchFamily="2" charset="-122"/>
                <a:ea typeface="GB Pinyinok-D" pitchFamily="2" charset="-122"/>
              </a:rPr>
              <a:t>z</a:t>
            </a:r>
            <a:r>
              <a:rPr sz="2400" dirty="0" err="1" smtClean="0">
                <a:latin typeface="GB Pinyinok-D" pitchFamily="2" charset="-122"/>
                <a:ea typeface="GB Pinyinok-D" pitchFamily="2" charset="-122"/>
              </a:rPr>
              <a:t>hònɡyào</a:t>
            </a:r>
            <a:r>
              <a:rPr sz="2400" dirty="0" smtClean="0"/>
              <a:t>        </a:t>
            </a:r>
            <a:endParaRPr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39" grpId="0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4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47" name="Shape 4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48" name="Shape 4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50" name="Shape 5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52" name="Shape 52"/>
          <p:cNvSpPr/>
          <p:nvPr/>
        </p:nvSpPr>
        <p:spPr>
          <a:xfrm>
            <a:off x="1357312" y="1643062"/>
            <a:ext cx="358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53" name="Shape 53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54" name="Shape 5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5" name="Shape 55"/>
          <p:cNvSpPr/>
          <p:nvPr/>
        </p:nvSpPr>
        <p:spPr>
          <a:xfrm>
            <a:off x="5286375" y="5357812"/>
            <a:ext cx="86601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old</a:t>
            </a:r>
          </a:p>
        </p:txBody>
      </p:sp>
      <p:sp>
        <p:nvSpPr>
          <p:cNvPr id="56" name="Shape 56"/>
          <p:cNvSpPr/>
          <p:nvPr/>
        </p:nvSpPr>
        <p:spPr>
          <a:xfrm>
            <a:off x="1177925" y="226695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老</a:t>
            </a:r>
          </a:p>
        </p:txBody>
      </p:sp>
      <p:sp>
        <p:nvSpPr>
          <p:cNvPr id="57" name="Shape 57"/>
          <p:cNvSpPr/>
          <p:nvPr/>
        </p:nvSpPr>
        <p:spPr>
          <a:xfrm>
            <a:off x="5295900" y="3814762"/>
            <a:ext cx="134778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almost</a:t>
            </a:r>
          </a:p>
        </p:txBody>
      </p:sp>
      <p:sp>
        <p:nvSpPr>
          <p:cNvPr id="58" name="Shape 58"/>
          <p:cNvSpPr/>
          <p:nvPr/>
        </p:nvSpPr>
        <p:spPr>
          <a:xfrm>
            <a:off x="1177925" y="302895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几乎</a:t>
            </a:r>
          </a:p>
        </p:txBody>
      </p:sp>
      <p:sp>
        <p:nvSpPr>
          <p:cNvPr id="59" name="Shape 59"/>
          <p:cNvSpPr/>
          <p:nvPr/>
        </p:nvSpPr>
        <p:spPr>
          <a:xfrm>
            <a:off x="5373687" y="3100387"/>
            <a:ext cx="132192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change</a:t>
            </a:r>
          </a:p>
        </p:txBody>
      </p:sp>
      <p:sp>
        <p:nvSpPr>
          <p:cNvPr id="60" name="Shape 60"/>
          <p:cNvSpPr/>
          <p:nvPr/>
        </p:nvSpPr>
        <p:spPr>
          <a:xfrm>
            <a:off x="1177925" y="379095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变化</a:t>
            </a:r>
          </a:p>
        </p:txBody>
      </p:sp>
      <p:sp>
        <p:nvSpPr>
          <p:cNvPr id="61" name="Shape 61"/>
          <p:cNvSpPr/>
          <p:nvPr/>
        </p:nvSpPr>
        <p:spPr>
          <a:xfrm>
            <a:off x="5286375" y="2286000"/>
            <a:ext cx="137953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healthy</a:t>
            </a:r>
          </a:p>
        </p:txBody>
      </p:sp>
      <p:sp>
        <p:nvSpPr>
          <p:cNvPr id="62" name="Shape 62"/>
          <p:cNvSpPr/>
          <p:nvPr/>
        </p:nvSpPr>
        <p:spPr>
          <a:xfrm>
            <a:off x="1177925" y="455295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健康</a:t>
            </a:r>
          </a:p>
        </p:txBody>
      </p:sp>
      <p:sp>
        <p:nvSpPr>
          <p:cNvPr id="63" name="Shape 63"/>
          <p:cNvSpPr/>
          <p:nvPr/>
        </p:nvSpPr>
        <p:spPr>
          <a:xfrm>
            <a:off x="5310187" y="4643437"/>
            <a:ext cx="152904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important</a:t>
            </a:r>
          </a:p>
        </p:txBody>
      </p:sp>
      <p:sp>
        <p:nvSpPr>
          <p:cNvPr id="64" name="Shape 64"/>
          <p:cNvSpPr/>
          <p:nvPr/>
        </p:nvSpPr>
        <p:spPr>
          <a:xfrm>
            <a:off x="1177925" y="531495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重要</a:t>
            </a:r>
          </a:p>
        </p:txBody>
      </p:sp>
      <p:sp>
        <p:nvSpPr>
          <p:cNvPr id="65" name="Shape 65"/>
          <p:cNvSpPr/>
          <p:nvPr/>
        </p:nvSpPr>
        <p:spPr>
          <a:xfrm>
            <a:off x="2786062" y="3071812"/>
            <a:ext cx="4193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lǎo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Shape 66"/>
          <p:cNvSpPr/>
          <p:nvPr/>
        </p:nvSpPr>
        <p:spPr>
          <a:xfrm>
            <a:off x="2714625" y="2286000"/>
            <a:ext cx="50270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jīhū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2643187" y="4643437"/>
            <a:ext cx="9531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biànhuà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" name="Shape 68"/>
          <p:cNvSpPr/>
          <p:nvPr/>
        </p:nvSpPr>
        <p:spPr>
          <a:xfrm>
            <a:off x="2643187" y="5357812"/>
            <a:ext cx="100924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jiànkānɡ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9" name="Shape 69"/>
          <p:cNvSpPr/>
          <p:nvPr/>
        </p:nvSpPr>
        <p:spPr>
          <a:xfrm>
            <a:off x="2571750" y="3786187"/>
            <a:ext cx="1658465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>
                <a:latin typeface="GB Pinyinok-D" pitchFamily="2" charset="-122"/>
                <a:ea typeface="GB Pinyinok-D" pitchFamily="2" charset="-122"/>
              </a:rPr>
              <a:t>z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</a:rPr>
              <a:t>hònɡyào</a:t>
            </a:r>
            <a:r>
              <a:rPr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smtClean="0"/>
              <a:t>       </a:t>
            </a:r>
            <a:endParaRPr sz="2000" dirty="0"/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2" name="Shape 7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3" name="Shape 7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5" name="Shape 75"/>
          <p:cNvSpPr/>
          <p:nvPr/>
        </p:nvSpPr>
        <p:spPr>
          <a:xfrm>
            <a:off x="-1" y="1479867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FF0000"/>
                </a:solidFill>
              </a:rPr>
              <a:t>谁说的？</a:t>
            </a:r>
          </a:p>
        </p:txBody>
      </p:sp>
      <p:sp>
        <p:nvSpPr>
          <p:cNvPr id="76" name="Shape 76"/>
          <p:cNvSpPr/>
          <p:nvPr/>
        </p:nvSpPr>
        <p:spPr>
          <a:xfrm>
            <a:off x="2857500" y="2340292"/>
            <a:ext cx="4443413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A：今天外面是不是很热？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谁说的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？我都快冻死了！</a:t>
            </a:r>
          </a:p>
        </p:txBody>
      </p:sp>
      <p:sp>
        <p:nvSpPr>
          <p:cNvPr id="77" name="Shape 77"/>
          <p:cNvSpPr/>
          <p:nvPr/>
        </p:nvSpPr>
        <p:spPr>
          <a:xfrm>
            <a:off x="2857500" y="3703954"/>
            <a:ext cx="4443413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A：这么多年，牛一点变化都没有。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谁说的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？我胖了！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0" name="Shape 8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1" name="Shape 8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3" name="Shape 8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5" name="Shape 85"/>
          <p:cNvSpPr/>
          <p:nvPr/>
        </p:nvSpPr>
        <p:spPr>
          <a:xfrm>
            <a:off x="723900" y="260350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这种咖啡特别好喝，快来喝一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86" name="Shape 86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87" name="Shape 87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8" name="Shape 88"/>
          <p:cNvSpPr/>
          <p:nvPr/>
        </p:nvSpPr>
        <p:spPr>
          <a:xfrm>
            <a:off x="720725" y="32337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桌子上有一个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，是谁的？</a:t>
            </a:r>
          </a:p>
        </p:txBody>
      </p:sp>
      <p:sp>
        <p:nvSpPr>
          <p:cNvPr id="89" name="Shape 89"/>
          <p:cNvSpPr/>
          <p:nvPr/>
        </p:nvSpPr>
        <p:spPr>
          <a:xfrm>
            <a:off x="720725" y="3862387"/>
            <a:ext cx="5365750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我只有二十三块钱，还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五块钱。</a:t>
            </a:r>
          </a:p>
        </p:txBody>
      </p:sp>
      <p:sp>
        <p:nvSpPr>
          <p:cNvPr id="90" name="Shape 90"/>
          <p:cNvSpPr/>
          <p:nvPr/>
        </p:nvSpPr>
        <p:spPr>
          <a:xfrm>
            <a:off x="727075" y="4500562"/>
            <a:ext cx="6559550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拿两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筷子就可以离，今天你爸爸不回来吃饭。</a:t>
            </a:r>
          </a:p>
        </p:txBody>
      </p:sp>
      <p:sp>
        <p:nvSpPr>
          <p:cNvPr id="91" name="Shape 91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瓶子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口     双      差  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7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3" name="Shape 93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6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4" name="Shape 94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5" name="Shape 95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8" name="Shape 98"/>
          <p:cNvSpPr/>
          <p:nvPr/>
        </p:nvSpPr>
        <p:spPr>
          <a:xfrm>
            <a:off x="-1" y="1376461"/>
            <a:ext cx="9144002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zh-CN" altLang="en-US" sz="2000" dirty="0" smtClean="0"/>
              <a:t>在</a:t>
            </a:r>
            <a:r>
              <a:rPr sz="2000" dirty="0" err="1" smtClean="0"/>
              <a:t>周明家</a:t>
            </a:r>
            <a:endParaRPr sz="2000" dirty="0"/>
          </a:p>
        </p:txBody>
      </p:sp>
      <p:sp>
        <p:nvSpPr>
          <p:cNvPr id="99" name="Shape 99"/>
          <p:cNvSpPr/>
          <p:nvPr/>
        </p:nvSpPr>
        <p:spPr>
          <a:xfrm>
            <a:off x="838200" y="20574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老同学：快五年了，你几乎没变化。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850900" y="34290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老同学：健康最重要，胖瘦没关系。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50900" y="4114800"/>
            <a:ext cx="4177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周太太：是呀，想吃什么就吃什么。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850899" y="2743200"/>
            <a:ext cx="595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周太太：谁说的？我胖了，以前的衣服都不能穿了。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857250" y="4772025"/>
            <a:ext cx="366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老同学：你做饭还是周明做饭、</a:t>
            </a:r>
          </a:p>
        </p:txBody>
      </p:sp>
      <p:sp>
        <p:nvSpPr>
          <p:cNvPr id="104" name="Shape 104"/>
          <p:cNvSpPr/>
          <p:nvPr/>
        </p:nvSpPr>
        <p:spPr>
          <a:xfrm>
            <a:off x="857250" y="5457825"/>
            <a:ext cx="6717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周太太：我做，我想吃什么就做什么，想吃多少就做多少。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1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0" name="Shape 11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2" name="Shape 112"/>
          <p:cNvSpPr/>
          <p:nvPr/>
        </p:nvSpPr>
        <p:spPr>
          <a:xfrm>
            <a:off x="1639887" y="1852612"/>
            <a:ext cx="265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周太太一点都没变化。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4" name="Shape 114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5" name="Shape 115"/>
          <p:cNvSpPr/>
          <p:nvPr/>
        </p:nvSpPr>
        <p:spPr>
          <a:xfrm>
            <a:off x="1639887" y="2668587"/>
            <a:ext cx="265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周太太家是周明做饭。</a:t>
            </a:r>
          </a:p>
        </p:txBody>
      </p:sp>
      <p:sp>
        <p:nvSpPr>
          <p:cNvPr id="116" name="Shape 116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7" name="Shape 117"/>
          <p:cNvSpPr/>
          <p:nvPr/>
        </p:nvSpPr>
        <p:spPr>
          <a:xfrm>
            <a:off x="1639887" y="3494087"/>
            <a:ext cx="316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周太太想吃什么就做什么。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2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0" name="Shape 12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1" name="Shape 12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3" name="Shape 12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5" name="Shape 125"/>
          <p:cNvSpPr/>
          <p:nvPr/>
        </p:nvSpPr>
        <p:spPr>
          <a:xfrm>
            <a:off x="928687" y="3000375"/>
            <a:ext cx="4821664" cy="1231232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A：您对这个房子</a:t>
            </a:r>
            <a:r>
              <a:rPr sz="2000"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B：有点儿贵，我想</a:t>
            </a:r>
            <a:r>
              <a:rPr sz="2000"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看看别的房子。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A：您打算买什么样的？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B：什么样的便宜</a:t>
            </a:r>
            <a:r>
              <a:rPr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买什么样的。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21955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楷体" pitchFamily="49" charset="-122"/>
                <a:ea typeface="楷体" pitchFamily="49" charset="-122"/>
              </a:rPr>
              <a:t>就</a:t>
            </a:r>
          </a:p>
        </p:txBody>
      </p:sp>
      <p:sp>
        <p:nvSpPr>
          <p:cNvPr id="127" name="Shape 127"/>
          <p:cNvSpPr/>
          <p:nvPr/>
        </p:nvSpPr>
        <p:spPr>
          <a:xfrm>
            <a:off x="3307408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smtClean="0">
                <a:latin typeface="楷体" pitchFamily="49" charset="-122"/>
                <a:ea typeface="楷体" pitchFamily="49" charset="-122"/>
              </a:rPr>
              <a:t>再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28" name="Shape 128"/>
          <p:cNvSpPr/>
          <p:nvPr/>
        </p:nvSpPr>
        <p:spPr>
          <a:xfrm>
            <a:off x="4284662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满意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29" name="a_129208933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00005" y="2898440"/>
            <a:ext cx="2235201" cy="1435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2" name="Shape 13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33" name="Shape 13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35" name="Shape 13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7" name="Shape 137"/>
          <p:cNvSpPr/>
          <p:nvPr/>
        </p:nvSpPr>
        <p:spPr>
          <a:xfrm>
            <a:off x="928687" y="3000375"/>
            <a:ext cx="5625828" cy="1231232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A：你怎么</a:t>
            </a:r>
            <a:r>
              <a:rPr sz="2000"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生病了？你的感冒不是刚好吗？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B：昨天下大雨，我没带伞。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</a:t>
            </a:r>
            <a:r>
              <a:rPr sz="2000"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去医院看看吧？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B：不去了，我想睡</a:t>
            </a:r>
            <a:r>
              <a:rPr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38" name="Shape 138"/>
          <p:cNvSpPr/>
          <p:nvPr/>
        </p:nvSpPr>
        <p:spPr>
          <a:xfrm>
            <a:off x="2195512" y="19891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一会儿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39" name="Shape 139"/>
          <p:cNvSpPr/>
          <p:nvPr/>
        </p:nvSpPr>
        <p:spPr>
          <a:xfrm>
            <a:off x="56435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楷体" pitchFamily="49" charset="-122"/>
                <a:ea typeface="楷体" pitchFamily="49" charset="-122"/>
              </a:rPr>
              <a:t>再</a:t>
            </a:r>
          </a:p>
        </p:txBody>
      </p:sp>
      <p:sp>
        <p:nvSpPr>
          <p:cNvPr id="140" name="Shape 140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楷体" pitchFamily="49" charset="-122"/>
                <a:ea typeface="楷体" pitchFamily="49" charset="-122"/>
              </a:rPr>
              <a:t>又</a:t>
            </a:r>
          </a:p>
        </p:txBody>
      </p:sp>
      <p:pic>
        <p:nvPicPr>
          <p:cNvPr id="141" name="u=1296187161,2089349212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81365" y="2898440"/>
            <a:ext cx="2235201" cy="14351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772</Words>
  <Application>Microsoft Office PowerPoint</Application>
  <PresentationFormat>全屏显示(4:3)</PresentationFormat>
  <Paragraphs>279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40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华文楷体</vt:lpstr>
      <vt:lpstr>楷体</vt:lpstr>
      <vt:lpstr>Helvetica Neue</vt:lpstr>
      <vt:lpstr>Default</vt:lpstr>
      <vt:lpstr>第八课  你去哪儿我就去哪儿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第八课  你去哪儿我就去哪儿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第八课  你去哪儿我就去哪儿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第八课  你去哪儿我就去哪儿</dc:title>
  <dc:creator>888</dc:creator>
  <cp:lastModifiedBy>888</cp:lastModifiedBy>
  <cp:revision>11</cp:revision>
  <dcterms:modified xsi:type="dcterms:W3CDTF">2015-09-22T09:04:37Z</dcterms:modified>
</cp:coreProperties>
</file>