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34"/>
  </p:notesMasterIdLst>
  <p:sldIdLst>
    <p:sldId id="256" r:id="rId5"/>
    <p:sldId id="378" r:id="rId6"/>
    <p:sldId id="448" r:id="rId7"/>
    <p:sldId id="379" r:id="rId8"/>
    <p:sldId id="380" r:id="rId9"/>
    <p:sldId id="381" r:id="rId10"/>
    <p:sldId id="382" r:id="rId11"/>
    <p:sldId id="383" r:id="rId12"/>
    <p:sldId id="384" r:id="rId13"/>
    <p:sldId id="385" r:id="rId14"/>
    <p:sldId id="386" r:id="rId15"/>
    <p:sldId id="387" r:id="rId16"/>
    <p:sldId id="388" r:id="rId17"/>
    <p:sldId id="389" r:id="rId18"/>
    <p:sldId id="449" r:id="rId19"/>
    <p:sldId id="390" r:id="rId20"/>
    <p:sldId id="318" r:id="rId21"/>
    <p:sldId id="319" r:id="rId22"/>
    <p:sldId id="320" r:id="rId23"/>
    <p:sldId id="322" r:id="rId24"/>
    <p:sldId id="452" r:id="rId25"/>
    <p:sldId id="323" r:id="rId26"/>
    <p:sldId id="325" r:id="rId27"/>
    <p:sldId id="326" r:id="rId28"/>
    <p:sldId id="327" r:id="rId29"/>
    <p:sldId id="453" r:id="rId30"/>
    <p:sldId id="454" r:id="rId31"/>
    <p:sldId id="391" r:id="rId32"/>
    <p:sldId id="37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9900"/>
    <a:srgbClr val="FF0000"/>
    <a:srgbClr val="FF0066"/>
    <a:srgbClr val="6600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4577" autoAdjust="0"/>
  </p:normalViewPr>
  <p:slideViewPr>
    <p:cSldViewPr>
      <p:cViewPr varScale="1">
        <p:scale>
          <a:sx n="90" d="100"/>
          <a:sy n="90" d="100"/>
        </p:scale>
        <p:origin x="2824"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13/05/2022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17</a:t>
            </a:fld>
            <a:endParaRPr lang="en-GB" altLang="en-US" dirty="0"/>
          </a:p>
        </p:txBody>
      </p:sp>
    </p:spTree>
    <p:extLst>
      <p:ext uri="{BB962C8B-B14F-4D97-AF65-F5344CB8AC3E}">
        <p14:creationId xmlns:p14="http://schemas.microsoft.com/office/powerpoint/2010/main" val="3342075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Model the way – </a:t>
            </a:r>
            <a:r>
              <a:rPr kumimoji="0" lang="en-GB" sz="2100" b="0" i="0" u="none" strike="noStrike" kern="1200" cap="none" spc="0" normalizeH="0" baseline="0" noProof="0" dirty="0">
                <a:ln>
                  <a:noFill/>
                </a:ln>
                <a:solidFill>
                  <a:prstClr val="black"/>
                </a:solidFill>
                <a:effectLst/>
                <a:uLnTx/>
                <a:uFillTx/>
                <a:latin typeface="+mn-lt"/>
                <a:ea typeface="+mn-ea"/>
                <a:cs typeface="+mn-cs"/>
              </a:rPr>
              <a:t>Find your voice and affirm shared values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Set the example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Live the shared values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Teach others to model the values</a:t>
            </a:r>
          </a:p>
          <a:p>
            <a:pPr marL="342900" marR="0" lvl="0"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Inspire a shared vision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Enlist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Appeal to common ideals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Animate the vision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Envision the future</a:t>
            </a:r>
            <a:r>
              <a:rPr kumimoji="0" lang="en-GB" sz="2100" b="1" i="0" u="none" strike="noStrike" kern="1200" cap="none" spc="0" normalizeH="0" baseline="0" noProof="0" dirty="0">
                <a:ln>
                  <a:noFill/>
                </a:ln>
                <a:solidFill>
                  <a:prstClr val="black"/>
                </a:solidFill>
                <a:effectLst/>
                <a:uLnTx/>
                <a:uFillTx/>
                <a:latin typeface="+mn-lt"/>
                <a:ea typeface="+mn-ea"/>
                <a:cs typeface="+mn-cs"/>
              </a:rPr>
              <a:t> –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Imagine the possibilities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Find a common purpose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Challenge the process</a:t>
            </a:r>
            <a:r>
              <a:rPr kumimoji="0" lang="en-GB" sz="2100" b="0" i="0" u="none" strike="noStrike" kern="1200" cap="none" spc="0" normalizeH="0" baseline="0" noProof="0" dirty="0">
                <a:ln>
                  <a:noFill/>
                </a:ln>
                <a:solidFill>
                  <a:prstClr val="black"/>
                </a:solidFill>
                <a:effectLst/>
                <a:uLnTx/>
                <a:uFillTx/>
                <a:latin typeface="+mn-lt"/>
                <a:ea typeface="+mn-ea"/>
                <a:cs typeface="+mn-cs"/>
              </a:rPr>
              <a:t>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 Search for opportunities.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initiative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Exercise outsight</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Experiment and take risks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Generate small wins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Learn from experience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Enable others to act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Foster collaboration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climate of trust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Facilitate relationships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Strengthen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Enhance self determination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Develop confidence and competence</a:t>
            </a:r>
          </a:p>
          <a:p>
            <a:pPr marL="628650" marR="0" lvl="1"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Encourage the heart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Recognise contributions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Expect the best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Personalise recognition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Celebrate the values and victories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spirit of community</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Get personally involved</a:t>
            </a:r>
          </a:p>
          <a:p>
            <a:pPr marL="1085850" marR="0" lvl="2"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Leadership is everyone’s business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Look to leaders everywhere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Know how important you are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Practice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Reflect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Remain humble and human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moment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Remember the secret to success in life</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18</a:t>
            </a:fld>
            <a:endParaRPr lang="en-GB" altLang="en-US" dirty="0"/>
          </a:p>
        </p:txBody>
      </p:sp>
    </p:spTree>
    <p:extLst>
      <p:ext uri="{BB962C8B-B14F-4D97-AF65-F5344CB8AC3E}">
        <p14:creationId xmlns:p14="http://schemas.microsoft.com/office/powerpoint/2010/main" val="954641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upon the ‘I have a dream’ speech by Dr. King – what makes that speech so inspirational?  Is it just down to personal charisma?  What are the lessons </a:t>
            </a:r>
            <a:r>
              <a:rPr lang="en-GB" i="1" dirty="0"/>
              <a:t>for you </a:t>
            </a:r>
            <a:r>
              <a:rPr lang="en-GB" dirty="0"/>
              <a:t>as leaders?  Language, imagery and clarity of message are absolutely essential when looking to inspire other </a:t>
            </a:r>
            <a:r>
              <a:rPr lang="en-GB" i="1" dirty="0"/>
              <a:t>to follow </a:t>
            </a:r>
            <a:r>
              <a:rPr lang="en-GB" dirty="0"/>
              <a:t>to a particular destination.</a:t>
            </a:r>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2302357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examples of metaphors….“Climbing the mountain”,  “standing on top of the mountain”, “cross the finishing line in first position”, “fording the river”, “storming the barricades”, “kicking the door in”,” lighting up the room”, “shining light on a dark problem”, etc.</a:t>
            </a:r>
          </a:p>
          <a:p>
            <a:endParaRPr lang="en-GB" dirty="0"/>
          </a:p>
          <a:p>
            <a:pPr rtl="0" eaLnBrk="1" fontAlgn="t" latinLnBrk="0" hangingPunct="1"/>
            <a:r>
              <a:rPr lang="en-GB" sz="1200" b="0" i="0" u="none" strike="noStrike" kern="1200" dirty="0">
                <a:solidFill>
                  <a:schemeClr val="tx1"/>
                </a:solidFill>
                <a:effectLst/>
                <a:latin typeface="+mn-lt"/>
                <a:ea typeface="+mn-ea"/>
                <a:cs typeface="+mn-cs"/>
              </a:rPr>
              <a:t>Example of a metaphor for a project: ‘A </a:t>
            </a:r>
            <a:r>
              <a:rPr lang="en-GB" sz="1200" b="0" i="1" u="none" strike="noStrike" kern="1200" dirty="0">
                <a:solidFill>
                  <a:schemeClr val="tx1"/>
                </a:solidFill>
                <a:effectLst/>
                <a:latin typeface="+mn-lt"/>
                <a:ea typeface="+mn-ea"/>
                <a:cs typeface="+mn-cs"/>
              </a:rPr>
              <a:t>Skyscraper’.  </a:t>
            </a:r>
            <a:r>
              <a:rPr lang="en-GB" sz="1200" b="0" i="0" u="none" strike="noStrike" kern="1200" dirty="0">
                <a:solidFill>
                  <a:schemeClr val="tx1"/>
                </a:solidFill>
                <a:effectLst/>
                <a:latin typeface="+mn-lt"/>
                <a:ea typeface="+mn-ea"/>
                <a:cs typeface="+mn-cs"/>
              </a:rPr>
              <a:t>Because: </a:t>
            </a:r>
            <a:r>
              <a:rPr lang="en-GB" sz="1200" b="0" i="1" u="none" strike="noStrike" kern="1200" dirty="0">
                <a:solidFill>
                  <a:schemeClr val="tx1"/>
                </a:solidFill>
                <a:effectLst/>
                <a:latin typeface="+mn-lt"/>
                <a:ea typeface="+mn-ea"/>
                <a:cs typeface="+mn-cs"/>
              </a:rPr>
              <a:t>it is ambitious, considerable investment, reaches upwar</a:t>
            </a:r>
            <a:r>
              <a:rPr lang="en-GB" sz="1200" b="0" i="1" u="none" strike="noStrike" kern="1200" baseline="0" dirty="0">
                <a:solidFill>
                  <a:schemeClr val="tx1"/>
                </a:solidFill>
                <a:effectLst/>
                <a:latin typeface="+mn-lt"/>
                <a:ea typeface="+mn-ea"/>
                <a:cs typeface="+mn-cs"/>
              </a:rPr>
              <a:t>d to the sky, requires a team and lots of coordination, needs different types of material  to make it strong and beautiful</a:t>
            </a:r>
            <a:endParaRPr lang="en-GB" sz="1200" b="0" i="1"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2079559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painting a picture of the positives associated with the vision.  If the vision is weak, the response will generally be ‘so what?’  If the vision is </a:t>
            </a:r>
            <a:r>
              <a:rPr lang="en-GB" i="1" dirty="0"/>
              <a:t>compelling</a:t>
            </a:r>
            <a:r>
              <a:rPr lang="en-GB" dirty="0"/>
              <a:t>, people will want to get there!</a:t>
            </a:r>
          </a:p>
        </p:txBody>
      </p:sp>
      <p:sp>
        <p:nvSpPr>
          <p:cNvPr id="4" name="Slide Number Placeholder 3"/>
          <p:cNvSpPr>
            <a:spLocks noGrp="1"/>
          </p:cNvSpPr>
          <p:nvPr>
            <p:ph type="sldNum" sz="quarter" idx="5"/>
          </p:nvPr>
        </p:nvSpPr>
        <p:spPr/>
        <p:txBody>
          <a:bodyPr/>
          <a:lstStyle/>
          <a:p>
            <a:fld id="{FC6CB15D-7834-4590-98D7-9EFFC39372F4}" type="slidenum">
              <a:rPr lang="en-GB" smtClean="0"/>
              <a:t>22</a:t>
            </a:fld>
            <a:endParaRPr lang="en-GB"/>
          </a:p>
        </p:txBody>
      </p:sp>
    </p:spTree>
    <p:extLst>
      <p:ext uri="{BB962C8B-B14F-4D97-AF65-F5344CB8AC3E}">
        <p14:creationId xmlns:p14="http://schemas.microsoft.com/office/powerpoint/2010/main" val="255144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6CB15D-7834-4590-98D7-9EFFC39372F4}" type="slidenum">
              <a:rPr lang="en-GB" smtClean="0"/>
              <a:t>23</a:t>
            </a:fld>
            <a:endParaRPr lang="en-GB"/>
          </a:p>
        </p:txBody>
      </p:sp>
    </p:spTree>
    <p:extLst>
      <p:ext uri="{BB962C8B-B14F-4D97-AF65-F5344CB8AC3E}">
        <p14:creationId xmlns:p14="http://schemas.microsoft.com/office/powerpoint/2010/main" val="2774369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and empowerment feed into this.  Personal and team development also underpin this.  How can people be expected to act, if they have not been equipped to do so?  Then it is about creating an environment where people feel they are expected to act, and trust that they will not be punished for the inevitable errors that will occur from time-to-time..</a:t>
            </a:r>
          </a:p>
        </p:txBody>
      </p:sp>
      <p:sp>
        <p:nvSpPr>
          <p:cNvPr id="4" name="Slide Number Placeholder 3"/>
          <p:cNvSpPr>
            <a:spLocks noGrp="1"/>
          </p:cNvSpPr>
          <p:nvPr>
            <p:ph type="sldNum" sz="quarter" idx="5"/>
          </p:nvPr>
        </p:nvSpPr>
        <p:spPr/>
        <p:txBody>
          <a:bodyPr/>
          <a:lstStyle/>
          <a:p>
            <a:fld id="{FC6CB15D-7834-4590-98D7-9EFFC39372F4}" type="slidenum">
              <a:rPr lang="en-GB" smtClean="0"/>
              <a:t>24</a:t>
            </a:fld>
            <a:endParaRPr lang="en-GB"/>
          </a:p>
        </p:txBody>
      </p:sp>
    </p:spTree>
    <p:extLst>
      <p:ext uri="{BB962C8B-B14F-4D97-AF65-F5344CB8AC3E}">
        <p14:creationId xmlns:p14="http://schemas.microsoft.com/office/powerpoint/2010/main" val="3761388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this is about ‘recognition, rather than reward (which tends to be more about money).  Recognition can be public or private, but it needs to be personal….to the individual or the team.  It is about creating a positive culture.</a:t>
            </a:r>
          </a:p>
        </p:txBody>
      </p:sp>
      <p:sp>
        <p:nvSpPr>
          <p:cNvPr id="4" name="Slide Number Placeholder 3"/>
          <p:cNvSpPr>
            <a:spLocks noGrp="1"/>
          </p:cNvSpPr>
          <p:nvPr>
            <p:ph type="sldNum" sz="quarter" idx="5"/>
          </p:nvPr>
        </p:nvSpPr>
        <p:spPr/>
        <p:txBody>
          <a:bodyPr/>
          <a:lstStyle/>
          <a:p>
            <a:fld id="{FC6CB15D-7834-4590-98D7-9EFFC39372F4}" type="slidenum">
              <a:rPr lang="en-GB" smtClean="0"/>
              <a:t>25</a:t>
            </a:fld>
            <a:endParaRPr lang="en-GB"/>
          </a:p>
        </p:txBody>
      </p:sp>
    </p:spTree>
    <p:extLst>
      <p:ext uri="{BB962C8B-B14F-4D97-AF65-F5344CB8AC3E}">
        <p14:creationId xmlns:p14="http://schemas.microsoft.com/office/powerpoint/2010/main" val="1850554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final thoughts are Kouzes and Posner’s musings on things that leaders </a:t>
            </a:r>
            <a:r>
              <a:rPr lang="en-GB" i="1" dirty="0"/>
              <a:t>do </a:t>
            </a:r>
            <a:r>
              <a:rPr lang="en-GB" dirty="0"/>
              <a:t>to become more proficient at leading the organisation.  </a:t>
            </a:r>
          </a:p>
        </p:txBody>
      </p:sp>
      <p:sp>
        <p:nvSpPr>
          <p:cNvPr id="4" name="Slide Number Placeholder 3"/>
          <p:cNvSpPr>
            <a:spLocks noGrp="1"/>
          </p:cNvSpPr>
          <p:nvPr>
            <p:ph type="sldNum" sz="quarter" idx="5"/>
          </p:nvPr>
        </p:nvSpPr>
        <p:spPr/>
        <p:txBody>
          <a:bodyPr/>
          <a:lstStyle/>
          <a:p>
            <a:fld id="{FC6CB15D-7834-4590-98D7-9EFFC39372F4}" type="slidenum">
              <a:rPr lang="en-GB" smtClean="0"/>
              <a:t>26</a:t>
            </a:fld>
            <a:endParaRPr lang="en-GB"/>
          </a:p>
        </p:txBody>
      </p:sp>
    </p:spTree>
    <p:extLst>
      <p:ext uri="{BB962C8B-B14F-4D97-AF65-F5344CB8AC3E}">
        <p14:creationId xmlns:p14="http://schemas.microsoft.com/office/powerpoint/2010/main" val="7595437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27</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08876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13/05/2022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14540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13/05/2022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58664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13/05/2022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63363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13/05/2022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93329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13/05/2022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651538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13/05/2022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35600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13/05/2022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3127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13/05/2022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31962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13/05/2022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57351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13/05/2022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3778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43818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flickr.com/photos/agirregabiria/3499503013"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youtube.com/watch?v=Fe751kMBwm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psAXMqxwol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everydaylean.info/quotes_marquet_enforceparticipation/" TargetMode="Externa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The_Leadership_Challeng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smEqnnklfYs&amp;feature=youtu.b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BMSK6001 Emergent Leadership Skills for the Workplace</a:t>
            </a:r>
          </a:p>
        </p:txBody>
      </p:sp>
      <p:sp>
        <p:nvSpPr>
          <p:cNvPr id="3" name="Subtitle 2"/>
          <p:cNvSpPr>
            <a:spLocks noGrp="1"/>
          </p:cNvSpPr>
          <p:nvPr>
            <p:ph type="subTitle" idx="1"/>
          </p:nvPr>
        </p:nvSpPr>
        <p:spPr/>
        <p:txBody>
          <a:bodyPr/>
          <a:lstStyle/>
          <a:p>
            <a:r>
              <a:rPr lang="en-GB" sz="4400" dirty="0">
                <a:solidFill>
                  <a:srgbClr val="0000CC"/>
                </a:solidFill>
              </a:rPr>
              <a:t>Workshop 1</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desk, computer, table, holding&#10;&#10;Description automatically generated">
            <a:extLst>
              <a:ext uri="{FF2B5EF4-FFF2-40B4-BE49-F238E27FC236}">
                <a16:creationId xmlns:a16="http://schemas.microsoft.com/office/drawing/2014/main" id="{BA53405D-648F-4DAB-AA1A-9FB8701DE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74427" y="4077072"/>
            <a:ext cx="2169573" cy="1609354"/>
          </a:xfrm>
          <a:prstGeom prst="rect">
            <a:avLst/>
          </a:prstGeom>
        </p:spPr>
      </p:pic>
      <p:sp>
        <p:nvSpPr>
          <p:cNvPr id="2" name="Title 1">
            <a:extLst>
              <a:ext uri="{FF2B5EF4-FFF2-40B4-BE49-F238E27FC236}">
                <a16:creationId xmlns:a16="http://schemas.microsoft.com/office/drawing/2014/main" id="{8F1CB7F4-6ACB-4E36-B298-77EECEC97A3E}"/>
              </a:ext>
            </a:extLst>
          </p:cNvPr>
          <p:cNvSpPr>
            <a:spLocks noGrp="1"/>
          </p:cNvSpPr>
          <p:nvPr>
            <p:ph type="title"/>
          </p:nvPr>
        </p:nvSpPr>
        <p:spPr>
          <a:xfrm>
            <a:off x="457200" y="274638"/>
            <a:ext cx="8229600" cy="778098"/>
          </a:xfrm>
        </p:spPr>
        <p:txBody>
          <a:bodyPr/>
          <a:lstStyle/>
          <a:p>
            <a:r>
              <a:rPr lang="en-GB" dirty="0"/>
              <a:t>Agenda</a:t>
            </a:r>
          </a:p>
        </p:txBody>
      </p:sp>
      <p:sp>
        <p:nvSpPr>
          <p:cNvPr id="3" name="Content Placeholder 2">
            <a:extLst>
              <a:ext uri="{FF2B5EF4-FFF2-40B4-BE49-F238E27FC236}">
                <a16:creationId xmlns:a16="http://schemas.microsoft.com/office/drawing/2014/main" id="{EE3D8672-192F-4675-B5CE-0E358DFBA391}"/>
              </a:ext>
            </a:extLst>
          </p:cNvPr>
          <p:cNvSpPr>
            <a:spLocks noGrp="1"/>
          </p:cNvSpPr>
          <p:nvPr>
            <p:ph idx="1"/>
          </p:nvPr>
        </p:nvSpPr>
        <p:spPr>
          <a:xfrm>
            <a:off x="13473" y="1470484"/>
            <a:ext cx="8229600" cy="3917032"/>
          </a:xfrm>
        </p:spPr>
        <p:txBody>
          <a:bodyPr/>
          <a:lstStyle/>
          <a:p>
            <a:r>
              <a:rPr lang="en-GB" dirty="0">
                <a:solidFill>
                  <a:srgbClr val="0000CC"/>
                </a:solidFill>
              </a:rPr>
              <a:t>What is leadership – </a:t>
            </a:r>
            <a:r>
              <a:rPr lang="en-GB" i="1" dirty="0">
                <a:solidFill>
                  <a:srgbClr val="0000CC"/>
                </a:solidFill>
              </a:rPr>
              <a:t>some more views</a:t>
            </a:r>
          </a:p>
          <a:p>
            <a:r>
              <a:rPr lang="en-GB" dirty="0">
                <a:solidFill>
                  <a:srgbClr val="009900"/>
                </a:solidFill>
              </a:rPr>
              <a:t>Leadership and management – </a:t>
            </a:r>
            <a:r>
              <a:rPr lang="en-GB" i="1" dirty="0">
                <a:solidFill>
                  <a:srgbClr val="009900"/>
                </a:solidFill>
              </a:rPr>
              <a:t>the relationship</a:t>
            </a:r>
          </a:p>
          <a:p>
            <a:r>
              <a:rPr lang="en-GB" dirty="0">
                <a:solidFill>
                  <a:srgbClr val="7030A0"/>
                </a:solidFill>
              </a:rPr>
              <a:t>Leadership theories </a:t>
            </a:r>
          </a:p>
          <a:p>
            <a:r>
              <a:rPr lang="en-GB" dirty="0"/>
              <a:t>Kouzes &amp; Posner – The Leadership Challenge</a:t>
            </a:r>
          </a:p>
          <a:p>
            <a:r>
              <a:rPr lang="en-GB" dirty="0"/>
              <a:t>Task activity</a:t>
            </a:r>
          </a:p>
          <a:p>
            <a:endParaRPr lang="en-GB" dirty="0">
              <a:solidFill>
                <a:srgbClr val="7030A0"/>
              </a:solidFill>
            </a:endParaRPr>
          </a:p>
          <a:p>
            <a:endParaRPr lang="en-GB" dirty="0"/>
          </a:p>
        </p:txBody>
      </p:sp>
      <p:pic>
        <p:nvPicPr>
          <p:cNvPr id="5" name="Picture 4" descr="A pair of red glasses&#10;&#10;Description automatically generated with low confidence">
            <a:extLst>
              <a:ext uri="{FF2B5EF4-FFF2-40B4-BE49-F238E27FC236}">
                <a16:creationId xmlns:a16="http://schemas.microsoft.com/office/drawing/2014/main" id="{09B418BE-2062-6D2F-8660-2CB95B9B6E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88224" y="0"/>
            <a:ext cx="2555776" cy="1363081"/>
          </a:xfrm>
          <a:prstGeom prst="rect">
            <a:avLst/>
          </a:prstGeom>
        </p:spPr>
      </p:pic>
    </p:spTree>
    <p:extLst>
      <p:ext uri="{BB962C8B-B14F-4D97-AF65-F5344CB8AC3E}">
        <p14:creationId xmlns:p14="http://schemas.microsoft.com/office/powerpoint/2010/main" val="1600093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458946" y="30665"/>
            <a:ext cx="8229600" cy="1143000"/>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55454" y="833479"/>
            <a:ext cx="1112689" cy="639762"/>
          </a:xfrm>
        </p:spPr>
        <p:txBody>
          <a:bodyPr>
            <a:normAutofit/>
          </a:bodyPr>
          <a:lstStyle/>
          <a:p>
            <a:r>
              <a:rPr lang="en-GB" dirty="0">
                <a:solidFill>
                  <a:srgbClr val="0000CC"/>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32690" y="1384567"/>
            <a:ext cx="4540087" cy="1064775"/>
          </a:xfrm>
        </p:spPr>
        <p:txBody>
          <a:bodyPr>
            <a:noAutofit/>
          </a:bodyPr>
          <a:lstStyle/>
          <a:p>
            <a:pPr>
              <a:lnSpc>
                <a:spcPct val="100000"/>
              </a:lnSpc>
              <a:spcBef>
                <a:spcPts val="0"/>
              </a:spcBef>
            </a:pPr>
            <a:r>
              <a:rPr lang="en-GB" sz="2000" dirty="0">
                <a:solidFill>
                  <a:srgbClr val="0000CC"/>
                </a:solidFill>
              </a:rPr>
              <a:t>Evaluate own ability to use a range of leadership styles, in different situations and with different types of people, to fulfil the leadership role     </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00053" y="853784"/>
            <a:ext cx="4041775"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632956" y="1772816"/>
            <a:ext cx="4540087" cy="3657064"/>
          </a:xfrm>
        </p:spPr>
        <p:txBody>
          <a:bodyPr>
            <a:normAutofit fontScale="925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9D78CE41-8704-7A5F-1A0E-5DAEDBF17B64}"/>
              </a:ext>
            </a:extLst>
          </p:cNvPr>
          <p:cNvSpPr txBox="1"/>
          <p:nvPr/>
        </p:nvSpPr>
        <p:spPr>
          <a:xfrm>
            <a:off x="106489" y="4190491"/>
            <a:ext cx="4540086"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Critically assess a recognised leadership model or theory in relation to its ability to impact on individual workplace performance</a:t>
            </a:r>
          </a:p>
        </p:txBody>
      </p:sp>
      <p:sp>
        <p:nvSpPr>
          <p:cNvPr id="8" name="TextBox 7">
            <a:extLst>
              <a:ext uri="{FF2B5EF4-FFF2-40B4-BE49-F238E27FC236}">
                <a16:creationId xmlns:a16="http://schemas.microsoft.com/office/drawing/2014/main" id="{9AFB76E0-CE52-5A8E-5173-568813930119}"/>
              </a:ext>
            </a:extLst>
          </p:cNvPr>
          <p:cNvSpPr txBox="1"/>
          <p:nvPr/>
        </p:nvSpPr>
        <p:spPr>
          <a:xfrm>
            <a:off x="53806" y="2921168"/>
            <a:ext cx="4645024"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Assess your own ability to set direction, motivate, delegate and empower others to bring about a workplace change</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BC88-A01F-4937-8495-E6D72FA5EDB0}"/>
              </a:ext>
            </a:extLst>
          </p:cNvPr>
          <p:cNvSpPr>
            <a:spLocks noGrp="1"/>
          </p:cNvSpPr>
          <p:nvPr>
            <p:ph type="title"/>
          </p:nvPr>
        </p:nvSpPr>
        <p:spPr/>
        <p:txBody>
          <a:bodyPr/>
          <a:lstStyle/>
          <a:p>
            <a:r>
              <a:rPr lang="en-GB" dirty="0"/>
              <a:t>What is leadership?</a:t>
            </a:r>
          </a:p>
        </p:txBody>
      </p:sp>
      <p:sp>
        <p:nvSpPr>
          <p:cNvPr id="3" name="Content Placeholder 2">
            <a:extLst>
              <a:ext uri="{FF2B5EF4-FFF2-40B4-BE49-F238E27FC236}">
                <a16:creationId xmlns:a16="http://schemas.microsoft.com/office/drawing/2014/main" id="{74C77869-5737-4F86-95A3-779FBE88C23E}"/>
              </a:ext>
            </a:extLst>
          </p:cNvPr>
          <p:cNvSpPr>
            <a:spLocks noGrp="1"/>
          </p:cNvSpPr>
          <p:nvPr>
            <p:ph idx="1"/>
          </p:nvPr>
        </p:nvSpPr>
        <p:spPr>
          <a:xfrm>
            <a:off x="617186" y="1253331"/>
            <a:ext cx="7886700" cy="4351338"/>
          </a:xfrm>
        </p:spPr>
        <p:txBody>
          <a:bodyPr>
            <a:normAutofit fontScale="92500" lnSpcReduction="10000"/>
          </a:bodyPr>
          <a:lstStyle/>
          <a:p>
            <a:pPr marL="0" indent="0">
              <a:buNone/>
            </a:pPr>
            <a:r>
              <a:rPr lang="en-GB" dirty="0"/>
              <a:t>According to Northouse (2013: p.5):</a:t>
            </a:r>
          </a:p>
          <a:p>
            <a:pPr marL="0" indent="0">
              <a:buNone/>
            </a:pPr>
            <a:endParaRPr lang="en-GB" dirty="0"/>
          </a:p>
          <a:p>
            <a:pPr marL="0" indent="0">
              <a:buNone/>
            </a:pPr>
            <a:r>
              <a:rPr lang="en-GB" dirty="0">
                <a:solidFill>
                  <a:srgbClr val="002060"/>
                </a:solidFill>
              </a:rPr>
              <a:t>“Leadership is a process whereby an individual influences a group of individuals to achieve a common goal”</a:t>
            </a:r>
          </a:p>
          <a:p>
            <a:pPr marL="0" indent="0">
              <a:buNone/>
            </a:pPr>
            <a:endParaRPr lang="en-GB" dirty="0"/>
          </a:p>
          <a:p>
            <a:r>
              <a:rPr lang="en-GB" dirty="0">
                <a:solidFill>
                  <a:srgbClr val="0000CC"/>
                </a:solidFill>
              </a:rPr>
              <a:t>Key words – Process, Influences, Group,  Goal</a:t>
            </a:r>
          </a:p>
          <a:p>
            <a:r>
              <a:rPr lang="en-GB" dirty="0">
                <a:solidFill>
                  <a:srgbClr val="0000CC"/>
                </a:solidFill>
              </a:rPr>
              <a:t>Process involves giving purpose or meaningful direction.</a:t>
            </a:r>
          </a:p>
          <a:p>
            <a:r>
              <a:rPr lang="en-GB" dirty="0">
                <a:solidFill>
                  <a:srgbClr val="0000CC"/>
                </a:solidFill>
              </a:rPr>
              <a:t>The group may be followers, subordinates, employees, peers. </a:t>
            </a:r>
          </a:p>
          <a:p>
            <a:endParaRPr lang="en-GB" dirty="0"/>
          </a:p>
        </p:txBody>
      </p:sp>
    </p:spTree>
    <p:extLst>
      <p:ext uri="{BB962C8B-B14F-4D97-AF65-F5344CB8AC3E}">
        <p14:creationId xmlns:p14="http://schemas.microsoft.com/office/powerpoint/2010/main" val="2916581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4B3D-4821-4346-99C0-76209C8348E9}"/>
              </a:ext>
            </a:extLst>
          </p:cNvPr>
          <p:cNvSpPr>
            <a:spLocks noGrp="1"/>
          </p:cNvSpPr>
          <p:nvPr>
            <p:ph type="title"/>
          </p:nvPr>
        </p:nvSpPr>
        <p:spPr/>
        <p:txBody>
          <a:bodyPr>
            <a:normAutofit/>
          </a:bodyPr>
          <a:lstStyle/>
          <a:p>
            <a:r>
              <a:rPr lang="en-GB" sz="3600" i="1" dirty="0"/>
              <a:t>Limitations</a:t>
            </a:r>
            <a:r>
              <a:rPr lang="en-GB" sz="3600" dirty="0"/>
              <a:t> of the Northouse definition</a:t>
            </a:r>
          </a:p>
        </p:txBody>
      </p:sp>
      <p:sp>
        <p:nvSpPr>
          <p:cNvPr id="3" name="Content Placeholder 2">
            <a:extLst>
              <a:ext uri="{FF2B5EF4-FFF2-40B4-BE49-F238E27FC236}">
                <a16:creationId xmlns:a16="http://schemas.microsoft.com/office/drawing/2014/main" id="{58FBDD29-DCD3-4B47-BD2B-C8241827CFAB}"/>
              </a:ext>
            </a:extLst>
          </p:cNvPr>
          <p:cNvSpPr>
            <a:spLocks noGrp="1"/>
          </p:cNvSpPr>
          <p:nvPr>
            <p:ph idx="1"/>
          </p:nvPr>
        </p:nvSpPr>
        <p:spPr>
          <a:xfrm>
            <a:off x="646349" y="1253331"/>
            <a:ext cx="7886700" cy="4351338"/>
          </a:xfrm>
        </p:spPr>
        <p:txBody>
          <a:bodyPr>
            <a:normAutofit fontScale="92500" lnSpcReduction="20000"/>
          </a:bodyPr>
          <a:lstStyle/>
          <a:p>
            <a:r>
              <a:rPr lang="en-GB" dirty="0">
                <a:solidFill>
                  <a:srgbClr val="FF0000"/>
                </a:solidFill>
              </a:rPr>
              <a:t>Is it a process? </a:t>
            </a:r>
            <a:r>
              <a:rPr lang="en-GB" i="1" dirty="0">
                <a:solidFill>
                  <a:srgbClr val="FF0000"/>
                </a:solidFill>
              </a:rPr>
              <a:t>OR</a:t>
            </a:r>
            <a:r>
              <a:rPr lang="en-GB" dirty="0">
                <a:solidFill>
                  <a:srgbClr val="FF0000"/>
                </a:solidFill>
              </a:rPr>
              <a:t> is it a </a:t>
            </a:r>
            <a:r>
              <a:rPr lang="en-GB" dirty="0">
                <a:solidFill>
                  <a:srgbClr val="009900"/>
                </a:solidFill>
              </a:rPr>
              <a:t>person</a:t>
            </a:r>
            <a:r>
              <a:rPr lang="en-GB" dirty="0">
                <a:solidFill>
                  <a:srgbClr val="FF0000"/>
                </a:solidFill>
              </a:rPr>
              <a:t>, </a:t>
            </a:r>
            <a:r>
              <a:rPr lang="en-GB" dirty="0">
                <a:solidFill>
                  <a:srgbClr val="660066"/>
                </a:solidFill>
              </a:rPr>
              <a:t>position</a:t>
            </a:r>
            <a:r>
              <a:rPr lang="en-GB" dirty="0">
                <a:solidFill>
                  <a:srgbClr val="FF0000"/>
                </a:solidFill>
              </a:rPr>
              <a:t>, or is it about </a:t>
            </a:r>
            <a:r>
              <a:rPr lang="en-GB" dirty="0">
                <a:solidFill>
                  <a:srgbClr val="002060"/>
                </a:solidFill>
              </a:rPr>
              <a:t>results</a:t>
            </a:r>
            <a:r>
              <a:rPr lang="en-GB" dirty="0">
                <a:solidFill>
                  <a:srgbClr val="FF0000"/>
                </a:solidFill>
              </a:rPr>
              <a:t>? (Grint, 2005)</a:t>
            </a:r>
          </a:p>
          <a:p>
            <a:r>
              <a:rPr lang="en-GB" dirty="0">
                <a:solidFill>
                  <a:srgbClr val="009900"/>
                </a:solidFill>
              </a:rPr>
              <a:t>Person – Leadership attributes – Maybe transformational or charismatic</a:t>
            </a:r>
          </a:p>
          <a:p>
            <a:r>
              <a:rPr lang="en-GB" dirty="0">
                <a:solidFill>
                  <a:srgbClr val="660066"/>
                </a:solidFill>
              </a:rPr>
              <a:t>Position – Exercise of power i.e. top-down rather than distributed</a:t>
            </a:r>
          </a:p>
          <a:p>
            <a:pPr marL="0" indent="0">
              <a:buNone/>
            </a:pPr>
            <a:r>
              <a:rPr lang="en-GB" dirty="0"/>
              <a:t>‘</a:t>
            </a:r>
            <a:r>
              <a:rPr lang="en-GB" i="1" dirty="0"/>
              <a:t>Power is the ability to mobilise resources (human and material) to get things done’ (Kantor, 1976, p.66)</a:t>
            </a:r>
          </a:p>
          <a:p>
            <a:r>
              <a:rPr lang="en-GB" dirty="0">
                <a:solidFill>
                  <a:srgbClr val="002060"/>
                </a:solidFill>
              </a:rPr>
              <a:t>Results – But can we make a causal link, given the large number of employees </a:t>
            </a:r>
          </a:p>
          <a:p>
            <a:r>
              <a:rPr lang="en-GB" dirty="0">
                <a:solidFill>
                  <a:srgbClr val="FF0066"/>
                </a:solidFill>
              </a:rPr>
              <a:t>What about different organisational contexts and culture - i.e. contingency theory?</a:t>
            </a:r>
          </a:p>
          <a:p>
            <a:endParaRPr lang="en-GB" dirty="0"/>
          </a:p>
        </p:txBody>
      </p:sp>
    </p:spTree>
    <p:extLst>
      <p:ext uri="{BB962C8B-B14F-4D97-AF65-F5344CB8AC3E}">
        <p14:creationId xmlns:p14="http://schemas.microsoft.com/office/powerpoint/2010/main" val="2220105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43E1-C493-461C-BEC4-47DF0EEFBA2A}"/>
              </a:ext>
            </a:extLst>
          </p:cNvPr>
          <p:cNvSpPr>
            <a:spLocks noGrp="1"/>
          </p:cNvSpPr>
          <p:nvPr>
            <p:ph type="title"/>
          </p:nvPr>
        </p:nvSpPr>
        <p:spPr/>
        <p:txBody>
          <a:bodyPr>
            <a:normAutofit/>
          </a:bodyPr>
          <a:lstStyle/>
          <a:p>
            <a:r>
              <a:rPr lang="en-GB" dirty="0"/>
              <a:t>Which leaders do you admire? Why?</a:t>
            </a:r>
          </a:p>
        </p:txBody>
      </p:sp>
      <p:sp>
        <p:nvSpPr>
          <p:cNvPr id="5" name="Rectangle 4">
            <a:extLst>
              <a:ext uri="{FF2B5EF4-FFF2-40B4-BE49-F238E27FC236}">
                <a16:creationId xmlns:a16="http://schemas.microsoft.com/office/drawing/2014/main" id="{608AC3B2-12E0-48DC-BAB5-296672EDC561}"/>
              </a:ext>
            </a:extLst>
          </p:cNvPr>
          <p:cNvSpPr/>
          <p:nvPr/>
        </p:nvSpPr>
        <p:spPr>
          <a:xfrm>
            <a:off x="457200" y="1988840"/>
            <a:ext cx="3840026" cy="369332"/>
          </a:xfrm>
          <a:prstGeom prst="rect">
            <a:avLst/>
          </a:prstGeom>
        </p:spPr>
        <p:txBody>
          <a:bodyPr wrap="none">
            <a:spAutoFit/>
          </a:bodyPr>
          <a:lstStyle/>
          <a:p>
            <a:r>
              <a:rPr lang="en-GB" dirty="0"/>
              <a:t>Obama: 'yes we can‘   - ‘Yes we can’</a:t>
            </a:r>
          </a:p>
        </p:txBody>
      </p:sp>
      <p:sp>
        <p:nvSpPr>
          <p:cNvPr id="6" name="Rectangle 5">
            <a:extLst>
              <a:ext uri="{FF2B5EF4-FFF2-40B4-BE49-F238E27FC236}">
                <a16:creationId xmlns:a16="http://schemas.microsoft.com/office/drawing/2014/main" id="{4E0D8264-04C5-475D-BE03-F8B0FB1A77A5}"/>
              </a:ext>
            </a:extLst>
          </p:cNvPr>
          <p:cNvSpPr/>
          <p:nvPr/>
        </p:nvSpPr>
        <p:spPr>
          <a:xfrm>
            <a:off x="4355976" y="1982913"/>
            <a:ext cx="4572000" cy="646331"/>
          </a:xfrm>
          <a:prstGeom prst="rect">
            <a:avLst/>
          </a:prstGeom>
        </p:spPr>
        <p:txBody>
          <a:bodyPr>
            <a:spAutoFit/>
          </a:bodyPr>
          <a:lstStyle/>
          <a:p>
            <a:r>
              <a:rPr lang="en-GB" dirty="0"/>
              <a:t>Jeremy Corbyn- ‘We will change the lives of the people’</a:t>
            </a:r>
          </a:p>
        </p:txBody>
      </p:sp>
      <p:pic>
        <p:nvPicPr>
          <p:cNvPr id="7" name="Content Placeholder 7">
            <a:extLst>
              <a:ext uri="{FF2B5EF4-FFF2-40B4-BE49-F238E27FC236}">
                <a16:creationId xmlns:a16="http://schemas.microsoft.com/office/drawing/2014/main" id="{80C83C9F-DA7A-44DF-90E0-D50BB9D748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2929374"/>
            <a:ext cx="2984675" cy="2269829"/>
          </a:xfrm>
          <a:prstGeom prst="rect">
            <a:avLst/>
          </a:prstGeom>
        </p:spPr>
      </p:pic>
      <p:pic>
        <p:nvPicPr>
          <p:cNvPr id="8" name="Picture 7">
            <a:extLst>
              <a:ext uri="{FF2B5EF4-FFF2-40B4-BE49-F238E27FC236}">
                <a16:creationId xmlns:a16="http://schemas.microsoft.com/office/drawing/2014/main" id="{1CCDFA47-03E1-4C0F-B22E-2075FD9CA258}"/>
              </a:ext>
            </a:extLst>
          </p:cNvPr>
          <p:cNvPicPr>
            <a:picLocks noChangeAspect="1"/>
          </p:cNvPicPr>
          <p:nvPr/>
        </p:nvPicPr>
        <p:blipFill>
          <a:blip r:embed="rId3"/>
          <a:stretch>
            <a:fillRect/>
          </a:stretch>
        </p:blipFill>
        <p:spPr>
          <a:xfrm>
            <a:off x="5045188" y="2929374"/>
            <a:ext cx="3193575" cy="2351734"/>
          </a:xfrm>
          <a:prstGeom prst="rect">
            <a:avLst/>
          </a:prstGeom>
        </p:spPr>
      </p:pic>
    </p:spTree>
    <p:extLst>
      <p:ext uri="{BB962C8B-B14F-4D97-AF65-F5344CB8AC3E}">
        <p14:creationId xmlns:p14="http://schemas.microsoft.com/office/powerpoint/2010/main" val="1438267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3EB8-01FC-4832-9317-06B1A3DFAAA1}"/>
              </a:ext>
            </a:extLst>
          </p:cNvPr>
          <p:cNvSpPr>
            <a:spLocks noGrp="1"/>
          </p:cNvSpPr>
          <p:nvPr>
            <p:ph type="title"/>
          </p:nvPr>
        </p:nvSpPr>
        <p:spPr>
          <a:xfrm>
            <a:off x="488403" y="58518"/>
            <a:ext cx="8229600" cy="1143000"/>
          </a:xfrm>
        </p:spPr>
        <p:txBody>
          <a:bodyPr/>
          <a:lstStyle/>
          <a:p>
            <a:r>
              <a:rPr lang="en-GB" dirty="0"/>
              <a:t>Some </a:t>
            </a:r>
            <a:r>
              <a:rPr lang="en-GB" i="1" dirty="0"/>
              <a:t>types</a:t>
            </a:r>
          </a:p>
        </p:txBody>
      </p:sp>
      <p:sp>
        <p:nvSpPr>
          <p:cNvPr id="5" name="Content Placeholder 2">
            <a:extLst>
              <a:ext uri="{FF2B5EF4-FFF2-40B4-BE49-F238E27FC236}">
                <a16:creationId xmlns:a16="http://schemas.microsoft.com/office/drawing/2014/main" id="{2A4DA449-8C15-43EF-89BB-8945E9C5DF8A}"/>
              </a:ext>
            </a:extLst>
          </p:cNvPr>
          <p:cNvSpPr>
            <a:spLocks noGrp="1"/>
          </p:cNvSpPr>
          <p:nvPr>
            <p:ph idx="1"/>
          </p:nvPr>
        </p:nvSpPr>
        <p:spPr>
          <a:xfrm>
            <a:off x="251520" y="1201518"/>
            <a:ext cx="2914650" cy="4454963"/>
          </a:xfrm>
        </p:spPr>
        <p:txBody>
          <a:bodyPr>
            <a:normAutofit/>
          </a:bodyPr>
          <a:lstStyle/>
          <a:p>
            <a:r>
              <a:rPr lang="en-GB" sz="1700" b="1" dirty="0"/>
              <a:t>Charismatic leaders</a:t>
            </a:r>
            <a:r>
              <a:rPr lang="en-GB" sz="1700" dirty="0"/>
              <a:t> inspire their followers to do things or to do things better; this is done by conjuring up enthusiasm in others for a stated vision or goal</a:t>
            </a:r>
          </a:p>
          <a:p>
            <a:endParaRPr lang="en-GB" sz="1700" dirty="0"/>
          </a:p>
          <a:p>
            <a:r>
              <a:rPr lang="en-GB" sz="1700" b="1" dirty="0"/>
              <a:t>Contingency theory-</a:t>
            </a:r>
            <a:r>
              <a:rPr lang="en-GB" sz="1700" dirty="0"/>
              <a:t>effectiveness of </a:t>
            </a:r>
            <a:r>
              <a:rPr lang="en-GB" sz="1700" b="1" dirty="0"/>
              <a:t>leadership</a:t>
            </a:r>
            <a:r>
              <a:rPr lang="en-GB" sz="1700" dirty="0"/>
              <a:t> depends upon the situation, and there are numerous factors, such as the nature of the task, </a:t>
            </a:r>
            <a:r>
              <a:rPr lang="en-GB" sz="1700" b="1" dirty="0"/>
              <a:t>leader's</a:t>
            </a:r>
            <a:r>
              <a:rPr lang="en-GB" sz="1700" dirty="0"/>
              <a:t> personality</a:t>
            </a:r>
            <a:endParaRPr lang="en-GB" sz="1700" dirty="0">
              <a:hlinkClick r:id="rId2"/>
            </a:endParaRPr>
          </a:p>
          <a:p>
            <a:endParaRPr lang="en-GB" sz="1700" dirty="0"/>
          </a:p>
          <a:p>
            <a:endParaRPr lang="en-GB" sz="1700" dirty="0"/>
          </a:p>
          <a:p>
            <a:endParaRPr lang="en-GB" sz="1700" dirty="0"/>
          </a:p>
        </p:txBody>
      </p:sp>
      <p:sp>
        <p:nvSpPr>
          <p:cNvPr id="6" name="Content Placeholder 5">
            <a:extLst>
              <a:ext uri="{FF2B5EF4-FFF2-40B4-BE49-F238E27FC236}">
                <a16:creationId xmlns:a16="http://schemas.microsoft.com/office/drawing/2014/main" id="{DAE0AC4C-8C0F-466C-8E99-F0EAD1C3E2CE}"/>
              </a:ext>
            </a:extLst>
          </p:cNvPr>
          <p:cNvSpPr txBox="1">
            <a:spLocks/>
          </p:cNvSpPr>
          <p:nvPr/>
        </p:nvSpPr>
        <p:spPr>
          <a:xfrm>
            <a:off x="5772150" y="1201518"/>
            <a:ext cx="2914650" cy="4468949"/>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Distributed leadership- </a:t>
            </a:r>
            <a:r>
              <a:rPr lang="en-GB" sz="1800" dirty="0"/>
              <a:t>mobilising leadership expertise at all levels in an organisation in order to generate more opportunities for change and to build the capacity for improvement</a:t>
            </a:r>
          </a:p>
          <a:p>
            <a:pPr marL="0" indent="0">
              <a:buNone/>
            </a:pPr>
            <a:endParaRPr lang="en-GB" sz="1800" dirty="0"/>
          </a:p>
          <a:p>
            <a:r>
              <a:rPr lang="en-GB" sz="1800" b="1" dirty="0"/>
              <a:t>Ethical leadership</a:t>
            </a:r>
            <a:r>
              <a:rPr lang="en-GB" sz="1800" dirty="0"/>
              <a:t>- leadership that is directed by respect for ethical beliefs and values and for the dignity and rights of others. It is thus related to concepts such as trust, honesty, consideration, charisma and fairness.</a:t>
            </a:r>
          </a:p>
          <a:p>
            <a:pPr marL="0" indent="0">
              <a:buNone/>
            </a:pPr>
            <a:endParaRPr lang="en-GB" sz="1800" dirty="0"/>
          </a:p>
          <a:p>
            <a:endParaRPr lang="en-GB" sz="1800" dirty="0"/>
          </a:p>
          <a:p>
            <a:endParaRPr lang="en-GB" sz="1800" dirty="0"/>
          </a:p>
        </p:txBody>
      </p:sp>
    </p:spTree>
    <p:extLst>
      <p:ext uri="{BB962C8B-B14F-4D97-AF65-F5344CB8AC3E}">
        <p14:creationId xmlns:p14="http://schemas.microsoft.com/office/powerpoint/2010/main" val="2441737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7658B-37F6-4579-844B-72783E5308DF}"/>
              </a:ext>
            </a:extLst>
          </p:cNvPr>
          <p:cNvSpPr>
            <a:spLocks noGrp="1"/>
          </p:cNvSpPr>
          <p:nvPr>
            <p:ph type="title"/>
          </p:nvPr>
        </p:nvSpPr>
        <p:spPr/>
        <p:txBody>
          <a:bodyPr>
            <a:normAutofit fontScale="90000"/>
          </a:bodyPr>
          <a:lstStyle/>
          <a:p>
            <a:r>
              <a:rPr lang="en-GB" dirty="0"/>
              <a:t>The Difference between leadership and management (Kotter, 1990)</a:t>
            </a:r>
          </a:p>
        </p:txBody>
      </p:sp>
      <p:sp>
        <p:nvSpPr>
          <p:cNvPr id="5" name="Content Placeholder 2">
            <a:extLst>
              <a:ext uri="{FF2B5EF4-FFF2-40B4-BE49-F238E27FC236}">
                <a16:creationId xmlns:a16="http://schemas.microsoft.com/office/drawing/2014/main" id="{D37E2A59-3430-4728-A0D1-A21C9D1CEBA7}"/>
              </a:ext>
            </a:extLst>
          </p:cNvPr>
          <p:cNvSpPr>
            <a:spLocks noGrp="1"/>
          </p:cNvSpPr>
          <p:nvPr>
            <p:ph idx="1"/>
          </p:nvPr>
        </p:nvSpPr>
        <p:spPr>
          <a:xfrm>
            <a:off x="611560" y="1844824"/>
            <a:ext cx="3744416" cy="3528392"/>
          </a:xfrm>
        </p:spPr>
        <p:txBody>
          <a:bodyPr>
            <a:normAutofit/>
          </a:bodyPr>
          <a:lstStyle/>
          <a:p>
            <a:pPr marL="0" indent="0" algn="ctr" eaLnBrk="0" hangingPunct="0">
              <a:spcBef>
                <a:spcPts val="450"/>
              </a:spcBef>
              <a:spcAft>
                <a:spcPts val="450"/>
              </a:spcAft>
              <a:buNone/>
            </a:pPr>
            <a:r>
              <a:rPr lang="en-US" sz="2400" b="1" dirty="0">
                <a:solidFill>
                  <a:srgbClr val="FF0000"/>
                </a:solidFill>
                <a:latin typeface="Arial" charset="0"/>
              </a:rPr>
              <a:t>Management Activities</a:t>
            </a:r>
          </a:p>
          <a:p>
            <a:pPr marL="0" indent="0" algn="ctr" eaLnBrk="0" hangingPunct="0">
              <a:spcBef>
                <a:spcPts val="450"/>
              </a:spcBef>
              <a:spcAft>
                <a:spcPts val="450"/>
              </a:spcAft>
              <a:buNone/>
            </a:pPr>
            <a:r>
              <a:rPr lang="en-US" sz="2400" b="1" dirty="0">
                <a:solidFill>
                  <a:schemeClr val="tx1">
                    <a:lumMod val="75000"/>
                    <a:lumOff val="25000"/>
                  </a:schemeClr>
                </a:solidFill>
                <a:latin typeface="Arial" charset="0"/>
              </a:rPr>
              <a:t>“Produces order and consistency”</a:t>
            </a:r>
          </a:p>
          <a:p>
            <a:pPr eaLnBrk="0" hangingPunct="0">
              <a:spcBef>
                <a:spcPts val="450"/>
              </a:spcBef>
              <a:spcAft>
                <a:spcPts val="450"/>
              </a:spcAft>
            </a:pPr>
            <a:r>
              <a:rPr lang="en-US" sz="2400" dirty="0">
                <a:latin typeface="Arial" charset="0"/>
              </a:rPr>
              <a:t>Planning &amp; Budgeting</a:t>
            </a:r>
          </a:p>
          <a:p>
            <a:pPr eaLnBrk="0" hangingPunct="0">
              <a:spcBef>
                <a:spcPts val="450"/>
              </a:spcBef>
              <a:spcAft>
                <a:spcPts val="450"/>
              </a:spcAft>
            </a:pPr>
            <a:r>
              <a:rPr lang="en-US" sz="2400" dirty="0">
                <a:latin typeface="Arial" charset="0"/>
              </a:rPr>
              <a:t>Organizing &amp; Staffing</a:t>
            </a:r>
          </a:p>
          <a:p>
            <a:pPr eaLnBrk="0" hangingPunct="0">
              <a:spcBef>
                <a:spcPts val="450"/>
              </a:spcBef>
              <a:spcAft>
                <a:spcPts val="450"/>
              </a:spcAft>
            </a:pPr>
            <a:r>
              <a:rPr lang="en-US" sz="2400" dirty="0">
                <a:latin typeface="Arial" charset="0"/>
              </a:rPr>
              <a:t>Controlling &amp; Problem Solving</a:t>
            </a:r>
          </a:p>
        </p:txBody>
      </p:sp>
      <p:sp>
        <p:nvSpPr>
          <p:cNvPr id="6" name="Content Placeholder 3">
            <a:extLst>
              <a:ext uri="{FF2B5EF4-FFF2-40B4-BE49-F238E27FC236}">
                <a16:creationId xmlns:a16="http://schemas.microsoft.com/office/drawing/2014/main" id="{200147C4-F45D-4BBF-95E2-045CE9FB15D3}"/>
              </a:ext>
            </a:extLst>
          </p:cNvPr>
          <p:cNvSpPr txBox="1">
            <a:spLocks/>
          </p:cNvSpPr>
          <p:nvPr/>
        </p:nvSpPr>
        <p:spPr>
          <a:xfrm>
            <a:off x="5220072" y="1916832"/>
            <a:ext cx="3672408" cy="3528392"/>
          </a:xfrm>
          <a:prstGeom prst="rect">
            <a:avLst/>
          </a:prstGeom>
        </p:spPr>
        <p:txBody>
          <a:bodyPr>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3100" b="1" dirty="0">
                <a:solidFill>
                  <a:srgbClr val="009900"/>
                </a:solidFill>
              </a:rPr>
              <a:t>Leadership Activities</a:t>
            </a:r>
          </a:p>
          <a:p>
            <a:pPr marL="0" indent="0" algn="ctr">
              <a:buFont typeface="Arial" pitchFamily="34" charset="0"/>
              <a:buNone/>
            </a:pPr>
            <a:endParaRPr lang="en-GB" sz="1200" b="1" dirty="0">
              <a:solidFill>
                <a:schemeClr val="tx1">
                  <a:lumMod val="75000"/>
                  <a:lumOff val="25000"/>
                </a:schemeClr>
              </a:solidFill>
            </a:endParaRPr>
          </a:p>
          <a:p>
            <a:pPr marL="0" indent="0" algn="ctr">
              <a:spcBef>
                <a:spcPts val="450"/>
              </a:spcBef>
              <a:buFont typeface="Arial" pitchFamily="34" charset="0"/>
              <a:buNone/>
            </a:pPr>
            <a:r>
              <a:rPr lang="en-GB" sz="3100" b="1" dirty="0">
                <a:solidFill>
                  <a:schemeClr val="tx1">
                    <a:lumMod val="75000"/>
                    <a:lumOff val="25000"/>
                  </a:schemeClr>
                </a:solidFill>
              </a:rPr>
              <a:t>“Produces change and movement”</a:t>
            </a:r>
          </a:p>
          <a:p>
            <a:pPr marL="0" indent="0" algn="ctr">
              <a:buFont typeface="Arial" pitchFamily="34" charset="0"/>
              <a:buNone/>
            </a:pPr>
            <a:endParaRPr lang="en-GB" sz="1400" dirty="0">
              <a:solidFill>
                <a:schemeClr val="tx1">
                  <a:lumMod val="75000"/>
                  <a:lumOff val="25000"/>
                </a:schemeClr>
              </a:solidFill>
            </a:endParaRPr>
          </a:p>
          <a:p>
            <a:pPr eaLnBrk="0" hangingPunct="0">
              <a:lnSpc>
                <a:spcPct val="150000"/>
              </a:lnSpc>
              <a:spcBef>
                <a:spcPts val="0"/>
              </a:spcBef>
              <a:spcAft>
                <a:spcPts val="450"/>
              </a:spcAft>
              <a:buFontTx/>
              <a:buChar char="•"/>
            </a:pPr>
            <a:r>
              <a:rPr lang="en-US" sz="3400" dirty="0">
                <a:latin typeface="Arial" charset="0"/>
              </a:rPr>
              <a:t>Establishing direction</a:t>
            </a:r>
          </a:p>
          <a:p>
            <a:pPr eaLnBrk="0" hangingPunct="0">
              <a:lnSpc>
                <a:spcPct val="150000"/>
              </a:lnSpc>
              <a:buFontTx/>
              <a:buChar char="•"/>
            </a:pPr>
            <a:r>
              <a:rPr lang="en-US" sz="3400" dirty="0">
                <a:latin typeface="Arial" charset="0"/>
              </a:rPr>
              <a:t> Aligning people </a:t>
            </a:r>
          </a:p>
          <a:p>
            <a:pPr eaLnBrk="0" hangingPunct="0">
              <a:lnSpc>
                <a:spcPct val="150000"/>
              </a:lnSpc>
              <a:buFontTx/>
              <a:buChar char="•"/>
            </a:pPr>
            <a:r>
              <a:rPr lang="en-US" sz="3400" dirty="0">
                <a:latin typeface="Arial" charset="0"/>
              </a:rPr>
              <a:t> Motivating / Inspiring</a:t>
            </a:r>
          </a:p>
          <a:p>
            <a:pPr eaLnBrk="0" hangingPunct="0">
              <a:lnSpc>
                <a:spcPct val="150000"/>
              </a:lnSpc>
              <a:buFontTx/>
              <a:buChar char="•"/>
            </a:pPr>
            <a:endParaRPr lang="en-US" dirty="0">
              <a:latin typeface="Arial" charset="0"/>
            </a:endParaRPr>
          </a:p>
          <a:p>
            <a:pPr marL="0" indent="0">
              <a:buFont typeface="Arial" pitchFamily="34" charset="0"/>
              <a:buNone/>
            </a:pPr>
            <a:endParaRPr lang="en-GB" dirty="0"/>
          </a:p>
        </p:txBody>
      </p:sp>
    </p:spTree>
    <p:extLst>
      <p:ext uri="{BB962C8B-B14F-4D97-AF65-F5344CB8AC3E}">
        <p14:creationId xmlns:p14="http://schemas.microsoft.com/office/powerpoint/2010/main" val="2689620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1F71-B434-4D8C-B301-FF0E8B6A5484}"/>
              </a:ext>
            </a:extLst>
          </p:cNvPr>
          <p:cNvSpPr>
            <a:spLocks noGrp="1"/>
          </p:cNvSpPr>
          <p:nvPr>
            <p:ph type="title"/>
          </p:nvPr>
        </p:nvSpPr>
        <p:spPr/>
        <p:txBody>
          <a:bodyPr>
            <a:normAutofit/>
          </a:bodyPr>
          <a:lstStyle/>
          <a:p>
            <a:r>
              <a:rPr lang="en-GB" dirty="0"/>
              <a:t>Traditional view of leadership and management</a:t>
            </a:r>
          </a:p>
        </p:txBody>
      </p:sp>
      <p:graphicFrame>
        <p:nvGraphicFramePr>
          <p:cNvPr id="4" name="Group 3">
            <a:extLst>
              <a:ext uri="{FF2B5EF4-FFF2-40B4-BE49-F238E27FC236}">
                <a16:creationId xmlns:a16="http://schemas.microsoft.com/office/drawing/2014/main" id="{EF98A42D-CE45-4798-8A1B-A7192E2F5D3D}"/>
              </a:ext>
            </a:extLst>
          </p:cNvPr>
          <p:cNvGraphicFramePr>
            <a:graphicFrameLocks noGrp="1"/>
          </p:cNvGraphicFramePr>
          <p:nvPr>
            <p:extLst>
              <p:ext uri="{D42A27DB-BD31-4B8C-83A1-F6EECF244321}">
                <p14:modId xmlns:p14="http://schemas.microsoft.com/office/powerpoint/2010/main" val="3292805162"/>
              </p:ext>
            </p:extLst>
          </p:nvPr>
        </p:nvGraphicFramePr>
        <p:xfrm>
          <a:off x="457200" y="1574703"/>
          <a:ext cx="8381144" cy="3805334"/>
        </p:xfrm>
        <a:graphic>
          <a:graphicData uri="http://schemas.openxmlformats.org/drawingml/2006/table">
            <a:tbl>
              <a:tblPr/>
              <a:tblGrid>
                <a:gridCol w="4037881">
                  <a:extLst>
                    <a:ext uri="{9D8B030D-6E8A-4147-A177-3AD203B41FA5}">
                      <a16:colId xmlns:a16="http://schemas.microsoft.com/office/drawing/2014/main" val="20000"/>
                    </a:ext>
                  </a:extLst>
                </a:gridCol>
                <a:gridCol w="4343263">
                  <a:extLst>
                    <a:ext uri="{9D8B030D-6E8A-4147-A177-3AD203B41FA5}">
                      <a16:colId xmlns:a16="http://schemas.microsoft.com/office/drawing/2014/main" val="20001"/>
                    </a:ext>
                  </a:extLst>
                </a:gridCol>
              </a:tblGrid>
              <a:tr h="629835">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Manager</a:t>
                      </a:r>
                    </a:p>
                  </a:txBody>
                  <a:tcPr marL="68580" marR="68580" marT="34292" marB="34292" anchor="ctr" anchorCtr="1"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Leader</a:t>
                      </a: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txBody>
                  <a:tcPr marL="68580" marR="68580" marT="34292" marB="34292" anchor="ctr" anchorCtr="1"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3096670">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Focuses on the present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Prefers stability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Orients toward the short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Focuses on procedure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Asks “what” and “how”</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Prefers to control</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Is happy in complexity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Uses the rational mind</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FF0000"/>
                          </a:solidFill>
                          <a:effectLst/>
                          <a:latin typeface="Arial" charset="0"/>
                        </a:rPr>
                        <a:t>Works within the context of the organization and the business</a:t>
                      </a:r>
                    </a:p>
                  </a:txBody>
                  <a:tcPr marL="68580" marR="68580" marT="34292" marB="3429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Looks toward the future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Appreciates change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Orients toward the long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Engages in a Vision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Asks “why” and “what”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Knows how to delegate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Prefers to simplify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Trusts intuition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9900"/>
                          </a:solidFill>
                          <a:effectLst/>
                          <a:latin typeface="Arial" charset="0"/>
                        </a:rPr>
                        <a:t>Takes social and environmental contexts into consideration</a:t>
                      </a:r>
                    </a:p>
                  </a:txBody>
                  <a:tcPr marL="68580" marR="68580" marT="34292" marB="3429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78706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BFD3-508A-4CCD-88D7-AEBE803BF269}"/>
              </a:ext>
            </a:extLst>
          </p:cNvPr>
          <p:cNvSpPr>
            <a:spLocks noGrp="1"/>
          </p:cNvSpPr>
          <p:nvPr>
            <p:ph type="title"/>
          </p:nvPr>
        </p:nvSpPr>
        <p:spPr/>
        <p:txBody>
          <a:bodyPr>
            <a:normAutofit/>
          </a:bodyPr>
          <a:lstStyle/>
          <a:p>
            <a:r>
              <a:rPr lang="en-GB" dirty="0"/>
              <a:t>Difference between leadership and management</a:t>
            </a:r>
          </a:p>
        </p:txBody>
      </p:sp>
      <p:sp>
        <p:nvSpPr>
          <p:cNvPr id="3" name="Content Placeholder 2">
            <a:extLst>
              <a:ext uri="{FF2B5EF4-FFF2-40B4-BE49-F238E27FC236}">
                <a16:creationId xmlns:a16="http://schemas.microsoft.com/office/drawing/2014/main" id="{2A189979-A807-44E6-9598-DB68AD899284}"/>
              </a:ext>
            </a:extLst>
          </p:cNvPr>
          <p:cNvSpPr>
            <a:spLocks noGrp="1"/>
          </p:cNvSpPr>
          <p:nvPr>
            <p:ph idx="1"/>
          </p:nvPr>
        </p:nvSpPr>
        <p:spPr/>
        <p:txBody>
          <a:bodyPr>
            <a:normAutofit/>
          </a:bodyPr>
          <a:lstStyle/>
          <a:p>
            <a:r>
              <a:rPr lang="en-GB" dirty="0">
                <a:solidFill>
                  <a:srgbClr val="009900"/>
                </a:solidFill>
              </a:rPr>
              <a:t>Leadership is ‘doing the right thing’ whereas management is ‘doing the thing right’ (Bennis and Nanus, 1985)</a:t>
            </a:r>
          </a:p>
          <a:p>
            <a:r>
              <a:rPr lang="en-GB" dirty="0">
                <a:solidFill>
                  <a:srgbClr val="FF0066"/>
                </a:solidFill>
              </a:rPr>
              <a:t>In other words, leadership is about mission and strategy whereas management is about implementing plans and getting things done</a:t>
            </a:r>
          </a:p>
          <a:p>
            <a:r>
              <a:rPr lang="en-GB" dirty="0">
                <a:solidFill>
                  <a:srgbClr val="660033"/>
                </a:solidFill>
              </a:rPr>
              <a:t>Leadership is about ‘coping with change’ whereas management is about ‘coping with complexity’ (Kotter, 1990)</a:t>
            </a:r>
          </a:p>
          <a:p>
            <a:endParaRPr lang="en-GB" dirty="0"/>
          </a:p>
        </p:txBody>
      </p:sp>
    </p:spTree>
    <p:extLst>
      <p:ext uri="{BB962C8B-B14F-4D97-AF65-F5344CB8AC3E}">
        <p14:creationId xmlns:p14="http://schemas.microsoft.com/office/powerpoint/2010/main" val="3983924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5CF8-FD45-422B-A019-DF49757C992C}"/>
              </a:ext>
            </a:extLst>
          </p:cNvPr>
          <p:cNvSpPr>
            <a:spLocks noGrp="1"/>
          </p:cNvSpPr>
          <p:nvPr>
            <p:ph type="title"/>
          </p:nvPr>
        </p:nvSpPr>
        <p:spPr>
          <a:xfrm>
            <a:off x="457200" y="274637"/>
            <a:ext cx="8229600" cy="1325563"/>
          </a:xfrm>
        </p:spPr>
        <p:txBody>
          <a:bodyPr>
            <a:noAutofit/>
          </a:bodyPr>
          <a:lstStyle/>
          <a:p>
            <a:r>
              <a:rPr lang="en-GB" sz="3600" dirty="0"/>
              <a:t>Management and leadership; Are they the same or different?</a:t>
            </a:r>
            <a:br>
              <a:rPr lang="en-GB" sz="3600" dirty="0"/>
            </a:br>
            <a:endParaRPr lang="en-GB" sz="3600" dirty="0"/>
          </a:p>
        </p:txBody>
      </p:sp>
      <p:sp>
        <p:nvSpPr>
          <p:cNvPr id="3" name="Content Placeholder 2">
            <a:extLst>
              <a:ext uri="{FF2B5EF4-FFF2-40B4-BE49-F238E27FC236}">
                <a16:creationId xmlns:a16="http://schemas.microsoft.com/office/drawing/2014/main" id="{247D3206-0A01-45AB-9E35-E12B237C26E6}"/>
              </a:ext>
            </a:extLst>
          </p:cNvPr>
          <p:cNvSpPr>
            <a:spLocks noGrp="1"/>
          </p:cNvSpPr>
          <p:nvPr>
            <p:ph idx="1"/>
          </p:nvPr>
        </p:nvSpPr>
        <p:spPr/>
        <p:txBody>
          <a:bodyPr/>
          <a:lstStyle/>
          <a:p>
            <a:pPr marL="0" indent="0">
              <a:buNone/>
            </a:pPr>
            <a:r>
              <a:rPr lang="en-GB" dirty="0">
                <a:solidFill>
                  <a:srgbClr val="660033"/>
                </a:solidFill>
              </a:rPr>
              <a:t>Maybe leadership is </a:t>
            </a:r>
            <a:r>
              <a:rPr lang="en-GB" i="1" dirty="0">
                <a:solidFill>
                  <a:srgbClr val="660033"/>
                </a:solidFill>
              </a:rPr>
              <a:t>a part of management</a:t>
            </a:r>
            <a:r>
              <a:rPr lang="en-GB" dirty="0">
                <a:solidFill>
                  <a:srgbClr val="660033"/>
                </a:solidFill>
              </a:rPr>
              <a:t>?</a:t>
            </a:r>
          </a:p>
          <a:p>
            <a:pPr marL="0" indent="0">
              <a:buNone/>
            </a:pPr>
            <a:r>
              <a:rPr lang="en-GB" dirty="0">
                <a:solidFill>
                  <a:srgbClr val="660033"/>
                </a:solidFill>
              </a:rPr>
              <a:t>e.g. Mintzberg (1973):</a:t>
            </a:r>
          </a:p>
          <a:p>
            <a:pPr marL="0" indent="0">
              <a:buNone/>
            </a:pPr>
            <a:r>
              <a:rPr lang="en-GB" dirty="0">
                <a:solidFill>
                  <a:srgbClr val="FF0066"/>
                </a:solidFill>
              </a:rPr>
              <a:t>Management roles include: Leader, figurehead, liaison, monitor, disseminator, spokesperson, improver/changer, disturbance handler, resource allocator, negotiator</a:t>
            </a:r>
          </a:p>
          <a:p>
            <a:endParaRPr lang="en-GB" dirty="0"/>
          </a:p>
        </p:txBody>
      </p:sp>
    </p:spTree>
    <p:extLst>
      <p:ext uri="{BB962C8B-B14F-4D97-AF65-F5344CB8AC3E}">
        <p14:creationId xmlns:p14="http://schemas.microsoft.com/office/powerpoint/2010/main" val="1457090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D1E3-B6F1-4A7B-BCC3-69616C74BF25}"/>
              </a:ext>
            </a:extLst>
          </p:cNvPr>
          <p:cNvSpPr>
            <a:spLocks noGrp="1"/>
          </p:cNvSpPr>
          <p:nvPr>
            <p:ph type="title"/>
          </p:nvPr>
        </p:nvSpPr>
        <p:spPr>
          <a:xfrm>
            <a:off x="457200" y="9622"/>
            <a:ext cx="8229600" cy="850106"/>
          </a:xfrm>
        </p:spPr>
        <p:txBody>
          <a:bodyPr>
            <a:normAutofit/>
          </a:bodyPr>
          <a:lstStyle/>
          <a:p>
            <a:r>
              <a:rPr lang="en-US" dirty="0"/>
              <a:t>Assigned vs. Emergent Leadership</a:t>
            </a:r>
            <a:endParaRPr lang="en-GB" dirty="0"/>
          </a:p>
        </p:txBody>
      </p:sp>
      <p:sp>
        <p:nvSpPr>
          <p:cNvPr id="4" name="Rectangle 3">
            <a:extLst>
              <a:ext uri="{FF2B5EF4-FFF2-40B4-BE49-F238E27FC236}">
                <a16:creationId xmlns:a16="http://schemas.microsoft.com/office/drawing/2014/main" id="{54176A3E-1BA3-4B01-BE4D-6BEFF9A895A9}"/>
              </a:ext>
            </a:extLst>
          </p:cNvPr>
          <p:cNvSpPr/>
          <p:nvPr/>
        </p:nvSpPr>
        <p:spPr>
          <a:xfrm>
            <a:off x="269425" y="859728"/>
            <a:ext cx="4330824" cy="2800767"/>
          </a:xfrm>
          <a:prstGeom prst="rect">
            <a:avLst/>
          </a:prstGeom>
        </p:spPr>
        <p:txBody>
          <a:bodyPr wrap="square">
            <a:spAutoFit/>
          </a:bodyPr>
          <a:lstStyle/>
          <a:p>
            <a:pPr algn="ctr"/>
            <a:r>
              <a:rPr lang="en-US" sz="2800" b="1" dirty="0">
                <a:solidFill>
                  <a:srgbClr val="FF0066"/>
                </a:solidFill>
              </a:rPr>
              <a:t>Assigned</a:t>
            </a:r>
          </a:p>
          <a:p>
            <a:endParaRPr lang="en-US" sz="2800" dirty="0"/>
          </a:p>
          <a:p>
            <a:r>
              <a:rPr lang="en-US" sz="2000" dirty="0"/>
              <a:t>Leadership based on occupying a position within an organization</a:t>
            </a:r>
          </a:p>
          <a:p>
            <a:pPr marL="457200" indent="-457200">
              <a:buFont typeface="Arial" panose="020B0604020202020204" pitchFamily="34" charset="0"/>
              <a:buChar char="•"/>
            </a:pPr>
            <a:r>
              <a:rPr lang="en-US" sz="2000" dirty="0"/>
              <a:t>Team leaders</a:t>
            </a:r>
          </a:p>
          <a:p>
            <a:pPr marL="457200" indent="-457200">
              <a:buFont typeface="Arial" panose="020B0604020202020204" pitchFamily="34" charset="0"/>
              <a:buChar char="•"/>
            </a:pPr>
            <a:r>
              <a:rPr lang="en-US" sz="2000" dirty="0"/>
              <a:t>Plant managers</a:t>
            </a:r>
          </a:p>
          <a:p>
            <a:pPr marL="457200" indent="-457200">
              <a:buFont typeface="Arial" panose="020B0604020202020204" pitchFamily="34" charset="0"/>
              <a:buChar char="•"/>
            </a:pPr>
            <a:r>
              <a:rPr lang="en-US" sz="2000" dirty="0"/>
              <a:t>Department heads</a:t>
            </a:r>
          </a:p>
          <a:p>
            <a:pPr marL="457200" indent="-457200">
              <a:buFont typeface="Arial" panose="020B0604020202020204" pitchFamily="34" charset="0"/>
              <a:buChar char="•"/>
            </a:pPr>
            <a:r>
              <a:rPr lang="en-US" sz="2000" dirty="0"/>
              <a:t>Directors</a:t>
            </a:r>
          </a:p>
        </p:txBody>
      </p:sp>
      <p:sp>
        <p:nvSpPr>
          <p:cNvPr id="5" name="Rectangle 4">
            <a:extLst>
              <a:ext uri="{FF2B5EF4-FFF2-40B4-BE49-F238E27FC236}">
                <a16:creationId xmlns:a16="http://schemas.microsoft.com/office/drawing/2014/main" id="{0366542B-6BAA-4E62-B707-18F9CCEA136F}"/>
              </a:ext>
            </a:extLst>
          </p:cNvPr>
          <p:cNvSpPr/>
          <p:nvPr/>
        </p:nvSpPr>
        <p:spPr>
          <a:xfrm>
            <a:off x="4499992" y="859728"/>
            <a:ext cx="4572000" cy="4339650"/>
          </a:xfrm>
          <a:prstGeom prst="rect">
            <a:avLst/>
          </a:prstGeom>
        </p:spPr>
        <p:txBody>
          <a:bodyPr>
            <a:spAutoFit/>
          </a:bodyPr>
          <a:lstStyle/>
          <a:p>
            <a:pPr algn="ctr">
              <a:buNone/>
            </a:pPr>
            <a:r>
              <a:rPr lang="en-US" sz="2800" dirty="0">
                <a:solidFill>
                  <a:srgbClr val="009900"/>
                </a:solidFill>
              </a:rPr>
              <a:t>Emergent</a:t>
            </a:r>
          </a:p>
          <a:p>
            <a:pPr>
              <a:buNone/>
            </a:pPr>
            <a:endParaRPr lang="en-US" sz="2800" dirty="0"/>
          </a:p>
          <a:p>
            <a:pPr>
              <a:buNone/>
            </a:pPr>
            <a:r>
              <a:rPr lang="en-US" sz="2000" dirty="0">
                <a:solidFill>
                  <a:srgbClr val="002060"/>
                </a:solidFill>
              </a:rPr>
              <a:t>An individual perceived by others as the most influential member of a group or organization regardless of the individual’s title</a:t>
            </a:r>
          </a:p>
          <a:p>
            <a:pPr marL="342900" indent="-342900">
              <a:buFont typeface="Arial" panose="020B0604020202020204" pitchFamily="34" charset="0"/>
              <a:buChar char="•"/>
            </a:pPr>
            <a:r>
              <a:rPr lang="en-US" sz="2000" dirty="0">
                <a:solidFill>
                  <a:srgbClr val="002060"/>
                </a:solidFill>
              </a:rPr>
              <a:t>Emerges over time through communication behaviors</a:t>
            </a:r>
          </a:p>
          <a:p>
            <a:pPr marL="342900" indent="-342900">
              <a:buFont typeface="Arial" panose="020B0604020202020204" pitchFamily="34" charset="0"/>
              <a:buChar char="•"/>
            </a:pPr>
            <a:r>
              <a:rPr lang="en-US" sz="2000" dirty="0">
                <a:solidFill>
                  <a:srgbClr val="002060"/>
                </a:solidFill>
              </a:rPr>
              <a:t>Verbal involvement</a:t>
            </a:r>
          </a:p>
          <a:p>
            <a:pPr marL="342900" indent="-342900">
              <a:buFont typeface="Arial" panose="020B0604020202020204" pitchFamily="34" charset="0"/>
              <a:buChar char="•"/>
            </a:pPr>
            <a:r>
              <a:rPr lang="en-US" sz="2000" dirty="0">
                <a:solidFill>
                  <a:srgbClr val="002060"/>
                </a:solidFill>
              </a:rPr>
              <a:t>Being informed</a:t>
            </a:r>
          </a:p>
          <a:p>
            <a:pPr marL="342900" indent="-342900">
              <a:buFont typeface="Arial" panose="020B0604020202020204" pitchFamily="34" charset="0"/>
              <a:buChar char="•"/>
            </a:pPr>
            <a:r>
              <a:rPr lang="en-US" sz="2000" dirty="0">
                <a:solidFill>
                  <a:srgbClr val="002060"/>
                </a:solidFill>
              </a:rPr>
              <a:t>Seeking others’ opinions</a:t>
            </a:r>
          </a:p>
          <a:p>
            <a:pPr marL="342900" indent="-342900">
              <a:buFont typeface="Arial" panose="020B0604020202020204" pitchFamily="34" charset="0"/>
              <a:buChar char="•"/>
            </a:pPr>
            <a:r>
              <a:rPr lang="en-US" sz="2000" dirty="0">
                <a:solidFill>
                  <a:srgbClr val="002060"/>
                </a:solidFill>
              </a:rPr>
              <a:t>Being firm but not rigid</a:t>
            </a:r>
          </a:p>
          <a:p>
            <a:pPr marL="342900" indent="-342900">
              <a:buFont typeface="Arial" panose="020B0604020202020204" pitchFamily="34" charset="0"/>
              <a:buChar char="•"/>
            </a:pPr>
            <a:r>
              <a:rPr lang="en-US" sz="2000" dirty="0">
                <a:solidFill>
                  <a:srgbClr val="002060"/>
                </a:solidFill>
              </a:rPr>
              <a:t>Affected by personality and gender </a:t>
            </a:r>
          </a:p>
        </p:txBody>
      </p:sp>
    </p:spTree>
    <p:extLst>
      <p:ext uri="{BB962C8B-B14F-4D97-AF65-F5344CB8AC3E}">
        <p14:creationId xmlns:p14="http://schemas.microsoft.com/office/powerpoint/2010/main" val="999725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5BE9B-CD38-4436-8DA4-3B914FF299DC}"/>
              </a:ext>
            </a:extLst>
          </p:cNvPr>
          <p:cNvSpPr>
            <a:spLocks noGrp="1"/>
          </p:cNvSpPr>
          <p:nvPr>
            <p:ph type="title"/>
          </p:nvPr>
        </p:nvSpPr>
        <p:spPr/>
        <p:txBody>
          <a:bodyPr/>
          <a:lstStyle/>
          <a:p>
            <a:r>
              <a:rPr lang="en-US" dirty="0"/>
              <a:t>Leadership Theories</a:t>
            </a:r>
            <a:endParaRPr lang="en-GB" dirty="0"/>
          </a:p>
        </p:txBody>
      </p:sp>
      <p:sp>
        <p:nvSpPr>
          <p:cNvPr id="3" name="Content Placeholder 2">
            <a:extLst>
              <a:ext uri="{FF2B5EF4-FFF2-40B4-BE49-F238E27FC236}">
                <a16:creationId xmlns:a16="http://schemas.microsoft.com/office/drawing/2014/main" id="{43E9EA33-7EC6-4C3A-BD69-5A720090D00A}"/>
              </a:ext>
            </a:extLst>
          </p:cNvPr>
          <p:cNvSpPr>
            <a:spLocks noGrp="1"/>
          </p:cNvSpPr>
          <p:nvPr>
            <p:ph idx="1"/>
          </p:nvPr>
        </p:nvSpPr>
        <p:spPr>
          <a:xfrm>
            <a:off x="628650" y="1253331"/>
            <a:ext cx="7886700" cy="4351338"/>
          </a:xfrm>
        </p:spPr>
        <p:txBody>
          <a:bodyPr>
            <a:normAutofit fontScale="85000" lnSpcReduction="10000"/>
          </a:bodyPr>
          <a:lstStyle/>
          <a:p>
            <a:pPr marL="414338" indent="-414338">
              <a:lnSpc>
                <a:spcPct val="150000"/>
              </a:lnSpc>
              <a:buFont typeface="Wingdings" pitchFamily="2" charset="2"/>
              <a:buAutoNum type="arabicParenR"/>
            </a:pPr>
            <a:r>
              <a:rPr lang="en-GB" i="1" u="sng" dirty="0"/>
              <a:t>Management Theories – </a:t>
            </a:r>
            <a:r>
              <a:rPr lang="en-GB" dirty="0"/>
              <a:t>Focus on role of supervision, organization, and systems of rewards and punishments</a:t>
            </a:r>
            <a:r>
              <a:rPr lang="en-GB" i="1" dirty="0"/>
              <a:t>; </a:t>
            </a:r>
          </a:p>
          <a:p>
            <a:pPr marL="414338" indent="-414338">
              <a:lnSpc>
                <a:spcPct val="150000"/>
              </a:lnSpc>
              <a:buFont typeface="Wingdings" pitchFamily="2" charset="2"/>
              <a:buAutoNum type="arabicParenR"/>
            </a:pPr>
            <a:r>
              <a:rPr lang="en-GB" i="1" u="sng" dirty="0"/>
              <a:t>Relationship Theories – </a:t>
            </a:r>
            <a:r>
              <a:rPr lang="en-GB" i="1" dirty="0"/>
              <a:t>Also called “transformational leadership;” Focus on motivating and inspiring followers.</a:t>
            </a:r>
          </a:p>
          <a:p>
            <a:pPr marL="414338" indent="-414338">
              <a:lnSpc>
                <a:spcPct val="150000"/>
              </a:lnSpc>
              <a:buFont typeface="Wingdings" pitchFamily="2" charset="2"/>
              <a:buAutoNum type="arabicParenR"/>
            </a:pPr>
            <a:r>
              <a:rPr lang="en-US" i="1" u="sng" dirty="0"/>
              <a:t>Great Man Theories</a:t>
            </a:r>
            <a:r>
              <a:rPr lang="en-US" dirty="0"/>
              <a:t> – Leaders are born, not made;</a:t>
            </a:r>
          </a:p>
          <a:p>
            <a:pPr marL="414338" indent="-414338">
              <a:lnSpc>
                <a:spcPct val="150000"/>
              </a:lnSpc>
              <a:buFont typeface="Wingdings" pitchFamily="2" charset="2"/>
              <a:buAutoNum type="arabicParenR"/>
            </a:pPr>
            <a:r>
              <a:rPr lang="en-US" i="1" u="sng" dirty="0"/>
              <a:t>Trait Theories</a:t>
            </a:r>
            <a:r>
              <a:rPr lang="en-US" dirty="0"/>
              <a:t> – Certain traits make people better leaders, e.g., assertiveness, intelligence;</a:t>
            </a:r>
          </a:p>
          <a:p>
            <a:endParaRPr lang="en-GB" dirty="0"/>
          </a:p>
        </p:txBody>
      </p:sp>
    </p:spTree>
    <p:extLst>
      <p:ext uri="{BB962C8B-B14F-4D97-AF65-F5344CB8AC3E}">
        <p14:creationId xmlns:p14="http://schemas.microsoft.com/office/powerpoint/2010/main" val="1616994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20DC9-128F-468B-8A86-7E562286FE37}"/>
              </a:ext>
            </a:extLst>
          </p:cNvPr>
          <p:cNvSpPr>
            <a:spLocks noGrp="1"/>
          </p:cNvSpPr>
          <p:nvPr>
            <p:ph type="title"/>
          </p:nvPr>
        </p:nvSpPr>
        <p:spPr/>
        <p:txBody>
          <a:bodyPr>
            <a:normAutofit/>
          </a:bodyPr>
          <a:lstStyle/>
          <a:p>
            <a:r>
              <a:rPr lang="en-US" dirty="0"/>
              <a:t>Leadership Theories (Cont.)</a:t>
            </a:r>
            <a:endParaRPr lang="en-GB" dirty="0"/>
          </a:p>
        </p:txBody>
      </p:sp>
      <p:sp>
        <p:nvSpPr>
          <p:cNvPr id="3" name="Content Placeholder 2">
            <a:extLst>
              <a:ext uri="{FF2B5EF4-FFF2-40B4-BE49-F238E27FC236}">
                <a16:creationId xmlns:a16="http://schemas.microsoft.com/office/drawing/2014/main" id="{78F88E67-ADF0-41A7-913B-D90AE0C4680D}"/>
              </a:ext>
            </a:extLst>
          </p:cNvPr>
          <p:cNvSpPr>
            <a:spLocks noGrp="1"/>
          </p:cNvSpPr>
          <p:nvPr>
            <p:ph idx="1"/>
          </p:nvPr>
        </p:nvSpPr>
        <p:spPr>
          <a:xfrm>
            <a:off x="628650" y="1253331"/>
            <a:ext cx="7886700" cy="4351338"/>
          </a:xfrm>
        </p:spPr>
        <p:txBody>
          <a:bodyPr>
            <a:normAutofit fontScale="85000" lnSpcReduction="20000"/>
          </a:bodyPr>
          <a:lstStyle/>
          <a:p>
            <a:pPr>
              <a:lnSpc>
                <a:spcPct val="150000"/>
              </a:lnSpc>
              <a:buNone/>
            </a:pPr>
            <a:r>
              <a:rPr lang="en-US" sz="4000" dirty="0">
                <a:latin typeface="Arial" charset="0"/>
              </a:rPr>
              <a:t>5) </a:t>
            </a:r>
            <a:r>
              <a:rPr lang="en-US" i="1" u="sng" dirty="0">
                <a:latin typeface="Arial" charset="0"/>
              </a:rPr>
              <a:t>Behavioral Theories</a:t>
            </a:r>
            <a:r>
              <a:rPr lang="en-US" i="1" dirty="0">
                <a:latin typeface="Arial" charset="0"/>
              </a:rPr>
              <a:t> – </a:t>
            </a:r>
            <a:r>
              <a:rPr lang="en-US" dirty="0">
                <a:latin typeface="Arial" charset="0"/>
              </a:rPr>
              <a:t>Great leaders are made, not born.  Focuses on actions or behaviors instead of other factors;</a:t>
            </a:r>
          </a:p>
          <a:p>
            <a:pPr>
              <a:lnSpc>
                <a:spcPct val="150000"/>
              </a:lnSpc>
              <a:buNone/>
            </a:pPr>
            <a:r>
              <a:rPr lang="en-US" dirty="0">
                <a:latin typeface="Arial" charset="0"/>
              </a:rPr>
              <a:t>6) </a:t>
            </a:r>
            <a:r>
              <a:rPr lang="en-US" i="1" u="sng" dirty="0">
                <a:latin typeface="Arial" charset="0"/>
              </a:rPr>
              <a:t>Participative Theories</a:t>
            </a:r>
            <a:r>
              <a:rPr lang="en-US" i="1" dirty="0">
                <a:latin typeface="Arial" charset="0"/>
              </a:rPr>
              <a:t> – </a:t>
            </a:r>
            <a:r>
              <a:rPr lang="en-US" dirty="0">
                <a:latin typeface="Arial" charset="0"/>
              </a:rPr>
              <a:t>Ideal leadership style takes input of others into account;</a:t>
            </a:r>
          </a:p>
          <a:p>
            <a:pPr>
              <a:lnSpc>
                <a:spcPct val="150000"/>
              </a:lnSpc>
              <a:buNone/>
            </a:pPr>
            <a:r>
              <a:rPr lang="en-GB" dirty="0">
                <a:latin typeface="Arial" charset="0"/>
              </a:rPr>
              <a:t>7)  </a:t>
            </a:r>
            <a:r>
              <a:rPr lang="en-GB" u="sng" dirty="0">
                <a:latin typeface="Arial" charset="0"/>
              </a:rPr>
              <a:t>Contingency Theories </a:t>
            </a:r>
            <a:r>
              <a:rPr lang="en-GB" dirty="0">
                <a:latin typeface="Arial" charset="0"/>
              </a:rPr>
              <a:t>– Particular variables related to the environment determine which leadership style is best;</a:t>
            </a:r>
          </a:p>
          <a:p>
            <a:endParaRPr lang="en-GB" dirty="0"/>
          </a:p>
        </p:txBody>
      </p:sp>
    </p:spTree>
    <p:extLst>
      <p:ext uri="{BB962C8B-B14F-4D97-AF65-F5344CB8AC3E}">
        <p14:creationId xmlns:p14="http://schemas.microsoft.com/office/powerpoint/2010/main" val="399469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0" y="0"/>
            <a:ext cx="6516216" cy="1143000"/>
          </a:xfrm>
        </p:spPr>
        <p:txBody>
          <a:bodyPr>
            <a:normAutofit/>
          </a:bodyPr>
          <a:lstStyle/>
          <a:p>
            <a:r>
              <a:rPr lang="en-GB" sz="3600" dirty="0"/>
              <a:t>Review of Task - Discussion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395536" y="1988840"/>
            <a:ext cx="8075240" cy="3463040"/>
          </a:xfrm>
        </p:spPr>
        <p:txBody>
          <a:bodyPr>
            <a:normAutofit fontScale="85000" lnSpcReduction="10000"/>
          </a:bodyPr>
          <a:lstStyle/>
          <a:p>
            <a:pPr marL="0" indent="0">
              <a:buNone/>
            </a:pPr>
            <a:r>
              <a:rPr lang="en-GB" dirty="0">
                <a:solidFill>
                  <a:srgbClr val="002060"/>
                </a:solidFill>
              </a:rPr>
              <a:t>After listening and watching the David Marquet, ‘Greatness’ on YouTube, -</a:t>
            </a:r>
          </a:p>
          <a:p>
            <a:pPr marL="0" indent="0">
              <a:buNone/>
            </a:pPr>
            <a:r>
              <a:rPr lang="en-GB" dirty="0">
                <a:solidFill>
                  <a:srgbClr val="002060"/>
                </a:solidFill>
              </a:rPr>
              <a:t> </a:t>
            </a:r>
            <a:r>
              <a:rPr lang="en-GB" sz="2800" b="1" dirty="0">
                <a:solidFill>
                  <a:srgbClr val="002060"/>
                </a:solidFill>
                <a:hlinkClick r:id="rId3">
                  <a:extLst>
                    <a:ext uri="{A12FA001-AC4F-418D-AE19-62706E023703}">
                      <ahyp:hlinkClr xmlns:ahyp="http://schemas.microsoft.com/office/drawing/2018/hyperlinkcolor" val="tx"/>
                    </a:ext>
                  </a:extLst>
                </a:hlinkClick>
              </a:rPr>
              <a:t>https://www.youtube.com/watch?v=psAXMqxwol8</a:t>
            </a:r>
            <a:r>
              <a:rPr lang="en-GB" dirty="0">
                <a:solidFill>
                  <a:srgbClr val="002060"/>
                </a:solidFill>
              </a:rPr>
              <a:t>, </a:t>
            </a:r>
          </a:p>
          <a:p>
            <a:pPr marL="0" indent="0">
              <a:buNone/>
            </a:pPr>
            <a:r>
              <a:rPr lang="en-GB" dirty="0">
                <a:solidFill>
                  <a:srgbClr val="002060"/>
                </a:solidFill>
              </a:rPr>
              <a:t>suggest answers, and reasons, for the following questions:-</a:t>
            </a:r>
          </a:p>
          <a:p>
            <a:pPr lvl="1"/>
            <a:r>
              <a:rPr lang="en-GB" dirty="0">
                <a:solidFill>
                  <a:srgbClr val="0000CC"/>
                </a:solidFill>
              </a:rPr>
              <a:t>What is David’s approach to leadership?</a:t>
            </a:r>
          </a:p>
          <a:p>
            <a:pPr lvl="1"/>
            <a:r>
              <a:rPr lang="en-GB" dirty="0">
                <a:solidFill>
                  <a:srgbClr val="0000CC"/>
                </a:solidFill>
              </a:rPr>
              <a:t>Why does it work?</a:t>
            </a:r>
          </a:p>
          <a:p>
            <a:pPr lvl="1"/>
            <a:r>
              <a:rPr lang="en-GB" dirty="0">
                <a:solidFill>
                  <a:srgbClr val="0000CC"/>
                </a:solidFill>
              </a:rPr>
              <a:t>What are the key components of his leadership style?</a:t>
            </a:r>
          </a:p>
          <a:p>
            <a:pPr lvl="1"/>
            <a:r>
              <a:rPr lang="en-GB" dirty="0">
                <a:solidFill>
                  <a:srgbClr val="0000CC"/>
                </a:solidFill>
              </a:rPr>
              <a:t>Could his style work in business and other organisations?</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the next session.</a:t>
            </a:r>
          </a:p>
        </p:txBody>
      </p:sp>
      <p:pic>
        <p:nvPicPr>
          <p:cNvPr id="5" name="Picture 4" descr="A picture containing text, person, person&#10;&#10;Description automatically generated">
            <a:extLst>
              <a:ext uri="{FF2B5EF4-FFF2-40B4-BE49-F238E27FC236}">
                <a16:creationId xmlns:a16="http://schemas.microsoft.com/office/drawing/2014/main" id="{E2A9C6DD-1A89-43C2-BDC2-23519EDBE18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16216" y="0"/>
            <a:ext cx="2627784" cy="1478129"/>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849D-8528-4A2B-BD6F-90879356A006}"/>
              </a:ext>
            </a:extLst>
          </p:cNvPr>
          <p:cNvSpPr>
            <a:spLocks noGrp="1"/>
          </p:cNvSpPr>
          <p:nvPr>
            <p:ph type="title"/>
          </p:nvPr>
        </p:nvSpPr>
        <p:spPr/>
        <p:txBody>
          <a:bodyPr/>
          <a:lstStyle/>
          <a:p>
            <a:r>
              <a:rPr lang="en-GB" dirty="0"/>
              <a:t>Upon reflection…</a:t>
            </a:r>
          </a:p>
        </p:txBody>
      </p:sp>
      <p:sp>
        <p:nvSpPr>
          <p:cNvPr id="3" name="Content Placeholder 2">
            <a:extLst>
              <a:ext uri="{FF2B5EF4-FFF2-40B4-BE49-F238E27FC236}">
                <a16:creationId xmlns:a16="http://schemas.microsoft.com/office/drawing/2014/main" id="{25FAD321-0B1B-4EDC-9D6A-765F4CE25FF4}"/>
              </a:ext>
            </a:extLst>
          </p:cNvPr>
          <p:cNvSpPr>
            <a:spLocks noGrp="1"/>
          </p:cNvSpPr>
          <p:nvPr>
            <p:ph idx="1"/>
          </p:nvPr>
        </p:nvSpPr>
        <p:spPr/>
        <p:txBody>
          <a:bodyPr/>
          <a:lstStyle/>
          <a:p>
            <a:pPr marL="0" indent="0">
              <a:buNone/>
            </a:pPr>
            <a:r>
              <a:rPr lang="en-GB" dirty="0"/>
              <a:t>What is your view on leadership?</a:t>
            </a:r>
          </a:p>
          <a:p>
            <a:endParaRPr lang="en-GB" dirty="0"/>
          </a:p>
          <a:p>
            <a:r>
              <a:rPr lang="en-GB" dirty="0"/>
              <a:t>Are leaders made or born?</a:t>
            </a:r>
          </a:p>
          <a:p>
            <a:endParaRPr lang="en-GB" dirty="0"/>
          </a:p>
        </p:txBody>
      </p:sp>
      <p:pic>
        <p:nvPicPr>
          <p:cNvPr id="5" name="Picture 4">
            <a:extLst>
              <a:ext uri="{FF2B5EF4-FFF2-40B4-BE49-F238E27FC236}">
                <a16:creationId xmlns:a16="http://schemas.microsoft.com/office/drawing/2014/main" id="{5200CB72-8759-07E1-2672-F357B959DB54}"/>
              </a:ext>
            </a:extLst>
          </p:cNvPr>
          <p:cNvPicPr>
            <a:picLocks noChangeAspect="1"/>
          </p:cNvPicPr>
          <p:nvPr/>
        </p:nvPicPr>
        <p:blipFill>
          <a:blip r:embed="rId2"/>
          <a:stretch>
            <a:fillRect/>
          </a:stretch>
        </p:blipFill>
        <p:spPr>
          <a:xfrm>
            <a:off x="6876256" y="2557323"/>
            <a:ext cx="2178424" cy="3137797"/>
          </a:xfrm>
          <a:prstGeom prst="rect">
            <a:avLst/>
          </a:prstGeom>
        </p:spPr>
      </p:pic>
    </p:spTree>
    <p:extLst>
      <p:ext uri="{BB962C8B-B14F-4D97-AF65-F5344CB8AC3E}">
        <p14:creationId xmlns:p14="http://schemas.microsoft.com/office/powerpoint/2010/main" val="4041733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96C88-20FD-4847-82BC-CE624753591F}"/>
              </a:ext>
            </a:extLst>
          </p:cNvPr>
          <p:cNvSpPr>
            <a:spLocks noGrp="1"/>
          </p:cNvSpPr>
          <p:nvPr>
            <p:ph type="title"/>
          </p:nvPr>
        </p:nvSpPr>
        <p:spPr/>
        <p:txBody>
          <a:bodyPr/>
          <a:lstStyle/>
          <a:p>
            <a:r>
              <a:rPr lang="en-GB" dirty="0"/>
              <a:t>The Leadership Challenge</a:t>
            </a:r>
          </a:p>
        </p:txBody>
      </p:sp>
      <p:sp>
        <p:nvSpPr>
          <p:cNvPr id="3" name="Content Placeholder 2">
            <a:extLst>
              <a:ext uri="{FF2B5EF4-FFF2-40B4-BE49-F238E27FC236}">
                <a16:creationId xmlns:a16="http://schemas.microsoft.com/office/drawing/2014/main" id="{43F74E23-4B79-4CF8-957F-CC52DD9ED0BE}"/>
              </a:ext>
            </a:extLst>
          </p:cNvPr>
          <p:cNvSpPr>
            <a:spLocks noGrp="1"/>
          </p:cNvSpPr>
          <p:nvPr>
            <p:ph idx="1"/>
          </p:nvPr>
        </p:nvSpPr>
        <p:spPr/>
        <p:txBody>
          <a:bodyPr/>
          <a:lstStyle/>
          <a:p>
            <a:r>
              <a:rPr lang="en-GB" dirty="0"/>
              <a:t>Kouzes &amp; Posner (2012) </a:t>
            </a:r>
          </a:p>
          <a:p>
            <a:endParaRPr lang="en-GB" dirty="0"/>
          </a:p>
        </p:txBody>
      </p:sp>
      <p:pic>
        <p:nvPicPr>
          <p:cNvPr id="6" name="Picture 5" descr="A close up of a sign&#10;&#10;Description generated with very high confidence">
            <a:extLst>
              <a:ext uri="{FF2B5EF4-FFF2-40B4-BE49-F238E27FC236}">
                <a16:creationId xmlns:a16="http://schemas.microsoft.com/office/drawing/2014/main" id="{6B732E7F-749E-4509-8F77-45EF132FAD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780209"/>
            <a:ext cx="2340864" cy="3557016"/>
          </a:xfrm>
          <a:prstGeom prst="rect">
            <a:avLst/>
          </a:prstGeom>
        </p:spPr>
      </p:pic>
      <p:sp>
        <p:nvSpPr>
          <p:cNvPr id="8" name="Rectangle 7">
            <a:extLst>
              <a:ext uri="{FF2B5EF4-FFF2-40B4-BE49-F238E27FC236}">
                <a16:creationId xmlns:a16="http://schemas.microsoft.com/office/drawing/2014/main" id="{8A97A1E2-2261-4168-89DD-D37AE9146EDA}"/>
              </a:ext>
            </a:extLst>
          </p:cNvPr>
          <p:cNvSpPr/>
          <p:nvPr/>
        </p:nvSpPr>
        <p:spPr>
          <a:xfrm>
            <a:off x="818352" y="2782669"/>
            <a:ext cx="4572000" cy="707886"/>
          </a:xfrm>
          <a:prstGeom prst="rect">
            <a:avLst/>
          </a:prstGeom>
        </p:spPr>
        <p:txBody>
          <a:bodyPr>
            <a:spAutoFit/>
          </a:bodyPr>
          <a:lstStyle/>
          <a:p>
            <a:r>
              <a:rPr lang="en-US" sz="2000" b="1" dirty="0">
                <a:solidFill>
                  <a:srgbClr val="FF0000"/>
                </a:solidFill>
              </a:rPr>
              <a:t>How to Make Extraordinary Things Happen in Organizations</a:t>
            </a:r>
            <a:endParaRPr lang="en-GB" sz="2000" dirty="0">
              <a:solidFill>
                <a:srgbClr val="FF0000"/>
              </a:solidFill>
            </a:endParaRPr>
          </a:p>
        </p:txBody>
      </p:sp>
    </p:spTree>
    <p:extLst>
      <p:ext uri="{BB962C8B-B14F-4D97-AF65-F5344CB8AC3E}">
        <p14:creationId xmlns:p14="http://schemas.microsoft.com/office/powerpoint/2010/main" val="38565110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CD9-8B62-48A1-8D0B-02AE1039BB37}"/>
              </a:ext>
            </a:extLst>
          </p:cNvPr>
          <p:cNvSpPr>
            <a:spLocks noGrp="1"/>
          </p:cNvSpPr>
          <p:nvPr>
            <p:ph type="title"/>
          </p:nvPr>
        </p:nvSpPr>
        <p:spPr/>
        <p:txBody>
          <a:bodyPr>
            <a:normAutofit fontScale="90000"/>
          </a:bodyPr>
          <a:lstStyle/>
          <a:p>
            <a:r>
              <a:rPr lang="en-GB" dirty="0"/>
              <a:t>The five practices of exemplary leadership</a:t>
            </a:r>
            <a:br>
              <a:rPr lang="en-GB" dirty="0"/>
            </a:br>
            <a:r>
              <a:rPr lang="en-GB" sz="2000" dirty="0"/>
              <a:t>Kouzes &amp; Posner (2012) </a:t>
            </a:r>
            <a:endParaRPr lang="en-GB" dirty="0"/>
          </a:p>
        </p:txBody>
      </p:sp>
      <p:sp>
        <p:nvSpPr>
          <p:cNvPr id="3" name="Content Placeholder 2">
            <a:extLst>
              <a:ext uri="{FF2B5EF4-FFF2-40B4-BE49-F238E27FC236}">
                <a16:creationId xmlns:a16="http://schemas.microsoft.com/office/drawing/2014/main" id="{73D2C899-1519-4D12-8154-B5C9909CB19E}"/>
              </a:ext>
            </a:extLst>
          </p:cNvPr>
          <p:cNvSpPr>
            <a:spLocks noGrp="1"/>
          </p:cNvSpPr>
          <p:nvPr>
            <p:ph idx="1"/>
          </p:nvPr>
        </p:nvSpPr>
        <p:spPr>
          <a:xfrm>
            <a:off x="251520" y="1844824"/>
            <a:ext cx="8229600" cy="3917032"/>
          </a:xfrm>
        </p:spPr>
        <p:txBody>
          <a:bodyPr>
            <a:normAutofit fontScale="92500" lnSpcReduction="20000"/>
          </a:bodyPr>
          <a:lstStyle/>
          <a:p>
            <a:pPr>
              <a:defRPr/>
            </a:pPr>
            <a:r>
              <a:rPr lang="en-GB" b="1" dirty="0">
                <a:solidFill>
                  <a:srgbClr val="FF0000"/>
                </a:solidFill>
              </a:rPr>
              <a:t>Model the way - </a:t>
            </a:r>
            <a:r>
              <a:rPr lang="en-GB" dirty="0">
                <a:solidFill>
                  <a:srgbClr val="FF0000"/>
                </a:solidFill>
              </a:rPr>
              <a:t>When the process gets tough, get your hands dirty. A boss tells others what to do...</a:t>
            </a:r>
            <a:r>
              <a:rPr lang="en-GB" i="1" dirty="0">
                <a:solidFill>
                  <a:srgbClr val="FF0000"/>
                </a:solidFill>
              </a:rPr>
              <a:t>a leader shows that it can be done. </a:t>
            </a:r>
          </a:p>
          <a:p>
            <a:pPr>
              <a:defRPr/>
            </a:pPr>
            <a:r>
              <a:rPr lang="en-GB" b="1" dirty="0">
                <a:solidFill>
                  <a:srgbClr val="002060"/>
                </a:solidFill>
              </a:rPr>
              <a:t>Inspire a shared vision - </a:t>
            </a:r>
            <a:r>
              <a:rPr lang="en-GB" dirty="0">
                <a:solidFill>
                  <a:srgbClr val="002060"/>
                </a:solidFill>
              </a:rPr>
              <a:t>Next, share your vision in words that can be understood by your followers</a:t>
            </a:r>
            <a:r>
              <a:rPr lang="en-GB" b="1" dirty="0">
                <a:solidFill>
                  <a:srgbClr val="002060"/>
                </a:solidFill>
              </a:rPr>
              <a:t>. </a:t>
            </a:r>
          </a:p>
          <a:p>
            <a:pPr>
              <a:defRPr/>
            </a:pPr>
            <a:r>
              <a:rPr lang="en-GB" b="1" dirty="0">
                <a:solidFill>
                  <a:srgbClr val="7030A0"/>
                </a:solidFill>
              </a:rPr>
              <a:t>Challenge the process</a:t>
            </a:r>
            <a:r>
              <a:rPr lang="en-GB" dirty="0">
                <a:solidFill>
                  <a:srgbClr val="7030A0"/>
                </a:solidFill>
              </a:rPr>
              <a:t> - First, find a process that you believe needs to be improved the most. </a:t>
            </a:r>
          </a:p>
          <a:p>
            <a:pPr>
              <a:defRPr/>
            </a:pPr>
            <a:r>
              <a:rPr lang="en-GB" b="1" dirty="0">
                <a:solidFill>
                  <a:srgbClr val="0070C0"/>
                </a:solidFill>
              </a:rPr>
              <a:t>Enable others to act</a:t>
            </a:r>
            <a:r>
              <a:rPr lang="en-GB" dirty="0">
                <a:solidFill>
                  <a:srgbClr val="0070C0"/>
                </a:solidFill>
              </a:rPr>
              <a:t> - Give them the tools and methods to solve the problem. </a:t>
            </a:r>
          </a:p>
          <a:p>
            <a:pPr>
              <a:defRPr/>
            </a:pPr>
            <a:r>
              <a:rPr lang="en-GB" b="1" dirty="0">
                <a:solidFill>
                  <a:srgbClr val="C00000"/>
                </a:solidFill>
              </a:rPr>
              <a:t>Encourage the heart</a:t>
            </a:r>
            <a:r>
              <a:rPr lang="en-GB" dirty="0">
                <a:solidFill>
                  <a:srgbClr val="C00000"/>
                </a:solidFill>
              </a:rPr>
              <a:t> - Share the glory with your followers' heart, while keeping the pains within your own</a:t>
            </a:r>
          </a:p>
          <a:p>
            <a:endParaRPr lang="en-GB" dirty="0"/>
          </a:p>
        </p:txBody>
      </p:sp>
    </p:spTree>
    <p:extLst>
      <p:ext uri="{BB962C8B-B14F-4D97-AF65-F5344CB8AC3E}">
        <p14:creationId xmlns:p14="http://schemas.microsoft.com/office/powerpoint/2010/main" val="1778605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B363-6272-48DB-AAE0-2C18820BD53A}"/>
              </a:ext>
            </a:extLst>
          </p:cNvPr>
          <p:cNvSpPr>
            <a:spLocks noGrp="1"/>
          </p:cNvSpPr>
          <p:nvPr>
            <p:ph type="title"/>
          </p:nvPr>
        </p:nvSpPr>
        <p:spPr/>
        <p:txBody>
          <a:bodyPr/>
          <a:lstStyle/>
          <a:p>
            <a:r>
              <a:rPr lang="en-GB" dirty="0"/>
              <a:t>Model the Way</a:t>
            </a:r>
          </a:p>
        </p:txBody>
      </p:sp>
      <p:sp>
        <p:nvSpPr>
          <p:cNvPr id="5" name="Content Placeholder 2">
            <a:extLst>
              <a:ext uri="{FF2B5EF4-FFF2-40B4-BE49-F238E27FC236}">
                <a16:creationId xmlns:a16="http://schemas.microsoft.com/office/drawing/2014/main" id="{D21F8D57-464F-4C33-8BD8-A1D1621F3E94}"/>
              </a:ext>
            </a:extLst>
          </p:cNvPr>
          <p:cNvSpPr>
            <a:spLocks noGrp="1"/>
          </p:cNvSpPr>
          <p:nvPr>
            <p:ph sz="half" idx="1"/>
          </p:nvPr>
        </p:nvSpPr>
        <p:spPr>
          <a:xfrm>
            <a:off x="1568" y="1154872"/>
            <a:ext cx="3886200" cy="4351338"/>
          </a:xfrm>
        </p:spPr>
        <p:txBody>
          <a:bodyPr>
            <a:normAutofit/>
          </a:bodyPr>
          <a:lstStyle/>
          <a:p>
            <a:pPr lvl="0">
              <a:defRPr/>
            </a:pPr>
            <a:r>
              <a:rPr lang="en-GB" b="1" dirty="0">
                <a:solidFill>
                  <a:srgbClr val="7030A0"/>
                </a:solidFill>
              </a:rPr>
              <a:t>Model the way  </a:t>
            </a:r>
            <a:r>
              <a:rPr lang="en-GB" dirty="0">
                <a:solidFill>
                  <a:srgbClr val="7030A0"/>
                </a:solidFill>
              </a:rPr>
              <a:t>Find your voice and affirm shared values</a:t>
            </a:r>
          </a:p>
          <a:p>
            <a:pPr marL="457200" lvl="1" indent="0">
              <a:spcBef>
                <a:spcPts val="750"/>
              </a:spcBef>
              <a:buNone/>
              <a:defRPr/>
            </a:pPr>
            <a:r>
              <a:rPr lang="en-GB" sz="2100" dirty="0">
                <a:solidFill>
                  <a:srgbClr val="0070C0"/>
                </a:solidFill>
              </a:rPr>
              <a:t>Set the example: -</a:t>
            </a:r>
          </a:p>
          <a:p>
            <a:pPr marL="1257300" lvl="2" indent="-342900">
              <a:spcBef>
                <a:spcPts val="750"/>
              </a:spcBef>
              <a:buFont typeface="Wingdings" panose="05000000000000000000" pitchFamily="2" charset="2"/>
              <a:buChar char="ü"/>
              <a:defRPr/>
            </a:pPr>
            <a:r>
              <a:rPr lang="en-GB" sz="2100" i="1" dirty="0">
                <a:solidFill>
                  <a:srgbClr val="0070C0"/>
                </a:solidFill>
              </a:rPr>
              <a:t>Live the shared values</a:t>
            </a:r>
          </a:p>
          <a:p>
            <a:pPr marL="1257300" lvl="2" indent="-342900">
              <a:spcBef>
                <a:spcPts val="750"/>
              </a:spcBef>
              <a:buFont typeface="Wingdings" panose="05000000000000000000" pitchFamily="2" charset="2"/>
              <a:buChar char="ü"/>
              <a:defRPr/>
            </a:pPr>
            <a:r>
              <a:rPr lang="en-GB" sz="2100" i="1" dirty="0">
                <a:solidFill>
                  <a:srgbClr val="0070C0"/>
                </a:solidFill>
              </a:rPr>
              <a:t>Teach others to model the values</a:t>
            </a:r>
          </a:p>
          <a:p>
            <a:endParaRPr lang="en-GB" dirty="0"/>
          </a:p>
        </p:txBody>
      </p:sp>
      <p:sp>
        <p:nvSpPr>
          <p:cNvPr id="6" name="Content Placeholder 6">
            <a:extLst>
              <a:ext uri="{FF2B5EF4-FFF2-40B4-BE49-F238E27FC236}">
                <a16:creationId xmlns:a16="http://schemas.microsoft.com/office/drawing/2014/main" id="{8C242F37-1009-4057-9B9E-811BFDBB8E85}"/>
              </a:ext>
            </a:extLst>
          </p:cNvPr>
          <p:cNvSpPr txBox="1">
            <a:spLocks/>
          </p:cNvSpPr>
          <p:nvPr/>
        </p:nvSpPr>
        <p:spPr>
          <a:xfrm>
            <a:off x="3995936" y="1124744"/>
            <a:ext cx="4934272" cy="392464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None/>
            </a:pPr>
            <a:r>
              <a:rPr lang="en-GB" sz="1600" b="1" i="1" dirty="0">
                <a:solidFill>
                  <a:srgbClr val="FF0000"/>
                </a:solidFill>
              </a:rPr>
              <a:t>The manager of a manufacturing facility</a:t>
            </a:r>
            <a:r>
              <a:rPr lang="en-GB" sz="1600" dirty="0">
                <a:solidFill>
                  <a:srgbClr val="FF0000"/>
                </a:solidFill>
              </a:rPr>
              <a:t> saw that housekeeping conditions around the site didn’t meet the plant’s vision of being a “World Class Plant”. He painted the words “World Class Plant” on a two gallon bucket and began walking around every day picking up trash. Word spread quickly and it didn’t take long for more buckets to appear. The process that he started by his visible  example soon became the norm and generated lots of new ideas about how they could make the job of cleaning the plant easier.</a:t>
            </a:r>
          </a:p>
        </p:txBody>
      </p:sp>
    </p:spTree>
    <p:extLst>
      <p:ext uri="{BB962C8B-B14F-4D97-AF65-F5344CB8AC3E}">
        <p14:creationId xmlns:p14="http://schemas.microsoft.com/office/powerpoint/2010/main" val="35359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417B-B406-4FAD-8691-42EF9E03B4AD}"/>
              </a:ext>
            </a:extLst>
          </p:cNvPr>
          <p:cNvSpPr>
            <a:spLocks noGrp="1"/>
          </p:cNvSpPr>
          <p:nvPr>
            <p:ph type="title"/>
          </p:nvPr>
        </p:nvSpPr>
        <p:spPr/>
        <p:txBody>
          <a:bodyPr/>
          <a:lstStyle/>
          <a:p>
            <a:r>
              <a:rPr lang="en-GB" dirty="0"/>
              <a:t>Inspire a shared vision </a:t>
            </a:r>
          </a:p>
        </p:txBody>
      </p:sp>
      <p:sp>
        <p:nvSpPr>
          <p:cNvPr id="5" name="Content Placeholder 2">
            <a:extLst>
              <a:ext uri="{FF2B5EF4-FFF2-40B4-BE49-F238E27FC236}">
                <a16:creationId xmlns:a16="http://schemas.microsoft.com/office/drawing/2014/main" id="{A858364C-059A-4613-8845-B5B206F094F4}"/>
              </a:ext>
            </a:extLst>
          </p:cNvPr>
          <p:cNvSpPr>
            <a:spLocks noGrp="1"/>
          </p:cNvSpPr>
          <p:nvPr>
            <p:ph sz="half" idx="1"/>
          </p:nvPr>
        </p:nvSpPr>
        <p:spPr>
          <a:xfrm>
            <a:off x="323528" y="1253331"/>
            <a:ext cx="3886200" cy="4351338"/>
          </a:xfrm>
        </p:spPr>
        <p:txBody>
          <a:bodyPr>
            <a:normAutofit/>
          </a:bodyPr>
          <a:lstStyle/>
          <a:p>
            <a:pPr lvl="0">
              <a:defRPr/>
            </a:pPr>
            <a:r>
              <a:rPr lang="en-GB" b="1" dirty="0">
                <a:solidFill>
                  <a:srgbClr val="FF0000"/>
                </a:solidFill>
              </a:rPr>
              <a:t>Inspire a shared vision – </a:t>
            </a:r>
          </a:p>
          <a:p>
            <a:pPr marL="800100" lvl="1" indent="-342900">
              <a:spcBef>
                <a:spcPts val="750"/>
              </a:spcBef>
              <a:buFont typeface="Courier New" panose="02070309020205020404" pitchFamily="49" charset="0"/>
              <a:buChar char="o"/>
              <a:defRPr/>
            </a:pPr>
            <a:r>
              <a:rPr lang="en-GB" sz="2100" dirty="0">
                <a:solidFill>
                  <a:srgbClr val="FF0000"/>
                </a:solidFill>
              </a:rPr>
              <a:t>Enlist others</a:t>
            </a:r>
          </a:p>
          <a:p>
            <a:pPr marL="1257300" lvl="2" indent="-342900">
              <a:spcBef>
                <a:spcPts val="750"/>
              </a:spcBef>
              <a:buFont typeface="Wingdings" panose="05000000000000000000" pitchFamily="2" charset="2"/>
              <a:buChar char="ü"/>
              <a:defRPr/>
            </a:pPr>
            <a:r>
              <a:rPr lang="en-GB" sz="2100" i="1" dirty="0">
                <a:solidFill>
                  <a:srgbClr val="FF0000"/>
                </a:solidFill>
              </a:rPr>
              <a:t>Appeal to common ideals</a:t>
            </a:r>
          </a:p>
          <a:p>
            <a:pPr marL="1257300" lvl="2" indent="-342900">
              <a:spcBef>
                <a:spcPts val="750"/>
              </a:spcBef>
              <a:buFont typeface="Wingdings" panose="05000000000000000000" pitchFamily="2" charset="2"/>
              <a:buChar char="ü"/>
              <a:defRPr/>
            </a:pPr>
            <a:r>
              <a:rPr lang="en-GB" sz="2100" i="1" dirty="0">
                <a:solidFill>
                  <a:srgbClr val="FF0000"/>
                </a:solidFill>
              </a:rPr>
              <a:t>Animate the vision</a:t>
            </a:r>
          </a:p>
          <a:p>
            <a:pPr marL="800100" lvl="1" indent="-342900">
              <a:spcBef>
                <a:spcPts val="750"/>
              </a:spcBef>
              <a:buFont typeface="Courier New" panose="02070309020205020404" pitchFamily="49" charset="0"/>
              <a:buChar char="o"/>
              <a:defRPr/>
            </a:pPr>
            <a:r>
              <a:rPr lang="en-GB" sz="2100" dirty="0">
                <a:solidFill>
                  <a:srgbClr val="FF0000"/>
                </a:solidFill>
              </a:rPr>
              <a:t>Envision the future</a:t>
            </a:r>
            <a:r>
              <a:rPr lang="en-GB" sz="2100" b="1" dirty="0">
                <a:solidFill>
                  <a:srgbClr val="FF0000"/>
                </a:solidFill>
              </a:rPr>
              <a:t> – </a:t>
            </a:r>
          </a:p>
          <a:p>
            <a:pPr marL="1257300" lvl="2" indent="-342900">
              <a:spcBef>
                <a:spcPts val="750"/>
              </a:spcBef>
              <a:buFont typeface="Wingdings" panose="05000000000000000000" pitchFamily="2" charset="2"/>
              <a:buChar char="ü"/>
              <a:defRPr/>
            </a:pPr>
            <a:r>
              <a:rPr lang="en-GB" sz="2100" i="1" dirty="0">
                <a:solidFill>
                  <a:srgbClr val="FF0000"/>
                </a:solidFill>
              </a:rPr>
              <a:t>Imagine the possibilities </a:t>
            </a:r>
          </a:p>
          <a:p>
            <a:pPr marL="1257300" lvl="2" indent="-342900">
              <a:spcBef>
                <a:spcPts val="750"/>
              </a:spcBef>
              <a:buFont typeface="Wingdings" panose="05000000000000000000" pitchFamily="2" charset="2"/>
              <a:buChar char="ü"/>
              <a:defRPr/>
            </a:pPr>
            <a:r>
              <a:rPr lang="en-GB" sz="2100" i="1" dirty="0">
                <a:solidFill>
                  <a:srgbClr val="FF0000"/>
                </a:solidFill>
              </a:rPr>
              <a:t>Find a common purpose</a:t>
            </a:r>
          </a:p>
          <a:p>
            <a:endParaRPr lang="en-GB" dirty="0"/>
          </a:p>
        </p:txBody>
      </p:sp>
      <p:pic>
        <p:nvPicPr>
          <p:cNvPr id="6" name="Content Placeholder 6">
            <a:extLst>
              <a:ext uri="{FF2B5EF4-FFF2-40B4-BE49-F238E27FC236}">
                <a16:creationId xmlns:a16="http://schemas.microsoft.com/office/drawing/2014/main" id="{8B721970-F53C-474A-A51B-4C75BF2450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2124" y="1445092"/>
            <a:ext cx="3633490" cy="3138014"/>
          </a:xfrm>
          <a:prstGeom prst="rect">
            <a:avLst/>
          </a:prstGeom>
        </p:spPr>
      </p:pic>
    </p:spTree>
    <p:extLst>
      <p:ext uri="{BB962C8B-B14F-4D97-AF65-F5344CB8AC3E}">
        <p14:creationId xmlns:p14="http://schemas.microsoft.com/office/powerpoint/2010/main" val="32390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250"/>
                                  </p:stCondLst>
                                  <p:childTnLst>
                                    <p:set>
                                      <p:cBhvr>
                                        <p:cTn id="37" dur="1" fill="hold">
                                          <p:stCondLst>
                                            <p:cond delay="9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809EC-C63B-408F-AB2E-FDE2098372F2}"/>
              </a:ext>
            </a:extLst>
          </p:cNvPr>
          <p:cNvSpPr>
            <a:spLocks noGrp="1"/>
          </p:cNvSpPr>
          <p:nvPr>
            <p:ph type="title"/>
          </p:nvPr>
        </p:nvSpPr>
        <p:spPr/>
        <p:txBody>
          <a:bodyPr/>
          <a:lstStyle/>
          <a:p>
            <a:r>
              <a:rPr lang="en-GB" dirty="0"/>
              <a:t>Why are metaphors so useful?</a:t>
            </a:r>
          </a:p>
        </p:txBody>
      </p:sp>
      <p:sp>
        <p:nvSpPr>
          <p:cNvPr id="3" name="Content Placeholder 2">
            <a:extLst>
              <a:ext uri="{FF2B5EF4-FFF2-40B4-BE49-F238E27FC236}">
                <a16:creationId xmlns:a16="http://schemas.microsoft.com/office/drawing/2014/main" id="{BF0CB259-3805-466F-B206-63D9B0406BB2}"/>
              </a:ext>
            </a:extLst>
          </p:cNvPr>
          <p:cNvSpPr>
            <a:spLocks noGrp="1"/>
          </p:cNvSpPr>
          <p:nvPr>
            <p:ph idx="1"/>
          </p:nvPr>
        </p:nvSpPr>
        <p:spPr>
          <a:xfrm>
            <a:off x="179512" y="1417638"/>
            <a:ext cx="8784976" cy="4099595"/>
          </a:xfrm>
        </p:spPr>
        <p:txBody>
          <a:bodyPr>
            <a:normAutofit fontScale="77500" lnSpcReduction="20000"/>
          </a:bodyPr>
          <a:lstStyle/>
          <a:p>
            <a:pPr marL="0" lvl="0" indent="0" eaLnBrk="0" fontAlgn="base" hangingPunct="0">
              <a:spcBef>
                <a:spcPct val="30000"/>
              </a:spcBef>
              <a:spcAft>
                <a:spcPct val="0"/>
              </a:spcAft>
              <a:buNone/>
              <a:defRPr/>
            </a:pPr>
            <a:r>
              <a:rPr lang="en-GB" sz="3600" dirty="0">
                <a:solidFill>
                  <a:srgbClr val="C00000"/>
                </a:solidFill>
              </a:rPr>
              <a:t>Metaphors </a:t>
            </a:r>
            <a:r>
              <a:rPr lang="en-GB" dirty="0">
                <a:solidFill>
                  <a:srgbClr val="C00000"/>
                </a:solidFill>
              </a:rPr>
              <a:t>are visual analogies, which are powerful, and which turn abstract notions into powerful images that people can associate with.</a:t>
            </a:r>
          </a:p>
          <a:p>
            <a:pPr marL="0" lvl="0" indent="0" eaLnBrk="0" fontAlgn="base" hangingPunct="0">
              <a:spcBef>
                <a:spcPct val="30000"/>
              </a:spcBef>
              <a:spcAft>
                <a:spcPct val="0"/>
              </a:spcAft>
              <a:buNone/>
              <a:defRPr/>
            </a:pPr>
            <a:endParaRPr lang="en-GB" dirty="0"/>
          </a:p>
          <a:p>
            <a:pPr fontAlgn="base"/>
            <a:r>
              <a:rPr lang="en-US" dirty="0">
                <a:solidFill>
                  <a:srgbClr val="660066"/>
                </a:solidFill>
              </a:rPr>
              <a:t>Using metaphors in business presentations, meetings, documents and other forms of communication creates images that people pay attention to while, at the same time, effectively relaying a message that others </a:t>
            </a:r>
            <a:r>
              <a:rPr lang="en-US" i="1" u="sng" dirty="0">
                <a:solidFill>
                  <a:srgbClr val="660066"/>
                </a:solidFill>
              </a:rPr>
              <a:t>understand</a:t>
            </a:r>
            <a:r>
              <a:rPr lang="en-US" dirty="0">
                <a:solidFill>
                  <a:srgbClr val="660066"/>
                </a:solidFill>
              </a:rPr>
              <a:t>.</a:t>
            </a:r>
          </a:p>
          <a:p>
            <a:pPr fontAlgn="base"/>
            <a:r>
              <a:rPr lang="en-US" dirty="0">
                <a:solidFill>
                  <a:srgbClr val="FF0000"/>
                </a:solidFill>
              </a:rPr>
              <a:t>Why is this true?  It works because metaphors come from, and are received by, </a:t>
            </a:r>
            <a:r>
              <a:rPr lang="en-US" b="1" i="1" dirty="0">
                <a:solidFill>
                  <a:srgbClr val="FF0000"/>
                </a:solidFill>
              </a:rPr>
              <a:t>the right side of the brain</a:t>
            </a:r>
            <a:r>
              <a:rPr lang="en-US" dirty="0">
                <a:solidFill>
                  <a:srgbClr val="FF0000"/>
                </a:solidFill>
              </a:rPr>
              <a:t>. That’s the side of the brain that deals with </a:t>
            </a:r>
            <a:r>
              <a:rPr lang="en-US" b="1" i="1" dirty="0">
                <a:solidFill>
                  <a:srgbClr val="FF0000"/>
                </a:solidFill>
              </a:rPr>
              <a:t>emotion</a:t>
            </a:r>
            <a:r>
              <a:rPr lang="en-US" dirty="0">
                <a:solidFill>
                  <a:srgbClr val="FF0000"/>
                </a:solidFill>
              </a:rPr>
              <a:t> and </a:t>
            </a:r>
            <a:r>
              <a:rPr lang="en-US" b="1" i="1" dirty="0">
                <a:solidFill>
                  <a:srgbClr val="FF0000"/>
                </a:solidFill>
              </a:rPr>
              <a:t>imagination</a:t>
            </a:r>
            <a:r>
              <a:rPr lang="en-US" dirty="0">
                <a:solidFill>
                  <a:srgbClr val="FF0000"/>
                </a:solidFill>
              </a:rPr>
              <a:t>.</a:t>
            </a:r>
          </a:p>
          <a:p>
            <a:pPr fontAlgn="base"/>
            <a:r>
              <a:rPr lang="en-US" dirty="0">
                <a:solidFill>
                  <a:schemeClr val="tx1">
                    <a:lumMod val="85000"/>
                    <a:lumOff val="15000"/>
                  </a:schemeClr>
                </a:solidFill>
              </a:rPr>
              <a:t>When you’re trying to explain something logically (to </a:t>
            </a:r>
            <a:r>
              <a:rPr lang="en-US" b="1" dirty="0">
                <a:solidFill>
                  <a:schemeClr val="tx1">
                    <a:lumMod val="85000"/>
                    <a:lumOff val="15000"/>
                  </a:schemeClr>
                </a:solidFill>
              </a:rPr>
              <a:t>the left side of the brain</a:t>
            </a:r>
            <a:r>
              <a:rPr lang="en-US" dirty="0">
                <a:solidFill>
                  <a:schemeClr val="tx1">
                    <a:lumMod val="85000"/>
                    <a:lumOff val="15000"/>
                  </a:schemeClr>
                </a:solidFill>
              </a:rPr>
              <a:t>) and people don’t seem to be understanding what you’re saying, you can turn the situation around by using a metaphor to create a common image and understanding.</a:t>
            </a:r>
          </a:p>
        </p:txBody>
      </p:sp>
    </p:spTree>
    <p:extLst>
      <p:ext uri="{BB962C8B-B14F-4D97-AF65-F5344CB8AC3E}">
        <p14:creationId xmlns:p14="http://schemas.microsoft.com/office/powerpoint/2010/main" val="2328911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BE77-212D-45CF-8E79-92D273F6432B}"/>
              </a:ext>
            </a:extLst>
          </p:cNvPr>
          <p:cNvSpPr>
            <a:spLocks noGrp="1"/>
          </p:cNvSpPr>
          <p:nvPr>
            <p:ph type="title"/>
          </p:nvPr>
        </p:nvSpPr>
        <p:spPr/>
        <p:txBody>
          <a:bodyPr>
            <a:normAutofit/>
          </a:bodyPr>
          <a:lstStyle/>
          <a:p>
            <a:r>
              <a:rPr lang="en-GB" dirty="0">
                <a:solidFill>
                  <a:prstClr val="black"/>
                </a:solidFill>
              </a:rPr>
              <a:t>Exercise: Envision the future</a:t>
            </a:r>
            <a:endParaRPr lang="en-GB" dirty="0"/>
          </a:p>
        </p:txBody>
      </p:sp>
      <p:sp>
        <p:nvSpPr>
          <p:cNvPr id="5" name="Text Placeholder 2">
            <a:extLst>
              <a:ext uri="{FF2B5EF4-FFF2-40B4-BE49-F238E27FC236}">
                <a16:creationId xmlns:a16="http://schemas.microsoft.com/office/drawing/2014/main" id="{2793A751-DFEC-4046-BDEB-C6601ED22DB2}"/>
              </a:ext>
            </a:extLst>
          </p:cNvPr>
          <p:cNvSpPr txBox="1">
            <a:spLocks/>
          </p:cNvSpPr>
          <p:nvPr/>
        </p:nvSpPr>
        <p:spPr>
          <a:xfrm>
            <a:off x="47946" y="1452702"/>
            <a:ext cx="8844534" cy="125621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200" dirty="0">
                <a:solidFill>
                  <a:srgbClr val="00B050"/>
                </a:solidFill>
              </a:rPr>
              <a:t>Picture yourself, your family, your class mates at the end of your studies: you have been successful beyond your wildest dreams.</a:t>
            </a:r>
          </a:p>
          <a:p>
            <a:pPr marL="400050" lvl="1" indent="0" fontAlgn="auto">
              <a:spcAft>
                <a:spcPts val="0"/>
              </a:spcAft>
              <a:buNone/>
            </a:pPr>
            <a:r>
              <a:rPr lang="en-GB" sz="2200" b="1" i="1" u="sng" dirty="0">
                <a:solidFill>
                  <a:srgbClr val="00B050"/>
                </a:solidFill>
              </a:rPr>
              <a:t>What do you see?  </a:t>
            </a:r>
            <a:r>
              <a:rPr lang="en-GB" sz="2200" dirty="0">
                <a:solidFill>
                  <a:srgbClr val="00B050"/>
                </a:solidFill>
              </a:rPr>
              <a:t>Describe in rich detail by responding to the questions that follow…… </a:t>
            </a:r>
          </a:p>
        </p:txBody>
      </p:sp>
      <p:sp>
        <p:nvSpPr>
          <p:cNvPr id="6" name="Content Placeholder 3">
            <a:extLst>
              <a:ext uri="{FF2B5EF4-FFF2-40B4-BE49-F238E27FC236}">
                <a16:creationId xmlns:a16="http://schemas.microsoft.com/office/drawing/2014/main" id="{992F4773-4BB2-4832-A774-9D4E48BA7BCF}"/>
              </a:ext>
            </a:extLst>
          </p:cNvPr>
          <p:cNvSpPr txBox="1">
            <a:spLocks/>
          </p:cNvSpPr>
          <p:nvPr/>
        </p:nvSpPr>
        <p:spPr>
          <a:xfrm>
            <a:off x="118685" y="2891056"/>
            <a:ext cx="6613556" cy="26488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800" dirty="0">
                <a:solidFill>
                  <a:srgbClr val="0070C0"/>
                </a:solidFill>
              </a:rPr>
              <a:t>What are people doing?</a:t>
            </a:r>
          </a:p>
          <a:p>
            <a:pPr fontAlgn="auto">
              <a:spcAft>
                <a:spcPts val="0"/>
              </a:spcAft>
            </a:pPr>
            <a:r>
              <a:rPr lang="en-GB" sz="2800" dirty="0">
                <a:solidFill>
                  <a:srgbClr val="0070C0"/>
                </a:solidFill>
              </a:rPr>
              <a:t>What are people saying?</a:t>
            </a:r>
          </a:p>
          <a:p>
            <a:pPr fontAlgn="auto">
              <a:spcAft>
                <a:spcPts val="0"/>
              </a:spcAft>
            </a:pPr>
            <a:r>
              <a:rPr lang="en-GB" sz="2800" dirty="0">
                <a:solidFill>
                  <a:srgbClr val="0070C0"/>
                </a:solidFill>
              </a:rPr>
              <a:t>How are people feeling?</a:t>
            </a:r>
          </a:p>
          <a:p>
            <a:pPr fontAlgn="auto">
              <a:spcAft>
                <a:spcPts val="0"/>
              </a:spcAft>
            </a:pPr>
            <a:r>
              <a:rPr lang="en-GB" sz="2800" dirty="0">
                <a:solidFill>
                  <a:srgbClr val="0070C0"/>
                </a:solidFill>
              </a:rPr>
              <a:t>What positive things have happened as a result?</a:t>
            </a:r>
          </a:p>
        </p:txBody>
      </p:sp>
      <p:pic>
        <p:nvPicPr>
          <p:cNvPr id="7" name="Picture 6">
            <a:extLst>
              <a:ext uri="{FF2B5EF4-FFF2-40B4-BE49-F238E27FC236}">
                <a16:creationId xmlns:a16="http://schemas.microsoft.com/office/drawing/2014/main" id="{F06B8579-2617-42D2-9428-79B444B7E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0698" y="2891056"/>
            <a:ext cx="2493526" cy="2338144"/>
          </a:xfrm>
          <a:prstGeom prst="rect">
            <a:avLst/>
          </a:prstGeom>
        </p:spPr>
      </p:pic>
    </p:spTree>
    <p:extLst>
      <p:ext uri="{BB962C8B-B14F-4D97-AF65-F5344CB8AC3E}">
        <p14:creationId xmlns:p14="http://schemas.microsoft.com/office/powerpoint/2010/main" val="13065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418-6AB9-43F4-8E03-43BD652FC548}"/>
              </a:ext>
            </a:extLst>
          </p:cNvPr>
          <p:cNvSpPr>
            <a:spLocks noGrp="1"/>
          </p:cNvSpPr>
          <p:nvPr>
            <p:ph type="title"/>
          </p:nvPr>
        </p:nvSpPr>
        <p:spPr/>
        <p:txBody>
          <a:bodyPr/>
          <a:lstStyle/>
          <a:p>
            <a:r>
              <a:rPr lang="en-GB" dirty="0"/>
              <a:t>Challenge the process </a:t>
            </a:r>
          </a:p>
        </p:txBody>
      </p:sp>
      <p:sp>
        <p:nvSpPr>
          <p:cNvPr id="5" name="Content Placeholder 2">
            <a:extLst>
              <a:ext uri="{FF2B5EF4-FFF2-40B4-BE49-F238E27FC236}">
                <a16:creationId xmlns:a16="http://schemas.microsoft.com/office/drawing/2014/main" id="{D85CFF83-1D77-4260-9041-23ED4A95EB80}"/>
              </a:ext>
            </a:extLst>
          </p:cNvPr>
          <p:cNvSpPr>
            <a:spLocks noGrp="1"/>
          </p:cNvSpPr>
          <p:nvPr>
            <p:ph sz="half" idx="1"/>
          </p:nvPr>
        </p:nvSpPr>
        <p:spPr>
          <a:xfrm>
            <a:off x="0" y="1369228"/>
            <a:ext cx="3886200" cy="4351338"/>
          </a:xfrm>
        </p:spPr>
        <p:txBody>
          <a:bodyPr>
            <a:normAutofit/>
          </a:bodyPr>
          <a:lstStyle/>
          <a:p>
            <a:pPr lvl="0">
              <a:defRPr/>
            </a:pPr>
            <a:r>
              <a:rPr lang="en-GB" b="1" dirty="0">
                <a:solidFill>
                  <a:srgbClr val="7030A0"/>
                </a:solidFill>
              </a:rPr>
              <a:t>Challenge the process</a:t>
            </a:r>
            <a:r>
              <a:rPr lang="en-GB" dirty="0">
                <a:solidFill>
                  <a:srgbClr val="7030A0"/>
                </a:solidFill>
              </a:rPr>
              <a:t> –</a:t>
            </a:r>
          </a:p>
          <a:p>
            <a:pPr marL="800100" lvl="1" indent="-342900">
              <a:spcBef>
                <a:spcPts val="750"/>
              </a:spcBef>
              <a:buFont typeface="Courier New" panose="02070309020205020404" pitchFamily="49" charset="0"/>
              <a:buChar char="o"/>
              <a:defRPr/>
            </a:pPr>
            <a:r>
              <a:rPr lang="en-GB" sz="2100" dirty="0">
                <a:solidFill>
                  <a:prstClr val="black"/>
                </a:solidFill>
              </a:rPr>
              <a:t> </a:t>
            </a:r>
            <a:r>
              <a:rPr lang="en-GB" sz="2100" dirty="0">
                <a:solidFill>
                  <a:srgbClr val="7030A0"/>
                </a:solidFill>
              </a:rPr>
              <a:t>Search for opportunities. </a:t>
            </a:r>
          </a:p>
          <a:p>
            <a:pPr marL="1257300" lvl="2" indent="-342900">
              <a:spcBef>
                <a:spcPts val="750"/>
              </a:spcBef>
              <a:buFont typeface="Wingdings" panose="05000000000000000000" pitchFamily="2" charset="2"/>
              <a:buChar char="ü"/>
              <a:defRPr/>
            </a:pPr>
            <a:r>
              <a:rPr lang="en-GB" sz="2100" i="1" dirty="0">
                <a:solidFill>
                  <a:srgbClr val="7030A0"/>
                </a:solidFill>
              </a:rPr>
              <a:t>Seize the initiative</a:t>
            </a:r>
          </a:p>
          <a:p>
            <a:pPr marL="1257300" lvl="2" indent="-342900">
              <a:spcBef>
                <a:spcPts val="750"/>
              </a:spcBef>
              <a:buFont typeface="Wingdings" panose="05000000000000000000" pitchFamily="2" charset="2"/>
              <a:buChar char="ü"/>
              <a:defRPr/>
            </a:pPr>
            <a:r>
              <a:rPr lang="en-GB" sz="2100" i="1" dirty="0">
                <a:solidFill>
                  <a:srgbClr val="7030A0"/>
                </a:solidFill>
              </a:rPr>
              <a:t>Exercise outsight</a:t>
            </a:r>
          </a:p>
          <a:p>
            <a:pPr marL="800100" lvl="1" indent="-342900">
              <a:spcBef>
                <a:spcPts val="750"/>
              </a:spcBef>
              <a:buFont typeface="Courier New" panose="02070309020205020404" pitchFamily="49" charset="0"/>
              <a:buChar char="o"/>
              <a:defRPr/>
            </a:pPr>
            <a:r>
              <a:rPr lang="en-GB" sz="2100" dirty="0">
                <a:solidFill>
                  <a:srgbClr val="7030A0"/>
                </a:solidFill>
              </a:rPr>
              <a:t>Experiment and take risks</a:t>
            </a:r>
          </a:p>
          <a:p>
            <a:pPr marL="1257300" lvl="2" indent="-342900">
              <a:spcBef>
                <a:spcPts val="750"/>
              </a:spcBef>
              <a:buFont typeface="Wingdings" panose="05000000000000000000" pitchFamily="2" charset="2"/>
              <a:buChar char="ü"/>
              <a:defRPr/>
            </a:pPr>
            <a:r>
              <a:rPr lang="en-GB" sz="2100" i="1" dirty="0">
                <a:solidFill>
                  <a:srgbClr val="7030A0"/>
                </a:solidFill>
              </a:rPr>
              <a:t>Generate small wins</a:t>
            </a:r>
          </a:p>
          <a:p>
            <a:pPr marL="1257300" lvl="2" indent="-342900">
              <a:spcBef>
                <a:spcPts val="750"/>
              </a:spcBef>
              <a:buFont typeface="Wingdings" panose="05000000000000000000" pitchFamily="2" charset="2"/>
              <a:buChar char="ü"/>
              <a:defRPr/>
            </a:pPr>
            <a:r>
              <a:rPr lang="en-GB" sz="2100" i="1" dirty="0">
                <a:solidFill>
                  <a:srgbClr val="7030A0"/>
                </a:solidFill>
              </a:rPr>
              <a:t>Learn from experience</a:t>
            </a:r>
          </a:p>
          <a:p>
            <a:endParaRPr lang="en-GB" dirty="0"/>
          </a:p>
        </p:txBody>
      </p:sp>
      <p:pic>
        <p:nvPicPr>
          <p:cNvPr id="6" name="Content Placeholder 7">
            <a:extLst>
              <a:ext uri="{FF2B5EF4-FFF2-40B4-BE49-F238E27FC236}">
                <a16:creationId xmlns:a16="http://schemas.microsoft.com/office/drawing/2014/main" id="{A1E402CA-1E72-4F3D-90B0-C1B67E85A4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1897" y="1625610"/>
            <a:ext cx="3838575" cy="3838575"/>
          </a:xfrm>
          <a:prstGeom prst="rect">
            <a:avLst/>
          </a:prstGeom>
        </p:spPr>
      </p:pic>
    </p:spTree>
    <p:extLst>
      <p:ext uri="{BB962C8B-B14F-4D97-AF65-F5344CB8AC3E}">
        <p14:creationId xmlns:p14="http://schemas.microsoft.com/office/powerpoint/2010/main" val="139977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001-870B-4A29-9E5B-7B581DEFE1AF}"/>
              </a:ext>
            </a:extLst>
          </p:cNvPr>
          <p:cNvSpPr>
            <a:spLocks noGrp="1"/>
          </p:cNvSpPr>
          <p:nvPr>
            <p:ph type="title"/>
          </p:nvPr>
        </p:nvSpPr>
        <p:spPr/>
        <p:txBody>
          <a:bodyPr/>
          <a:lstStyle/>
          <a:p>
            <a:r>
              <a:rPr lang="en-GB" dirty="0"/>
              <a:t>Enable others to act </a:t>
            </a:r>
          </a:p>
        </p:txBody>
      </p:sp>
      <p:sp>
        <p:nvSpPr>
          <p:cNvPr id="5" name="Content Placeholder 2">
            <a:extLst>
              <a:ext uri="{FF2B5EF4-FFF2-40B4-BE49-F238E27FC236}">
                <a16:creationId xmlns:a16="http://schemas.microsoft.com/office/drawing/2014/main" id="{E6144A21-8509-44ED-A96E-14AC37313AAC}"/>
              </a:ext>
            </a:extLst>
          </p:cNvPr>
          <p:cNvSpPr>
            <a:spLocks noGrp="1"/>
          </p:cNvSpPr>
          <p:nvPr>
            <p:ph sz="half" idx="1"/>
          </p:nvPr>
        </p:nvSpPr>
        <p:spPr>
          <a:xfrm>
            <a:off x="0" y="1384514"/>
            <a:ext cx="5181600" cy="4351338"/>
          </a:xfrm>
        </p:spPr>
        <p:txBody>
          <a:bodyPr/>
          <a:lstStyle/>
          <a:p>
            <a:pPr lvl="0">
              <a:defRPr/>
            </a:pPr>
            <a:r>
              <a:rPr lang="en-GB" b="1" dirty="0">
                <a:solidFill>
                  <a:srgbClr val="00B050"/>
                </a:solidFill>
              </a:rPr>
              <a:t>Enable others to act</a:t>
            </a:r>
            <a:r>
              <a:rPr lang="en-GB" dirty="0">
                <a:solidFill>
                  <a:srgbClr val="00B050"/>
                </a:solidFill>
              </a:rPr>
              <a:t> </a:t>
            </a:r>
            <a:r>
              <a:rPr lang="en-GB" dirty="0">
                <a:solidFill>
                  <a:prstClr val="black"/>
                </a:solidFill>
              </a:rPr>
              <a:t> </a:t>
            </a:r>
          </a:p>
          <a:p>
            <a:pPr marL="800100" lvl="1" indent="-342900">
              <a:spcBef>
                <a:spcPts val="750"/>
              </a:spcBef>
              <a:buFont typeface="Courier New" panose="02070309020205020404" pitchFamily="49" charset="0"/>
              <a:buChar char="o"/>
              <a:defRPr/>
            </a:pPr>
            <a:r>
              <a:rPr lang="en-GB" sz="2100" dirty="0">
                <a:solidFill>
                  <a:srgbClr val="00B050"/>
                </a:solidFill>
              </a:rPr>
              <a:t>Foster collaboration</a:t>
            </a:r>
          </a:p>
          <a:p>
            <a:pPr marL="1257300" lvl="2" indent="-342900">
              <a:spcBef>
                <a:spcPts val="750"/>
              </a:spcBef>
              <a:buFont typeface="Wingdings" panose="05000000000000000000" pitchFamily="2" charset="2"/>
              <a:buChar char="ü"/>
              <a:defRPr/>
            </a:pPr>
            <a:r>
              <a:rPr lang="en-GB" sz="2100" i="1" dirty="0">
                <a:solidFill>
                  <a:srgbClr val="00B050"/>
                </a:solidFill>
              </a:rPr>
              <a:t>Create a climate of trust </a:t>
            </a:r>
          </a:p>
          <a:p>
            <a:pPr marL="1257300" lvl="2" indent="-342900">
              <a:spcBef>
                <a:spcPts val="750"/>
              </a:spcBef>
              <a:buFont typeface="Wingdings" panose="05000000000000000000" pitchFamily="2" charset="2"/>
              <a:buChar char="ü"/>
              <a:defRPr/>
            </a:pPr>
            <a:r>
              <a:rPr lang="en-GB" sz="2100" i="1" dirty="0">
                <a:solidFill>
                  <a:srgbClr val="00B050"/>
                </a:solidFill>
              </a:rPr>
              <a:t>Facilitate relationships</a:t>
            </a:r>
          </a:p>
          <a:p>
            <a:pPr marL="800100" lvl="1" indent="-342900">
              <a:spcBef>
                <a:spcPts val="750"/>
              </a:spcBef>
              <a:buFont typeface="Courier New" panose="02070309020205020404" pitchFamily="49" charset="0"/>
              <a:buChar char="o"/>
              <a:defRPr/>
            </a:pPr>
            <a:r>
              <a:rPr lang="en-GB" sz="2100" dirty="0">
                <a:solidFill>
                  <a:srgbClr val="00B050"/>
                </a:solidFill>
              </a:rPr>
              <a:t>Strengthen others</a:t>
            </a:r>
          </a:p>
          <a:p>
            <a:pPr marL="1257300" lvl="2" indent="-342900">
              <a:spcBef>
                <a:spcPts val="750"/>
              </a:spcBef>
              <a:buFont typeface="Wingdings" panose="05000000000000000000" pitchFamily="2" charset="2"/>
              <a:buChar char="ü"/>
              <a:defRPr/>
            </a:pPr>
            <a:r>
              <a:rPr lang="en-GB" sz="2100" i="1" dirty="0">
                <a:solidFill>
                  <a:srgbClr val="00B050"/>
                </a:solidFill>
              </a:rPr>
              <a:t>Enhance self determination</a:t>
            </a:r>
          </a:p>
          <a:p>
            <a:pPr marL="1257300" lvl="2" indent="-342900">
              <a:spcBef>
                <a:spcPts val="750"/>
              </a:spcBef>
              <a:buFont typeface="Wingdings" panose="05000000000000000000" pitchFamily="2" charset="2"/>
              <a:buChar char="ü"/>
              <a:defRPr/>
            </a:pPr>
            <a:r>
              <a:rPr lang="en-GB" sz="2100" i="1" dirty="0">
                <a:solidFill>
                  <a:srgbClr val="00B050"/>
                </a:solidFill>
              </a:rPr>
              <a:t>Develop confidence and competence</a:t>
            </a:r>
          </a:p>
        </p:txBody>
      </p:sp>
      <p:pic>
        <p:nvPicPr>
          <p:cNvPr id="6" name="Content Placeholder 6">
            <a:extLst>
              <a:ext uri="{FF2B5EF4-FFF2-40B4-BE49-F238E27FC236}">
                <a16:creationId xmlns:a16="http://schemas.microsoft.com/office/drawing/2014/main" id="{E8795EF3-DA7F-47AD-AC07-91CB687FC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1901429"/>
            <a:ext cx="4078772" cy="3055142"/>
          </a:xfrm>
          <a:prstGeom prst="rect">
            <a:avLst/>
          </a:prstGeom>
        </p:spPr>
      </p:pic>
    </p:spTree>
    <p:extLst>
      <p:ext uri="{BB962C8B-B14F-4D97-AF65-F5344CB8AC3E}">
        <p14:creationId xmlns:p14="http://schemas.microsoft.com/office/powerpoint/2010/main" val="67512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E23A-B00F-4EDE-AF1C-C2694CB6CA2F}"/>
              </a:ext>
            </a:extLst>
          </p:cNvPr>
          <p:cNvSpPr>
            <a:spLocks noGrp="1"/>
          </p:cNvSpPr>
          <p:nvPr>
            <p:ph type="title"/>
          </p:nvPr>
        </p:nvSpPr>
        <p:spPr/>
        <p:txBody>
          <a:bodyPr/>
          <a:lstStyle/>
          <a:p>
            <a:r>
              <a:rPr lang="en-GB" dirty="0"/>
              <a:t>Encourage the heart </a:t>
            </a:r>
          </a:p>
        </p:txBody>
      </p:sp>
      <p:sp>
        <p:nvSpPr>
          <p:cNvPr id="6" name="Content Placeholder 2">
            <a:extLst>
              <a:ext uri="{FF2B5EF4-FFF2-40B4-BE49-F238E27FC236}">
                <a16:creationId xmlns:a16="http://schemas.microsoft.com/office/drawing/2014/main" id="{F5993177-5BFB-42F4-B6E2-4812193A8020}"/>
              </a:ext>
            </a:extLst>
          </p:cNvPr>
          <p:cNvSpPr>
            <a:spLocks noGrp="1"/>
          </p:cNvSpPr>
          <p:nvPr>
            <p:ph sz="half" idx="1"/>
          </p:nvPr>
        </p:nvSpPr>
        <p:spPr>
          <a:xfrm>
            <a:off x="30882" y="1445092"/>
            <a:ext cx="5181600" cy="4351338"/>
          </a:xfrm>
        </p:spPr>
        <p:txBody>
          <a:bodyPr/>
          <a:lstStyle/>
          <a:p>
            <a:pPr lvl="0">
              <a:defRPr/>
            </a:pPr>
            <a:r>
              <a:rPr lang="en-GB" b="1" dirty="0">
                <a:solidFill>
                  <a:srgbClr val="FF0000"/>
                </a:solidFill>
              </a:rPr>
              <a:t>Encourage the heart</a:t>
            </a:r>
            <a:r>
              <a:rPr lang="en-GB" dirty="0">
                <a:solidFill>
                  <a:srgbClr val="FF0000"/>
                </a:solidFill>
              </a:rPr>
              <a:t> – </a:t>
            </a:r>
          </a:p>
          <a:p>
            <a:pPr marL="800100" lvl="1" indent="-342900">
              <a:spcBef>
                <a:spcPts val="750"/>
              </a:spcBef>
              <a:buFont typeface="Courier New" panose="02070309020205020404" pitchFamily="49" charset="0"/>
              <a:buChar char="o"/>
              <a:defRPr/>
            </a:pPr>
            <a:r>
              <a:rPr lang="en-GB" sz="2100" dirty="0">
                <a:solidFill>
                  <a:srgbClr val="FF0000"/>
                </a:solidFill>
              </a:rPr>
              <a:t>Recognise contributions</a:t>
            </a:r>
          </a:p>
          <a:p>
            <a:pPr marL="1257300" lvl="2" indent="-342900">
              <a:spcBef>
                <a:spcPts val="750"/>
              </a:spcBef>
              <a:buFont typeface="Wingdings" panose="05000000000000000000" pitchFamily="2" charset="2"/>
              <a:buChar char="ü"/>
              <a:defRPr/>
            </a:pPr>
            <a:r>
              <a:rPr lang="en-GB" sz="2100" i="1" dirty="0">
                <a:solidFill>
                  <a:srgbClr val="FF0000"/>
                </a:solidFill>
              </a:rPr>
              <a:t>Expect the best</a:t>
            </a:r>
          </a:p>
          <a:p>
            <a:pPr marL="1257300" lvl="2" indent="-342900">
              <a:spcBef>
                <a:spcPts val="750"/>
              </a:spcBef>
              <a:buFont typeface="Wingdings" panose="05000000000000000000" pitchFamily="2" charset="2"/>
              <a:buChar char="ü"/>
              <a:defRPr/>
            </a:pPr>
            <a:r>
              <a:rPr lang="en-GB" sz="2100" i="1" dirty="0">
                <a:solidFill>
                  <a:srgbClr val="FF0000"/>
                </a:solidFill>
              </a:rPr>
              <a:t>Personalise recognition</a:t>
            </a:r>
          </a:p>
          <a:p>
            <a:pPr marL="800100" lvl="1" indent="-342900">
              <a:spcBef>
                <a:spcPts val="750"/>
              </a:spcBef>
              <a:buFont typeface="Courier New" panose="02070309020205020404" pitchFamily="49" charset="0"/>
              <a:buChar char="o"/>
              <a:defRPr/>
            </a:pPr>
            <a:r>
              <a:rPr lang="en-GB" sz="2100" dirty="0">
                <a:solidFill>
                  <a:srgbClr val="FF0000"/>
                </a:solidFill>
              </a:rPr>
              <a:t>Celebrate the values and victories</a:t>
            </a:r>
          </a:p>
          <a:p>
            <a:pPr marL="1257300" lvl="2" indent="-342900">
              <a:spcBef>
                <a:spcPts val="750"/>
              </a:spcBef>
              <a:buFont typeface="Wingdings" panose="05000000000000000000" pitchFamily="2" charset="2"/>
              <a:buChar char="ü"/>
              <a:defRPr/>
            </a:pPr>
            <a:r>
              <a:rPr lang="en-GB" sz="2100" i="1" dirty="0">
                <a:solidFill>
                  <a:srgbClr val="FF0000"/>
                </a:solidFill>
              </a:rPr>
              <a:t>Create a spirit of community</a:t>
            </a:r>
          </a:p>
          <a:p>
            <a:pPr marL="1257300" lvl="2" indent="-342900">
              <a:spcBef>
                <a:spcPts val="750"/>
              </a:spcBef>
              <a:buFont typeface="Wingdings" panose="05000000000000000000" pitchFamily="2" charset="2"/>
              <a:buChar char="ü"/>
              <a:defRPr/>
            </a:pPr>
            <a:r>
              <a:rPr lang="en-GB" sz="2100" i="1" dirty="0">
                <a:solidFill>
                  <a:srgbClr val="FF0000"/>
                </a:solidFill>
              </a:rPr>
              <a:t>Get personally involved</a:t>
            </a:r>
          </a:p>
        </p:txBody>
      </p:sp>
      <p:pic>
        <p:nvPicPr>
          <p:cNvPr id="7" name="Content Placeholder 6">
            <a:extLst>
              <a:ext uri="{FF2B5EF4-FFF2-40B4-BE49-F238E27FC236}">
                <a16:creationId xmlns:a16="http://schemas.microsoft.com/office/drawing/2014/main" id="{2029515B-9F51-4F22-BD28-BAA420D50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9825" y="2696836"/>
            <a:ext cx="2466975" cy="1847850"/>
          </a:xfrm>
          <a:prstGeom prst="rect">
            <a:avLst/>
          </a:prstGeom>
        </p:spPr>
      </p:pic>
    </p:spTree>
    <p:extLst>
      <p:ext uri="{BB962C8B-B14F-4D97-AF65-F5344CB8AC3E}">
        <p14:creationId xmlns:p14="http://schemas.microsoft.com/office/powerpoint/2010/main" val="324698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500"/>
                                        <p:tgtEl>
                                          <p:spTgt spid="6">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DD7A0-1844-4D32-BD6B-5DF917545DBB}"/>
              </a:ext>
            </a:extLst>
          </p:cNvPr>
          <p:cNvSpPr>
            <a:spLocks noGrp="1"/>
          </p:cNvSpPr>
          <p:nvPr>
            <p:ph type="title"/>
          </p:nvPr>
        </p:nvSpPr>
        <p:spPr>
          <a:xfrm>
            <a:off x="457200" y="0"/>
            <a:ext cx="8229600" cy="1143000"/>
          </a:xfrm>
        </p:spPr>
        <p:txBody>
          <a:bodyPr>
            <a:normAutofit/>
          </a:bodyPr>
          <a:lstStyle/>
          <a:p>
            <a:r>
              <a:rPr lang="en-GB" sz="4000" dirty="0"/>
              <a:t>Some final thoughts (a discussion)</a:t>
            </a:r>
          </a:p>
        </p:txBody>
      </p:sp>
      <p:sp>
        <p:nvSpPr>
          <p:cNvPr id="3" name="Content Placeholder 2">
            <a:extLst>
              <a:ext uri="{FF2B5EF4-FFF2-40B4-BE49-F238E27FC236}">
                <a16:creationId xmlns:a16="http://schemas.microsoft.com/office/drawing/2014/main" id="{DBF427F3-466F-4AED-81A2-2CA40ED18BDE}"/>
              </a:ext>
            </a:extLst>
          </p:cNvPr>
          <p:cNvSpPr>
            <a:spLocks noGrp="1"/>
          </p:cNvSpPr>
          <p:nvPr>
            <p:ph idx="1"/>
          </p:nvPr>
        </p:nvSpPr>
        <p:spPr>
          <a:xfrm>
            <a:off x="457200" y="1052736"/>
            <a:ext cx="8229600" cy="4392488"/>
          </a:xfrm>
        </p:spPr>
        <p:txBody>
          <a:bodyPr>
            <a:normAutofit/>
          </a:bodyPr>
          <a:lstStyle/>
          <a:p>
            <a:r>
              <a:rPr lang="en-GB" dirty="0">
                <a:solidFill>
                  <a:srgbClr val="FF0000"/>
                </a:solidFill>
              </a:rPr>
              <a:t>Leaders make a difference</a:t>
            </a:r>
          </a:p>
          <a:p>
            <a:r>
              <a:rPr lang="en-GB" dirty="0">
                <a:solidFill>
                  <a:srgbClr val="660066"/>
                </a:solidFill>
              </a:rPr>
              <a:t>Believe that you can lead</a:t>
            </a:r>
          </a:p>
          <a:p>
            <a:r>
              <a:rPr lang="en-GB" dirty="0">
                <a:solidFill>
                  <a:srgbClr val="FF0066"/>
                </a:solidFill>
              </a:rPr>
              <a:t>Learn to lead – experience is essential to learning</a:t>
            </a:r>
          </a:p>
          <a:p>
            <a:r>
              <a:rPr lang="en-GB" dirty="0">
                <a:solidFill>
                  <a:srgbClr val="009900"/>
                </a:solidFill>
              </a:rPr>
              <a:t>Trial and error – learn on the move</a:t>
            </a:r>
          </a:p>
          <a:p>
            <a:r>
              <a:rPr lang="en-GB" dirty="0">
                <a:solidFill>
                  <a:srgbClr val="FF3300"/>
                </a:solidFill>
              </a:rPr>
              <a:t>Observe people – learn from others</a:t>
            </a:r>
          </a:p>
          <a:p>
            <a:r>
              <a:rPr lang="en-GB" dirty="0">
                <a:solidFill>
                  <a:srgbClr val="993366"/>
                </a:solidFill>
              </a:rPr>
              <a:t>Learn through life</a:t>
            </a:r>
          </a:p>
          <a:p>
            <a:r>
              <a:rPr lang="en-GB" dirty="0">
                <a:solidFill>
                  <a:srgbClr val="996633"/>
                </a:solidFill>
              </a:rPr>
              <a:t>Leadership as Self-development</a:t>
            </a:r>
          </a:p>
          <a:p>
            <a:endParaRPr lang="en-GB" dirty="0"/>
          </a:p>
        </p:txBody>
      </p:sp>
    </p:spTree>
    <p:extLst>
      <p:ext uri="{BB962C8B-B14F-4D97-AF65-F5344CB8AC3E}">
        <p14:creationId xmlns:p14="http://schemas.microsoft.com/office/powerpoint/2010/main" val="101856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a:bodyPr>
          <a:lstStyle/>
          <a:p>
            <a:pPr marL="0" indent="0">
              <a:buNone/>
            </a:pPr>
            <a:r>
              <a:rPr lang="en-GB" dirty="0">
                <a:solidFill>
                  <a:srgbClr val="0000CC"/>
                </a:solidFill>
              </a:rPr>
              <a:t>After reading </a:t>
            </a:r>
            <a:r>
              <a:rPr lang="en-GB" i="1" dirty="0">
                <a:solidFill>
                  <a:srgbClr val="0000CC"/>
                </a:solidFill>
              </a:rPr>
              <a:t>Skills for the Workplace Yearbook, Final Year, edited by Andrew Maund, Chapter 22, p.556 - 567</a:t>
            </a:r>
            <a:r>
              <a:rPr lang="en-GB" dirty="0">
                <a:solidFill>
                  <a:srgbClr val="0000CC"/>
                </a:solidFill>
              </a:rPr>
              <a:t>: -</a:t>
            </a:r>
          </a:p>
          <a:p>
            <a:r>
              <a:rPr lang="en-GB" i="1" dirty="0">
                <a:solidFill>
                  <a:srgbClr val="FF0066"/>
                </a:solidFill>
              </a:rPr>
              <a:t>Critically analyse ‘Visionary leadership’</a:t>
            </a:r>
            <a:endParaRPr lang="en-GB" dirty="0">
              <a:solidFill>
                <a:srgbClr val="FF0066"/>
              </a:solidFill>
            </a:endParaRPr>
          </a:p>
          <a:p>
            <a:r>
              <a:rPr lang="en-GB" i="1" dirty="0">
                <a:solidFill>
                  <a:srgbClr val="7030A0"/>
                </a:solidFill>
              </a:rPr>
              <a:t>Summarise your findings for discussion at the next session</a:t>
            </a:r>
          </a:p>
          <a:p>
            <a:r>
              <a:rPr lang="en-GB" dirty="0">
                <a:solidFill>
                  <a:srgbClr val="009900"/>
                </a:solidFill>
              </a:rPr>
              <a:t>Fully reference the evidence you provide</a:t>
            </a:r>
          </a:p>
        </p:txBody>
      </p:sp>
    </p:spTree>
    <p:extLst>
      <p:ext uri="{BB962C8B-B14F-4D97-AF65-F5344CB8AC3E}">
        <p14:creationId xmlns:p14="http://schemas.microsoft.com/office/powerpoint/2010/main" val="3749204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D15E-44C7-45C6-830E-0F1B600E6A6F}"/>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6ACE9C8-6F11-43B9-B892-7459F0A6BC35}"/>
              </a:ext>
            </a:extLst>
          </p:cNvPr>
          <p:cNvSpPr>
            <a:spLocks noGrp="1"/>
          </p:cNvSpPr>
          <p:nvPr>
            <p:ph idx="1"/>
          </p:nvPr>
        </p:nvSpPr>
        <p:spPr>
          <a:xfrm>
            <a:off x="628650" y="1253331"/>
            <a:ext cx="7886700" cy="4351338"/>
          </a:xfrm>
        </p:spPr>
        <p:txBody>
          <a:bodyPr>
            <a:normAutofit fontScale="92500" lnSpcReduction="10000"/>
          </a:bodyPr>
          <a:lstStyle/>
          <a:p>
            <a:pPr marL="0" indent="0">
              <a:buNone/>
            </a:pPr>
            <a:r>
              <a:rPr lang="en-GB" dirty="0">
                <a:solidFill>
                  <a:srgbClr val="002060"/>
                </a:solidFill>
              </a:rPr>
              <a:t>After watching the Martin Luther King speech, available on Moodle and YouTube </a:t>
            </a:r>
            <a:r>
              <a:rPr lang="en-GB" dirty="0">
                <a:hlinkClick r:id="rId2"/>
              </a:rPr>
              <a:t>https://www.youtube.com/watch?v=smEqnnklfYs&amp;feature=youtu.be</a:t>
            </a:r>
            <a:endParaRPr lang="en-GB" dirty="0"/>
          </a:p>
          <a:p>
            <a:pPr marL="0" indent="0">
              <a:buNone/>
            </a:pPr>
            <a:r>
              <a:rPr lang="en-GB" dirty="0"/>
              <a:t> </a:t>
            </a:r>
            <a:endParaRPr lang="en-GB" dirty="0">
              <a:solidFill>
                <a:srgbClr val="002060"/>
              </a:solidFill>
            </a:endParaRPr>
          </a:p>
          <a:p>
            <a:r>
              <a:rPr lang="en-GB" i="1" dirty="0">
                <a:solidFill>
                  <a:srgbClr val="7030A0"/>
                </a:solidFill>
              </a:rPr>
              <a:t>What is Dr. King trying to ‘sell’ to the audience?</a:t>
            </a:r>
            <a:endParaRPr lang="en-GB" i="1" dirty="0">
              <a:solidFill>
                <a:srgbClr val="009900"/>
              </a:solidFill>
            </a:endParaRPr>
          </a:p>
          <a:p>
            <a:r>
              <a:rPr lang="en-GB" i="1" dirty="0">
                <a:solidFill>
                  <a:srgbClr val="FF0066"/>
                </a:solidFill>
              </a:rPr>
              <a:t>Analyse why people were so affected by it.  Note down examples to support </a:t>
            </a:r>
            <a:r>
              <a:rPr lang="en-GB" i="1" dirty="0" err="1">
                <a:solidFill>
                  <a:srgbClr val="FF0066"/>
                </a:solidFill>
              </a:rPr>
              <a:t>anaylsis</a:t>
            </a:r>
            <a:endParaRPr lang="en-GB" i="1" dirty="0">
              <a:solidFill>
                <a:srgbClr val="FF0066"/>
              </a:solidFill>
            </a:endParaRPr>
          </a:p>
          <a:p>
            <a:r>
              <a:rPr lang="en-GB" i="1" dirty="0">
                <a:solidFill>
                  <a:srgbClr val="7030A0"/>
                </a:solidFill>
              </a:rPr>
              <a:t>What use does he make of ‘metaphors’ – what do they achieve?  Note some examples to illustrate your thoughts</a:t>
            </a:r>
          </a:p>
          <a:p>
            <a:endParaRPr lang="en-GB" dirty="0"/>
          </a:p>
        </p:txBody>
      </p:sp>
    </p:spTree>
    <p:extLst>
      <p:ext uri="{BB962C8B-B14F-4D97-AF65-F5344CB8AC3E}">
        <p14:creationId xmlns:p14="http://schemas.microsoft.com/office/powerpoint/2010/main" val="42703017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29</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11669</TotalTime>
  <Words>2352</Words>
  <Application>Microsoft Macintosh PowerPoint</Application>
  <PresentationFormat>On-screen Show (4:3)</PresentationFormat>
  <Paragraphs>278</Paragraphs>
  <Slides>29</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Courier New</vt:lpstr>
      <vt:lpstr>Wingdings</vt:lpstr>
      <vt:lpstr>UWTSD 200 B</vt:lpstr>
      <vt:lpstr>BMSK6001 Emergent Leadership Skills for the Workplace</vt:lpstr>
      <vt:lpstr>Agenda</vt:lpstr>
      <vt:lpstr>Module Task Assessment</vt:lpstr>
      <vt:lpstr>What is leadership?</vt:lpstr>
      <vt:lpstr>Limitations of the Northouse definition</vt:lpstr>
      <vt:lpstr>Which leaders do you admire? Why?</vt:lpstr>
      <vt:lpstr>Some types</vt:lpstr>
      <vt:lpstr>The Difference between leadership and management (Kotter, 1990)</vt:lpstr>
      <vt:lpstr>Traditional view of leadership and management</vt:lpstr>
      <vt:lpstr>Difference between leadership and management</vt:lpstr>
      <vt:lpstr>Management and leadership; Are they the same or different? </vt:lpstr>
      <vt:lpstr>Assigned vs. Emergent Leadership</vt:lpstr>
      <vt:lpstr>Leadership Theories</vt:lpstr>
      <vt:lpstr>Leadership Theories (Cont.)</vt:lpstr>
      <vt:lpstr>Review of Task - Discussion</vt:lpstr>
      <vt:lpstr>Upon reflection…</vt:lpstr>
      <vt:lpstr>The Leadership Challenge</vt:lpstr>
      <vt:lpstr>The five practices of exemplary leadership Kouzes &amp; Posner (2012) </vt:lpstr>
      <vt:lpstr>Model the Way</vt:lpstr>
      <vt:lpstr>Inspire a shared vision </vt:lpstr>
      <vt:lpstr>Why are metaphors so useful?</vt:lpstr>
      <vt:lpstr>Exercise: Envision the future</vt:lpstr>
      <vt:lpstr>Challenge the process </vt:lpstr>
      <vt:lpstr>Enable others to act </vt:lpstr>
      <vt:lpstr>Encourage the heart </vt:lpstr>
      <vt:lpstr>Some final thoughts (a discussion)</vt:lpstr>
      <vt:lpstr>For the next session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Andrew Maund</cp:lastModifiedBy>
  <cp:revision>38</cp:revision>
  <dcterms:created xsi:type="dcterms:W3CDTF">2015-03-03T13:29:53Z</dcterms:created>
  <dcterms:modified xsi:type="dcterms:W3CDTF">2022-05-13T13:03:20Z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