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9" r:id="rId4"/>
    <p:sldId id="260" r:id="rId5"/>
    <p:sldId id="27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62" r:id="rId15"/>
    <p:sldId id="270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D4AEBB-DDAF-4410-B904-29DBBFD2D389}" v="44" dt="2020-03-04T13:40:56.3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urveyanyplace.com/questionnaire-pros-and-cons/" TargetMode="External"/><Relationship Id="rId2" Type="http://schemas.openxmlformats.org/officeDocument/2006/relationships/hyperlink" Target="https://yougov.co.uk/topics/politics/articles-reports/2013/08/22/public-against-lowering-voting-ag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dependent.co.uk/news/uk/politics/should-the-voting-age-be-lowered-to-16-a888273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43243-8DF8-4099-AEB4-05406201FA6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Should the voting age be lowered to 16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97893F-C093-46C3-A0BB-911960E006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Emilie Ward</a:t>
            </a:r>
          </a:p>
        </p:txBody>
      </p:sp>
    </p:spTree>
    <p:extLst>
      <p:ext uri="{BB962C8B-B14F-4D97-AF65-F5344CB8AC3E}">
        <p14:creationId xmlns:p14="http://schemas.microsoft.com/office/powerpoint/2010/main" val="453851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B15AE-0641-48A2-987E-13F393590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9D282-AF86-417B-AD37-FFF3A8334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voting age is currently 18 set by Harold Wilson’s Labour government in 1969. </a:t>
            </a:r>
          </a:p>
          <a:p>
            <a:r>
              <a:rPr lang="en-GB" dirty="0"/>
              <a:t>The idea to lower the voting age to 16 was rejected by parliament in 1999 and 2005. </a:t>
            </a:r>
          </a:p>
          <a:p>
            <a:r>
              <a:rPr lang="en-GB" dirty="0"/>
              <a:t>A law was passed in 2019 for 16 and 17 year olds to vote in the next Welsh Assembly election in 2021. </a:t>
            </a:r>
          </a:p>
          <a:p>
            <a:r>
              <a:rPr lang="en-GB" dirty="0"/>
              <a:t>Stephenson (2019) </a:t>
            </a:r>
          </a:p>
        </p:txBody>
      </p:sp>
    </p:spTree>
    <p:extLst>
      <p:ext uri="{BB962C8B-B14F-4D97-AF65-F5344CB8AC3E}">
        <p14:creationId xmlns:p14="http://schemas.microsoft.com/office/powerpoint/2010/main" val="3613764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508C8-9C0C-4969-9BDA-EF6E85454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807DE-05DE-4D20-B26E-196D27B4E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To conduct questionnaires for 10 people regarding their views on lowering the voting age. </a:t>
            </a:r>
          </a:p>
          <a:p>
            <a:r>
              <a:rPr lang="en-GB" dirty="0"/>
              <a:t>To analyse the quantitative data. </a:t>
            </a:r>
          </a:p>
        </p:txBody>
      </p:sp>
    </p:spTree>
    <p:extLst>
      <p:ext uri="{BB962C8B-B14F-4D97-AF65-F5344CB8AC3E}">
        <p14:creationId xmlns:p14="http://schemas.microsoft.com/office/powerpoint/2010/main" val="979379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EE43D-35D5-4328-B67F-2DA11BF44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questionnaires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F3548-69D5-43E7-88B6-8CD39AFF8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spcBef>
                <a:spcPts val="450"/>
              </a:spcBef>
              <a:spcAft>
                <a:spcPts val="450"/>
              </a:spcAft>
            </a:pPr>
            <a:r>
              <a:rPr lang="en-GB" dirty="0"/>
              <a:t>Inexpensive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</a:pPr>
            <a:r>
              <a:rPr lang="en-GB" dirty="0"/>
              <a:t>Practical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</a:pPr>
            <a:r>
              <a:rPr lang="en-GB" dirty="0"/>
              <a:t>Standardised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</a:pPr>
            <a:r>
              <a:rPr lang="en-GB" dirty="0"/>
              <a:t>Fast results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</a:pPr>
            <a:r>
              <a:rPr lang="en-GB" dirty="0"/>
              <a:t>Comparability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</a:pPr>
            <a:r>
              <a:rPr lang="en-GB" dirty="0"/>
              <a:t>Scalability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</a:pPr>
            <a:r>
              <a:rPr lang="en-GB" dirty="0"/>
              <a:t>Validity and reliability 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</a:pPr>
            <a:r>
              <a:rPr lang="en-GB" dirty="0" err="1"/>
              <a:t>Debois</a:t>
            </a:r>
            <a:r>
              <a:rPr lang="en-GB" dirty="0"/>
              <a:t> (2019)</a:t>
            </a:r>
          </a:p>
          <a:p>
            <a:pPr marL="0" indent="0">
              <a:spcBef>
                <a:spcPts val="450"/>
              </a:spcBef>
              <a:spcAft>
                <a:spcPts val="450"/>
              </a:spcAft>
            </a:pP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765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17D29-29AF-44A2-A18B-7BB9FE0A0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3066937" cy="1188720"/>
          </a:xfrm>
        </p:spPr>
        <p:txBody>
          <a:bodyPr vert="horz" lIns="182880" tIns="182880" rIns="182880" bIns="182880" rtlCol="0">
            <a:normAutofit/>
          </a:bodyPr>
          <a:lstStyle/>
          <a:p>
            <a:r>
              <a:rPr lang="en-US"/>
              <a:t>findings</a:t>
            </a:r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EF5494A4-CE71-44F8-A0BE-63F228F35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4" y="2638044"/>
            <a:ext cx="3063765" cy="3263206"/>
          </a:xfrm>
        </p:spPr>
        <p:txBody>
          <a:bodyPr>
            <a:normAutofit/>
          </a:bodyPr>
          <a:lstStyle/>
          <a:p>
            <a:r>
              <a:rPr lang="en-US" dirty="0"/>
              <a:t>This was unexpected as my research for the questionnaire was putting the figure at 30-40%.</a:t>
            </a:r>
          </a:p>
          <a:p>
            <a:r>
              <a:rPr lang="en-US" dirty="0"/>
              <a:t>This may be dependent on the amount of people taking part in the research. </a:t>
            </a:r>
          </a:p>
          <a:p>
            <a:r>
              <a:rPr lang="en-US" dirty="0" err="1"/>
              <a:t>Dahlgreen</a:t>
            </a:r>
            <a:r>
              <a:rPr lang="en-US" dirty="0"/>
              <a:t> (2013)</a:t>
            </a:r>
          </a:p>
        </p:txBody>
      </p:sp>
      <p:pic>
        <p:nvPicPr>
          <p:cNvPr id="1026" name="Picture 2" descr="Forms response chart. Question title: Do you believe 16 year olds should vote?. Number of responses: 10 responses.">
            <a:extLst>
              <a:ext uri="{FF2B5EF4-FFF2-40B4-BE49-F238E27FC236}">
                <a16:creationId xmlns:a16="http://schemas.microsoft.com/office/drawing/2014/main" id="{7F1D0C62-67C8-4F5B-84C2-87DFB1E0C1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8263" y="1955415"/>
            <a:ext cx="7769541" cy="326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489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AD7C5BE-418C-4A44-91BF-28E411F75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1559052"/>
            <a:ext cx="10271760" cy="4347972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52EA3-0F7F-4D87-B5F7-1241B1069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dirty="0"/>
              <a:t>Findings</a:t>
            </a:r>
          </a:p>
        </p:txBody>
      </p:sp>
      <p:pic>
        <p:nvPicPr>
          <p:cNvPr id="2050" name="Picture 2" descr="Forms response chart. Question title: Do you believe parents have an influence over 16 year olds when voting?. Number of responses: 10 responses.">
            <a:extLst>
              <a:ext uri="{FF2B5EF4-FFF2-40B4-BE49-F238E27FC236}">
                <a16:creationId xmlns:a16="http://schemas.microsoft.com/office/drawing/2014/main" id="{568BF91B-6C71-465A-8D9D-CBC28AC9DED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1136" y="2280021"/>
            <a:ext cx="7761516" cy="325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7357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AD7C5BE-418C-4A44-91BF-28E411F75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1559052"/>
            <a:ext cx="10271760" cy="4347972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F2E32B-4F39-447E-96B7-7541D96CE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dirty="0"/>
              <a:t>findings</a:t>
            </a:r>
          </a:p>
        </p:txBody>
      </p:sp>
      <p:pic>
        <p:nvPicPr>
          <p:cNvPr id="3074" name="Picture 2" descr="Forms response chart. Question title: If you believe 16 year olds should have the right to vote, when do you think this should happen?. Number of responses: 10 responses.">
            <a:extLst>
              <a:ext uri="{FF2B5EF4-FFF2-40B4-BE49-F238E27FC236}">
                <a16:creationId xmlns:a16="http://schemas.microsoft.com/office/drawing/2014/main" id="{64012069-CBA2-463C-B87A-3C1B0827695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1136" y="2251886"/>
            <a:ext cx="7761516" cy="325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975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AD7C5BE-418C-4A44-91BF-28E411F75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1559052"/>
            <a:ext cx="10271760" cy="4347972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8561F-D0A1-42D0-9A99-A3D92C84D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findings</a:t>
            </a:r>
          </a:p>
        </p:txBody>
      </p:sp>
      <p:pic>
        <p:nvPicPr>
          <p:cNvPr id="4098" name="Picture 2" descr="Forms response chart. Question title: Should voting at 16 - 17 be compulsory or optional?. Number of responses: 10 responses.">
            <a:extLst>
              <a:ext uri="{FF2B5EF4-FFF2-40B4-BE49-F238E27FC236}">
                <a16:creationId xmlns:a16="http://schemas.microsoft.com/office/drawing/2014/main" id="{901A32D7-F982-4B22-81C9-5289160B778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1136" y="2280021"/>
            <a:ext cx="7761516" cy="325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6979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AD7C5BE-418C-4A44-91BF-28E411F75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1559052"/>
            <a:ext cx="10271760" cy="4347972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8D973B-D26A-4C3C-ACA2-D3D1CDB85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dirty="0"/>
              <a:t>findings</a:t>
            </a:r>
          </a:p>
        </p:txBody>
      </p:sp>
      <p:pic>
        <p:nvPicPr>
          <p:cNvPr id="5122" name="Picture 2" descr="Forms response chart. Question title: Do you believe there are more pros or cons with 16 year olds voting?. Number of responses: 10 responses.">
            <a:extLst>
              <a:ext uri="{FF2B5EF4-FFF2-40B4-BE49-F238E27FC236}">
                <a16:creationId xmlns:a16="http://schemas.microsoft.com/office/drawing/2014/main" id="{5AD3E8FE-29AE-4299-B343-714F5ED300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1136" y="2400300"/>
            <a:ext cx="7761516" cy="325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8562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AD7C5BE-418C-4A44-91BF-28E411F75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1559052"/>
            <a:ext cx="10271760" cy="4347972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45523A-F42C-4F4B-8668-D191F61AF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dirty="0"/>
              <a:t>findings</a:t>
            </a:r>
          </a:p>
        </p:txBody>
      </p:sp>
      <p:pic>
        <p:nvPicPr>
          <p:cNvPr id="6146" name="Picture 2" descr="Forms response chart. Question title: Do you believe 16 year olds have enough knowledge in politics to be responsible for voting?. Number of responses: 10 responses.">
            <a:extLst>
              <a:ext uri="{FF2B5EF4-FFF2-40B4-BE49-F238E27FC236}">
                <a16:creationId xmlns:a16="http://schemas.microsoft.com/office/drawing/2014/main" id="{DF5D6A55-D71C-4B81-B526-0034F0F958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1136" y="2265954"/>
            <a:ext cx="7761516" cy="325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539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AD7C5BE-418C-4A44-91BF-28E411F75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1559052"/>
            <a:ext cx="10271760" cy="4347972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52D7C-EBB8-4230-8218-6D17740E8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dirty="0"/>
              <a:t>findings</a:t>
            </a:r>
          </a:p>
        </p:txBody>
      </p:sp>
      <p:pic>
        <p:nvPicPr>
          <p:cNvPr id="7170" name="Picture 2" descr="Forms response chart. Question title: Would you have voted if you were given the opportunity at 16?. Number of responses: 10 responses.">
            <a:extLst>
              <a:ext uri="{FF2B5EF4-FFF2-40B4-BE49-F238E27FC236}">
                <a16:creationId xmlns:a16="http://schemas.microsoft.com/office/drawing/2014/main" id="{5F23D6F5-8CC6-4ECD-B106-D3880196364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1136" y="2265954"/>
            <a:ext cx="7761516" cy="325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182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AD7C5BE-418C-4A44-91BF-28E411F75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120" y="1559052"/>
            <a:ext cx="10271760" cy="4347972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9579AB-C502-464A-8150-917B82AAE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dirty="0"/>
              <a:t>findings</a:t>
            </a:r>
          </a:p>
        </p:txBody>
      </p:sp>
      <p:pic>
        <p:nvPicPr>
          <p:cNvPr id="8194" name="Picture 2" descr="Forms response chart. Question title: Do you think lowering the voting age will have a positive or negative impact on society? . Number of responses: 10 responses.">
            <a:extLst>
              <a:ext uri="{FF2B5EF4-FFF2-40B4-BE49-F238E27FC236}">
                <a16:creationId xmlns:a16="http://schemas.microsoft.com/office/drawing/2014/main" id="{3425059F-DF4A-4EC6-ACCB-2064744276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1136" y="2294089"/>
            <a:ext cx="7761516" cy="325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4254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C01EF-9BA8-469F-A74E-69C46B366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findings mean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721E9-83F3-41FE-AD51-A3FB5D6CE4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findings point to the idea that the voting age should be lowered to 16 and it should happen asap. </a:t>
            </a:r>
          </a:p>
          <a:p>
            <a:r>
              <a:rPr lang="en-GB" dirty="0"/>
              <a:t>It should also be a choice to vote. </a:t>
            </a:r>
          </a:p>
          <a:p>
            <a:r>
              <a:rPr lang="en-GB" dirty="0"/>
              <a:t>It would be an experience for young people to engage and positively effect society.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467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39FFF-3CBC-4240-A8BC-EAC4A81F3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10618-088E-47C9-9085-50EEB7E78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think the study was a success with the limitation of only 10 views on the matter. </a:t>
            </a:r>
          </a:p>
          <a:p>
            <a:r>
              <a:rPr lang="en-GB" dirty="0"/>
              <a:t>I recommend to have more participants in the study to have a wider range of views. </a:t>
            </a:r>
          </a:p>
          <a:p>
            <a:r>
              <a:rPr lang="en-GB" dirty="0"/>
              <a:t>My secondary and primary research had different results, with my secondary research being to not lower the voting age.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349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2B513-CD4D-4AAD-B9A7-608B630F2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FC04A-FADA-4602-9393-8A8005654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think the primary research was collected effectively. </a:t>
            </a:r>
          </a:p>
          <a:p>
            <a:r>
              <a:rPr lang="en-GB" dirty="0"/>
              <a:t>Next time I would have used more participants to get a wider range of opinions. </a:t>
            </a:r>
          </a:p>
          <a:p>
            <a:r>
              <a:rPr lang="en-GB" dirty="0"/>
              <a:t>Strengths were being able to analyse the data.</a:t>
            </a:r>
          </a:p>
          <a:p>
            <a:r>
              <a:rPr lang="en-GB" dirty="0"/>
              <a:t>Weaknesses were getting people to complete the questionnaire.</a:t>
            </a:r>
          </a:p>
        </p:txBody>
      </p:sp>
    </p:spTree>
    <p:extLst>
      <p:ext uri="{BB962C8B-B14F-4D97-AF65-F5344CB8AC3E}">
        <p14:creationId xmlns:p14="http://schemas.microsoft.com/office/powerpoint/2010/main" val="2230628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561D5-3F4D-4F96-8FB9-A7765BD32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0441-8AAD-4116-95BB-52333E2C2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Dahlgreen</a:t>
            </a:r>
            <a:r>
              <a:rPr lang="en-GB" dirty="0"/>
              <a:t>, W. (2013) </a:t>
            </a:r>
            <a:r>
              <a:rPr lang="en-GB" i="1" dirty="0"/>
              <a:t>Public against lowering the voting age to 16. </a:t>
            </a:r>
            <a:r>
              <a:rPr lang="en-GB" dirty="0"/>
              <a:t>Available at: </a:t>
            </a:r>
            <a:r>
              <a:rPr lang="en-GB" u="sng" dirty="0">
                <a:hlinkClick r:id="rId2"/>
              </a:rPr>
              <a:t>https://yougov.co.uk/topics/politics/articles-reports/2013/08/22/public-against-lowering-voting-age</a:t>
            </a:r>
            <a:r>
              <a:rPr lang="en-GB" dirty="0"/>
              <a:t> (Accessed: 2nd October 2019). </a:t>
            </a:r>
          </a:p>
          <a:p>
            <a:r>
              <a:rPr lang="en-GB" dirty="0" err="1"/>
              <a:t>Debois</a:t>
            </a:r>
            <a:r>
              <a:rPr lang="en-GB" dirty="0"/>
              <a:t>, S. (2019) </a:t>
            </a:r>
            <a:r>
              <a:rPr lang="en-GB" i="1" dirty="0"/>
              <a:t>10 advantages and disadvantages of questionnaires.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https://surveyanyplace.com/questionnaire-pros-and-cons/</a:t>
            </a:r>
            <a:r>
              <a:rPr lang="en-GB" dirty="0"/>
              <a:t> (Accessed: 11</a:t>
            </a:r>
            <a:r>
              <a:rPr lang="en-GB" baseline="30000" dirty="0"/>
              <a:t>th</a:t>
            </a:r>
            <a:r>
              <a:rPr lang="en-GB" dirty="0"/>
              <a:t> February 2020).</a:t>
            </a:r>
          </a:p>
          <a:p>
            <a:r>
              <a:rPr lang="en-GB" dirty="0"/>
              <a:t>Stephenson, B. (2019) </a:t>
            </a:r>
            <a:r>
              <a:rPr lang="en-GB" i="1" dirty="0"/>
              <a:t>Should the voting age be lowered to 16? </a:t>
            </a:r>
            <a:r>
              <a:rPr lang="en-GB" dirty="0"/>
              <a:t>Available at: </a:t>
            </a:r>
            <a:r>
              <a:rPr lang="en-GB" u="sng" dirty="0">
                <a:hlinkClick r:id="rId4"/>
              </a:rPr>
              <a:t>https://www.independent.co.uk/news/uk/politics/should-the-voting-age-be-lowered-to-16-a8882731.html</a:t>
            </a:r>
            <a:r>
              <a:rPr lang="en-GB" dirty="0"/>
              <a:t> (Accessed: 11</a:t>
            </a:r>
            <a:r>
              <a:rPr lang="en-GB" baseline="30000" dirty="0"/>
              <a:t>th</a:t>
            </a:r>
            <a:r>
              <a:rPr lang="en-GB" dirty="0"/>
              <a:t> February 2020).  </a:t>
            </a:r>
          </a:p>
        </p:txBody>
      </p:sp>
    </p:spTree>
    <p:extLst>
      <p:ext uri="{BB962C8B-B14F-4D97-AF65-F5344CB8AC3E}">
        <p14:creationId xmlns:p14="http://schemas.microsoft.com/office/powerpoint/2010/main" val="387871757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423</Words>
  <Application>Microsoft Office PowerPoint</Application>
  <PresentationFormat>Widescreen</PresentationFormat>
  <Paragraphs>48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Gill Sans MT</vt:lpstr>
      <vt:lpstr>Parcel</vt:lpstr>
      <vt:lpstr>Should the voting age be lowered to 16</vt:lpstr>
      <vt:lpstr>background</vt:lpstr>
      <vt:lpstr>aims</vt:lpstr>
      <vt:lpstr>Advantages of questionnaires 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findings</vt:lpstr>
      <vt:lpstr>What findings mean</vt:lpstr>
      <vt:lpstr>conclusion</vt:lpstr>
      <vt:lpstr>reflection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Should the voting age be lowered to 16</dc:title>
  <dc:creator>E W</dc:creator>
  <cp:lastModifiedBy>Alison Thomas (1811074)</cp:lastModifiedBy>
  <cp:revision>2</cp:revision>
  <dcterms:created xsi:type="dcterms:W3CDTF">2020-03-03T17:54:08Z</dcterms:created>
  <dcterms:modified xsi:type="dcterms:W3CDTF">2020-03-05T12:24:00Z</dcterms:modified>
</cp:coreProperties>
</file>