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9"/>
  </p:handoutMasterIdLst>
  <p:sldIdLst>
    <p:sldId id="283" r:id="rId2"/>
    <p:sldId id="282" r:id="rId3"/>
    <p:sldId id="284" r:id="rId4"/>
    <p:sldId id="285" r:id="rId5"/>
    <p:sldId id="286" r:id="rId6"/>
    <p:sldId id="287" r:id="rId7"/>
    <p:sldId id="288" r:id="rId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4" d="100"/>
          <a:sy n="94" d="100"/>
        </p:scale>
        <p:origin x="57" y="171"/>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8403F26-4A9D-4BF3-B5E4-199A3B75E484}" type="datetimeFigureOut">
              <a:rPr lang="en-GB" smtClean="0"/>
              <a:t>31/05/2020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A2FF174-1123-4073-91F0-F3EBFDAF1301}" type="slidenum">
              <a:rPr lang="en-GB" smtClean="0"/>
              <a:t>‹#›</a:t>
            </a:fld>
            <a:endParaRPr lang="en-GB"/>
          </a:p>
        </p:txBody>
      </p:sp>
    </p:spTree>
    <p:extLst>
      <p:ext uri="{BB962C8B-B14F-4D97-AF65-F5344CB8AC3E}">
        <p14:creationId xmlns:p14="http://schemas.microsoft.com/office/powerpoint/2010/main" val="83784563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2ECC129-AFD4-4B2E-90C6-F0038049398D}"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501028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ECC129-AFD4-4B2E-90C6-F0038049398D}"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2547851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2ECC129-AFD4-4B2E-90C6-F0038049398D}"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4050580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2ECC129-AFD4-4B2E-90C6-F0038049398D}" type="datetimeFigureOut">
              <a:rPr lang="en-GB" smtClean="0"/>
              <a:t>31/05/2020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218608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2ECC129-AFD4-4B2E-90C6-F0038049398D}" type="datetimeFigureOut">
              <a:rPr lang="en-GB" smtClean="0"/>
              <a:t>31/05/2020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707432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2ECC129-AFD4-4B2E-90C6-F0038049398D}" type="datetimeFigureOut">
              <a:rPr lang="en-GB" smtClean="0"/>
              <a:t>31/05/2020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2394574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ECC129-AFD4-4B2E-90C6-F0038049398D}" type="datetimeFigureOut">
              <a:rPr lang="en-GB" smtClean="0"/>
              <a:t>31/05/2020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4151049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2ECC129-AFD4-4B2E-90C6-F0038049398D}" type="datetimeFigureOut">
              <a:rPr lang="en-GB" smtClean="0"/>
              <a:t>31/05/2020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1767838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2ECC129-AFD4-4B2E-90C6-F0038049398D}" type="datetimeFigureOut">
              <a:rPr lang="en-GB" smtClean="0"/>
              <a:t>31/05/2020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2263629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ECC129-AFD4-4B2E-90C6-F0038049398D}"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3689338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ECC129-AFD4-4B2E-90C6-F0038049398D}"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717C-1B3F-40FF-9A76-6C737C738C4F}" type="slidenum">
              <a:rPr lang="en-GB" smtClean="0"/>
              <a:t>‹#›</a:t>
            </a:fld>
            <a:endParaRPr lang="en-GB"/>
          </a:p>
        </p:txBody>
      </p:sp>
    </p:spTree>
    <p:extLst>
      <p:ext uri="{BB962C8B-B14F-4D97-AF65-F5344CB8AC3E}">
        <p14:creationId xmlns:p14="http://schemas.microsoft.com/office/powerpoint/2010/main" val="2577257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ECC129-AFD4-4B2E-90C6-F0038049398D}" type="datetimeFigureOut">
              <a:rPr lang="en-GB" smtClean="0"/>
              <a:t>31/05/2020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DD717C-1B3F-40FF-9A76-6C737C738C4F}" type="slidenum">
              <a:rPr lang="en-GB" smtClean="0"/>
              <a:t>‹#›</a:t>
            </a:fld>
            <a:endParaRPr lang="en-GB"/>
          </a:p>
        </p:txBody>
      </p:sp>
    </p:spTree>
    <p:extLst>
      <p:ext uri="{BB962C8B-B14F-4D97-AF65-F5344CB8AC3E}">
        <p14:creationId xmlns:p14="http://schemas.microsoft.com/office/powerpoint/2010/main" val="40894666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0" y="1805650"/>
            <a:ext cx="12192000" cy="14236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u="sng" dirty="0">
                <a:solidFill>
                  <a:srgbClr val="FF0000"/>
                </a:solidFill>
              </a:rPr>
              <a:t>Macauley’s Method for UDLs</a:t>
            </a:r>
          </a:p>
        </p:txBody>
      </p:sp>
    </p:spTree>
    <p:extLst>
      <p:ext uri="{BB962C8B-B14F-4D97-AF65-F5344CB8AC3E}">
        <p14:creationId xmlns:p14="http://schemas.microsoft.com/office/powerpoint/2010/main" val="1629345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0"/>
                <a:ext cx="12192000" cy="6858000"/>
              </a:xfrm>
            </p:spPr>
            <p:txBody>
              <a:bodyPr>
                <a:normAutofit fontScale="92500" lnSpcReduction="10000"/>
              </a:bodyPr>
              <a:lstStyle/>
              <a:p>
                <a:pPr marL="358775" indent="-358775">
                  <a:buFont typeface="+mj-lt"/>
                  <a:buAutoNum type="alphaLcPeriod"/>
                </a:pPr>
                <a:r>
                  <a:rPr lang="en-GB" u="sng" dirty="0"/>
                  <a:t>Beam carrying UDL over complete spam:</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algn="just"/>
                <a:r>
                  <a:rPr lang="en-GB" sz="2400" dirty="0"/>
                  <a:t>Taking the origin at the left hand end A of the beam and writing down the bending moment at a section located at the extreme right hand part of the beam in terms of all loads to the left of that section gives,</a:t>
                </a:r>
              </a:p>
              <a:p>
                <a:pPr algn="just"/>
                <a:endParaRPr lang="en-GB" sz="2400" dirty="0"/>
              </a:p>
              <a:p>
                <a:pPr marL="0" indent="0">
                  <a:buNone/>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𝑀</m:t>
                          </m:r>
                        </m:e>
                        <m:sub>
                          <m:r>
                            <a:rPr lang="en-GB" sz="2400" i="1">
                              <a:latin typeface="Cambria Math" panose="02040503050406030204" pitchFamily="18" charset="0"/>
                            </a:rPr>
                            <m:t>𝑋𝑋</m:t>
                          </m:r>
                        </m:sub>
                      </m:sSub>
                      <m:r>
                        <a:rPr lang="en-GB" sz="2400" i="1">
                          <a:latin typeface="Cambria Math" panose="02040503050406030204" pitchFamily="18" charset="0"/>
                        </a:rPr>
                        <m:t>=</m:t>
                      </m:r>
                      <m:r>
                        <a:rPr lang="en-GB" sz="2400" i="1">
                          <a:latin typeface="Cambria Math" panose="02040503050406030204" pitchFamily="18" charset="0"/>
                        </a:rPr>
                        <m:t>𝐸𝐼</m:t>
                      </m:r>
                      <m:f>
                        <m:fPr>
                          <m:ctrlPr>
                            <a:rPr lang="en-GB" sz="2400" i="1">
                              <a:latin typeface="Cambria Math" panose="02040503050406030204" pitchFamily="18" charset="0"/>
                            </a:rPr>
                          </m:ctrlPr>
                        </m:fPr>
                        <m:num>
                          <m:sSup>
                            <m:sSupPr>
                              <m:ctrlPr>
                                <a:rPr lang="en-GB" sz="2400" i="1">
                                  <a:latin typeface="Cambria Math" panose="02040503050406030204" pitchFamily="18" charset="0"/>
                                </a:rPr>
                              </m:ctrlPr>
                            </m:sSupPr>
                            <m:e>
                              <m:r>
                                <a:rPr lang="en-GB" sz="2400" i="1">
                                  <a:latin typeface="Cambria Math" panose="02040503050406030204" pitchFamily="18" charset="0"/>
                                </a:rPr>
                                <m:t>𝑑</m:t>
                              </m:r>
                            </m:e>
                            <m:sup>
                              <m:r>
                                <a:rPr lang="en-GB" sz="2400" i="1">
                                  <a:latin typeface="Cambria Math" panose="02040503050406030204" pitchFamily="18" charset="0"/>
                                </a:rPr>
                                <m:t>2</m:t>
                              </m:r>
                            </m:sup>
                          </m:sSup>
                          <m:r>
                            <a:rPr lang="en-GB" sz="2400" i="1">
                              <a:latin typeface="Cambria Math" panose="02040503050406030204" pitchFamily="18" charset="0"/>
                            </a:rPr>
                            <m:t>𝑦</m:t>
                          </m:r>
                        </m:num>
                        <m:den>
                          <m:r>
                            <a:rPr lang="en-GB" sz="2400" i="1">
                              <a:latin typeface="Cambria Math" panose="02040503050406030204" pitchFamily="18" charset="0"/>
                            </a:rPr>
                            <m:t>𝑑</m:t>
                          </m:r>
                          <m:sSup>
                            <m:sSupPr>
                              <m:ctrlPr>
                                <a:rPr lang="en-GB" sz="2400" i="1">
                                  <a:latin typeface="Cambria Math" panose="02040503050406030204" pitchFamily="18" charset="0"/>
                                </a:rPr>
                              </m:ctrlPr>
                            </m:sSupPr>
                            <m:e>
                              <m:r>
                                <a:rPr lang="en-GB" sz="2400" i="1">
                                  <a:latin typeface="Cambria Math" panose="02040503050406030204" pitchFamily="18" charset="0"/>
                                </a:rPr>
                                <m:t>𝑥</m:t>
                              </m:r>
                            </m:e>
                            <m:sup>
                              <m:r>
                                <a:rPr lang="en-GB" sz="2400" i="1">
                                  <a:latin typeface="Cambria Math" panose="02040503050406030204" pitchFamily="18" charset="0"/>
                                </a:rPr>
                                <m:t>2</m:t>
                              </m:r>
                            </m:sup>
                          </m:sSup>
                        </m:den>
                      </m:f>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𝑅</m:t>
                          </m:r>
                        </m:e>
                        <m:sub>
                          <m:r>
                            <a:rPr lang="en-GB" sz="2400" i="1">
                              <a:latin typeface="Cambria Math" panose="02040503050406030204" pitchFamily="18" charset="0"/>
                            </a:rPr>
                            <m:t>𝐴</m:t>
                          </m:r>
                        </m:sub>
                      </m:sSub>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𝑤𝑥</m:t>
                      </m:r>
                      <m:r>
                        <a:rPr lang="en-GB" sz="2400" i="1">
                          <a:latin typeface="Cambria Math" panose="02040503050406030204" pitchFamily="18" charset="0"/>
                        </a:rPr>
                        <m:t>∙</m:t>
                      </m:r>
                      <m:f>
                        <m:fPr>
                          <m:ctrlPr>
                            <a:rPr lang="en-GB" sz="2400" i="1">
                              <a:latin typeface="Cambria Math" panose="02040503050406030204" pitchFamily="18" charset="0"/>
                            </a:rPr>
                          </m:ctrlPr>
                        </m:fPr>
                        <m:num>
                          <m:r>
                            <a:rPr lang="en-GB" sz="2400" i="1">
                              <a:latin typeface="Cambria Math" panose="02040503050406030204" pitchFamily="18" charset="0"/>
                            </a:rPr>
                            <m:t>𝑥</m:t>
                          </m:r>
                        </m:num>
                        <m:den>
                          <m:r>
                            <a:rPr lang="en-GB" sz="2400" i="1">
                              <a:latin typeface="Cambria Math" panose="02040503050406030204" pitchFamily="18" charset="0"/>
                            </a:rPr>
                            <m:t>2</m:t>
                          </m:r>
                        </m:den>
                      </m:f>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𝑊</m:t>
                          </m:r>
                        </m:e>
                        <m:sub>
                          <m:r>
                            <a:rPr lang="en-GB" sz="2400" i="1">
                              <a:latin typeface="Cambria Math" panose="02040503050406030204" pitchFamily="18" charset="0"/>
                            </a:rPr>
                            <m:t>1</m:t>
                          </m:r>
                        </m:sub>
                      </m:sSub>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𝑏</m:t>
                          </m:r>
                        </m:e>
                      </m:d>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𝑊</m:t>
                          </m:r>
                        </m:e>
                        <m:sub>
                          <m:r>
                            <a:rPr lang="en-GB" sz="2400" i="1">
                              <a:latin typeface="Cambria Math" panose="02040503050406030204" pitchFamily="18" charset="0"/>
                            </a:rPr>
                            <m:t>2</m:t>
                          </m:r>
                        </m:sub>
                      </m:sSub>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𝑐</m:t>
                          </m:r>
                        </m:e>
                      </m:d>
                    </m:oMath>
                  </m:oMathPara>
                </a14:m>
                <a:endParaRPr lang="en-GB" sz="2400" dirty="0"/>
              </a:p>
              <a:p>
                <a:pPr marL="0" indent="0">
                  <a:buNone/>
                </a:pPr>
                <a:endParaRPr lang="en-GB" sz="2400" dirty="0"/>
              </a:p>
              <a:p>
                <a:pPr marL="0" indent="0">
                  <a:buNone/>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   </m:t>
                      </m:r>
                      <m:r>
                        <a:rPr lang="en-GB" sz="2400" i="1">
                          <a:latin typeface="Cambria Math" panose="02040503050406030204" pitchFamily="18" charset="0"/>
                        </a:rPr>
                        <m:t>𝐸𝐼</m:t>
                      </m:r>
                      <m:f>
                        <m:fPr>
                          <m:ctrlPr>
                            <a:rPr lang="en-GB" sz="2400" i="1">
                              <a:latin typeface="Cambria Math" panose="02040503050406030204" pitchFamily="18" charset="0"/>
                            </a:rPr>
                          </m:ctrlPr>
                        </m:fPr>
                        <m:num>
                          <m:sSup>
                            <m:sSupPr>
                              <m:ctrlPr>
                                <a:rPr lang="en-GB" sz="2400" i="1">
                                  <a:latin typeface="Cambria Math" panose="02040503050406030204" pitchFamily="18" charset="0"/>
                                </a:rPr>
                              </m:ctrlPr>
                            </m:sSupPr>
                            <m:e>
                              <m:r>
                                <a:rPr lang="en-GB" sz="2400" i="1">
                                  <a:latin typeface="Cambria Math" panose="02040503050406030204" pitchFamily="18" charset="0"/>
                                </a:rPr>
                                <m:t>𝑑</m:t>
                              </m:r>
                            </m:e>
                            <m:sup>
                              <m:r>
                                <a:rPr lang="en-GB" sz="2400" i="1">
                                  <a:latin typeface="Cambria Math" panose="02040503050406030204" pitchFamily="18" charset="0"/>
                                </a:rPr>
                                <m:t>2</m:t>
                              </m:r>
                            </m:sup>
                          </m:sSup>
                          <m:r>
                            <a:rPr lang="en-GB" sz="2400" i="1">
                              <a:latin typeface="Cambria Math" panose="02040503050406030204" pitchFamily="18" charset="0"/>
                            </a:rPr>
                            <m:t>𝑦</m:t>
                          </m:r>
                        </m:num>
                        <m:den>
                          <m:r>
                            <a:rPr lang="en-GB" sz="2400" i="1">
                              <a:latin typeface="Cambria Math" panose="02040503050406030204" pitchFamily="18" charset="0"/>
                            </a:rPr>
                            <m:t>𝑑</m:t>
                          </m:r>
                          <m:sSup>
                            <m:sSupPr>
                              <m:ctrlPr>
                                <a:rPr lang="en-GB" sz="2400" i="1">
                                  <a:latin typeface="Cambria Math" panose="02040503050406030204" pitchFamily="18" charset="0"/>
                                </a:rPr>
                              </m:ctrlPr>
                            </m:sSupPr>
                            <m:e>
                              <m:r>
                                <a:rPr lang="en-GB" sz="2400" i="1">
                                  <a:latin typeface="Cambria Math" panose="02040503050406030204" pitchFamily="18" charset="0"/>
                                </a:rPr>
                                <m:t>𝑥</m:t>
                              </m:r>
                            </m:e>
                            <m:sup>
                              <m:r>
                                <a:rPr lang="en-GB" sz="2400" i="1">
                                  <a:latin typeface="Cambria Math" panose="02040503050406030204" pitchFamily="18" charset="0"/>
                                </a:rPr>
                                <m:t>2</m:t>
                              </m:r>
                            </m:sup>
                          </m:sSup>
                        </m:den>
                      </m:f>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𝑅</m:t>
                          </m:r>
                        </m:e>
                        <m:sub>
                          <m:r>
                            <a:rPr lang="en-GB" sz="2400" i="1">
                              <a:latin typeface="Cambria Math" panose="02040503050406030204" pitchFamily="18" charset="0"/>
                            </a:rPr>
                            <m:t>𝐴</m:t>
                          </m:r>
                        </m:sub>
                      </m:sSub>
                      <m:r>
                        <a:rPr lang="en-GB" sz="2400" i="1">
                          <a:latin typeface="Cambria Math" panose="02040503050406030204" pitchFamily="18" charset="0"/>
                        </a:rPr>
                        <m:t>𝑥</m:t>
                      </m:r>
                      <m:r>
                        <a:rPr lang="en-GB" sz="2400" i="1">
                          <a:latin typeface="Cambria Math" panose="02040503050406030204" pitchFamily="18" charset="0"/>
                        </a:rPr>
                        <m:t>−</m:t>
                      </m:r>
                      <m:f>
                        <m:fPr>
                          <m:ctrlPr>
                            <a:rPr lang="en-GB" sz="2400" i="1">
                              <a:latin typeface="Cambria Math" panose="02040503050406030204" pitchFamily="18" charset="0"/>
                            </a:rPr>
                          </m:ctrlPr>
                        </m:fPr>
                        <m:num>
                          <m:r>
                            <a:rPr lang="en-GB" sz="2400" i="1">
                              <a:latin typeface="Cambria Math" panose="02040503050406030204" pitchFamily="18" charset="0"/>
                            </a:rPr>
                            <m:t>𝑤</m:t>
                          </m:r>
                        </m:num>
                        <m:den>
                          <m:r>
                            <a:rPr lang="en-GB" sz="2400" i="1">
                              <a:latin typeface="Cambria Math" panose="02040503050406030204" pitchFamily="18" charset="0"/>
                            </a:rPr>
                            <m:t>2</m:t>
                          </m:r>
                        </m:den>
                      </m:f>
                      <m:sSup>
                        <m:sSupPr>
                          <m:ctrlPr>
                            <a:rPr lang="en-GB" sz="2400" i="1">
                              <a:latin typeface="Cambria Math" panose="02040503050406030204" pitchFamily="18" charset="0"/>
                            </a:rPr>
                          </m:ctrlPr>
                        </m:sSupPr>
                        <m:e>
                          <m:r>
                            <a:rPr lang="en-GB" sz="2400" b="0" i="1" smtClean="0">
                              <a:latin typeface="Cambria Math" panose="02040503050406030204" pitchFamily="18" charset="0"/>
                            </a:rPr>
                            <m:t>𝑥</m:t>
                          </m:r>
                        </m:e>
                        <m:sup>
                          <m:r>
                            <a:rPr lang="en-GB" sz="2400" i="1">
                              <a:latin typeface="Cambria Math" panose="02040503050406030204" pitchFamily="18" charset="0"/>
                            </a:rPr>
                            <m:t>2</m:t>
                          </m:r>
                        </m:sup>
                      </m:sSup>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𝑊</m:t>
                          </m:r>
                        </m:e>
                        <m:sub>
                          <m:r>
                            <a:rPr lang="en-GB" sz="2400" i="1">
                              <a:latin typeface="Cambria Math" panose="02040503050406030204" pitchFamily="18" charset="0"/>
                            </a:rPr>
                            <m:t>1</m:t>
                          </m:r>
                        </m:sub>
                      </m:sSub>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𝑏</m:t>
                          </m:r>
                        </m:e>
                      </m:d>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𝑊</m:t>
                          </m:r>
                        </m:e>
                        <m:sub>
                          <m:r>
                            <a:rPr lang="en-GB" sz="2400" i="1">
                              <a:latin typeface="Cambria Math" panose="02040503050406030204" pitchFamily="18" charset="0"/>
                            </a:rPr>
                            <m:t>2</m:t>
                          </m:r>
                        </m:sub>
                      </m:sSub>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𝑐</m:t>
                          </m:r>
                        </m:e>
                      </m:d>
                    </m:oMath>
                  </m:oMathPara>
                </a14:m>
                <a:endParaRPr lang="en-GB" sz="2400"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0"/>
                <a:ext cx="12192000" cy="6858000"/>
              </a:xfrm>
              <a:blipFill>
                <a:blip r:embed="rId2"/>
                <a:stretch>
                  <a:fillRect l="-900" t="-1867" r="-650"/>
                </a:stretch>
              </a:blipFill>
            </p:spPr>
            <p:txBody>
              <a:bodyPr/>
              <a:lstStyle/>
              <a:p>
                <a:r>
                  <a:rPr lang="en-GB">
                    <a:noFill/>
                  </a:rPr>
                  <a:t> </a:t>
                </a:r>
              </a:p>
            </p:txBody>
          </p:sp>
        </mc:Fallback>
      </mc:AlternateContent>
      <p:pic>
        <p:nvPicPr>
          <p:cNvPr id="4" name="Picture 3"/>
          <p:cNvPicPr>
            <a:picLocks noChangeAspect="1"/>
          </p:cNvPicPr>
          <p:nvPr/>
        </p:nvPicPr>
        <p:blipFill rotWithShape="1">
          <a:blip r:embed="rId3"/>
          <a:srcRect l="69884" t="43255" r="19757" b="25699"/>
          <a:stretch/>
        </p:blipFill>
        <p:spPr>
          <a:xfrm>
            <a:off x="3651659" y="439532"/>
            <a:ext cx="4230700" cy="3574389"/>
          </a:xfrm>
          <a:prstGeom prst="rect">
            <a:avLst/>
          </a:prstGeom>
        </p:spPr>
      </p:pic>
    </p:spTree>
    <p:extLst>
      <p:ext uri="{BB962C8B-B14F-4D97-AF65-F5344CB8AC3E}">
        <p14:creationId xmlns:p14="http://schemas.microsoft.com/office/powerpoint/2010/main" val="53059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0"/>
                <a:ext cx="12192000" cy="6858000"/>
              </a:xfrm>
            </p:spPr>
            <p:txBody>
              <a:bodyPr>
                <a:normAutofit fontScale="92500" lnSpcReduction="10000"/>
              </a:bodyPr>
              <a:lstStyle/>
              <a:p>
                <a:pPr marL="358775" lvl="0" indent="-358775">
                  <a:buFont typeface="+mj-lt"/>
                  <a:buAutoNum type="alphaLcPeriod" startAt="2"/>
                </a:pPr>
                <a:r>
                  <a:rPr lang="en-GB" u="sng" dirty="0"/>
                  <a:t>Beam carrying UDL over one end of the beam:</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sz="2400" dirty="0"/>
                  <a:t>Taking the origin at the left hand end A of the beam and writing down the bending moment at a section located at the extreme right hand part of the beam in terms of all loads to the left of that section gives,</a:t>
                </a:r>
              </a:p>
              <a:p>
                <a:pPr marL="0" indent="0">
                  <a:buNone/>
                </a:pPr>
                <a:r>
                  <a:rPr lang="en-GB" sz="2400" dirty="0"/>
                  <a:t> </a:t>
                </a:r>
              </a:p>
              <a:p>
                <a:pPr marL="0" indent="0">
                  <a:buNone/>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𝑀</m:t>
                          </m:r>
                        </m:e>
                        <m:sub>
                          <m:r>
                            <a:rPr lang="en-GB" sz="2400" i="1">
                              <a:latin typeface="Cambria Math" panose="02040503050406030204" pitchFamily="18" charset="0"/>
                            </a:rPr>
                            <m:t>𝑋𝑋</m:t>
                          </m:r>
                        </m:sub>
                      </m:sSub>
                      <m:r>
                        <a:rPr lang="en-GB" sz="2400" i="1">
                          <a:latin typeface="Cambria Math" panose="02040503050406030204" pitchFamily="18" charset="0"/>
                        </a:rPr>
                        <m:t>=</m:t>
                      </m:r>
                      <m:r>
                        <a:rPr lang="en-GB" sz="2400" i="1">
                          <a:latin typeface="Cambria Math" panose="02040503050406030204" pitchFamily="18" charset="0"/>
                        </a:rPr>
                        <m:t>𝐸𝐼</m:t>
                      </m:r>
                      <m:f>
                        <m:fPr>
                          <m:ctrlPr>
                            <a:rPr lang="en-GB" sz="2400" i="1">
                              <a:latin typeface="Cambria Math" panose="02040503050406030204" pitchFamily="18" charset="0"/>
                            </a:rPr>
                          </m:ctrlPr>
                        </m:fPr>
                        <m:num>
                          <m:sSup>
                            <m:sSupPr>
                              <m:ctrlPr>
                                <a:rPr lang="en-GB" sz="2400" i="1">
                                  <a:latin typeface="Cambria Math" panose="02040503050406030204" pitchFamily="18" charset="0"/>
                                </a:rPr>
                              </m:ctrlPr>
                            </m:sSupPr>
                            <m:e>
                              <m:r>
                                <a:rPr lang="en-GB" sz="2400" i="1">
                                  <a:latin typeface="Cambria Math" panose="02040503050406030204" pitchFamily="18" charset="0"/>
                                </a:rPr>
                                <m:t>𝑑</m:t>
                              </m:r>
                            </m:e>
                            <m:sup>
                              <m:r>
                                <a:rPr lang="en-GB" sz="2400" i="1">
                                  <a:latin typeface="Cambria Math" panose="02040503050406030204" pitchFamily="18" charset="0"/>
                                </a:rPr>
                                <m:t>2</m:t>
                              </m:r>
                            </m:sup>
                          </m:sSup>
                          <m:r>
                            <a:rPr lang="en-GB" sz="2400" i="1">
                              <a:latin typeface="Cambria Math" panose="02040503050406030204" pitchFamily="18" charset="0"/>
                            </a:rPr>
                            <m:t>𝑦</m:t>
                          </m:r>
                        </m:num>
                        <m:den>
                          <m:r>
                            <a:rPr lang="en-GB" sz="2400" i="1">
                              <a:latin typeface="Cambria Math" panose="02040503050406030204" pitchFamily="18" charset="0"/>
                            </a:rPr>
                            <m:t>𝑑</m:t>
                          </m:r>
                          <m:sSup>
                            <m:sSupPr>
                              <m:ctrlPr>
                                <a:rPr lang="en-GB" sz="2400" i="1">
                                  <a:latin typeface="Cambria Math" panose="02040503050406030204" pitchFamily="18" charset="0"/>
                                </a:rPr>
                              </m:ctrlPr>
                            </m:sSupPr>
                            <m:e>
                              <m:r>
                                <a:rPr lang="en-GB" sz="2400" i="1">
                                  <a:latin typeface="Cambria Math" panose="02040503050406030204" pitchFamily="18" charset="0"/>
                                </a:rPr>
                                <m:t>𝑥</m:t>
                              </m:r>
                            </m:e>
                            <m:sup>
                              <m:r>
                                <a:rPr lang="en-GB" sz="2400" i="1">
                                  <a:latin typeface="Cambria Math" panose="02040503050406030204" pitchFamily="18" charset="0"/>
                                </a:rPr>
                                <m:t>2</m:t>
                              </m:r>
                            </m:sup>
                          </m:sSup>
                        </m:den>
                      </m:f>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𝑅</m:t>
                          </m:r>
                        </m:e>
                        <m:sub>
                          <m:r>
                            <a:rPr lang="en-GB" sz="2400" i="1">
                              <a:latin typeface="Cambria Math" panose="02040503050406030204" pitchFamily="18" charset="0"/>
                            </a:rPr>
                            <m:t>𝐴</m:t>
                          </m:r>
                        </m:sub>
                      </m:sSub>
                      <m:r>
                        <a:rPr lang="en-GB" sz="2400" i="1">
                          <a:latin typeface="Cambria Math" panose="02040503050406030204" pitchFamily="18" charset="0"/>
                        </a:rPr>
                        <m:t>𝑥</m:t>
                      </m:r>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𝑊</m:t>
                          </m:r>
                        </m:e>
                        <m:sub>
                          <m:r>
                            <a:rPr lang="en-GB" sz="2400" i="1">
                              <a:latin typeface="Cambria Math" panose="02040503050406030204" pitchFamily="18" charset="0"/>
                            </a:rPr>
                            <m:t>1</m:t>
                          </m:r>
                        </m:sub>
                      </m:sSub>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𝑏</m:t>
                          </m:r>
                        </m:e>
                      </m:d>
                      <m:r>
                        <a:rPr lang="en-GB" sz="2400" i="1">
                          <a:latin typeface="Cambria Math" panose="02040503050406030204" pitchFamily="18" charset="0"/>
                        </a:rPr>
                        <m:t>−</m:t>
                      </m:r>
                      <m:r>
                        <a:rPr lang="en-GB" sz="2400" i="1">
                          <a:latin typeface="Cambria Math" panose="02040503050406030204" pitchFamily="18" charset="0"/>
                        </a:rPr>
                        <m:t>𝑤</m:t>
                      </m:r>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𝑏</m:t>
                          </m:r>
                        </m:e>
                      </m:d>
                      <m:r>
                        <a:rPr lang="en-GB" sz="2400" i="1">
                          <a:latin typeface="Cambria Math" panose="02040503050406030204" pitchFamily="18" charset="0"/>
                        </a:rPr>
                        <m:t>∙</m:t>
                      </m:r>
                      <m:f>
                        <m:fPr>
                          <m:ctrlPr>
                            <a:rPr lang="en-GB" sz="2400" i="1">
                              <a:latin typeface="Cambria Math" panose="02040503050406030204" pitchFamily="18" charset="0"/>
                            </a:rPr>
                          </m:ctrlPr>
                        </m:fPr>
                        <m:num>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𝑏</m:t>
                              </m:r>
                            </m:e>
                          </m:d>
                        </m:num>
                        <m:den>
                          <m:r>
                            <a:rPr lang="en-GB" sz="2400" i="1">
                              <a:latin typeface="Cambria Math" panose="02040503050406030204" pitchFamily="18" charset="0"/>
                            </a:rPr>
                            <m:t>2</m:t>
                          </m:r>
                        </m:den>
                      </m:f>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𝑊</m:t>
                          </m:r>
                        </m:e>
                        <m:sub>
                          <m:r>
                            <a:rPr lang="en-GB" sz="2400" i="1">
                              <a:latin typeface="Cambria Math" panose="02040503050406030204" pitchFamily="18" charset="0"/>
                            </a:rPr>
                            <m:t>2</m:t>
                          </m:r>
                        </m:sub>
                      </m:sSub>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𝑐</m:t>
                          </m:r>
                        </m:e>
                      </m:d>
                    </m:oMath>
                  </m:oMathPara>
                </a14:m>
                <a:endParaRPr lang="en-GB" sz="2400" dirty="0"/>
              </a:p>
              <a:p>
                <a:pPr marL="0" indent="0">
                  <a:buNone/>
                </a:pPr>
                <a:r>
                  <a:rPr lang="en-GB" sz="2400" dirty="0"/>
                  <a:t> </a:t>
                </a:r>
              </a:p>
              <a:p>
                <a:pPr marL="0" indent="0">
                  <a:buNone/>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   </m:t>
                      </m:r>
                      <m:r>
                        <a:rPr lang="en-GB" sz="2400" i="1">
                          <a:latin typeface="Cambria Math" panose="02040503050406030204" pitchFamily="18" charset="0"/>
                        </a:rPr>
                        <m:t>𝐸𝐼</m:t>
                      </m:r>
                      <m:f>
                        <m:fPr>
                          <m:ctrlPr>
                            <a:rPr lang="en-GB" sz="2400" i="1">
                              <a:latin typeface="Cambria Math" panose="02040503050406030204" pitchFamily="18" charset="0"/>
                            </a:rPr>
                          </m:ctrlPr>
                        </m:fPr>
                        <m:num>
                          <m:sSup>
                            <m:sSupPr>
                              <m:ctrlPr>
                                <a:rPr lang="en-GB" sz="2400" i="1">
                                  <a:latin typeface="Cambria Math" panose="02040503050406030204" pitchFamily="18" charset="0"/>
                                </a:rPr>
                              </m:ctrlPr>
                            </m:sSupPr>
                            <m:e>
                              <m:r>
                                <a:rPr lang="en-GB" sz="2400" i="1">
                                  <a:latin typeface="Cambria Math" panose="02040503050406030204" pitchFamily="18" charset="0"/>
                                </a:rPr>
                                <m:t>𝑑</m:t>
                              </m:r>
                            </m:e>
                            <m:sup>
                              <m:r>
                                <a:rPr lang="en-GB" sz="2400" i="1">
                                  <a:latin typeface="Cambria Math" panose="02040503050406030204" pitchFamily="18" charset="0"/>
                                </a:rPr>
                                <m:t>2</m:t>
                              </m:r>
                            </m:sup>
                          </m:sSup>
                          <m:r>
                            <a:rPr lang="en-GB" sz="2400" i="1">
                              <a:latin typeface="Cambria Math" panose="02040503050406030204" pitchFamily="18" charset="0"/>
                            </a:rPr>
                            <m:t>𝑦</m:t>
                          </m:r>
                        </m:num>
                        <m:den>
                          <m:r>
                            <a:rPr lang="en-GB" sz="2400" i="1">
                              <a:latin typeface="Cambria Math" panose="02040503050406030204" pitchFamily="18" charset="0"/>
                            </a:rPr>
                            <m:t>𝑑</m:t>
                          </m:r>
                          <m:sSup>
                            <m:sSupPr>
                              <m:ctrlPr>
                                <a:rPr lang="en-GB" sz="2400" i="1">
                                  <a:latin typeface="Cambria Math" panose="02040503050406030204" pitchFamily="18" charset="0"/>
                                </a:rPr>
                              </m:ctrlPr>
                            </m:sSupPr>
                            <m:e>
                              <m:r>
                                <a:rPr lang="en-GB" sz="2400" i="1">
                                  <a:latin typeface="Cambria Math" panose="02040503050406030204" pitchFamily="18" charset="0"/>
                                </a:rPr>
                                <m:t>𝑥</m:t>
                              </m:r>
                            </m:e>
                            <m:sup>
                              <m:r>
                                <a:rPr lang="en-GB" sz="2400" i="1">
                                  <a:latin typeface="Cambria Math" panose="02040503050406030204" pitchFamily="18" charset="0"/>
                                </a:rPr>
                                <m:t>2</m:t>
                              </m:r>
                            </m:sup>
                          </m:sSup>
                        </m:den>
                      </m:f>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𝑅</m:t>
                          </m:r>
                        </m:e>
                        <m:sub>
                          <m:r>
                            <a:rPr lang="en-GB" sz="2400" i="1">
                              <a:latin typeface="Cambria Math" panose="02040503050406030204" pitchFamily="18" charset="0"/>
                            </a:rPr>
                            <m:t>𝐴</m:t>
                          </m:r>
                        </m:sub>
                      </m:sSub>
                      <m:r>
                        <a:rPr lang="en-GB" sz="2400" i="1">
                          <a:latin typeface="Cambria Math" panose="02040503050406030204" pitchFamily="18" charset="0"/>
                        </a:rPr>
                        <m:t>𝑥</m:t>
                      </m:r>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𝑊</m:t>
                          </m:r>
                        </m:e>
                        <m:sub>
                          <m:r>
                            <a:rPr lang="en-GB" sz="2400" i="1">
                              <a:latin typeface="Cambria Math" panose="02040503050406030204" pitchFamily="18" charset="0"/>
                            </a:rPr>
                            <m:t>1</m:t>
                          </m:r>
                        </m:sub>
                      </m:sSub>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𝑏</m:t>
                          </m:r>
                        </m:e>
                      </m:d>
                      <m:r>
                        <a:rPr lang="en-GB" sz="2400" i="1">
                          <a:latin typeface="Cambria Math" panose="02040503050406030204" pitchFamily="18" charset="0"/>
                        </a:rPr>
                        <m:t>−</m:t>
                      </m:r>
                      <m:f>
                        <m:fPr>
                          <m:ctrlPr>
                            <a:rPr lang="en-GB" sz="2400" i="1">
                              <a:latin typeface="Cambria Math" panose="02040503050406030204" pitchFamily="18" charset="0"/>
                            </a:rPr>
                          </m:ctrlPr>
                        </m:fPr>
                        <m:num>
                          <m:r>
                            <a:rPr lang="en-GB" sz="2400" i="1">
                              <a:latin typeface="Cambria Math" panose="02040503050406030204" pitchFamily="18" charset="0"/>
                            </a:rPr>
                            <m:t>𝑤</m:t>
                          </m:r>
                        </m:num>
                        <m:den>
                          <m:r>
                            <a:rPr lang="en-GB" sz="2400" i="1">
                              <a:latin typeface="Cambria Math" panose="02040503050406030204" pitchFamily="18" charset="0"/>
                            </a:rPr>
                            <m:t>2</m:t>
                          </m:r>
                        </m:den>
                      </m:f>
                      <m:sSup>
                        <m:sSupPr>
                          <m:ctrlPr>
                            <a:rPr lang="en-GB" sz="2400" i="1">
                              <a:latin typeface="Cambria Math" panose="02040503050406030204" pitchFamily="18" charset="0"/>
                            </a:rPr>
                          </m:ctrlPr>
                        </m:sSupPr>
                        <m:e>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𝑏</m:t>
                              </m:r>
                            </m:e>
                          </m:d>
                        </m:e>
                        <m:sup>
                          <m:r>
                            <a:rPr lang="en-GB" sz="2400" i="1">
                              <a:latin typeface="Cambria Math" panose="02040503050406030204" pitchFamily="18" charset="0"/>
                            </a:rPr>
                            <m:t>2</m:t>
                          </m:r>
                        </m:sup>
                      </m:sSup>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𝑊</m:t>
                          </m:r>
                        </m:e>
                        <m:sub>
                          <m:r>
                            <a:rPr lang="en-GB" sz="2400" i="1">
                              <a:latin typeface="Cambria Math" panose="02040503050406030204" pitchFamily="18" charset="0"/>
                            </a:rPr>
                            <m:t>2</m:t>
                          </m:r>
                        </m:sub>
                      </m:sSub>
                      <m:d>
                        <m:dPr>
                          <m:begChr m:val="["/>
                          <m:endChr m:val="]"/>
                          <m:ctrlPr>
                            <a:rPr lang="en-GB" sz="2400" i="1">
                              <a:latin typeface="Cambria Math" panose="02040503050406030204" pitchFamily="18" charset="0"/>
                            </a:rPr>
                          </m:ctrlPr>
                        </m:dPr>
                        <m:e>
                          <m:r>
                            <a:rPr lang="en-GB" sz="2400" i="1">
                              <a:latin typeface="Cambria Math" panose="02040503050406030204" pitchFamily="18" charset="0"/>
                            </a:rPr>
                            <m:t>𝑥</m:t>
                          </m:r>
                          <m:r>
                            <a:rPr lang="en-GB" sz="2400" i="1">
                              <a:latin typeface="Cambria Math" panose="02040503050406030204" pitchFamily="18" charset="0"/>
                            </a:rPr>
                            <m:t>−</m:t>
                          </m:r>
                          <m:r>
                            <a:rPr lang="en-GB" sz="2400" i="1">
                              <a:latin typeface="Cambria Math" panose="02040503050406030204" pitchFamily="18" charset="0"/>
                            </a:rPr>
                            <m:t>𝑐</m:t>
                          </m:r>
                        </m:e>
                      </m:d>
                    </m:oMath>
                  </m:oMathPara>
                </a14:m>
                <a:endParaRPr lang="en-GB" sz="2400" dirty="0"/>
              </a:p>
              <a:p>
                <a:pPr marL="0" indent="0">
                  <a:buNone/>
                </a:pPr>
                <a:endParaRPr lang="en-GB" sz="2400"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0"/>
                <a:ext cx="12192000" cy="6858000"/>
              </a:xfrm>
              <a:blipFill rotWithShape="0">
                <a:blip r:embed="rId2"/>
                <a:stretch>
                  <a:fillRect l="-900" t="-1867" r="-750"/>
                </a:stretch>
              </a:blipFill>
            </p:spPr>
            <p:txBody>
              <a:bodyPr/>
              <a:lstStyle/>
              <a:p>
                <a:r>
                  <a:rPr lang="en-GB">
                    <a:noFill/>
                  </a:rPr>
                  <a:t> </a:t>
                </a:r>
              </a:p>
            </p:txBody>
          </p:sp>
        </mc:Fallback>
      </mc:AlternateContent>
      <p:pic>
        <p:nvPicPr>
          <p:cNvPr id="2" name="Picture 1"/>
          <p:cNvPicPr>
            <a:picLocks noChangeAspect="1"/>
          </p:cNvPicPr>
          <p:nvPr/>
        </p:nvPicPr>
        <p:blipFill rotWithShape="1">
          <a:blip r:embed="rId3"/>
          <a:srcRect l="70116" t="41218" r="20256" b="27504"/>
          <a:stretch/>
        </p:blipFill>
        <p:spPr>
          <a:xfrm>
            <a:off x="4680284" y="385010"/>
            <a:ext cx="3421993" cy="3558873"/>
          </a:xfrm>
          <a:prstGeom prst="rect">
            <a:avLst/>
          </a:prstGeom>
        </p:spPr>
      </p:pic>
    </p:spTree>
    <p:extLst>
      <p:ext uri="{BB962C8B-B14F-4D97-AF65-F5344CB8AC3E}">
        <p14:creationId xmlns:p14="http://schemas.microsoft.com/office/powerpoint/2010/main" val="129636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anim calcmode="lin" valueType="num">
                                      <p:cBhvr additive="base">
                                        <p:cTn id="1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3" end="13"/>
                                            </p:txEl>
                                          </p:spTgt>
                                        </p:tgtEl>
                                        <p:attrNameLst>
                                          <p:attrName>style.visibility</p:attrName>
                                        </p:attrNameLst>
                                      </p:cBhvr>
                                      <p:to>
                                        <p:strVal val="visible"/>
                                      </p:to>
                                    </p:set>
                                    <p:anim calcmode="lin" valueType="num">
                                      <p:cBhvr additive="base">
                                        <p:cTn id="2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0"/>
                <a:ext cx="12192000" cy="7002684"/>
              </a:xfrm>
            </p:spPr>
            <p:txBody>
              <a:bodyPr>
                <a:normAutofit fontScale="32500" lnSpcReduction="20000"/>
              </a:bodyPr>
              <a:lstStyle/>
              <a:p>
                <a:pPr marL="358775" lvl="0" indent="-358775">
                  <a:buFont typeface="+mj-lt"/>
                  <a:buAutoNum type="alphaLcPeriod" startAt="3"/>
                </a:pPr>
                <a:r>
                  <a:rPr lang="en-GB" sz="7400" u="sng" dirty="0"/>
                  <a:t>Beam carrying UDL over part of the beam:</a:t>
                </a:r>
                <a:endParaRPr lang="en-GB" sz="74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algn="just">
                  <a:lnSpc>
                    <a:spcPct val="120000"/>
                  </a:lnSpc>
                </a:pPr>
                <a:r>
                  <a:rPr lang="en-GB" sz="6200" dirty="0"/>
                  <a:t>The Macauley method requires continuation of the UDL as shown on the loading diagram containing the fictitious UDL over section CD. The required loading condition can therefore be achieved by introducing an equal and opposite UDL over the last part of the beam to cancel the fictitious continuation of the initial distributed load.</a:t>
                </a:r>
              </a:p>
              <a:p>
                <a:r>
                  <a:rPr lang="en-GB" sz="6200" dirty="0"/>
                  <a:t>The correct Bending Moment equation for any general section XX is given by,</a:t>
                </a:r>
              </a:p>
              <a:p>
                <a:pPr marL="0" indent="0">
                  <a:lnSpc>
                    <a:spcPct val="50000"/>
                  </a:lnSpc>
                  <a:buNone/>
                </a:pPr>
                <a:r>
                  <a:rPr lang="en-GB" sz="6200" dirty="0"/>
                  <a:t> </a:t>
                </a:r>
              </a:p>
              <a:p>
                <a:pPr marL="0" indent="0">
                  <a:buNone/>
                </a:pPr>
                <a14:m>
                  <m:oMathPara xmlns:m="http://schemas.openxmlformats.org/officeDocument/2006/math">
                    <m:oMathParaPr>
                      <m:jc m:val="centerGroup"/>
                    </m:oMathParaPr>
                    <m:oMath xmlns:m="http://schemas.openxmlformats.org/officeDocument/2006/math">
                      <m:sSub>
                        <m:sSubPr>
                          <m:ctrlPr>
                            <a:rPr lang="en-GB" sz="6200" i="1">
                              <a:latin typeface="Cambria Math" panose="02040503050406030204" pitchFamily="18" charset="0"/>
                            </a:rPr>
                          </m:ctrlPr>
                        </m:sSubPr>
                        <m:e>
                          <m:r>
                            <a:rPr lang="en-GB" sz="6200" i="1">
                              <a:latin typeface="Cambria Math" panose="02040503050406030204" pitchFamily="18" charset="0"/>
                            </a:rPr>
                            <m:t>𝑀</m:t>
                          </m:r>
                        </m:e>
                        <m:sub>
                          <m:r>
                            <a:rPr lang="en-GB" sz="6200" i="1">
                              <a:latin typeface="Cambria Math" panose="02040503050406030204" pitchFamily="18" charset="0"/>
                            </a:rPr>
                            <m:t>𝑋𝑋</m:t>
                          </m:r>
                        </m:sub>
                      </m:sSub>
                      <m:r>
                        <a:rPr lang="en-GB" sz="6200" i="1">
                          <a:latin typeface="Cambria Math" panose="02040503050406030204" pitchFamily="18" charset="0"/>
                        </a:rPr>
                        <m:t>=</m:t>
                      </m:r>
                      <m:r>
                        <a:rPr lang="en-GB" sz="6200" i="1">
                          <a:latin typeface="Cambria Math" panose="02040503050406030204" pitchFamily="18" charset="0"/>
                        </a:rPr>
                        <m:t>𝐸𝐼</m:t>
                      </m:r>
                      <m:f>
                        <m:fPr>
                          <m:ctrlPr>
                            <a:rPr lang="en-GB" sz="6200" i="1">
                              <a:latin typeface="Cambria Math" panose="02040503050406030204" pitchFamily="18" charset="0"/>
                            </a:rPr>
                          </m:ctrlPr>
                        </m:fPr>
                        <m:num>
                          <m:sSup>
                            <m:sSupPr>
                              <m:ctrlPr>
                                <a:rPr lang="en-GB" sz="6200" i="1">
                                  <a:latin typeface="Cambria Math" panose="02040503050406030204" pitchFamily="18" charset="0"/>
                                </a:rPr>
                              </m:ctrlPr>
                            </m:sSupPr>
                            <m:e>
                              <m:r>
                                <a:rPr lang="en-GB" sz="6200" i="1">
                                  <a:latin typeface="Cambria Math" panose="02040503050406030204" pitchFamily="18" charset="0"/>
                                </a:rPr>
                                <m:t>𝑑</m:t>
                              </m:r>
                            </m:e>
                            <m:sup>
                              <m:r>
                                <a:rPr lang="en-GB" sz="6200" i="1">
                                  <a:latin typeface="Cambria Math" panose="02040503050406030204" pitchFamily="18" charset="0"/>
                                </a:rPr>
                                <m:t>2</m:t>
                              </m:r>
                            </m:sup>
                          </m:sSup>
                          <m:r>
                            <a:rPr lang="en-GB" sz="6200" i="1">
                              <a:latin typeface="Cambria Math" panose="02040503050406030204" pitchFamily="18" charset="0"/>
                            </a:rPr>
                            <m:t>𝑦</m:t>
                          </m:r>
                        </m:num>
                        <m:den>
                          <m:r>
                            <a:rPr lang="en-GB" sz="6200" i="1">
                              <a:latin typeface="Cambria Math" panose="02040503050406030204" pitchFamily="18" charset="0"/>
                            </a:rPr>
                            <m:t>𝑑</m:t>
                          </m:r>
                          <m:sSup>
                            <m:sSupPr>
                              <m:ctrlPr>
                                <a:rPr lang="en-GB" sz="6200" i="1">
                                  <a:latin typeface="Cambria Math" panose="02040503050406030204" pitchFamily="18" charset="0"/>
                                </a:rPr>
                              </m:ctrlPr>
                            </m:sSupPr>
                            <m:e>
                              <m:r>
                                <a:rPr lang="en-GB" sz="6200" i="1">
                                  <a:latin typeface="Cambria Math" panose="02040503050406030204" pitchFamily="18" charset="0"/>
                                </a:rPr>
                                <m:t>𝑥</m:t>
                              </m:r>
                            </m:e>
                            <m:sup>
                              <m:r>
                                <a:rPr lang="en-GB" sz="6200" i="1">
                                  <a:latin typeface="Cambria Math" panose="02040503050406030204" pitchFamily="18" charset="0"/>
                                </a:rPr>
                                <m:t>2</m:t>
                              </m:r>
                            </m:sup>
                          </m:sSup>
                        </m:den>
                      </m:f>
                      <m:r>
                        <a:rPr lang="en-GB" sz="6200" i="1">
                          <a:latin typeface="Cambria Math" panose="02040503050406030204" pitchFamily="18" charset="0"/>
                        </a:rPr>
                        <m:t>=</m:t>
                      </m:r>
                      <m:sSub>
                        <m:sSubPr>
                          <m:ctrlPr>
                            <a:rPr lang="en-GB" sz="6200" i="1">
                              <a:latin typeface="Cambria Math" panose="02040503050406030204" pitchFamily="18" charset="0"/>
                            </a:rPr>
                          </m:ctrlPr>
                        </m:sSubPr>
                        <m:e>
                          <m:r>
                            <a:rPr lang="en-GB" sz="6200" i="1">
                              <a:latin typeface="Cambria Math" panose="02040503050406030204" pitchFamily="18" charset="0"/>
                            </a:rPr>
                            <m:t>𝑅</m:t>
                          </m:r>
                        </m:e>
                        <m:sub>
                          <m:r>
                            <a:rPr lang="en-GB" sz="6200" i="1">
                              <a:latin typeface="Cambria Math" panose="02040503050406030204" pitchFamily="18" charset="0"/>
                            </a:rPr>
                            <m:t>𝐴</m:t>
                          </m:r>
                        </m:sub>
                      </m:sSub>
                      <m:r>
                        <a:rPr lang="en-GB" sz="6200" i="1">
                          <a:latin typeface="Cambria Math" panose="02040503050406030204" pitchFamily="18" charset="0"/>
                        </a:rPr>
                        <m:t>𝑥</m:t>
                      </m:r>
                      <m:r>
                        <a:rPr lang="en-GB" sz="6200" i="1">
                          <a:latin typeface="Cambria Math" panose="02040503050406030204" pitchFamily="18" charset="0"/>
                        </a:rPr>
                        <m:t>−</m:t>
                      </m:r>
                      <m:sSub>
                        <m:sSubPr>
                          <m:ctrlPr>
                            <a:rPr lang="en-GB" sz="6200" i="1">
                              <a:latin typeface="Cambria Math" panose="02040503050406030204" pitchFamily="18" charset="0"/>
                            </a:rPr>
                          </m:ctrlPr>
                        </m:sSubPr>
                        <m:e>
                          <m:r>
                            <a:rPr lang="en-GB" sz="6200" i="1">
                              <a:latin typeface="Cambria Math" panose="02040503050406030204" pitchFamily="18" charset="0"/>
                            </a:rPr>
                            <m:t>𝑊</m:t>
                          </m:r>
                        </m:e>
                        <m:sub>
                          <m:r>
                            <a:rPr lang="en-GB" sz="6200" i="1">
                              <a:latin typeface="Cambria Math" panose="02040503050406030204" pitchFamily="18" charset="0"/>
                            </a:rPr>
                            <m:t>1</m:t>
                          </m:r>
                        </m:sub>
                      </m:sSub>
                      <m:d>
                        <m:dPr>
                          <m:begChr m:val="["/>
                          <m:endChr m:val="]"/>
                          <m:ctrlPr>
                            <a:rPr lang="en-GB" sz="6200" i="1">
                              <a:latin typeface="Cambria Math" panose="02040503050406030204" pitchFamily="18" charset="0"/>
                            </a:rPr>
                          </m:ctrlPr>
                        </m:dPr>
                        <m:e>
                          <m:r>
                            <a:rPr lang="en-GB" sz="6200" i="1">
                              <a:latin typeface="Cambria Math" panose="02040503050406030204" pitchFamily="18" charset="0"/>
                            </a:rPr>
                            <m:t>𝑥</m:t>
                          </m:r>
                          <m:r>
                            <a:rPr lang="en-GB" sz="6200" i="1">
                              <a:latin typeface="Cambria Math" panose="02040503050406030204" pitchFamily="18" charset="0"/>
                            </a:rPr>
                            <m:t>−</m:t>
                          </m:r>
                          <m:r>
                            <a:rPr lang="en-GB" sz="6200" i="1">
                              <a:latin typeface="Cambria Math" panose="02040503050406030204" pitchFamily="18" charset="0"/>
                            </a:rPr>
                            <m:t>𝑏</m:t>
                          </m:r>
                        </m:e>
                      </m:d>
                      <m:r>
                        <a:rPr lang="en-GB" sz="6200" i="1">
                          <a:latin typeface="Cambria Math" panose="02040503050406030204" pitchFamily="18" charset="0"/>
                        </a:rPr>
                        <m:t>−</m:t>
                      </m:r>
                      <m:r>
                        <a:rPr lang="en-GB" sz="6200" i="1">
                          <a:latin typeface="Cambria Math" panose="02040503050406030204" pitchFamily="18" charset="0"/>
                        </a:rPr>
                        <m:t>𝑤</m:t>
                      </m:r>
                      <m:d>
                        <m:dPr>
                          <m:begChr m:val="["/>
                          <m:endChr m:val="]"/>
                          <m:ctrlPr>
                            <a:rPr lang="en-GB" sz="6200" i="1">
                              <a:latin typeface="Cambria Math" panose="02040503050406030204" pitchFamily="18" charset="0"/>
                            </a:rPr>
                          </m:ctrlPr>
                        </m:dPr>
                        <m:e>
                          <m:r>
                            <a:rPr lang="en-GB" sz="6200" i="1">
                              <a:latin typeface="Cambria Math" panose="02040503050406030204" pitchFamily="18" charset="0"/>
                            </a:rPr>
                            <m:t>𝑥</m:t>
                          </m:r>
                          <m:r>
                            <a:rPr lang="en-GB" sz="6200" i="1">
                              <a:latin typeface="Cambria Math" panose="02040503050406030204" pitchFamily="18" charset="0"/>
                            </a:rPr>
                            <m:t>−</m:t>
                          </m:r>
                          <m:r>
                            <a:rPr lang="en-GB" sz="6200" i="1">
                              <a:latin typeface="Cambria Math" panose="02040503050406030204" pitchFamily="18" charset="0"/>
                            </a:rPr>
                            <m:t>𝑏</m:t>
                          </m:r>
                        </m:e>
                      </m:d>
                      <m:r>
                        <a:rPr lang="en-GB" sz="6200" i="1">
                          <a:latin typeface="Cambria Math" panose="02040503050406030204" pitchFamily="18" charset="0"/>
                        </a:rPr>
                        <m:t>∙</m:t>
                      </m:r>
                      <m:f>
                        <m:fPr>
                          <m:ctrlPr>
                            <a:rPr lang="en-GB" sz="6200" i="1">
                              <a:latin typeface="Cambria Math" panose="02040503050406030204" pitchFamily="18" charset="0"/>
                            </a:rPr>
                          </m:ctrlPr>
                        </m:fPr>
                        <m:num>
                          <m:d>
                            <m:dPr>
                              <m:begChr m:val="["/>
                              <m:endChr m:val="]"/>
                              <m:ctrlPr>
                                <a:rPr lang="en-GB" sz="6200" i="1">
                                  <a:latin typeface="Cambria Math" panose="02040503050406030204" pitchFamily="18" charset="0"/>
                                </a:rPr>
                              </m:ctrlPr>
                            </m:dPr>
                            <m:e>
                              <m:r>
                                <a:rPr lang="en-GB" sz="6200" i="1">
                                  <a:latin typeface="Cambria Math" panose="02040503050406030204" pitchFamily="18" charset="0"/>
                                </a:rPr>
                                <m:t>𝑥</m:t>
                              </m:r>
                              <m:r>
                                <a:rPr lang="en-GB" sz="6200" i="1">
                                  <a:latin typeface="Cambria Math" panose="02040503050406030204" pitchFamily="18" charset="0"/>
                                </a:rPr>
                                <m:t>−</m:t>
                              </m:r>
                              <m:r>
                                <a:rPr lang="en-GB" sz="6200" i="1">
                                  <a:latin typeface="Cambria Math" panose="02040503050406030204" pitchFamily="18" charset="0"/>
                                </a:rPr>
                                <m:t>𝑏</m:t>
                              </m:r>
                            </m:e>
                          </m:d>
                        </m:num>
                        <m:den>
                          <m:r>
                            <a:rPr lang="en-GB" sz="6200" i="1">
                              <a:latin typeface="Cambria Math" panose="02040503050406030204" pitchFamily="18" charset="0"/>
                            </a:rPr>
                            <m:t>2</m:t>
                          </m:r>
                        </m:den>
                      </m:f>
                      <m:r>
                        <a:rPr lang="en-GB" sz="6200" i="1">
                          <a:latin typeface="Cambria Math" panose="02040503050406030204" pitchFamily="18" charset="0"/>
                        </a:rPr>
                        <m:t>+</m:t>
                      </m:r>
                      <m:r>
                        <a:rPr lang="en-GB" sz="6200" i="1">
                          <a:latin typeface="Cambria Math" panose="02040503050406030204" pitchFamily="18" charset="0"/>
                        </a:rPr>
                        <m:t>𝑤</m:t>
                      </m:r>
                      <m:d>
                        <m:dPr>
                          <m:begChr m:val="["/>
                          <m:endChr m:val="]"/>
                          <m:ctrlPr>
                            <a:rPr lang="en-GB" sz="6200" i="1">
                              <a:latin typeface="Cambria Math" panose="02040503050406030204" pitchFamily="18" charset="0"/>
                            </a:rPr>
                          </m:ctrlPr>
                        </m:dPr>
                        <m:e>
                          <m:r>
                            <a:rPr lang="en-GB" sz="6200" i="1">
                              <a:latin typeface="Cambria Math" panose="02040503050406030204" pitchFamily="18" charset="0"/>
                            </a:rPr>
                            <m:t>𝑥</m:t>
                          </m:r>
                          <m:r>
                            <a:rPr lang="en-GB" sz="6200" i="1">
                              <a:latin typeface="Cambria Math" panose="02040503050406030204" pitchFamily="18" charset="0"/>
                            </a:rPr>
                            <m:t>−</m:t>
                          </m:r>
                          <m:r>
                            <a:rPr lang="en-GB" sz="6200" i="1">
                              <a:latin typeface="Cambria Math" panose="02040503050406030204" pitchFamily="18" charset="0"/>
                            </a:rPr>
                            <m:t>𝑐</m:t>
                          </m:r>
                        </m:e>
                      </m:d>
                      <m:r>
                        <a:rPr lang="en-GB" sz="6200" i="1">
                          <a:latin typeface="Cambria Math" panose="02040503050406030204" pitchFamily="18" charset="0"/>
                        </a:rPr>
                        <m:t>∙</m:t>
                      </m:r>
                      <m:f>
                        <m:fPr>
                          <m:ctrlPr>
                            <a:rPr lang="en-GB" sz="6200" i="1">
                              <a:latin typeface="Cambria Math" panose="02040503050406030204" pitchFamily="18" charset="0"/>
                            </a:rPr>
                          </m:ctrlPr>
                        </m:fPr>
                        <m:num>
                          <m:d>
                            <m:dPr>
                              <m:begChr m:val="["/>
                              <m:endChr m:val="]"/>
                              <m:ctrlPr>
                                <a:rPr lang="en-GB" sz="6200" i="1">
                                  <a:latin typeface="Cambria Math" panose="02040503050406030204" pitchFamily="18" charset="0"/>
                                </a:rPr>
                              </m:ctrlPr>
                            </m:dPr>
                            <m:e>
                              <m:r>
                                <a:rPr lang="en-GB" sz="6200" i="1">
                                  <a:latin typeface="Cambria Math" panose="02040503050406030204" pitchFamily="18" charset="0"/>
                                </a:rPr>
                                <m:t>𝑥</m:t>
                              </m:r>
                              <m:r>
                                <a:rPr lang="en-GB" sz="6200" i="1">
                                  <a:latin typeface="Cambria Math" panose="02040503050406030204" pitchFamily="18" charset="0"/>
                                </a:rPr>
                                <m:t>−</m:t>
                              </m:r>
                              <m:r>
                                <a:rPr lang="en-GB" sz="6200" i="1">
                                  <a:latin typeface="Cambria Math" panose="02040503050406030204" pitchFamily="18" charset="0"/>
                                </a:rPr>
                                <m:t>𝑐</m:t>
                              </m:r>
                            </m:e>
                          </m:d>
                        </m:num>
                        <m:den>
                          <m:r>
                            <a:rPr lang="en-GB" sz="6200" i="1">
                              <a:latin typeface="Cambria Math" panose="02040503050406030204" pitchFamily="18" charset="0"/>
                            </a:rPr>
                            <m:t>2</m:t>
                          </m:r>
                        </m:den>
                      </m:f>
                    </m:oMath>
                  </m:oMathPara>
                </a14:m>
                <a:endParaRPr lang="en-GB" sz="6200" dirty="0"/>
              </a:p>
              <a:p>
                <a:endParaRPr lang="en-GB" sz="6200" dirty="0"/>
              </a:p>
              <a:p>
                <a:pPr marL="0" indent="0">
                  <a:buNone/>
                </a:pPr>
                <a14:m>
                  <m:oMathPara xmlns:m="http://schemas.openxmlformats.org/officeDocument/2006/math">
                    <m:oMathParaPr>
                      <m:jc m:val="centerGroup"/>
                    </m:oMathParaPr>
                    <m:oMath xmlns:m="http://schemas.openxmlformats.org/officeDocument/2006/math">
                      <m:r>
                        <a:rPr lang="en-GB" sz="6200" i="1">
                          <a:latin typeface="Cambria Math" panose="02040503050406030204" pitchFamily="18" charset="0"/>
                        </a:rPr>
                        <m:t>∴   </m:t>
                      </m:r>
                      <m:r>
                        <a:rPr lang="en-GB" sz="6200" i="1">
                          <a:latin typeface="Cambria Math" panose="02040503050406030204" pitchFamily="18" charset="0"/>
                        </a:rPr>
                        <m:t>𝐸𝐼</m:t>
                      </m:r>
                      <m:f>
                        <m:fPr>
                          <m:ctrlPr>
                            <a:rPr lang="en-GB" sz="6200" i="1">
                              <a:latin typeface="Cambria Math" panose="02040503050406030204" pitchFamily="18" charset="0"/>
                            </a:rPr>
                          </m:ctrlPr>
                        </m:fPr>
                        <m:num>
                          <m:sSup>
                            <m:sSupPr>
                              <m:ctrlPr>
                                <a:rPr lang="en-GB" sz="6200" i="1">
                                  <a:latin typeface="Cambria Math" panose="02040503050406030204" pitchFamily="18" charset="0"/>
                                </a:rPr>
                              </m:ctrlPr>
                            </m:sSupPr>
                            <m:e>
                              <m:r>
                                <a:rPr lang="en-GB" sz="6200" i="1">
                                  <a:latin typeface="Cambria Math" panose="02040503050406030204" pitchFamily="18" charset="0"/>
                                </a:rPr>
                                <m:t>𝑑</m:t>
                              </m:r>
                            </m:e>
                            <m:sup>
                              <m:r>
                                <a:rPr lang="en-GB" sz="6200" i="1">
                                  <a:latin typeface="Cambria Math" panose="02040503050406030204" pitchFamily="18" charset="0"/>
                                </a:rPr>
                                <m:t>2</m:t>
                              </m:r>
                            </m:sup>
                          </m:sSup>
                          <m:r>
                            <a:rPr lang="en-GB" sz="6200" i="1">
                              <a:latin typeface="Cambria Math" panose="02040503050406030204" pitchFamily="18" charset="0"/>
                            </a:rPr>
                            <m:t>𝑦</m:t>
                          </m:r>
                        </m:num>
                        <m:den>
                          <m:r>
                            <a:rPr lang="en-GB" sz="6200" i="1">
                              <a:latin typeface="Cambria Math" panose="02040503050406030204" pitchFamily="18" charset="0"/>
                            </a:rPr>
                            <m:t>𝑑</m:t>
                          </m:r>
                          <m:sSup>
                            <m:sSupPr>
                              <m:ctrlPr>
                                <a:rPr lang="en-GB" sz="6200" i="1">
                                  <a:latin typeface="Cambria Math" panose="02040503050406030204" pitchFamily="18" charset="0"/>
                                </a:rPr>
                              </m:ctrlPr>
                            </m:sSupPr>
                            <m:e>
                              <m:r>
                                <a:rPr lang="en-GB" sz="6200" i="1">
                                  <a:latin typeface="Cambria Math" panose="02040503050406030204" pitchFamily="18" charset="0"/>
                                </a:rPr>
                                <m:t>𝑥</m:t>
                              </m:r>
                            </m:e>
                            <m:sup>
                              <m:r>
                                <a:rPr lang="en-GB" sz="6200" i="1">
                                  <a:latin typeface="Cambria Math" panose="02040503050406030204" pitchFamily="18" charset="0"/>
                                </a:rPr>
                                <m:t>2</m:t>
                              </m:r>
                            </m:sup>
                          </m:sSup>
                        </m:den>
                      </m:f>
                      <m:r>
                        <a:rPr lang="en-GB" sz="6200" i="1">
                          <a:latin typeface="Cambria Math" panose="02040503050406030204" pitchFamily="18" charset="0"/>
                        </a:rPr>
                        <m:t>=</m:t>
                      </m:r>
                      <m:sSub>
                        <m:sSubPr>
                          <m:ctrlPr>
                            <a:rPr lang="en-GB" sz="6200" i="1">
                              <a:latin typeface="Cambria Math" panose="02040503050406030204" pitchFamily="18" charset="0"/>
                            </a:rPr>
                          </m:ctrlPr>
                        </m:sSubPr>
                        <m:e>
                          <m:r>
                            <a:rPr lang="en-GB" sz="6200" i="1">
                              <a:latin typeface="Cambria Math" panose="02040503050406030204" pitchFamily="18" charset="0"/>
                            </a:rPr>
                            <m:t>𝑅</m:t>
                          </m:r>
                        </m:e>
                        <m:sub>
                          <m:r>
                            <a:rPr lang="en-GB" sz="6200" i="1">
                              <a:latin typeface="Cambria Math" panose="02040503050406030204" pitchFamily="18" charset="0"/>
                            </a:rPr>
                            <m:t>𝐴</m:t>
                          </m:r>
                        </m:sub>
                      </m:sSub>
                      <m:r>
                        <a:rPr lang="en-GB" sz="6200" i="1">
                          <a:latin typeface="Cambria Math" panose="02040503050406030204" pitchFamily="18" charset="0"/>
                        </a:rPr>
                        <m:t>𝑥</m:t>
                      </m:r>
                      <m:r>
                        <a:rPr lang="en-GB" sz="6200" i="1">
                          <a:latin typeface="Cambria Math" panose="02040503050406030204" pitchFamily="18" charset="0"/>
                        </a:rPr>
                        <m:t>−</m:t>
                      </m:r>
                      <m:sSub>
                        <m:sSubPr>
                          <m:ctrlPr>
                            <a:rPr lang="en-GB" sz="6200" i="1">
                              <a:latin typeface="Cambria Math" panose="02040503050406030204" pitchFamily="18" charset="0"/>
                            </a:rPr>
                          </m:ctrlPr>
                        </m:sSubPr>
                        <m:e>
                          <m:r>
                            <a:rPr lang="en-GB" sz="6200" i="1">
                              <a:latin typeface="Cambria Math" panose="02040503050406030204" pitchFamily="18" charset="0"/>
                            </a:rPr>
                            <m:t>𝑊</m:t>
                          </m:r>
                        </m:e>
                        <m:sub>
                          <m:r>
                            <a:rPr lang="en-GB" sz="6200" i="1">
                              <a:latin typeface="Cambria Math" panose="02040503050406030204" pitchFamily="18" charset="0"/>
                            </a:rPr>
                            <m:t>1</m:t>
                          </m:r>
                        </m:sub>
                      </m:sSub>
                      <m:d>
                        <m:dPr>
                          <m:begChr m:val="["/>
                          <m:endChr m:val="]"/>
                          <m:ctrlPr>
                            <a:rPr lang="en-GB" sz="6200" i="1">
                              <a:latin typeface="Cambria Math" panose="02040503050406030204" pitchFamily="18" charset="0"/>
                            </a:rPr>
                          </m:ctrlPr>
                        </m:dPr>
                        <m:e>
                          <m:r>
                            <a:rPr lang="en-GB" sz="6200" i="1">
                              <a:latin typeface="Cambria Math" panose="02040503050406030204" pitchFamily="18" charset="0"/>
                            </a:rPr>
                            <m:t>𝑥</m:t>
                          </m:r>
                          <m:r>
                            <a:rPr lang="en-GB" sz="6200" i="1">
                              <a:latin typeface="Cambria Math" panose="02040503050406030204" pitchFamily="18" charset="0"/>
                            </a:rPr>
                            <m:t>−</m:t>
                          </m:r>
                          <m:r>
                            <a:rPr lang="en-GB" sz="6200" i="1">
                              <a:latin typeface="Cambria Math" panose="02040503050406030204" pitchFamily="18" charset="0"/>
                            </a:rPr>
                            <m:t>𝑏</m:t>
                          </m:r>
                        </m:e>
                      </m:d>
                      <m:r>
                        <a:rPr lang="en-GB" sz="6200" i="1">
                          <a:latin typeface="Cambria Math" panose="02040503050406030204" pitchFamily="18" charset="0"/>
                        </a:rPr>
                        <m:t>−</m:t>
                      </m:r>
                      <m:f>
                        <m:fPr>
                          <m:ctrlPr>
                            <a:rPr lang="en-GB" sz="6200" i="1">
                              <a:latin typeface="Cambria Math" panose="02040503050406030204" pitchFamily="18" charset="0"/>
                            </a:rPr>
                          </m:ctrlPr>
                        </m:fPr>
                        <m:num>
                          <m:r>
                            <a:rPr lang="en-GB" sz="6200" i="1">
                              <a:latin typeface="Cambria Math" panose="02040503050406030204" pitchFamily="18" charset="0"/>
                            </a:rPr>
                            <m:t>𝑤</m:t>
                          </m:r>
                        </m:num>
                        <m:den>
                          <m:r>
                            <a:rPr lang="en-GB" sz="6200" i="1">
                              <a:latin typeface="Cambria Math" panose="02040503050406030204" pitchFamily="18" charset="0"/>
                            </a:rPr>
                            <m:t>2</m:t>
                          </m:r>
                        </m:den>
                      </m:f>
                      <m:sSup>
                        <m:sSupPr>
                          <m:ctrlPr>
                            <a:rPr lang="en-GB" sz="6200" i="1">
                              <a:latin typeface="Cambria Math" panose="02040503050406030204" pitchFamily="18" charset="0"/>
                            </a:rPr>
                          </m:ctrlPr>
                        </m:sSupPr>
                        <m:e>
                          <m:d>
                            <m:dPr>
                              <m:begChr m:val="["/>
                              <m:endChr m:val="]"/>
                              <m:ctrlPr>
                                <a:rPr lang="en-GB" sz="6200" i="1">
                                  <a:latin typeface="Cambria Math" panose="02040503050406030204" pitchFamily="18" charset="0"/>
                                </a:rPr>
                              </m:ctrlPr>
                            </m:dPr>
                            <m:e>
                              <m:r>
                                <a:rPr lang="en-GB" sz="6200" i="1">
                                  <a:latin typeface="Cambria Math" panose="02040503050406030204" pitchFamily="18" charset="0"/>
                                </a:rPr>
                                <m:t>𝑥</m:t>
                              </m:r>
                              <m:r>
                                <a:rPr lang="en-GB" sz="6200" i="1">
                                  <a:latin typeface="Cambria Math" panose="02040503050406030204" pitchFamily="18" charset="0"/>
                                </a:rPr>
                                <m:t>−</m:t>
                              </m:r>
                              <m:r>
                                <a:rPr lang="en-GB" sz="6200" i="1">
                                  <a:latin typeface="Cambria Math" panose="02040503050406030204" pitchFamily="18" charset="0"/>
                                </a:rPr>
                                <m:t>𝑏</m:t>
                              </m:r>
                            </m:e>
                          </m:d>
                        </m:e>
                        <m:sup>
                          <m:r>
                            <a:rPr lang="en-GB" sz="6200" i="1">
                              <a:latin typeface="Cambria Math" panose="02040503050406030204" pitchFamily="18" charset="0"/>
                            </a:rPr>
                            <m:t>2</m:t>
                          </m:r>
                        </m:sup>
                      </m:sSup>
                      <m:r>
                        <a:rPr lang="en-GB" sz="6200" i="1">
                          <a:latin typeface="Cambria Math" panose="02040503050406030204" pitchFamily="18" charset="0"/>
                        </a:rPr>
                        <m:t>+</m:t>
                      </m:r>
                      <m:f>
                        <m:fPr>
                          <m:ctrlPr>
                            <a:rPr lang="en-GB" sz="6200" i="1">
                              <a:latin typeface="Cambria Math" panose="02040503050406030204" pitchFamily="18" charset="0"/>
                            </a:rPr>
                          </m:ctrlPr>
                        </m:fPr>
                        <m:num>
                          <m:r>
                            <a:rPr lang="en-GB" sz="6200" i="1">
                              <a:latin typeface="Cambria Math" panose="02040503050406030204" pitchFamily="18" charset="0"/>
                            </a:rPr>
                            <m:t>𝑤</m:t>
                          </m:r>
                        </m:num>
                        <m:den>
                          <m:r>
                            <a:rPr lang="en-GB" sz="6200" i="1">
                              <a:latin typeface="Cambria Math" panose="02040503050406030204" pitchFamily="18" charset="0"/>
                            </a:rPr>
                            <m:t>2</m:t>
                          </m:r>
                        </m:den>
                      </m:f>
                      <m:sSup>
                        <m:sSupPr>
                          <m:ctrlPr>
                            <a:rPr lang="en-GB" sz="6200" i="1">
                              <a:latin typeface="Cambria Math" panose="02040503050406030204" pitchFamily="18" charset="0"/>
                            </a:rPr>
                          </m:ctrlPr>
                        </m:sSupPr>
                        <m:e>
                          <m:d>
                            <m:dPr>
                              <m:begChr m:val="["/>
                              <m:endChr m:val="]"/>
                              <m:ctrlPr>
                                <a:rPr lang="en-GB" sz="6200" i="1">
                                  <a:latin typeface="Cambria Math" panose="02040503050406030204" pitchFamily="18" charset="0"/>
                                </a:rPr>
                              </m:ctrlPr>
                            </m:dPr>
                            <m:e>
                              <m:r>
                                <a:rPr lang="en-GB" sz="6200" i="1">
                                  <a:latin typeface="Cambria Math" panose="02040503050406030204" pitchFamily="18" charset="0"/>
                                </a:rPr>
                                <m:t>𝑥</m:t>
                              </m:r>
                              <m:r>
                                <a:rPr lang="en-GB" sz="6200" i="1">
                                  <a:latin typeface="Cambria Math" panose="02040503050406030204" pitchFamily="18" charset="0"/>
                                </a:rPr>
                                <m:t>−</m:t>
                              </m:r>
                              <m:r>
                                <a:rPr lang="en-GB" sz="6200" i="1">
                                  <a:latin typeface="Cambria Math" panose="02040503050406030204" pitchFamily="18" charset="0"/>
                                </a:rPr>
                                <m:t>𝑐</m:t>
                              </m:r>
                            </m:e>
                          </m:d>
                        </m:e>
                        <m:sup>
                          <m:r>
                            <a:rPr lang="en-GB" sz="6200" i="1">
                              <a:latin typeface="Cambria Math" panose="02040503050406030204" pitchFamily="18" charset="0"/>
                            </a:rPr>
                            <m:t>2</m:t>
                          </m:r>
                        </m:sup>
                      </m:sSup>
                    </m:oMath>
                  </m:oMathPara>
                </a14:m>
                <a:endParaRPr lang="en-GB" sz="6200" dirty="0"/>
              </a:p>
              <a:p>
                <a:pPr marL="0" indent="0">
                  <a:buNone/>
                </a:pPr>
                <a:endParaRPr lang="en-GB" sz="2400"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0"/>
                <a:ext cx="12192000" cy="7002684"/>
              </a:xfrm>
              <a:blipFill rotWithShape="0">
                <a:blip r:embed="rId2"/>
                <a:stretch>
                  <a:fillRect l="-800" t="-2089" r="-500"/>
                </a:stretch>
              </a:blipFill>
            </p:spPr>
            <p:txBody>
              <a:bodyPr/>
              <a:lstStyle/>
              <a:p>
                <a:r>
                  <a:rPr lang="en-GB">
                    <a:noFill/>
                  </a:rPr>
                  <a:t> </a:t>
                </a:r>
              </a:p>
            </p:txBody>
          </p:sp>
        </mc:Fallback>
      </mc:AlternateContent>
      <p:pic>
        <p:nvPicPr>
          <p:cNvPr id="4" name="Picture 3"/>
          <p:cNvPicPr>
            <a:picLocks noChangeAspect="1"/>
          </p:cNvPicPr>
          <p:nvPr/>
        </p:nvPicPr>
        <p:blipFill rotWithShape="1">
          <a:blip r:embed="rId3"/>
          <a:srcRect l="69962" t="26661" r="20051" b="52311"/>
          <a:stretch/>
        </p:blipFill>
        <p:spPr>
          <a:xfrm>
            <a:off x="981004" y="686073"/>
            <a:ext cx="3729891" cy="2513956"/>
          </a:xfrm>
          <a:prstGeom prst="rect">
            <a:avLst/>
          </a:prstGeom>
        </p:spPr>
      </p:pic>
      <p:pic>
        <p:nvPicPr>
          <p:cNvPr id="5" name="Picture 4"/>
          <p:cNvPicPr>
            <a:picLocks noChangeAspect="1"/>
          </p:cNvPicPr>
          <p:nvPr/>
        </p:nvPicPr>
        <p:blipFill rotWithShape="1">
          <a:blip r:embed="rId3"/>
          <a:srcRect l="69962" t="52962" r="14865" b="14030"/>
          <a:stretch/>
        </p:blipFill>
        <p:spPr>
          <a:xfrm>
            <a:off x="6572540" y="-1"/>
            <a:ext cx="5303085" cy="3693021"/>
          </a:xfrm>
          <a:prstGeom prst="rect">
            <a:avLst/>
          </a:prstGeom>
        </p:spPr>
      </p:pic>
    </p:spTree>
    <p:extLst>
      <p:ext uri="{BB962C8B-B14F-4D97-AF65-F5344CB8AC3E}">
        <p14:creationId xmlns:p14="http://schemas.microsoft.com/office/powerpoint/2010/main" val="357413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6" end="16"/>
                                            </p:txEl>
                                          </p:spTgt>
                                        </p:tgtEl>
                                        <p:attrNameLst>
                                          <p:attrName>style.visibility</p:attrName>
                                        </p:attrNameLst>
                                      </p:cBhvr>
                                      <p:to>
                                        <p:strVal val="visible"/>
                                      </p:to>
                                    </p:set>
                                    <p:anim calcmode="lin" valueType="num">
                                      <p:cBhvr additive="base">
                                        <p:cTn id="1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7" end="17"/>
                                            </p:txEl>
                                          </p:spTgt>
                                        </p:tgtEl>
                                        <p:attrNameLst>
                                          <p:attrName>style.visibility</p:attrName>
                                        </p:attrNameLst>
                                      </p:cBhvr>
                                      <p:to>
                                        <p:strVal val="visible"/>
                                      </p:to>
                                    </p:set>
                                    <p:anim calcmode="lin" valueType="num">
                                      <p:cBhvr additive="base">
                                        <p:cTn id="2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7" end="1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8" end="18"/>
                                            </p:txEl>
                                          </p:spTgt>
                                        </p:tgtEl>
                                        <p:attrNameLst>
                                          <p:attrName>style.visibility</p:attrName>
                                        </p:attrNameLst>
                                      </p:cBhvr>
                                      <p:to>
                                        <p:strVal val="visible"/>
                                      </p:to>
                                    </p:set>
                                    <p:anim calcmode="lin" valueType="num">
                                      <p:cBhvr additive="base">
                                        <p:cTn id="29"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19" end="19"/>
                                            </p:txEl>
                                          </p:spTgt>
                                        </p:tgtEl>
                                        <p:attrNameLst>
                                          <p:attrName>style.visibility</p:attrName>
                                        </p:attrNameLst>
                                      </p:cBhvr>
                                      <p:to>
                                        <p:strVal val="visible"/>
                                      </p:to>
                                    </p:set>
                                    <p:anim calcmode="lin" valueType="num">
                                      <p:cBhvr additive="base">
                                        <p:cTn id="35"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9" end="19"/>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21" end="21"/>
                                            </p:txEl>
                                          </p:spTgt>
                                        </p:tgtEl>
                                        <p:attrNameLst>
                                          <p:attrName>style.visibility</p:attrName>
                                        </p:attrNameLst>
                                      </p:cBhvr>
                                      <p:to>
                                        <p:strVal val="visible"/>
                                      </p:to>
                                    </p:set>
                                    <p:anim calcmode="lin" valueType="num">
                                      <p:cBhvr additive="base">
                                        <p:cTn id="41" dur="500" fill="hold"/>
                                        <p:tgtEl>
                                          <p:spTgt spid="3">
                                            <p:txEl>
                                              <p:pRg st="21" end="2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21" end="2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592" y="122057"/>
            <a:ext cx="10515600" cy="1232181"/>
          </a:xfrm>
        </p:spPr>
        <p:txBody>
          <a:bodyPr>
            <a:normAutofit fontScale="90000"/>
          </a:bodyPr>
          <a:lstStyle/>
          <a:p>
            <a:r>
              <a:rPr lang="en-GB" u="sng" dirty="0"/>
              <a:t>Macauley’s Method brief.</a:t>
            </a:r>
            <a:br>
              <a:rPr lang="en-GB" dirty="0"/>
            </a:b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87729" y="1099594"/>
                <a:ext cx="11049000" cy="5335929"/>
              </a:xfrm>
            </p:spPr>
            <p:txBody>
              <a:bodyPr>
                <a:normAutofit fontScale="85000" lnSpcReduction="10000"/>
              </a:bodyPr>
              <a:lstStyle/>
              <a:p>
                <a:pPr marL="571500" lvl="0" indent="-571500">
                  <a:lnSpc>
                    <a:spcPct val="110000"/>
                  </a:lnSpc>
                  <a:buFont typeface="+mj-lt"/>
                  <a:buAutoNum type="romanLcPeriod"/>
                </a:pPr>
                <a:r>
                  <a:rPr lang="en-GB" dirty="0"/>
                  <a:t>Take the origin at the left-hand end of the beam.</a:t>
                </a:r>
              </a:p>
              <a:p>
                <a:pPr marL="571500" lvl="0" indent="-571500">
                  <a:lnSpc>
                    <a:spcPct val="110000"/>
                  </a:lnSpc>
                  <a:buFont typeface="+mj-lt"/>
                  <a:buAutoNum type="romanLcPeriod"/>
                </a:pPr>
                <a:r>
                  <a:rPr lang="en-GB" dirty="0"/>
                  <a:t>Write down the bending moment expression at a section at the extreme right-hand end of the beam in terms of all loads to the left of that section.</a:t>
                </a:r>
              </a:p>
              <a:p>
                <a:pPr marL="571500" lvl="0" indent="-571500">
                  <a:lnSpc>
                    <a:spcPct val="110000"/>
                  </a:lnSpc>
                  <a:buFont typeface="+mj-lt"/>
                  <a:buAutoNum type="romanLcPeriod"/>
                </a:pPr>
                <a:r>
                  <a:rPr lang="en-GB" dirty="0"/>
                  <a:t>Do not simplify the bending moment expression by expending any of the terms involving the distance </a:t>
                </a:r>
                <a14:m>
                  <m:oMath xmlns:m="http://schemas.openxmlformats.org/officeDocument/2006/math">
                    <m:r>
                      <a:rPr lang="en-GB" i="1">
                        <a:latin typeface="Cambria Math" panose="02040503050406030204" pitchFamily="18" charset="0"/>
                      </a:rPr>
                      <m:t>𝑥</m:t>
                    </m:r>
                  </m:oMath>
                </a14:m>
                <a:r>
                  <a:rPr lang="en-GB" dirty="0"/>
                  <a:t> which are contained within brackets (singularities).</a:t>
                </a:r>
              </a:p>
              <a:p>
                <a:pPr marL="571500" lvl="0" indent="-571500">
                  <a:lnSpc>
                    <a:spcPct val="110000"/>
                  </a:lnSpc>
                  <a:buFont typeface="+mj-lt"/>
                  <a:buAutoNum type="romanLcPeriod"/>
                </a:pPr>
                <a:r>
                  <a:rPr lang="en-GB" dirty="0"/>
                  <a:t>Integrate, keeping all bracketed terms within brackets and integrating the bracket as if it was a single variable.</a:t>
                </a:r>
              </a:p>
              <a:p>
                <a:pPr marL="571500" lvl="0" indent="-571500">
                  <a:lnSpc>
                    <a:spcPct val="110000"/>
                  </a:lnSpc>
                  <a:buFont typeface="+mj-lt"/>
                  <a:buAutoNum type="romanLcPeriod"/>
                </a:pPr>
                <a:r>
                  <a:rPr lang="en-GB" dirty="0"/>
                  <a:t>Apply the resulting equations to any part of the beam but neglect all terms within the brackets whenever they are negative or zero.</a:t>
                </a:r>
              </a:p>
              <a:p>
                <a:pPr marL="571500" lvl="0" indent="-571500">
                  <a:lnSpc>
                    <a:spcPct val="110000"/>
                  </a:lnSpc>
                  <a:buFont typeface="+mj-lt"/>
                  <a:buAutoNum type="romanLcPeriod"/>
                </a:pPr>
                <a:r>
                  <a:rPr lang="en-GB" dirty="0"/>
                  <a:t>Where a distributed load does not extend to the right-hand end of the beam, then introduce two equal but opposite dummy loads. These two loads will have no effect on the behaviour of the beam.</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87729" y="1099594"/>
                <a:ext cx="11049000" cy="5335929"/>
              </a:xfrm>
              <a:blipFill rotWithShape="0">
                <a:blip r:embed="rId2"/>
                <a:stretch>
                  <a:fillRect l="-883" t="-1027" r="-1380"/>
                </a:stretch>
              </a:blipFill>
            </p:spPr>
            <p:txBody>
              <a:bodyPr/>
              <a:lstStyle/>
              <a:p>
                <a:r>
                  <a:rPr lang="en-GB">
                    <a:noFill/>
                  </a:rPr>
                  <a:t> </a:t>
                </a:r>
              </a:p>
            </p:txBody>
          </p:sp>
        </mc:Fallback>
      </mc:AlternateContent>
    </p:spTree>
    <p:extLst>
      <p:ext uri="{BB962C8B-B14F-4D97-AF65-F5344CB8AC3E}">
        <p14:creationId xmlns:p14="http://schemas.microsoft.com/office/powerpoint/2010/main" val="3871581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93925"/>
            <a:ext cx="12192000" cy="1325563"/>
          </a:xfrm>
        </p:spPr>
        <p:txBody>
          <a:bodyPr/>
          <a:lstStyle/>
          <a:p>
            <a:pPr algn="ctr"/>
            <a:r>
              <a:rPr lang="en-GB" u="sng" dirty="0"/>
              <a:t>Examples</a:t>
            </a:r>
            <a:br>
              <a:rPr lang="en-GB" dirty="0"/>
            </a:br>
            <a:endParaRPr lang="en-GB" dirty="0"/>
          </a:p>
        </p:txBody>
      </p:sp>
    </p:spTree>
    <p:extLst>
      <p:ext uri="{BB962C8B-B14F-4D97-AF65-F5344CB8AC3E}">
        <p14:creationId xmlns:p14="http://schemas.microsoft.com/office/powerpoint/2010/main" val="3959426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135720"/>
            <a:ext cx="11840901" cy="6722279"/>
          </a:xfrm>
        </p:spPr>
        <p:txBody>
          <a:bodyPr/>
          <a:lstStyle/>
          <a:p>
            <a:pPr marL="358775" indent="-358775">
              <a:buFont typeface="+mj-lt"/>
              <a:buAutoNum type="alphaLcParenR"/>
            </a:pPr>
            <a:r>
              <a:rPr lang="en-GB" sz="2000" dirty="0"/>
              <a:t>Beam is 7 m long with an EI value of 200 MN.m</a:t>
            </a:r>
            <a:r>
              <a:rPr lang="en-GB" sz="2000" baseline="30000" dirty="0"/>
              <a:t>2</a:t>
            </a:r>
            <a:r>
              <a:rPr lang="en-GB" sz="2000" dirty="0"/>
              <a:t>. </a:t>
            </a:r>
          </a:p>
          <a:p>
            <a:pPr marL="358775" indent="0">
              <a:buNone/>
            </a:pPr>
            <a:r>
              <a:rPr lang="en-GB" sz="2000" dirty="0"/>
              <a:t>Determine slope and deflection values in the middle.</a:t>
            </a:r>
          </a:p>
          <a:p>
            <a:pPr marL="514350" indent="-514350">
              <a:buFont typeface="+mj-lt"/>
              <a:buAutoNum type="alphaLcParenR"/>
            </a:pPr>
            <a:endParaRPr lang="en-GB" sz="2000" dirty="0"/>
          </a:p>
          <a:p>
            <a:pPr marL="514350" indent="-514350">
              <a:buFont typeface="+mj-lt"/>
              <a:buAutoNum type="alphaLcParenR"/>
            </a:pPr>
            <a:endParaRPr lang="en-GB" sz="2000" dirty="0"/>
          </a:p>
          <a:p>
            <a:pPr marL="514350" indent="-514350">
              <a:buFont typeface="+mj-lt"/>
              <a:buAutoNum type="alphaLcParenR"/>
            </a:pPr>
            <a:endParaRPr lang="en-GB" sz="2000" dirty="0"/>
          </a:p>
          <a:p>
            <a:pPr marL="514350" indent="-514350">
              <a:buFont typeface="+mj-lt"/>
              <a:buAutoNum type="alphaLcParenR"/>
            </a:pPr>
            <a:endParaRPr lang="en-GB" sz="2000" dirty="0"/>
          </a:p>
          <a:p>
            <a:pPr marL="358775" indent="-358775">
              <a:buFont typeface="+mj-lt"/>
              <a:buAutoNum type="alphaLcParenR" startAt="2"/>
            </a:pPr>
            <a:r>
              <a:rPr lang="en-GB" sz="2000" dirty="0"/>
              <a:t>Beam is 6 m long with an EI value of 300 MN.m</a:t>
            </a:r>
            <a:r>
              <a:rPr lang="en-GB" sz="2000" baseline="30000" dirty="0"/>
              <a:t>2</a:t>
            </a:r>
            <a:r>
              <a:rPr lang="en-GB" sz="2000" dirty="0"/>
              <a:t>. </a:t>
            </a:r>
          </a:p>
          <a:p>
            <a:pPr marL="358775" indent="0">
              <a:buNone/>
            </a:pPr>
            <a:r>
              <a:rPr lang="en-GB" sz="2000" dirty="0"/>
              <a:t>Determine slope at the left end and deflection in the middle.</a:t>
            </a:r>
          </a:p>
          <a:p>
            <a:pPr marL="514350" indent="-514350">
              <a:buFont typeface="+mj-lt"/>
              <a:buAutoNum type="alphaLcParenR" startAt="2"/>
            </a:pPr>
            <a:endParaRPr lang="en-GB" sz="2000" dirty="0"/>
          </a:p>
          <a:p>
            <a:pPr marL="514350" indent="-514350">
              <a:buFont typeface="+mj-lt"/>
              <a:buAutoNum type="alphaLcParenR" startAt="2"/>
            </a:pPr>
            <a:endParaRPr lang="en-GB" sz="2000" dirty="0"/>
          </a:p>
          <a:p>
            <a:pPr marL="358775" indent="-358775">
              <a:buFont typeface="+mj-lt"/>
              <a:buAutoNum type="alphaLcParenR" startAt="3"/>
            </a:pPr>
            <a:endParaRPr lang="en-GB" sz="2000" dirty="0"/>
          </a:p>
          <a:p>
            <a:pPr marL="358775" indent="-358775">
              <a:buFont typeface="+mj-lt"/>
              <a:buAutoNum type="alphaLcParenR" startAt="3"/>
            </a:pPr>
            <a:r>
              <a:rPr lang="en-GB" sz="2000" dirty="0"/>
              <a:t>Determine the deflection at a point 1 m from the</a:t>
            </a:r>
          </a:p>
          <a:p>
            <a:pPr marL="358775" indent="0">
              <a:buNone/>
            </a:pPr>
            <a:r>
              <a:rPr lang="en-GB" sz="2000" dirty="0"/>
              <a:t>left-hand end of the beam loaded as shown below. </a:t>
            </a:r>
          </a:p>
          <a:p>
            <a:pPr marL="358775" indent="0">
              <a:buNone/>
            </a:pPr>
            <a:r>
              <a:rPr lang="en-GB" sz="2000" dirty="0"/>
              <a:t>Consider an EI value of 0.65 MN.m</a:t>
            </a:r>
            <a:r>
              <a:rPr lang="en-GB" sz="2000" baseline="30000" dirty="0"/>
              <a:t>2</a:t>
            </a:r>
            <a:r>
              <a:rPr lang="en-GB" sz="2000" dirty="0"/>
              <a:t>.</a:t>
            </a:r>
          </a:p>
          <a:p>
            <a:endParaRPr lang="en-GB" dirty="0"/>
          </a:p>
        </p:txBody>
      </p:sp>
      <p:pic>
        <p:nvPicPr>
          <p:cNvPr id="72" name="Picture 71"/>
          <p:cNvPicPr>
            <a:picLocks noChangeAspect="1"/>
          </p:cNvPicPr>
          <p:nvPr/>
        </p:nvPicPr>
        <p:blipFill rotWithShape="1">
          <a:blip r:embed="rId2"/>
          <a:srcRect l="70209" t="24376" r="20064" b="58430"/>
          <a:stretch/>
        </p:blipFill>
        <p:spPr>
          <a:xfrm>
            <a:off x="6003758" y="1"/>
            <a:ext cx="3742126" cy="2117558"/>
          </a:xfrm>
          <a:prstGeom prst="rect">
            <a:avLst/>
          </a:prstGeom>
        </p:spPr>
      </p:pic>
      <p:pic>
        <p:nvPicPr>
          <p:cNvPr id="73" name="Picture 72"/>
          <p:cNvPicPr>
            <a:picLocks noChangeAspect="1"/>
          </p:cNvPicPr>
          <p:nvPr/>
        </p:nvPicPr>
        <p:blipFill rotWithShape="1">
          <a:blip r:embed="rId2"/>
          <a:srcRect l="69692" t="49158" r="20064" b="32677"/>
          <a:stretch/>
        </p:blipFill>
        <p:spPr>
          <a:xfrm>
            <a:off x="6626579" y="2092154"/>
            <a:ext cx="3865871" cy="2194536"/>
          </a:xfrm>
          <a:prstGeom prst="rect">
            <a:avLst/>
          </a:prstGeom>
        </p:spPr>
      </p:pic>
      <p:pic>
        <p:nvPicPr>
          <p:cNvPr id="74" name="Picture 73"/>
          <p:cNvPicPr>
            <a:picLocks noChangeAspect="1"/>
          </p:cNvPicPr>
          <p:nvPr/>
        </p:nvPicPr>
        <p:blipFill rotWithShape="1">
          <a:blip r:embed="rId2"/>
          <a:srcRect l="69692" t="74542" r="20064" b="7052"/>
          <a:stretch/>
        </p:blipFill>
        <p:spPr>
          <a:xfrm>
            <a:off x="6059498" y="4261284"/>
            <a:ext cx="4288270" cy="2466561"/>
          </a:xfrm>
          <a:prstGeom prst="rect">
            <a:avLst/>
          </a:prstGeom>
        </p:spPr>
      </p:pic>
    </p:spTree>
    <p:extLst>
      <p:ext uri="{BB962C8B-B14F-4D97-AF65-F5344CB8AC3E}">
        <p14:creationId xmlns:p14="http://schemas.microsoft.com/office/powerpoint/2010/main" val="2961583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427</TotalTime>
  <Words>452</Words>
  <Application>Microsoft Office PowerPoint</Application>
  <PresentationFormat>Widescreen</PresentationFormat>
  <Paragraphs>73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Cambria Math</vt:lpstr>
      <vt:lpstr>Office Theme</vt:lpstr>
      <vt:lpstr>PowerPoint Presentation</vt:lpstr>
      <vt:lpstr>PowerPoint Presentation</vt:lpstr>
      <vt:lpstr>PowerPoint Presentation</vt:lpstr>
      <vt:lpstr>PowerPoint Presentation</vt:lpstr>
      <vt:lpstr>Macauley’s Method brief. </vt:lpstr>
      <vt:lpstr>Examples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SLOPE and DEFLECTION of BEAMS</dc:title>
  <dc:creator>Arnaud Marotin</dc:creator>
  <cp:lastModifiedBy>Arnaud Marotin</cp:lastModifiedBy>
  <cp:revision>50</cp:revision>
  <cp:lastPrinted>2019-03-29T12:34:39Z</cp:lastPrinted>
  <dcterms:created xsi:type="dcterms:W3CDTF">2019-03-11T10:45:37Z</dcterms:created>
  <dcterms:modified xsi:type="dcterms:W3CDTF">2020-05-31T15:31:44Z</dcterms:modified>
</cp:coreProperties>
</file>