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303" r:id="rId3"/>
    <p:sldId id="304" r:id="rId4"/>
    <p:sldId id="305" r:id="rId5"/>
    <p:sldId id="257" r:id="rId6"/>
    <p:sldId id="259"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3" d="100"/>
          <a:sy n="53"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5BE3560-A691-4B95-A5B6-810CE39C5172}" type="datetimeFigureOut">
              <a:rPr lang="en-GB" smtClean="0"/>
              <a:t>19/10/2015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8D24FA-F651-4527-927B-BB0A3B4D592E}" type="slidenum">
              <a:rPr lang="en-GB" smtClean="0"/>
              <a:t>‹#›</a:t>
            </a:fld>
            <a:endParaRPr lang="en-GB"/>
          </a:p>
        </p:txBody>
      </p:sp>
    </p:spTree>
    <p:extLst>
      <p:ext uri="{BB962C8B-B14F-4D97-AF65-F5344CB8AC3E}">
        <p14:creationId xmlns:p14="http://schemas.microsoft.com/office/powerpoint/2010/main" val="1245615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2F2C94A1-0551-41AA-8EA7-4E66FCCA7CFC}" type="slidenum">
              <a:rPr lang="en-GB" sz="1200" smtClean="0">
                <a:latin typeface="Times New Roman" pitchFamily="18" charset="0"/>
              </a:rPr>
              <a:pPr eaLnBrk="1" hangingPunct="1"/>
              <a:t>11</a:t>
            </a:fld>
            <a:endParaRPr lang="en-GB" sz="1200" smtClean="0">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9DADFA0A-3025-4530-9BD3-E6C40F990B42}" type="slidenum">
              <a:rPr lang="en-GB" sz="1200" smtClean="0">
                <a:latin typeface="Times New Roman" pitchFamily="18" charset="0"/>
              </a:rPr>
              <a:pPr eaLnBrk="1" hangingPunct="1"/>
              <a:t>12</a:t>
            </a:fld>
            <a:endParaRPr lang="en-GB" sz="1200" smtClean="0">
              <a:latin typeface="Times New Roman" pitchFamily="18" charset="0"/>
            </a:endParaRPr>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5D1A9A2F-58B4-4D12-8852-A21AAB1F13FE}" type="slidenum">
              <a:rPr lang="en-GB" sz="1200" smtClean="0">
                <a:latin typeface="Times New Roman" pitchFamily="18" charset="0"/>
              </a:rPr>
              <a:pPr eaLnBrk="1" hangingPunct="1"/>
              <a:t>13</a:t>
            </a:fld>
            <a:endParaRPr lang="en-GB" sz="1200" smtClean="0">
              <a:latin typeface="Times New Roman" pitchFamily="18" charset="0"/>
            </a:endParaRPr>
          </a:p>
        </p:txBody>
      </p:sp>
      <p:sp>
        <p:nvSpPr>
          <p:cNvPr id="33795" name="Rectangle 2"/>
          <p:cNvSpPr>
            <a:spLocks noGrp="1" noRot="1" noChangeAspect="1" noChangeArrowheads="1" noTextEdit="1"/>
          </p:cNvSpPr>
          <p:nvPr>
            <p:ph type="sldImg"/>
          </p:nvPr>
        </p:nvSpPr>
        <p:spPr>
          <a:ln cap="flat"/>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BAB9D188-B720-4DE8-80EE-7BE61FAA5435}" type="slidenum">
              <a:rPr lang="en-GB" sz="1200" smtClean="0">
                <a:latin typeface="Times New Roman" pitchFamily="18" charset="0"/>
              </a:rPr>
              <a:pPr eaLnBrk="1" hangingPunct="1"/>
              <a:t>15</a:t>
            </a:fld>
            <a:endParaRPr lang="en-GB" sz="1200" smtClean="0">
              <a:latin typeface="Times New Roman" pitchFamily="18" charset="0"/>
            </a:endParaRPr>
          </a:p>
        </p:txBody>
      </p:sp>
      <p:sp>
        <p:nvSpPr>
          <p:cNvPr id="34819" name="Rectangle 2"/>
          <p:cNvSpPr>
            <a:spLocks noGrp="1" noRot="1" noChangeAspect="1" noChangeArrowheads="1" noTextEdit="1"/>
          </p:cNvSpPr>
          <p:nvPr>
            <p:ph type="sldImg"/>
          </p:nvPr>
        </p:nvSpPr>
        <p:spPr>
          <a:ln cap="flat"/>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7BE71528-C992-4823-9224-173018730D04}" type="slidenum">
              <a:rPr lang="en-GB" sz="1200" smtClean="0">
                <a:latin typeface="Times New Roman" pitchFamily="18" charset="0"/>
              </a:rPr>
              <a:pPr eaLnBrk="1" hangingPunct="1"/>
              <a:t>16</a:t>
            </a:fld>
            <a:endParaRPr lang="en-GB" sz="1200" smtClean="0">
              <a:latin typeface="Times New Roman" pitchFamily="18" charset="0"/>
            </a:endParaRPr>
          </a:p>
        </p:txBody>
      </p:sp>
      <p:sp>
        <p:nvSpPr>
          <p:cNvPr id="35843" name="Rectangle 2"/>
          <p:cNvSpPr>
            <a:spLocks noGrp="1" noRot="1" noChangeAspect="1" noChangeArrowheads="1" noTextEdit="1"/>
          </p:cNvSpPr>
          <p:nvPr>
            <p:ph type="sldImg"/>
          </p:nvPr>
        </p:nvSpPr>
        <p:spPr>
          <a:ln cap="flat"/>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CA03E166-5AEF-43DF-A0CA-2A3D201E22E5}" type="slidenum">
              <a:rPr lang="en-GB" sz="1200" smtClean="0">
                <a:latin typeface="Times New Roman" pitchFamily="18" charset="0"/>
              </a:rPr>
              <a:pPr eaLnBrk="1" hangingPunct="1"/>
              <a:t>17</a:t>
            </a:fld>
            <a:endParaRPr lang="en-GB" sz="1200" smtClean="0">
              <a:latin typeface="Times New Roman"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45CABF33-F87C-4E65-971D-201EBB2DEB8D}" type="slidenum">
              <a:rPr lang="en-GB" sz="1200" smtClean="0">
                <a:latin typeface="Times New Roman" pitchFamily="18" charset="0"/>
              </a:rPr>
              <a:pPr eaLnBrk="1" hangingPunct="1"/>
              <a:t>19</a:t>
            </a:fld>
            <a:endParaRPr lang="en-GB" sz="1200" smtClean="0">
              <a:latin typeface="Times New Roman" pitchFamily="18" charset="0"/>
            </a:endParaRPr>
          </a:p>
        </p:txBody>
      </p:sp>
      <p:sp>
        <p:nvSpPr>
          <p:cNvPr id="37891" name="Rectangle 2"/>
          <p:cNvSpPr>
            <a:spLocks noGrp="1" noRot="1" noChangeAspect="1" noChangeArrowheads="1" noTextEdit="1"/>
          </p:cNvSpPr>
          <p:nvPr>
            <p:ph type="sldImg"/>
          </p:nvPr>
        </p:nvSpPr>
        <p:spPr>
          <a:ln cap="flat"/>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CF1793F6-A064-4903-B24F-90EF99F8C5C0}" type="slidenum">
              <a:rPr lang="en-GB" sz="1200" smtClean="0">
                <a:latin typeface="Times New Roman" pitchFamily="18" charset="0"/>
              </a:rPr>
              <a:pPr eaLnBrk="1" hangingPunct="1"/>
              <a:t>20</a:t>
            </a:fld>
            <a:endParaRPr lang="en-GB" sz="1200" smtClean="0">
              <a:latin typeface="Times New Roman" pitchFamily="18" charset="0"/>
            </a:endParaRPr>
          </a:p>
        </p:txBody>
      </p:sp>
      <p:sp>
        <p:nvSpPr>
          <p:cNvPr id="38915" name="Rectangle 2"/>
          <p:cNvSpPr>
            <a:spLocks noGrp="1" noRot="1" noChangeAspect="1" noChangeArrowheads="1" noTextEdit="1"/>
          </p:cNvSpPr>
          <p:nvPr>
            <p:ph type="sldImg"/>
          </p:nvPr>
        </p:nvSpPr>
        <p:spPr>
          <a:ln cap="flat"/>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C29FE413-F603-409F-B9CB-3D9573BD6A65}" type="slidenum">
              <a:rPr lang="en-GB" sz="1200" smtClean="0">
                <a:latin typeface="Times New Roman" pitchFamily="18" charset="0"/>
              </a:rPr>
              <a:pPr eaLnBrk="1" hangingPunct="1"/>
              <a:t>21</a:t>
            </a:fld>
            <a:endParaRPr lang="en-GB" sz="1200" smtClean="0">
              <a:latin typeface="Times New Roman" pitchFamily="18" charset="0"/>
            </a:endParaRPr>
          </a:p>
        </p:txBody>
      </p:sp>
      <p:sp>
        <p:nvSpPr>
          <p:cNvPr id="41987" name="Rectangle 2"/>
          <p:cNvSpPr>
            <a:spLocks noGrp="1" noRot="1" noChangeAspect="1" noChangeArrowheads="1" noTextEdit="1"/>
          </p:cNvSpPr>
          <p:nvPr>
            <p:ph type="sldImg"/>
          </p:nvPr>
        </p:nvSpPr>
        <p:spPr>
          <a:ln cap="flat"/>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16E54EFD-620D-4270-805C-E4205B1856A8}" type="slidenum">
              <a:rPr lang="en-GB" sz="1200" smtClean="0">
                <a:latin typeface="Times New Roman" pitchFamily="18" charset="0"/>
              </a:rPr>
              <a:pPr eaLnBrk="1" hangingPunct="1"/>
              <a:t>22</a:t>
            </a:fld>
            <a:endParaRPr lang="en-GB" sz="1200" smtClean="0">
              <a:latin typeface="Times New Roman" pitchFamily="18"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1F6F03BA-BA9A-4CDC-A23A-7C2BCA2F2914}" type="slidenum">
              <a:rPr lang="en-GB" sz="1200" smtClean="0">
                <a:latin typeface="Times New Roman" pitchFamily="18" charset="0"/>
              </a:rPr>
              <a:pPr eaLnBrk="1" hangingPunct="1"/>
              <a:t>25</a:t>
            </a:fld>
            <a:endParaRPr lang="en-GB" sz="1200" smtClean="0">
              <a:latin typeface="Times New Roman" pitchFamily="18" charset="0"/>
            </a:endParaRPr>
          </a:p>
        </p:txBody>
      </p:sp>
      <p:sp>
        <p:nvSpPr>
          <p:cNvPr id="44035" name="Rectangle 2"/>
          <p:cNvSpPr>
            <a:spLocks noGrp="1" noRot="1" noChangeAspect="1" noChangeArrowheads="1" noTextEdit="1"/>
          </p:cNvSpPr>
          <p:nvPr>
            <p:ph type="sldImg"/>
          </p:nvPr>
        </p:nvSpPr>
        <p:spPr>
          <a:solidFill>
            <a:srgbClr val="FFFFFF"/>
          </a:solidFill>
          <a:ln cap="flat"/>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Tx/>
              <a:buAutoNum type="arabicPeriod"/>
            </a:pPr>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a:solidFill>
                  <a:schemeClr val="tx1"/>
                </a:solidFill>
                <a:latin typeface="Arial" charset="0"/>
              </a:defRPr>
            </a:lvl1pPr>
            <a:lvl2pPr marL="742950" indent="-285750" eaLnBrk="0" hangingPunct="0">
              <a:defRPr sz="3600">
                <a:solidFill>
                  <a:schemeClr val="tx1"/>
                </a:solidFill>
                <a:latin typeface="Arial" charset="0"/>
              </a:defRPr>
            </a:lvl2pPr>
            <a:lvl3pPr marL="1143000" indent="-228600" eaLnBrk="0" hangingPunct="0">
              <a:defRPr sz="3600">
                <a:solidFill>
                  <a:schemeClr val="tx1"/>
                </a:solidFill>
                <a:latin typeface="Arial" charset="0"/>
              </a:defRPr>
            </a:lvl3pPr>
            <a:lvl4pPr marL="1600200" indent="-228600" eaLnBrk="0" hangingPunct="0">
              <a:defRPr sz="3600">
                <a:solidFill>
                  <a:schemeClr val="tx1"/>
                </a:solidFill>
                <a:latin typeface="Arial" charset="0"/>
              </a:defRPr>
            </a:lvl4pPr>
            <a:lvl5pPr marL="2057400" indent="-228600" eaLnBrk="0" hangingPunct="0">
              <a:defRPr sz="3600">
                <a:solidFill>
                  <a:schemeClr val="tx1"/>
                </a:solidFill>
                <a:latin typeface="Arial" charset="0"/>
              </a:defRPr>
            </a:lvl5pPr>
            <a:lvl6pPr marL="2514600" indent="-228600" eaLnBrk="0" fontAlgn="base" hangingPunct="0">
              <a:spcBef>
                <a:spcPct val="0"/>
              </a:spcBef>
              <a:spcAft>
                <a:spcPct val="0"/>
              </a:spcAft>
              <a:defRPr sz="3600">
                <a:solidFill>
                  <a:schemeClr val="tx1"/>
                </a:solidFill>
                <a:latin typeface="Arial" charset="0"/>
              </a:defRPr>
            </a:lvl6pPr>
            <a:lvl7pPr marL="2971800" indent="-228600" eaLnBrk="0" fontAlgn="base" hangingPunct="0">
              <a:spcBef>
                <a:spcPct val="0"/>
              </a:spcBef>
              <a:spcAft>
                <a:spcPct val="0"/>
              </a:spcAft>
              <a:defRPr sz="3600">
                <a:solidFill>
                  <a:schemeClr val="tx1"/>
                </a:solidFill>
                <a:latin typeface="Arial" charset="0"/>
              </a:defRPr>
            </a:lvl7pPr>
            <a:lvl8pPr marL="3429000" indent="-228600" eaLnBrk="0" fontAlgn="base" hangingPunct="0">
              <a:spcBef>
                <a:spcPct val="0"/>
              </a:spcBef>
              <a:spcAft>
                <a:spcPct val="0"/>
              </a:spcAft>
              <a:defRPr sz="3600">
                <a:solidFill>
                  <a:schemeClr val="tx1"/>
                </a:solidFill>
                <a:latin typeface="Arial" charset="0"/>
              </a:defRPr>
            </a:lvl8pPr>
            <a:lvl9pPr marL="3886200" indent="-228600" eaLnBrk="0" fontAlgn="base" hangingPunct="0">
              <a:spcBef>
                <a:spcPct val="0"/>
              </a:spcBef>
              <a:spcAft>
                <a:spcPct val="0"/>
              </a:spcAft>
              <a:defRPr sz="3600">
                <a:solidFill>
                  <a:schemeClr val="tx1"/>
                </a:solidFill>
                <a:latin typeface="Arial" charset="0"/>
              </a:defRPr>
            </a:lvl9pPr>
          </a:lstStyle>
          <a:p>
            <a:pPr eaLnBrk="1" hangingPunct="1"/>
            <a:fld id="{C733A817-70C2-48CB-A0A0-680ABDE1DE24}" type="slidenum">
              <a:rPr lang="en-GB" sz="1200" smtClean="0">
                <a:latin typeface="Times New Roman" pitchFamily="18" charset="0"/>
              </a:rPr>
              <a:pPr eaLnBrk="1" hangingPunct="1"/>
              <a:t>26</a:t>
            </a:fld>
            <a:endParaRPr lang="en-GB" sz="1200" smtClean="0">
              <a:latin typeface="Times New Roman" pitchFamily="18" charset="0"/>
            </a:endParaRPr>
          </a:p>
        </p:txBody>
      </p:sp>
      <p:sp>
        <p:nvSpPr>
          <p:cNvPr id="45059" name="Rectangle 2"/>
          <p:cNvSpPr>
            <a:spLocks noGrp="1" noRot="1" noChangeAspect="1" noChangeArrowheads="1" noTextEdit="1"/>
          </p:cNvSpPr>
          <p:nvPr>
            <p:ph type="sldImg"/>
          </p:nvPr>
        </p:nvSpPr>
        <p:spPr>
          <a:solidFill>
            <a:srgbClr val="FFFFFF"/>
          </a:solidFill>
          <a:ln cap="flat"/>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F3CF54D-6157-4CBF-ACB5-325E552450C9}" type="slidenum">
              <a:rPr lang="en-GB" altLang="en-US">
                <a:latin typeface="Times New Roman" pitchFamily="18" charset="0"/>
              </a:rPr>
              <a:pPr eaLnBrk="1" hangingPunct="1"/>
              <a:t>28</a:t>
            </a:fld>
            <a:endParaRPr lang="en-GB" altLang="en-US">
              <a:latin typeface="Times New Roman" pitchFamily="18" charset="0"/>
            </a:endParaRPr>
          </a:p>
        </p:txBody>
      </p:sp>
      <p:sp>
        <p:nvSpPr>
          <p:cNvPr id="27651" name="Rectangle 2"/>
          <p:cNvSpPr>
            <a:spLocks noChangeArrowheads="1" noTextEdit="1"/>
          </p:cNvSpPr>
          <p:nvPr>
            <p:ph type="sldImg"/>
          </p:nvPr>
        </p:nvSpPr>
        <p:spPr>
          <a:ln cap="flat"/>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549ADE5-C8CA-4D1E-AED5-419BFF604440}" type="slidenum">
              <a:rPr lang="en-GB" altLang="en-US">
                <a:latin typeface="Times New Roman" pitchFamily="18" charset="0"/>
              </a:rPr>
              <a:pPr eaLnBrk="1" hangingPunct="1"/>
              <a:t>29</a:t>
            </a:fld>
            <a:endParaRPr lang="en-GB" altLang="en-US">
              <a:latin typeface="Times New Roman" pitchFamily="18" charset="0"/>
            </a:endParaRPr>
          </a:p>
        </p:txBody>
      </p:sp>
      <p:sp>
        <p:nvSpPr>
          <p:cNvPr id="28675" name="Rectangle 2"/>
          <p:cNvSpPr>
            <a:spLocks noChangeArrowheads="1" noTextEdit="1"/>
          </p:cNvSpPr>
          <p:nvPr>
            <p:ph type="sldImg"/>
          </p:nvPr>
        </p:nvSpPr>
        <p:spPr>
          <a:ln cap="flat"/>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E140950-AFFC-4B24-BB7B-AD7B7F107662}" type="slidenum">
              <a:rPr lang="en-GB" altLang="en-US">
                <a:latin typeface="Times New Roman" pitchFamily="18" charset="0"/>
              </a:rPr>
              <a:pPr eaLnBrk="1" hangingPunct="1"/>
              <a:t>30</a:t>
            </a:fld>
            <a:endParaRPr lang="en-GB" altLang="en-US">
              <a:latin typeface="Times New Roman" pitchFamily="18" charset="0"/>
            </a:endParaRPr>
          </a:p>
        </p:txBody>
      </p:sp>
      <p:sp>
        <p:nvSpPr>
          <p:cNvPr id="29699" name="Rectangle 2"/>
          <p:cNvSpPr>
            <a:spLocks noChangeArrowheads="1" noTextEdit="1"/>
          </p:cNvSpPr>
          <p:nvPr>
            <p:ph type="sldImg"/>
          </p:nvPr>
        </p:nvSpPr>
        <p:spPr>
          <a:ln cap="flat"/>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3BD98D8-814F-4401-AEDA-E1C6CB9495D0}" type="slidenum">
              <a:rPr lang="en-GB" altLang="en-US">
                <a:latin typeface="Times New Roman" pitchFamily="18" charset="0"/>
              </a:rPr>
              <a:pPr eaLnBrk="1" hangingPunct="1"/>
              <a:t>31</a:t>
            </a:fld>
            <a:endParaRPr lang="en-GB" altLang="en-US">
              <a:latin typeface="Times New Roman" pitchFamily="18" charset="0"/>
            </a:endParaRPr>
          </a:p>
        </p:txBody>
      </p:sp>
      <p:sp>
        <p:nvSpPr>
          <p:cNvPr id="30723" name="Rectangle 2"/>
          <p:cNvSpPr>
            <a:spLocks noChangeArrowheads="1" noTextEdit="1"/>
          </p:cNvSpPr>
          <p:nvPr>
            <p:ph type="sldImg"/>
          </p:nvPr>
        </p:nvSpPr>
        <p:spPr>
          <a:ln cap="flat"/>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99424BC-4545-4684-9D79-7ED5EF79C669}" type="slidenum">
              <a:rPr lang="en-GB" altLang="en-US">
                <a:latin typeface="Times New Roman" pitchFamily="18" charset="0"/>
              </a:rPr>
              <a:pPr eaLnBrk="1" hangingPunct="1"/>
              <a:t>32</a:t>
            </a:fld>
            <a:endParaRPr lang="en-GB" altLang="en-US">
              <a:latin typeface="Times New Roman" pitchFamily="18" charset="0"/>
            </a:endParaRPr>
          </a:p>
        </p:txBody>
      </p:sp>
      <p:sp>
        <p:nvSpPr>
          <p:cNvPr id="31747" name="Rectangle 2"/>
          <p:cNvSpPr>
            <a:spLocks noChangeArrowheads="1" noTextEdit="1"/>
          </p:cNvSpPr>
          <p:nvPr>
            <p:ph type="sldImg"/>
          </p:nvPr>
        </p:nvSpPr>
        <p:spPr>
          <a:ln cap="flat"/>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AF9E2DC-E68E-4215-A932-5933825F4329}" type="slidenum">
              <a:rPr lang="en-GB" altLang="en-US">
                <a:latin typeface="Times New Roman" pitchFamily="18" charset="0"/>
              </a:rPr>
              <a:pPr eaLnBrk="1" hangingPunct="1"/>
              <a:t>33</a:t>
            </a:fld>
            <a:endParaRPr lang="en-GB" altLang="en-US">
              <a:latin typeface="Times New Roman" pitchFamily="18" charset="0"/>
            </a:endParaRPr>
          </a:p>
        </p:txBody>
      </p:sp>
      <p:sp>
        <p:nvSpPr>
          <p:cNvPr id="32771" name="Rectangle 2"/>
          <p:cNvSpPr>
            <a:spLocks noChangeArrowheads="1" noTextEdit="1"/>
          </p:cNvSpPr>
          <p:nvPr>
            <p:ph type="sldImg"/>
          </p:nvPr>
        </p:nvSpPr>
        <p:spPr>
          <a:ln cap="flat"/>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F87E15D-6658-4E04-B38B-3FD23EC54DF7}" type="slidenum">
              <a:rPr lang="en-GB" altLang="en-US">
                <a:latin typeface="Times New Roman" pitchFamily="18" charset="0"/>
              </a:rPr>
              <a:pPr eaLnBrk="1" hangingPunct="1"/>
              <a:t>34</a:t>
            </a:fld>
            <a:endParaRPr lang="en-GB" altLang="en-US">
              <a:latin typeface="Times New Roman" pitchFamily="18" charset="0"/>
            </a:endParaRPr>
          </a:p>
        </p:txBody>
      </p:sp>
      <p:sp>
        <p:nvSpPr>
          <p:cNvPr id="33795" name="Rectangle 2"/>
          <p:cNvSpPr>
            <a:spLocks noChangeArrowheads="1" noTextEdit="1"/>
          </p:cNvSpPr>
          <p:nvPr>
            <p:ph type="sldImg"/>
          </p:nvPr>
        </p:nvSpPr>
        <p:spPr>
          <a:ln cap="flat"/>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B375F9F-4612-4D31-A3B1-A5727C9BB6C3}" type="slidenum">
              <a:rPr lang="en-GB" altLang="en-US">
                <a:latin typeface="Times New Roman" pitchFamily="18" charset="0"/>
              </a:rPr>
              <a:pPr eaLnBrk="1" hangingPunct="1"/>
              <a:t>35</a:t>
            </a:fld>
            <a:endParaRPr lang="en-GB" altLang="en-US">
              <a:latin typeface="Times New Roman" pitchFamily="18" charset="0"/>
            </a:endParaRPr>
          </a:p>
        </p:txBody>
      </p:sp>
      <p:sp>
        <p:nvSpPr>
          <p:cNvPr id="34819" name="Rectangle 2"/>
          <p:cNvSpPr>
            <a:spLocks noChangeArrowheads="1" noTextEdit="1"/>
          </p:cNvSpPr>
          <p:nvPr>
            <p:ph type="sldImg"/>
          </p:nvPr>
        </p:nvSpPr>
        <p:spPr>
          <a:ln cap="flat"/>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77ED2D3-FF5C-49F7-9662-9B30C5A6186F}" type="slidenum">
              <a:rPr lang="en-GB" altLang="en-US">
                <a:latin typeface="Times New Roman" pitchFamily="18" charset="0"/>
              </a:rPr>
              <a:pPr eaLnBrk="1" hangingPunct="1"/>
              <a:t>36</a:t>
            </a:fld>
            <a:endParaRPr lang="en-GB" altLang="en-US">
              <a:latin typeface="Times New Roman" pitchFamily="18" charset="0"/>
            </a:endParaRPr>
          </a:p>
        </p:txBody>
      </p:sp>
      <p:sp>
        <p:nvSpPr>
          <p:cNvPr id="35843" name="Rectangle 2"/>
          <p:cNvSpPr>
            <a:spLocks noChangeArrowheads="1" noTextEdit="1"/>
          </p:cNvSpPr>
          <p:nvPr>
            <p:ph type="sldImg"/>
          </p:nvPr>
        </p:nvSpPr>
        <p:spPr>
          <a:ln cap="flat"/>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C5E214B-BA38-4B67-8C0E-55A1E3FD331F}" type="slidenum">
              <a:rPr lang="en-GB" altLang="en-US">
                <a:latin typeface="Times New Roman" pitchFamily="18" charset="0"/>
              </a:rPr>
              <a:pPr eaLnBrk="1" hangingPunct="1"/>
              <a:t>37</a:t>
            </a:fld>
            <a:endParaRPr lang="en-GB" altLang="en-US">
              <a:latin typeface="Times New Roman" pitchFamily="18" charset="0"/>
            </a:endParaRPr>
          </a:p>
        </p:txBody>
      </p:sp>
      <p:sp>
        <p:nvSpPr>
          <p:cNvPr id="36867" name="Rectangle 2"/>
          <p:cNvSpPr>
            <a:spLocks noChangeArrowheads="1" noTextEdit="1"/>
          </p:cNvSpPr>
          <p:nvPr>
            <p:ph type="sldImg"/>
          </p:nvPr>
        </p:nvSpPr>
        <p:spPr>
          <a:ln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1F8E7A1-DF10-47EA-B669-1D67D3117DE8}" type="slidenum">
              <a:rPr lang="en-GB" altLang="en-US">
                <a:latin typeface="Times New Roman" pitchFamily="18" charset="0"/>
              </a:rPr>
              <a:pPr eaLnBrk="1" hangingPunct="1"/>
              <a:t>38</a:t>
            </a:fld>
            <a:endParaRPr lang="en-GB" altLang="en-US">
              <a:latin typeface="Times New Roman" pitchFamily="18" charset="0"/>
            </a:endParaRPr>
          </a:p>
        </p:txBody>
      </p:sp>
      <p:sp>
        <p:nvSpPr>
          <p:cNvPr id="37891" name="Rectangle 2"/>
          <p:cNvSpPr>
            <a:spLocks noChangeArrowheads="1" noTextEdit="1"/>
          </p:cNvSpPr>
          <p:nvPr>
            <p:ph type="sldImg"/>
          </p:nvPr>
        </p:nvSpPr>
        <p:spPr>
          <a:ln cap="flat"/>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D8F911C-D55B-450C-8401-6E5920435FFC}" type="slidenum">
              <a:rPr lang="en-GB" altLang="en-US">
                <a:latin typeface="Times New Roman" pitchFamily="18" charset="0"/>
              </a:rPr>
              <a:pPr eaLnBrk="1" hangingPunct="1"/>
              <a:t>39</a:t>
            </a:fld>
            <a:endParaRPr lang="en-GB" altLang="en-US">
              <a:latin typeface="Times New Roman" pitchFamily="18" charset="0"/>
            </a:endParaRPr>
          </a:p>
        </p:txBody>
      </p:sp>
      <p:sp>
        <p:nvSpPr>
          <p:cNvPr id="38915" name="Rectangle 2"/>
          <p:cNvSpPr>
            <a:spLocks noChangeArrowheads="1" noTextEdit="1"/>
          </p:cNvSpPr>
          <p:nvPr>
            <p:ph type="sldImg"/>
          </p:nvPr>
        </p:nvSpPr>
        <p:spPr>
          <a:ln cap="flat"/>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AA48F0D-87AA-4B5F-8221-549DBEA42901}" type="slidenum">
              <a:rPr lang="en-GB" altLang="en-US">
                <a:latin typeface="Times New Roman" pitchFamily="18" charset="0"/>
              </a:rPr>
              <a:pPr eaLnBrk="1" hangingPunct="1"/>
              <a:t>40</a:t>
            </a:fld>
            <a:endParaRPr lang="en-GB" altLang="en-US">
              <a:latin typeface="Times New Roman" pitchFamily="18" charset="0"/>
            </a:endParaRPr>
          </a:p>
        </p:txBody>
      </p:sp>
      <p:sp>
        <p:nvSpPr>
          <p:cNvPr id="39939" name="Rectangle 2"/>
          <p:cNvSpPr>
            <a:spLocks noChangeArrowheads="1" noTextEdit="1"/>
          </p:cNvSpPr>
          <p:nvPr>
            <p:ph type="sldImg"/>
          </p:nvPr>
        </p:nvSpPr>
        <p:spPr>
          <a:ln cap="flat"/>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A96136A-5E75-41E2-8E54-C521AFD9E443}" type="slidenum">
              <a:rPr lang="en-GB" altLang="en-US">
                <a:latin typeface="Times New Roman" pitchFamily="18" charset="0"/>
              </a:rPr>
              <a:pPr eaLnBrk="1" hangingPunct="1"/>
              <a:t>41</a:t>
            </a:fld>
            <a:endParaRPr lang="en-GB" altLang="en-US">
              <a:latin typeface="Times New Roman" pitchFamily="18" charset="0"/>
            </a:endParaRPr>
          </a:p>
        </p:txBody>
      </p:sp>
      <p:sp>
        <p:nvSpPr>
          <p:cNvPr id="40963" name="Rectangle 2"/>
          <p:cNvSpPr>
            <a:spLocks noChangeArrowheads="1" noTextEdit="1"/>
          </p:cNvSpPr>
          <p:nvPr>
            <p:ph type="sldImg"/>
          </p:nvPr>
        </p:nvSpPr>
        <p:spPr>
          <a:solidFill>
            <a:srgbClr val="FFFFFF"/>
          </a:solidFill>
          <a:ln cap="flat"/>
        </p:spPr>
      </p:sp>
      <p:sp>
        <p:nvSpPr>
          <p:cNvPr id="40964"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598C34B-49C0-495D-8421-1E523D7897D0}" type="slidenum">
              <a:rPr lang="en-GB" altLang="en-US">
                <a:latin typeface="Times New Roman" pitchFamily="18" charset="0"/>
              </a:rPr>
              <a:pPr eaLnBrk="1" hangingPunct="1"/>
              <a:t>42</a:t>
            </a:fld>
            <a:endParaRPr lang="en-GB" altLang="en-US">
              <a:latin typeface="Times New Roman" pitchFamily="18" charset="0"/>
            </a:endParaRPr>
          </a:p>
        </p:txBody>
      </p:sp>
      <p:sp>
        <p:nvSpPr>
          <p:cNvPr id="41987" name="Rectangle 2"/>
          <p:cNvSpPr>
            <a:spLocks noChangeArrowheads="1" noTextEdit="1"/>
          </p:cNvSpPr>
          <p:nvPr>
            <p:ph type="sldImg"/>
          </p:nvPr>
        </p:nvSpPr>
        <p:spPr>
          <a:solidFill>
            <a:srgbClr val="FFFFFF"/>
          </a:solidFill>
          <a:ln cap="flat"/>
        </p:spPr>
      </p:sp>
      <p:sp>
        <p:nvSpPr>
          <p:cNvPr id="41988"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BD93E85-9291-4B16-BA14-36C265EEE165}" type="slidenum">
              <a:rPr lang="en-GB" altLang="en-US">
                <a:latin typeface="Times New Roman" pitchFamily="18" charset="0"/>
              </a:rPr>
              <a:pPr eaLnBrk="1" hangingPunct="1"/>
              <a:t>43</a:t>
            </a:fld>
            <a:endParaRPr lang="en-GB" altLang="en-US">
              <a:latin typeface="Times New Roman" pitchFamily="18" charset="0"/>
            </a:endParaRPr>
          </a:p>
        </p:txBody>
      </p:sp>
      <p:sp>
        <p:nvSpPr>
          <p:cNvPr id="43011" name="Rectangle 2"/>
          <p:cNvSpPr>
            <a:spLocks noChangeArrowheads="1" noTextEdit="1"/>
          </p:cNvSpPr>
          <p:nvPr>
            <p:ph type="sldImg"/>
          </p:nvPr>
        </p:nvSpPr>
        <p:spPr>
          <a:solidFill>
            <a:srgbClr val="FFFFFF"/>
          </a:solidFill>
          <a:ln/>
        </p:spPr>
      </p:sp>
      <p:sp>
        <p:nvSpPr>
          <p:cNvPr id="43012"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8038965-79FC-4EA1-A409-642836D26D9A}" type="slidenum">
              <a:rPr lang="en-GB" altLang="en-US">
                <a:latin typeface="Times New Roman" pitchFamily="18" charset="0"/>
              </a:rPr>
              <a:pPr eaLnBrk="1" hangingPunct="1"/>
              <a:t>44</a:t>
            </a:fld>
            <a:endParaRPr lang="en-GB" altLang="en-US">
              <a:latin typeface="Times New Roman" pitchFamily="18" charset="0"/>
            </a:endParaRPr>
          </a:p>
        </p:txBody>
      </p:sp>
      <p:sp>
        <p:nvSpPr>
          <p:cNvPr id="44035" name="Rectangle 2"/>
          <p:cNvSpPr>
            <a:spLocks noChangeArrowheads="1" noTextEdit="1"/>
          </p:cNvSpPr>
          <p:nvPr>
            <p:ph type="sldImg"/>
          </p:nvPr>
        </p:nvSpPr>
        <p:spPr>
          <a:solidFill>
            <a:srgbClr val="FFFFFF"/>
          </a:solidFill>
          <a:ln cap="flat"/>
        </p:spPr>
      </p:sp>
      <p:sp>
        <p:nvSpPr>
          <p:cNvPr id="44036"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7415384-89E7-46DC-876A-A898E689A198}" type="slidenum">
              <a:rPr lang="en-GB" altLang="en-US">
                <a:latin typeface="Times New Roman" pitchFamily="18" charset="0"/>
              </a:rPr>
              <a:pPr eaLnBrk="1" hangingPunct="1"/>
              <a:t>45</a:t>
            </a:fld>
            <a:endParaRPr lang="en-GB" altLang="en-US">
              <a:latin typeface="Times New Roman" pitchFamily="18" charset="0"/>
            </a:endParaRPr>
          </a:p>
        </p:txBody>
      </p:sp>
      <p:sp>
        <p:nvSpPr>
          <p:cNvPr id="45059" name="Rectangle 2"/>
          <p:cNvSpPr>
            <a:spLocks noChangeArrowheads="1" noTextEdit="1"/>
          </p:cNvSpPr>
          <p:nvPr>
            <p:ph type="sldImg"/>
          </p:nvPr>
        </p:nvSpPr>
        <p:spPr>
          <a:solidFill>
            <a:srgbClr val="FFFFFF"/>
          </a:solidFill>
          <a:ln cap="flat"/>
        </p:spPr>
      </p:sp>
      <p:sp>
        <p:nvSpPr>
          <p:cNvPr id="45060"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Tx/>
              <a:buAutoNum type="arabicPeriod"/>
            </a:pPr>
            <a:endParaRPr lang="en-GB" altLang="en-US" smtClean="0"/>
          </a:p>
          <a:p>
            <a:pPr marL="228600" indent="-228600" eaLnBrk="1" hangingPunct="1"/>
            <a:endParaRPr lang="en-GB" alt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3E2433-8F0D-44A6-95D9-52F9EBAC7D96}" type="slidenum">
              <a:rPr lang="en-GB" altLang="en-US">
                <a:latin typeface="Times New Roman" pitchFamily="18" charset="0"/>
              </a:rPr>
              <a:pPr eaLnBrk="1" hangingPunct="1"/>
              <a:t>46</a:t>
            </a:fld>
            <a:endParaRPr lang="en-GB" altLang="en-US">
              <a:latin typeface="Times New Roman" pitchFamily="18" charset="0"/>
            </a:endParaRPr>
          </a:p>
        </p:txBody>
      </p:sp>
      <p:sp>
        <p:nvSpPr>
          <p:cNvPr id="46083" name="Rectangle 2"/>
          <p:cNvSpPr>
            <a:spLocks noChangeArrowheads="1" noTextEdit="1"/>
          </p:cNvSpPr>
          <p:nvPr>
            <p:ph type="sldImg"/>
          </p:nvPr>
        </p:nvSpPr>
        <p:spPr>
          <a:solidFill>
            <a:srgbClr val="FFFFFF"/>
          </a:solidFill>
          <a:ln cap="flat"/>
        </p:spPr>
      </p:sp>
      <p:sp>
        <p:nvSpPr>
          <p:cNvPr id="46084"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Tx/>
              <a:buAutoNum type="arabicPeriod"/>
            </a:pPr>
            <a:endParaRPr lang="en-GB" altLang="en-US" smtClean="0"/>
          </a:p>
          <a:p>
            <a:pPr marL="228600" indent="-228600" eaLnBrk="1" hangingPunct="1"/>
            <a:endParaRPr lang="en-GB" alt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2EA330F-8E78-41F6-8DAE-5C15FF1AE1F7}" type="slidenum">
              <a:rPr lang="en-GB" altLang="en-US">
                <a:latin typeface="Times New Roman" pitchFamily="18" charset="0"/>
              </a:rPr>
              <a:pPr eaLnBrk="1" hangingPunct="1"/>
              <a:t>47</a:t>
            </a:fld>
            <a:endParaRPr lang="en-GB" altLang="en-US">
              <a:latin typeface="Times New Roman" pitchFamily="18" charset="0"/>
            </a:endParaRPr>
          </a:p>
        </p:txBody>
      </p:sp>
      <p:sp>
        <p:nvSpPr>
          <p:cNvPr id="47107" name="Rectangle 2"/>
          <p:cNvSpPr>
            <a:spLocks noChangeArrowheads="1" noTextEdit="1"/>
          </p:cNvSpPr>
          <p:nvPr>
            <p:ph type="sldImg"/>
          </p:nvPr>
        </p:nvSpPr>
        <p:spPr>
          <a:solidFill>
            <a:srgbClr val="FFFFFF"/>
          </a:solidFill>
          <a:ln cap="flat"/>
        </p:spPr>
      </p:sp>
      <p:sp>
        <p:nvSpPr>
          <p:cNvPr id="47108" name="Rectangle 3"/>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2893238-49CF-4330-88D6-CCBB6BABC62B}"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1668208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893238-49CF-4330-88D6-CCBB6BABC62B}"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176789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2893238-49CF-4330-88D6-CCBB6BABC62B}"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3895264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2893238-49CF-4330-88D6-CCBB6BABC62B}" type="datetimeFigureOut">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2439724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2893238-49CF-4330-88D6-CCBB6BABC62B}" type="datetimeFigureOut">
              <a:rPr lang="en-GB" smtClean="0"/>
              <a:t>19/10/2015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2031286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2893238-49CF-4330-88D6-CCBB6BABC62B}" type="datetimeFigureOut">
              <a:rPr lang="en-GB" smtClean="0"/>
              <a:t>19/10/2015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3042087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893238-49CF-4330-88D6-CCBB6BABC62B}" type="datetimeFigureOut">
              <a:rPr lang="en-GB" smtClean="0"/>
              <a:t>19/10/2015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3793038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893238-49CF-4330-88D6-CCBB6BABC62B}" type="datetimeFigureOut">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3342061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893238-49CF-4330-88D6-CCBB6BABC62B}" type="datetimeFigureOut">
              <a:rPr lang="en-GB" smtClean="0"/>
              <a:t>19/10/2015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4148455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893238-49CF-4330-88D6-CCBB6BABC62B}"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1086589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893238-49CF-4330-88D6-CCBB6BABC62B}" type="datetimeFigureOut">
              <a:rPr lang="en-GB" smtClean="0"/>
              <a:t>19/10/2015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390982-8A6E-4C75-B079-09C63B5E7367}" type="slidenum">
              <a:rPr lang="en-GB" smtClean="0"/>
              <a:t>‹#›</a:t>
            </a:fld>
            <a:endParaRPr lang="en-GB"/>
          </a:p>
        </p:txBody>
      </p:sp>
    </p:spTree>
    <p:extLst>
      <p:ext uri="{BB962C8B-B14F-4D97-AF65-F5344CB8AC3E}">
        <p14:creationId xmlns:p14="http://schemas.microsoft.com/office/powerpoint/2010/main" val="1217323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893238-49CF-4330-88D6-CCBB6BABC62B}" type="datetimeFigureOut">
              <a:rPr lang="en-GB" smtClean="0"/>
              <a:t>19/10/2015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390982-8A6E-4C75-B079-09C63B5E7367}" type="slidenum">
              <a:rPr lang="en-GB" smtClean="0"/>
              <a:t>‹#›</a:t>
            </a:fld>
            <a:endParaRPr lang="en-GB"/>
          </a:p>
        </p:txBody>
      </p:sp>
    </p:spTree>
    <p:extLst>
      <p:ext uri="{BB962C8B-B14F-4D97-AF65-F5344CB8AC3E}">
        <p14:creationId xmlns:p14="http://schemas.microsoft.com/office/powerpoint/2010/main" val="3043730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w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Entrepreneurs </a:t>
            </a:r>
            <a:r>
              <a:rPr lang="en-GB" dirty="0" smtClean="0"/>
              <a:t>– who are they, and how do they behave</a:t>
            </a:r>
            <a:endParaRPr lang="en-GB" dirty="0"/>
          </a:p>
        </p:txBody>
      </p:sp>
      <p:sp>
        <p:nvSpPr>
          <p:cNvPr id="3" name="Subtitle 2"/>
          <p:cNvSpPr>
            <a:spLocks noGrp="1"/>
          </p:cNvSpPr>
          <p:nvPr>
            <p:ph type="subTitle" idx="1"/>
          </p:nvPr>
        </p:nvSpPr>
        <p:spPr/>
        <p:txBody>
          <a:bodyPr/>
          <a:lstStyle/>
          <a:p>
            <a:r>
              <a:rPr lang="en-GB" dirty="0" smtClean="0"/>
              <a:t>Lecture 2</a:t>
            </a:r>
            <a:endParaRPr lang="en-GB" dirty="0"/>
          </a:p>
        </p:txBody>
      </p:sp>
    </p:spTree>
    <p:extLst>
      <p:ext uri="{BB962C8B-B14F-4D97-AF65-F5344CB8AC3E}">
        <p14:creationId xmlns:p14="http://schemas.microsoft.com/office/powerpoint/2010/main" val="163183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smtClean="0"/>
              <a:t>Entrepreneurship  Characteristics</a:t>
            </a:r>
          </a:p>
        </p:txBody>
      </p:sp>
      <p:sp>
        <p:nvSpPr>
          <p:cNvPr id="6147" name="Rectangle 3"/>
          <p:cNvSpPr>
            <a:spLocks noGrp="1" noChangeArrowheads="1"/>
          </p:cNvSpPr>
          <p:nvPr>
            <p:ph type="body" idx="1"/>
          </p:nvPr>
        </p:nvSpPr>
        <p:spPr/>
        <p:txBody>
          <a:bodyPr/>
          <a:lstStyle/>
          <a:p>
            <a:r>
              <a:rPr lang="en-US" altLang="en-US" smtClean="0"/>
              <a:t>High-energy level</a:t>
            </a:r>
          </a:p>
          <a:p>
            <a:r>
              <a:rPr lang="en-US" altLang="en-US" smtClean="0"/>
              <a:t>Strong self-image</a:t>
            </a:r>
          </a:p>
          <a:p>
            <a:r>
              <a:rPr lang="en-US" altLang="en-US" smtClean="0"/>
              <a:t>Team building skills/uses contacts             and connections</a:t>
            </a:r>
          </a:p>
          <a:p>
            <a:r>
              <a:rPr lang="en-US" altLang="en-US" smtClean="0"/>
              <a:t>Views failure as learning</a:t>
            </a:r>
          </a:p>
          <a:p>
            <a:r>
              <a:rPr lang="en-US" altLang="en-US" smtClean="0"/>
              <a:t>Commitment and fun</a:t>
            </a:r>
          </a:p>
        </p:txBody>
      </p:sp>
      <p:graphicFrame>
        <p:nvGraphicFramePr>
          <p:cNvPr id="6148" name="Object 4"/>
          <p:cNvGraphicFramePr>
            <a:graphicFrameLocks noChangeAspect="1"/>
          </p:cNvGraphicFramePr>
          <p:nvPr/>
        </p:nvGraphicFramePr>
        <p:xfrm>
          <a:off x="6400800" y="1600200"/>
          <a:ext cx="2287588" cy="2063750"/>
        </p:xfrm>
        <a:graphic>
          <a:graphicData uri="http://schemas.openxmlformats.org/presentationml/2006/ole">
            <mc:AlternateContent xmlns:mc="http://schemas.openxmlformats.org/markup-compatibility/2006">
              <mc:Choice xmlns:v="urn:schemas-microsoft-com:vml" Requires="v">
                <p:oleObj spid="_x0000_s1027" name="Clip" r:id="rId3" imgW="2287954" imgH="2063262" progId="MS_ClipArt_Gallery.2">
                  <p:embed/>
                </p:oleObj>
              </mc:Choice>
              <mc:Fallback>
                <p:oleObj name="Clip" r:id="rId3" imgW="2287954" imgH="2063262" progId="MS_ClipArt_Gallery.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1600200"/>
                        <a:ext cx="2287588" cy="2063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6042247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mtClean="0"/>
              <a:t>Entrepreneurs vs. Managers</a:t>
            </a:r>
          </a:p>
        </p:txBody>
      </p:sp>
      <p:sp>
        <p:nvSpPr>
          <p:cNvPr id="7171" name="Rectangle 3"/>
          <p:cNvSpPr>
            <a:spLocks noGrp="1" noChangeArrowheads="1"/>
          </p:cNvSpPr>
          <p:nvPr>
            <p:ph type="body" sz="half" idx="1"/>
          </p:nvPr>
        </p:nvSpPr>
        <p:spPr/>
        <p:txBody>
          <a:bodyPr/>
          <a:lstStyle/>
          <a:p>
            <a:r>
              <a:rPr lang="en-US" altLang="en-US" smtClean="0"/>
              <a:t>Reward System - Doing what they like.Independence.</a:t>
            </a:r>
          </a:p>
          <a:p>
            <a:r>
              <a:rPr lang="en-US" altLang="en-US" smtClean="0"/>
              <a:t>Activity - Direct involvement.</a:t>
            </a:r>
          </a:p>
          <a:p>
            <a:r>
              <a:rPr lang="en-US" altLang="en-US" smtClean="0"/>
              <a:t>Risk - Moderate risk taker.</a:t>
            </a:r>
          </a:p>
          <a:p>
            <a:r>
              <a:rPr lang="en-US" altLang="en-US" smtClean="0"/>
              <a:t>Status - Not concerned about status symbols.</a:t>
            </a:r>
          </a:p>
        </p:txBody>
      </p:sp>
      <p:sp>
        <p:nvSpPr>
          <p:cNvPr id="7172" name="Rectangle 4"/>
          <p:cNvSpPr>
            <a:spLocks noGrp="1" noChangeArrowheads="1"/>
          </p:cNvSpPr>
          <p:nvPr>
            <p:ph type="body" sz="half" idx="2"/>
          </p:nvPr>
        </p:nvSpPr>
        <p:spPr/>
        <p:txBody>
          <a:bodyPr/>
          <a:lstStyle/>
          <a:p>
            <a:r>
              <a:rPr lang="en-US" altLang="en-US" smtClean="0"/>
              <a:t>Reward System - Corporate rewards. Promotion, staff, office, money.</a:t>
            </a:r>
          </a:p>
          <a:p>
            <a:r>
              <a:rPr lang="en-US" altLang="en-US" smtClean="0"/>
              <a:t>Activity - Delegates and supervises.</a:t>
            </a:r>
          </a:p>
          <a:p>
            <a:r>
              <a:rPr lang="en-US" altLang="en-US" smtClean="0"/>
              <a:t>Risk - Avoids risk.</a:t>
            </a:r>
          </a:p>
          <a:p>
            <a:r>
              <a:rPr lang="en-US" altLang="en-US" smtClean="0"/>
              <a:t>Status - Concerned about status symbols.</a:t>
            </a:r>
          </a:p>
        </p:txBody>
      </p:sp>
    </p:spTree>
    <p:extLst>
      <p:ext uri="{BB962C8B-B14F-4D97-AF65-F5344CB8AC3E}">
        <p14:creationId xmlns:p14="http://schemas.microsoft.com/office/powerpoint/2010/main" val="2207245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mtClean="0"/>
              <a:t>Entrepreneurs  vs.  Managers</a:t>
            </a:r>
          </a:p>
        </p:txBody>
      </p:sp>
      <p:sp>
        <p:nvSpPr>
          <p:cNvPr id="8195" name="Rectangle 3"/>
          <p:cNvSpPr>
            <a:spLocks noGrp="1" noChangeArrowheads="1"/>
          </p:cNvSpPr>
          <p:nvPr>
            <p:ph type="body" sz="half" idx="1"/>
          </p:nvPr>
        </p:nvSpPr>
        <p:spPr>
          <a:xfrm>
            <a:off x="304800" y="1981200"/>
            <a:ext cx="4191000" cy="4114800"/>
          </a:xfrm>
        </p:spPr>
        <p:txBody>
          <a:bodyPr>
            <a:normAutofit fontScale="92500" lnSpcReduction="10000"/>
          </a:bodyPr>
          <a:lstStyle/>
          <a:p>
            <a:r>
              <a:rPr lang="en-US" altLang="en-US" smtClean="0"/>
              <a:t>Mistakes - Deals and learns from them.</a:t>
            </a:r>
          </a:p>
          <a:p>
            <a:r>
              <a:rPr lang="en-US" altLang="en-US" smtClean="0"/>
              <a:t>Decisions - Follows dreams with decisions.</a:t>
            </a:r>
          </a:p>
          <a:p>
            <a:r>
              <a:rPr lang="en-US" altLang="en-US" smtClean="0"/>
              <a:t>Who serves - Customers and self.</a:t>
            </a:r>
          </a:p>
          <a:p>
            <a:r>
              <a:rPr lang="en-US" altLang="en-US" smtClean="0"/>
              <a:t>Relationships - Deal-making and reciprocity.</a:t>
            </a:r>
          </a:p>
          <a:p>
            <a:r>
              <a:rPr lang="en-US" altLang="en-US" smtClean="0"/>
              <a:t>Time orientation - 5 - 10 years.</a:t>
            </a:r>
          </a:p>
        </p:txBody>
      </p:sp>
      <p:sp>
        <p:nvSpPr>
          <p:cNvPr id="8196" name="Rectangle 4"/>
          <p:cNvSpPr>
            <a:spLocks noGrp="1" noChangeArrowheads="1"/>
          </p:cNvSpPr>
          <p:nvPr>
            <p:ph type="body" sz="half" idx="2"/>
          </p:nvPr>
        </p:nvSpPr>
        <p:spPr>
          <a:xfrm>
            <a:off x="4648200" y="1981200"/>
            <a:ext cx="4114800" cy="4114800"/>
          </a:xfrm>
        </p:spPr>
        <p:txBody>
          <a:bodyPr>
            <a:normAutofit lnSpcReduction="10000"/>
          </a:bodyPr>
          <a:lstStyle/>
          <a:p>
            <a:r>
              <a:rPr lang="en-US" altLang="en-US" smtClean="0"/>
              <a:t>Mistakes - Avoids or shifts blame.</a:t>
            </a:r>
          </a:p>
          <a:p>
            <a:r>
              <a:rPr lang="en-US" altLang="en-US" smtClean="0"/>
              <a:t>Decisions - Agrees with those above them.</a:t>
            </a:r>
          </a:p>
          <a:p>
            <a:r>
              <a:rPr lang="en-US" altLang="en-US" smtClean="0"/>
              <a:t>Who serves - Others.</a:t>
            </a:r>
          </a:p>
          <a:p>
            <a:r>
              <a:rPr lang="en-US" altLang="en-US" smtClean="0"/>
              <a:t>Relationships - Hierarchy.</a:t>
            </a:r>
          </a:p>
          <a:p>
            <a:r>
              <a:rPr lang="en-US" altLang="en-US" smtClean="0"/>
              <a:t>Time orientation - Short- term.</a:t>
            </a:r>
          </a:p>
        </p:txBody>
      </p:sp>
    </p:spTree>
    <p:extLst>
      <p:ext uri="{BB962C8B-B14F-4D97-AF65-F5344CB8AC3E}">
        <p14:creationId xmlns:p14="http://schemas.microsoft.com/office/powerpoint/2010/main" val="1806830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Convergence of Factors</a:t>
            </a:r>
            <a:endParaRPr lang="en-GB" dirty="0"/>
          </a:p>
        </p:txBody>
      </p:sp>
      <p:sp>
        <p:nvSpPr>
          <p:cNvPr id="3" name="Content Placeholder 2"/>
          <p:cNvSpPr>
            <a:spLocks noGrp="1"/>
          </p:cNvSpPr>
          <p:nvPr>
            <p:ph idx="1"/>
          </p:nvPr>
        </p:nvSpPr>
        <p:spPr/>
        <p:txBody>
          <a:bodyPr/>
          <a:lstStyle/>
          <a:p>
            <a:r>
              <a:rPr lang="en-GB" dirty="0" smtClean="0"/>
              <a:t>Opportunity</a:t>
            </a:r>
          </a:p>
          <a:p>
            <a:r>
              <a:rPr lang="en-GB" dirty="0" smtClean="0"/>
              <a:t>Technology/social change</a:t>
            </a:r>
          </a:p>
          <a:p>
            <a:r>
              <a:rPr lang="en-GB" dirty="0" smtClean="0"/>
              <a:t>The “special qualities” of the entrepreneur</a:t>
            </a:r>
            <a:endParaRPr lang="en-GB" dirty="0"/>
          </a:p>
        </p:txBody>
      </p:sp>
      <p:sp>
        <p:nvSpPr>
          <p:cNvPr id="4" name="Rectangle 3"/>
          <p:cNvSpPr/>
          <p:nvPr/>
        </p:nvSpPr>
        <p:spPr>
          <a:xfrm rot="10800000" flipV="1">
            <a:off x="611560" y="4167662"/>
            <a:ext cx="7992888" cy="646331"/>
          </a:xfrm>
          <a:prstGeom prst="rect">
            <a:avLst/>
          </a:prstGeom>
        </p:spPr>
        <p:txBody>
          <a:bodyPr wrap="square">
            <a:spAutoFit/>
          </a:bodyPr>
          <a:lstStyle/>
          <a:p>
            <a:r>
              <a:rPr lang="en-US" altLang="en-US" dirty="0"/>
              <a:t>Entrepreneurial action</a:t>
            </a:r>
            <a:r>
              <a:rPr lang="en-US" altLang="en-US" i="1" dirty="0"/>
              <a:t> - </a:t>
            </a:r>
            <a:r>
              <a:rPr lang="en-US" altLang="en-US" dirty="0"/>
              <a:t>Behavior in response to a </a:t>
            </a:r>
            <a:r>
              <a:rPr lang="en-US" altLang="en-US" b="1" u="sng" dirty="0"/>
              <a:t>judgmental decision</a:t>
            </a:r>
            <a:r>
              <a:rPr lang="en-US" altLang="en-US" dirty="0"/>
              <a:t> under </a:t>
            </a:r>
            <a:r>
              <a:rPr lang="en-US" altLang="en-US" b="1" u="sng" dirty="0"/>
              <a:t>uncertainty</a:t>
            </a:r>
            <a:r>
              <a:rPr lang="en-US" altLang="en-US" dirty="0"/>
              <a:t> about a </a:t>
            </a:r>
            <a:r>
              <a:rPr lang="en-US" altLang="en-US" b="1" u="sng" dirty="0"/>
              <a:t>possible opportunity</a:t>
            </a:r>
            <a:r>
              <a:rPr lang="en-US" altLang="en-US" dirty="0"/>
              <a:t> for profit.</a:t>
            </a:r>
          </a:p>
        </p:txBody>
      </p:sp>
    </p:spTree>
    <p:extLst>
      <p:ext uri="{BB962C8B-B14F-4D97-AF65-F5344CB8AC3E}">
        <p14:creationId xmlns:p14="http://schemas.microsoft.com/office/powerpoint/2010/main" val="3775715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3595688" y="2820988"/>
            <a:ext cx="2770187" cy="2673350"/>
            <a:chOff x="2265" y="2038"/>
            <a:chExt cx="1745" cy="1684"/>
          </a:xfrm>
        </p:grpSpPr>
        <p:grpSp>
          <p:nvGrpSpPr>
            <p:cNvPr id="20497" name="Group 3"/>
            <p:cNvGrpSpPr>
              <a:grpSpLocks/>
            </p:cNvGrpSpPr>
            <p:nvPr/>
          </p:nvGrpSpPr>
          <p:grpSpPr bwMode="auto">
            <a:xfrm>
              <a:off x="2265" y="2038"/>
              <a:ext cx="1745" cy="1684"/>
              <a:chOff x="2265" y="2038"/>
              <a:chExt cx="1745" cy="1684"/>
            </a:xfrm>
          </p:grpSpPr>
          <p:sp>
            <p:nvSpPr>
              <p:cNvPr id="20499" name="Freeform 4"/>
              <p:cNvSpPr>
                <a:spLocks/>
              </p:cNvSpPr>
              <p:nvPr/>
            </p:nvSpPr>
            <p:spPr bwMode="auto">
              <a:xfrm>
                <a:off x="2265" y="2765"/>
                <a:ext cx="530" cy="955"/>
              </a:xfrm>
              <a:custGeom>
                <a:avLst/>
                <a:gdLst>
                  <a:gd name="T0" fmla="*/ 466 w 530"/>
                  <a:gd name="T1" fmla="*/ 0 h 955"/>
                  <a:gd name="T2" fmla="*/ 530 w 530"/>
                  <a:gd name="T3" fmla="*/ 115 h 955"/>
                  <a:gd name="T4" fmla="*/ 62 w 530"/>
                  <a:gd name="T5" fmla="*/ 955 h 955"/>
                  <a:gd name="T6" fmla="*/ 0 w 530"/>
                  <a:gd name="T7" fmla="*/ 842 h 955"/>
                  <a:gd name="T8" fmla="*/ 466 w 530"/>
                  <a:gd name="T9" fmla="*/ 0 h 955"/>
                  <a:gd name="T10" fmla="*/ 0 60000 65536"/>
                  <a:gd name="T11" fmla="*/ 0 60000 65536"/>
                  <a:gd name="T12" fmla="*/ 0 60000 65536"/>
                  <a:gd name="T13" fmla="*/ 0 60000 65536"/>
                  <a:gd name="T14" fmla="*/ 0 60000 65536"/>
                  <a:gd name="T15" fmla="*/ 0 w 530"/>
                  <a:gd name="T16" fmla="*/ 0 h 955"/>
                  <a:gd name="T17" fmla="*/ 530 w 530"/>
                  <a:gd name="T18" fmla="*/ 955 h 955"/>
                </a:gdLst>
                <a:ahLst/>
                <a:cxnLst>
                  <a:cxn ang="T10">
                    <a:pos x="T0" y="T1"/>
                  </a:cxn>
                  <a:cxn ang="T11">
                    <a:pos x="T2" y="T3"/>
                  </a:cxn>
                  <a:cxn ang="T12">
                    <a:pos x="T4" y="T5"/>
                  </a:cxn>
                  <a:cxn ang="T13">
                    <a:pos x="T6" y="T7"/>
                  </a:cxn>
                  <a:cxn ang="T14">
                    <a:pos x="T8" y="T9"/>
                  </a:cxn>
                </a:cxnLst>
                <a:rect l="T15" t="T16" r="T17" b="T18"/>
                <a:pathLst>
                  <a:path w="530" h="955">
                    <a:moveTo>
                      <a:pt x="466" y="0"/>
                    </a:moveTo>
                    <a:lnTo>
                      <a:pt x="530" y="115"/>
                    </a:lnTo>
                    <a:lnTo>
                      <a:pt x="62" y="955"/>
                    </a:lnTo>
                    <a:lnTo>
                      <a:pt x="0" y="842"/>
                    </a:lnTo>
                    <a:lnTo>
                      <a:pt x="466" y="0"/>
                    </a:lnTo>
                    <a:close/>
                  </a:path>
                </a:pathLst>
              </a:custGeom>
              <a:solidFill>
                <a:srgbClr val="005F7F"/>
              </a:solidFill>
              <a:ln w="15875">
                <a:solidFill>
                  <a:srgbClr val="000000"/>
                </a:solidFill>
                <a:round/>
                <a:headEnd/>
                <a:tailEnd/>
              </a:ln>
            </p:spPr>
            <p:txBody>
              <a:bodyPr/>
              <a:lstStyle/>
              <a:p>
                <a:endParaRPr lang="en-GB">
                  <a:solidFill>
                    <a:prstClr val="black"/>
                  </a:solidFill>
                </a:endParaRPr>
              </a:p>
            </p:txBody>
          </p:sp>
          <p:sp>
            <p:nvSpPr>
              <p:cNvPr id="20500" name="Freeform 5"/>
              <p:cNvSpPr>
                <a:spLocks/>
              </p:cNvSpPr>
              <p:nvPr/>
            </p:nvSpPr>
            <p:spPr bwMode="auto">
              <a:xfrm>
                <a:off x="2326" y="2150"/>
                <a:ext cx="1684" cy="1572"/>
              </a:xfrm>
              <a:custGeom>
                <a:avLst/>
                <a:gdLst>
                  <a:gd name="T0" fmla="*/ 62 w 1684"/>
                  <a:gd name="T1" fmla="*/ 0 h 1572"/>
                  <a:gd name="T2" fmla="*/ 1247 w 1684"/>
                  <a:gd name="T3" fmla="*/ 0 h 1572"/>
                  <a:gd name="T4" fmla="*/ 1684 w 1684"/>
                  <a:gd name="T5" fmla="*/ 786 h 1572"/>
                  <a:gd name="T6" fmla="*/ 1247 w 1684"/>
                  <a:gd name="T7" fmla="*/ 1572 h 1572"/>
                  <a:gd name="T8" fmla="*/ 0 w 1684"/>
                  <a:gd name="T9" fmla="*/ 1572 h 1572"/>
                  <a:gd name="T10" fmla="*/ 467 w 1684"/>
                  <a:gd name="T11" fmla="*/ 730 h 1572"/>
                  <a:gd name="T12" fmla="*/ 62 w 1684"/>
                  <a:gd name="T13" fmla="*/ 0 h 1572"/>
                  <a:gd name="T14" fmla="*/ 0 60000 65536"/>
                  <a:gd name="T15" fmla="*/ 0 60000 65536"/>
                  <a:gd name="T16" fmla="*/ 0 60000 65536"/>
                  <a:gd name="T17" fmla="*/ 0 60000 65536"/>
                  <a:gd name="T18" fmla="*/ 0 60000 65536"/>
                  <a:gd name="T19" fmla="*/ 0 60000 65536"/>
                  <a:gd name="T20" fmla="*/ 0 60000 65536"/>
                  <a:gd name="T21" fmla="*/ 0 w 1684"/>
                  <a:gd name="T22" fmla="*/ 0 h 1572"/>
                  <a:gd name="T23" fmla="*/ 1684 w 1684"/>
                  <a:gd name="T24" fmla="*/ 1572 h 157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684" h="1572">
                    <a:moveTo>
                      <a:pt x="62" y="0"/>
                    </a:moveTo>
                    <a:lnTo>
                      <a:pt x="1247" y="0"/>
                    </a:lnTo>
                    <a:lnTo>
                      <a:pt x="1684" y="786"/>
                    </a:lnTo>
                    <a:lnTo>
                      <a:pt x="1247" y="1572"/>
                    </a:lnTo>
                    <a:lnTo>
                      <a:pt x="0" y="1572"/>
                    </a:lnTo>
                    <a:lnTo>
                      <a:pt x="467" y="730"/>
                    </a:lnTo>
                    <a:lnTo>
                      <a:pt x="62" y="0"/>
                    </a:lnTo>
                    <a:close/>
                  </a:path>
                </a:pathLst>
              </a:custGeom>
              <a:solidFill>
                <a:srgbClr val="3FBFBF"/>
              </a:solidFill>
              <a:ln w="15875">
                <a:solidFill>
                  <a:srgbClr val="000000"/>
                </a:solidFill>
                <a:round/>
                <a:headEnd/>
                <a:tailEnd/>
              </a:ln>
            </p:spPr>
            <p:txBody>
              <a:bodyPr/>
              <a:lstStyle/>
              <a:p>
                <a:endParaRPr lang="en-GB">
                  <a:solidFill>
                    <a:prstClr val="black"/>
                  </a:solidFill>
                </a:endParaRPr>
              </a:p>
            </p:txBody>
          </p:sp>
          <p:sp>
            <p:nvSpPr>
              <p:cNvPr id="20501" name="Freeform 6"/>
              <p:cNvSpPr>
                <a:spLocks/>
              </p:cNvSpPr>
              <p:nvPr/>
            </p:nvSpPr>
            <p:spPr bwMode="auto">
              <a:xfrm>
                <a:off x="2326" y="2038"/>
                <a:ext cx="1247" cy="112"/>
              </a:xfrm>
              <a:custGeom>
                <a:avLst/>
                <a:gdLst>
                  <a:gd name="T0" fmla="*/ 1247 w 1247"/>
                  <a:gd name="T1" fmla="*/ 112 h 112"/>
                  <a:gd name="T2" fmla="*/ 1185 w 1247"/>
                  <a:gd name="T3" fmla="*/ 0 h 112"/>
                  <a:gd name="T4" fmla="*/ 0 w 1247"/>
                  <a:gd name="T5" fmla="*/ 0 h 112"/>
                  <a:gd name="T6" fmla="*/ 62 w 1247"/>
                  <a:gd name="T7" fmla="*/ 112 h 112"/>
                  <a:gd name="T8" fmla="*/ 1247 w 1247"/>
                  <a:gd name="T9" fmla="*/ 112 h 112"/>
                  <a:gd name="T10" fmla="*/ 0 60000 65536"/>
                  <a:gd name="T11" fmla="*/ 0 60000 65536"/>
                  <a:gd name="T12" fmla="*/ 0 60000 65536"/>
                  <a:gd name="T13" fmla="*/ 0 60000 65536"/>
                  <a:gd name="T14" fmla="*/ 0 60000 65536"/>
                  <a:gd name="T15" fmla="*/ 0 w 1247"/>
                  <a:gd name="T16" fmla="*/ 0 h 112"/>
                  <a:gd name="T17" fmla="*/ 1247 w 1247"/>
                  <a:gd name="T18" fmla="*/ 112 h 112"/>
                </a:gdLst>
                <a:ahLst/>
                <a:cxnLst>
                  <a:cxn ang="T10">
                    <a:pos x="T0" y="T1"/>
                  </a:cxn>
                  <a:cxn ang="T11">
                    <a:pos x="T2" y="T3"/>
                  </a:cxn>
                  <a:cxn ang="T12">
                    <a:pos x="T4" y="T5"/>
                  </a:cxn>
                  <a:cxn ang="T13">
                    <a:pos x="T6" y="T7"/>
                  </a:cxn>
                  <a:cxn ang="T14">
                    <a:pos x="T8" y="T9"/>
                  </a:cxn>
                </a:cxnLst>
                <a:rect l="T15" t="T16" r="T17" b="T18"/>
                <a:pathLst>
                  <a:path w="1247" h="112">
                    <a:moveTo>
                      <a:pt x="1247" y="112"/>
                    </a:moveTo>
                    <a:lnTo>
                      <a:pt x="1185" y="0"/>
                    </a:lnTo>
                    <a:lnTo>
                      <a:pt x="0" y="0"/>
                    </a:lnTo>
                    <a:lnTo>
                      <a:pt x="62" y="112"/>
                    </a:lnTo>
                    <a:lnTo>
                      <a:pt x="1247" y="112"/>
                    </a:lnTo>
                    <a:close/>
                  </a:path>
                </a:pathLst>
              </a:custGeom>
              <a:solidFill>
                <a:srgbClr val="00FFFF"/>
              </a:solidFill>
              <a:ln w="15875">
                <a:solidFill>
                  <a:srgbClr val="000000"/>
                </a:solidFill>
                <a:round/>
                <a:headEnd/>
                <a:tailEnd/>
              </a:ln>
            </p:spPr>
            <p:txBody>
              <a:bodyPr/>
              <a:lstStyle/>
              <a:p>
                <a:endParaRPr lang="en-GB">
                  <a:solidFill>
                    <a:prstClr val="black"/>
                  </a:solidFill>
                </a:endParaRPr>
              </a:p>
            </p:txBody>
          </p:sp>
        </p:grpSp>
        <p:sp>
          <p:nvSpPr>
            <p:cNvPr id="20498" name="Rectangle 7"/>
            <p:cNvSpPr>
              <a:spLocks noChangeArrowheads="1"/>
            </p:cNvSpPr>
            <p:nvPr/>
          </p:nvSpPr>
          <p:spPr bwMode="auto">
            <a:xfrm>
              <a:off x="2823" y="2641"/>
              <a:ext cx="1064"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algn="ctr" eaLnBrk="0" hangingPunct="0">
                <a:lnSpc>
                  <a:spcPct val="90000"/>
                </a:lnSpc>
              </a:pPr>
              <a:r>
                <a:rPr lang="en-US" sz="1600" b="1">
                  <a:solidFill>
                    <a:srgbClr val="000000"/>
                  </a:solidFill>
                  <a:latin typeface="Verdana" pitchFamily="34" charset="0"/>
                </a:rPr>
                <a:t>A belief that achievement of that state is possible</a:t>
              </a:r>
            </a:p>
          </p:txBody>
        </p:sp>
      </p:grpSp>
      <p:grpSp>
        <p:nvGrpSpPr>
          <p:cNvPr id="4" name="Group 8"/>
          <p:cNvGrpSpPr>
            <a:grpSpLocks/>
          </p:cNvGrpSpPr>
          <p:nvPr/>
        </p:nvGrpSpPr>
        <p:grpSpPr bwMode="auto">
          <a:xfrm>
            <a:off x="1662112" y="2909888"/>
            <a:ext cx="2673350" cy="2673350"/>
            <a:chOff x="1016" y="2038"/>
            <a:chExt cx="1684" cy="1684"/>
          </a:xfrm>
        </p:grpSpPr>
        <p:grpSp>
          <p:nvGrpSpPr>
            <p:cNvPr id="20492" name="Group 9"/>
            <p:cNvGrpSpPr>
              <a:grpSpLocks/>
            </p:cNvGrpSpPr>
            <p:nvPr/>
          </p:nvGrpSpPr>
          <p:grpSpPr bwMode="auto">
            <a:xfrm>
              <a:off x="1016" y="2038"/>
              <a:ext cx="1684" cy="1684"/>
              <a:chOff x="1016" y="2038"/>
              <a:chExt cx="1684" cy="1684"/>
            </a:xfrm>
          </p:grpSpPr>
          <p:sp>
            <p:nvSpPr>
              <p:cNvPr id="20494" name="Freeform 10"/>
              <p:cNvSpPr>
                <a:spLocks/>
              </p:cNvSpPr>
              <p:nvPr/>
            </p:nvSpPr>
            <p:spPr bwMode="auto">
              <a:xfrm>
                <a:off x="1078" y="2150"/>
                <a:ext cx="1622" cy="1572"/>
              </a:xfrm>
              <a:custGeom>
                <a:avLst/>
                <a:gdLst>
                  <a:gd name="T0" fmla="*/ 0 w 1622"/>
                  <a:gd name="T1" fmla="*/ 0 h 1572"/>
                  <a:gd name="T2" fmla="*/ 1185 w 1622"/>
                  <a:gd name="T3" fmla="*/ 0 h 1572"/>
                  <a:gd name="T4" fmla="*/ 1622 w 1622"/>
                  <a:gd name="T5" fmla="*/ 786 h 1572"/>
                  <a:gd name="T6" fmla="*/ 1185 w 1622"/>
                  <a:gd name="T7" fmla="*/ 1572 h 1572"/>
                  <a:gd name="T8" fmla="*/ 0 w 1622"/>
                  <a:gd name="T9" fmla="*/ 1572 h 1572"/>
                  <a:gd name="T10" fmla="*/ 0 w 1622"/>
                  <a:gd name="T11" fmla="*/ 0 h 1572"/>
                  <a:gd name="T12" fmla="*/ 0 60000 65536"/>
                  <a:gd name="T13" fmla="*/ 0 60000 65536"/>
                  <a:gd name="T14" fmla="*/ 0 60000 65536"/>
                  <a:gd name="T15" fmla="*/ 0 60000 65536"/>
                  <a:gd name="T16" fmla="*/ 0 60000 65536"/>
                  <a:gd name="T17" fmla="*/ 0 60000 65536"/>
                  <a:gd name="T18" fmla="*/ 0 w 1622"/>
                  <a:gd name="T19" fmla="*/ 0 h 1572"/>
                  <a:gd name="T20" fmla="*/ 1622 w 1622"/>
                  <a:gd name="T21" fmla="*/ 1572 h 1572"/>
                </a:gdLst>
                <a:ahLst/>
                <a:cxnLst>
                  <a:cxn ang="T12">
                    <a:pos x="T0" y="T1"/>
                  </a:cxn>
                  <a:cxn ang="T13">
                    <a:pos x="T2" y="T3"/>
                  </a:cxn>
                  <a:cxn ang="T14">
                    <a:pos x="T4" y="T5"/>
                  </a:cxn>
                  <a:cxn ang="T15">
                    <a:pos x="T6" y="T7"/>
                  </a:cxn>
                  <a:cxn ang="T16">
                    <a:pos x="T8" y="T9"/>
                  </a:cxn>
                  <a:cxn ang="T17">
                    <a:pos x="T10" y="T11"/>
                  </a:cxn>
                </a:cxnLst>
                <a:rect l="T18" t="T19" r="T20" b="T21"/>
                <a:pathLst>
                  <a:path w="1622" h="1572">
                    <a:moveTo>
                      <a:pt x="0" y="0"/>
                    </a:moveTo>
                    <a:lnTo>
                      <a:pt x="1185" y="0"/>
                    </a:lnTo>
                    <a:lnTo>
                      <a:pt x="1622" y="786"/>
                    </a:lnTo>
                    <a:lnTo>
                      <a:pt x="1185" y="1572"/>
                    </a:lnTo>
                    <a:lnTo>
                      <a:pt x="0" y="1572"/>
                    </a:lnTo>
                    <a:lnTo>
                      <a:pt x="0" y="0"/>
                    </a:lnTo>
                    <a:close/>
                  </a:path>
                </a:pathLst>
              </a:custGeom>
              <a:solidFill>
                <a:srgbClr val="00FF00"/>
              </a:solidFill>
              <a:ln w="15875">
                <a:solidFill>
                  <a:srgbClr val="000000"/>
                </a:solidFill>
                <a:round/>
                <a:headEnd/>
                <a:tailEnd/>
              </a:ln>
            </p:spPr>
            <p:txBody>
              <a:bodyPr/>
              <a:lstStyle/>
              <a:p>
                <a:endParaRPr lang="en-GB">
                  <a:solidFill>
                    <a:prstClr val="black"/>
                  </a:solidFill>
                </a:endParaRPr>
              </a:p>
            </p:txBody>
          </p:sp>
          <p:sp>
            <p:nvSpPr>
              <p:cNvPr id="20495" name="Freeform 11"/>
              <p:cNvSpPr>
                <a:spLocks/>
              </p:cNvSpPr>
              <p:nvPr/>
            </p:nvSpPr>
            <p:spPr bwMode="auto">
              <a:xfrm>
                <a:off x="1016" y="2038"/>
                <a:ext cx="1247" cy="112"/>
              </a:xfrm>
              <a:custGeom>
                <a:avLst/>
                <a:gdLst>
                  <a:gd name="T0" fmla="*/ 1247 w 1247"/>
                  <a:gd name="T1" fmla="*/ 112 h 112"/>
                  <a:gd name="T2" fmla="*/ 1185 w 1247"/>
                  <a:gd name="T3" fmla="*/ 0 h 112"/>
                  <a:gd name="T4" fmla="*/ 0 w 1247"/>
                  <a:gd name="T5" fmla="*/ 0 h 112"/>
                  <a:gd name="T6" fmla="*/ 62 w 1247"/>
                  <a:gd name="T7" fmla="*/ 112 h 112"/>
                  <a:gd name="T8" fmla="*/ 1247 w 1247"/>
                  <a:gd name="T9" fmla="*/ 112 h 112"/>
                  <a:gd name="T10" fmla="*/ 0 60000 65536"/>
                  <a:gd name="T11" fmla="*/ 0 60000 65536"/>
                  <a:gd name="T12" fmla="*/ 0 60000 65536"/>
                  <a:gd name="T13" fmla="*/ 0 60000 65536"/>
                  <a:gd name="T14" fmla="*/ 0 60000 65536"/>
                  <a:gd name="T15" fmla="*/ 0 w 1247"/>
                  <a:gd name="T16" fmla="*/ 0 h 112"/>
                  <a:gd name="T17" fmla="*/ 1247 w 1247"/>
                  <a:gd name="T18" fmla="*/ 112 h 112"/>
                </a:gdLst>
                <a:ahLst/>
                <a:cxnLst>
                  <a:cxn ang="T10">
                    <a:pos x="T0" y="T1"/>
                  </a:cxn>
                  <a:cxn ang="T11">
                    <a:pos x="T2" y="T3"/>
                  </a:cxn>
                  <a:cxn ang="T12">
                    <a:pos x="T4" y="T5"/>
                  </a:cxn>
                  <a:cxn ang="T13">
                    <a:pos x="T6" y="T7"/>
                  </a:cxn>
                  <a:cxn ang="T14">
                    <a:pos x="T8" y="T9"/>
                  </a:cxn>
                </a:cxnLst>
                <a:rect l="T15" t="T16" r="T17" b="T18"/>
                <a:pathLst>
                  <a:path w="1247" h="112">
                    <a:moveTo>
                      <a:pt x="1247" y="112"/>
                    </a:moveTo>
                    <a:lnTo>
                      <a:pt x="1185" y="0"/>
                    </a:lnTo>
                    <a:lnTo>
                      <a:pt x="0" y="0"/>
                    </a:lnTo>
                    <a:lnTo>
                      <a:pt x="62" y="112"/>
                    </a:lnTo>
                    <a:lnTo>
                      <a:pt x="1247" y="112"/>
                    </a:lnTo>
                    <a:close/>
                  </a:path>
                </a:pathLst>
              </a:custGeom>
              <a:solidFill>
                <a:srgbClr val="9FFF5F"/>
              </a:solidFill>
              <a:ln w="15875">
                <a:solidFill>
                  <a:srgbClr val="000000"/>
                </a:solidFill>
                <a:round/>
                <a:headEnd/>
                <a:tailEnd/>
              </a:ln>
            </p:spPr>
            <p:txBody>
              <a:bodyPr/>
              <a:lstStyle/>
              <a:p>
                <a:endParaRPr lang="en-GB">
                  <a:solidFill>
                    <a:prstClr val="black"/>
                  </a:solidFill>
                </a:endParaRPr>
              </a:p>
            </p:txBody>
          </p:sp>
          <p:sp>
            <p:nvSpPr>
              <p:cNvPr id="20496" name="Freeform 12"/>
              <p:cNvSpPr>
                <a:spLocks/>
              </p:cNvSpPr>
              <p:nvPr/>
            </p:nvSpPr>
            <p:spPr bwMode="auto">
              <a:xfrm>
                <a:off x="1016" y="2038"/>
                <a:ext cx="62" cy="1684"/>
              </a:xfrm>
              <a:custGeom>
                <a:avLst/>
                <a:gdLst>
                  <a:gd name="T0" fmla="*/ 0 w 62"/>
                  <a:gd name="T1" fmla="*/ 0 h 1684"/>
                  <a:gd name="T2" fmla="*/ 62 w 62"/>
                  <a:gd name="T3" fmla="*/ 112 h 1684"/>
                  <a:gd name="T4" fmla="*/ 62 w 62"/>
                  <a:gd name="T5" fmla="*/ 1684 h 1684"/>
                  <a:gd name="T6" fmla="*/ 0 w 62"/>
                  <a:gd name="T7" fmla="*/ 1572 h 1684"/>
                  <a:gd name="T8" fmla="*/ 0 w 62"/>
                  <a:gd name="T9" fmla="*/ 0 h 1684"/>
                  <a:gd name="T10" fmla="*/ 0 60000 65536"/>
                  <a:gd name="T11" fmla="*/ 0 60000 65536"/>
                  <a:gd name="T12" fmla="*/ 0 60000 65536"/>
                  <a:gd name="T13" fmla="*/ 0 60000 65536"/>
                  <a:gd name="T14" fmla="*/ 0 60000 65536"/>
                  <a:gd name="T15" fmla="*/ 0 w 62"/>
                  <a:gd name="T16" fmla="*/ 0 h 1684"/>
                  <a:gd name="T17" fmla="*/ 62 w 62"/>
                  <a:gd name="T18" fmla="*/ 1684 h 1684"/>
                </a:gdLst>
                <a:ahLst/>
                <a:cxnLst>
                  <a:cxn ang="T10">
                    <a:pos x="T0" y="T1"/>
                  </a:cxn>
                  <a:cxn ang="T11">
                    <a:pos x="T2" y="T3"/>
                  </a:cxn>
                  <a:cxn ang="T12">
                    <a:pos x="T4" y="T5"/>
                  </a:cxn>
                  <a:cxn ang="T13">
                    <a:pos x="T6" y="T7"/>
                  </a:cxn>
                  <a:cxn ang="T14">
                    <a:pos x="T8" y="T9"/>
                  </a:cxn>
                </a:cxnLst>
                <a:rect l="T15" t="T16" r="T17" b="T18"/>
                <a:pathLst>
                  <a:path w="62" h="1684">
                    <a:moveTo>
                      <a:pt x="0" y="0"/>
                    </a:moveTo>
                    <a:lnTo>
                      <a:pt x="62" y="112"/>
                    </a:lnTo>
                    <a:lnTo>
                      <a:pt x="62" y="1684"/>
                    </a:lnTo>
                    <a:lnTo>
                      <a:pt x="0" y="1572"/>
                    </a:lnTo>
                    <a:lnTo>
                      <a:pt x="0" y="0"/>
                    </a:lnTo>
                    <a:close/>
                  </a:path>
                </a:pathLst>
              </a:custGeom>
              <a:solidFill>
                <a:srgbClr val="008000"/>
              </a:solidFill>
              <a:ln w="15875">
                <a:solidFill>
                  <a:srgbClr val="000000"/>
                </a:solidFill>
                <a:round/>
                <a:headEnd/>
                <a:tailEnd/>
              </a:ln>
            </p:spPr>
            <p:txBody>
              <a:bodyPr/>
              <a:lstStyle/>
              <a:p>
                <a:endParaRPr lang="en-GB">
                  <a:solidFill>
                    <a:prstClr val="black"/>
                  </a:solidFill>
                </a:endParaRPr>
              </a:p>
            </p:txBody>
          </p:sp>
        </p:grpSp>
        <p:sp>
          <p:nvSpPr>
            <p:cNvPr id="20493" name="Rectangle 13"/>
            <p:cNvSpPr>
              <a:spLocks noChangeArrowheads="1"/>
            </p:cNvSpPr>
            <p:nvPr/>
          </p:nvSpPr>
          <p:spPr bwMode="auto">
            <a:xfrm>
              <a:off x="1143" y="2530"/>
              <a:ext cx="1304" cy="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eaLnBrk="0" hangingPunct="0">
                <a:lnSpc>
                  <a:spcPct val="90000"/>
                </a:lnSpc>
              </a:pPr>
              <a:r>
                <a:rPr lang="en-US" sz="1700" b="1" dirty="0">
                  <a:solidFill>
                    <a:srgbClr val="000000"/>
                  </a:solidFill>
                  <a:latin typeface="Verdana" pitchFamily="34" charset="0"/>
                </a:rPr>
                <a:t>Recognizing a desired future state involving growth or change</a:t>
              </a:r>
            </a:p>
          </p:txBody>
        </p:sp>
      </p:grpSp>
      <p:sp>
        <p:nvSpPr>
          <p:cNvPr id="20485" name="Rectangle 14"/>
          <p:cNvSpPr>
            <a:spLocks noGrp="1" noChangeArrowheads="1"/>
          </p:cNvSpPr>
          <p:nvPr>
            <p:ph type="title" idx="4294967295"/>
          </p:nvPr>
        </p:nvSpPr>
        <p:spPr>
          <a:xfrm>
            <a:off x="0" y="1052513"/>
            <a:ext cx="8229600" cy="1069975"/>
          </a:xfrm>
        </p:spPr>
        <p:txBody>
          <a:bodyPr/>
          <a:lstStyle/>
          <a:p>
            <a:pPr eaLnBrk="1" hangingPunct="1"/>
            <a:r>
              <a:rPr lang="en-US" smtClean="0">
                <a:latin typeface="Verdana" pitchFamily="34" charset="0"/>
              </a:rPr>
              <a:t>What Is An Opportunity?</a:t>
            </a:r>
          </a:p>
        </p:txBody>
      </p:sp>
      <p:grpSp>
        <p:nvGrpSpPr>
          <p:cNvPr id="6" name="Group 15"/>
          <p:cNvGrpSpPr>
            <a:grpSpLocks/>
          </p:cNvGrpSpPr>
          <p:nvPr/>
        </p:nvGrpSpPr>
        <p:grpSpPr bwMode="auto">
          <a:xfrm>
            <a:off x="6400800" y="2362200"/>
            <a:ext cx="1584325" cy="3743325"/>
            <a:chOff x="3986" y="1701"/>
            <a:chExt cx="998" cy="2358"/>
          </a:xfrm>
        </p:grpSpPr>
        <p:grpSp>
          <p:nvGrpSpPr>
            <p:cNvPr id="20487" name="Group 16"/>
            <p:cNvGrpSpPr>
              <a:grpSpLocks/>
            </p:cNvGrpSpPr>
            <p:nvPr/>
          </p:nvGrpSpPr>
          <p:grpSpPr bwMode="auto">
            <a:xfrm>
              <a:off x="3986" y="1701"/>
              <a:ext cx="998" cy="2358"/>
              <a:chOff x="3986" y="1701"/>
              <a:chExt cx="998" cy="2358"/>
            </a:xfrm>
          </p:grpSpPr>
          <p:sp>
            <p:nvSpPr>
              <p:cNvPr id="20489" name="Rectangle 17"/>
              <p:cNvSpPr>
                <a:spLocks noChangeArrowheads="1"/>
              </p:cNvSpPr>
              <p:nvPr/>
            </p:nvSpPr>
            <p:spPr bwMode="auto">
              <a:xfrm>
                <a:off x="4048" y="1809"/>
                <a:ext cx="926" cy="2236"/>
              </a:xfrm>
              <a:prstGeom prst="rect">
                <a:avLst/>
              </a:prstGeom>
              <a:solidFill>
                <a:srgbClr val="FF0000"/>
              </a:solidFill>
              <a:ln w="15875">
                <a:solidFill>
                  <a:srgbClr val="000000"/>
                </a:solidFill>
                <a:miter lim="800000"/>
                <a:headEnd/>
                <a:tailEnd/>
              </a:ln>
            </p:spPr>
            <p:txBody>
              <a:bodyPr/>
              <a:lstStyle/>
              <a:p>
                <a:endParaRPr lang="en-US">
                  <a:solidFill>
                    <a:prstClr val="black"/>
                  </a:solidFill>
                </a:endParaRPr>
              </a:p>
            </p:txBody>
          </p:sp>
          <p:sp>
            <p:nvSpPr>
              <p:cNvPr id="20490" name="Freeform 18"/>
              <p:cNvSpPr>
                <a:spLocks/>
              </p:cNvSpPr>
              <p:nvPr/>
            </p:nvSpPr>
            <p:spPr bwMode="auto">
              <a:xfrm>
                <a:off x="3986" y="1701"/>
                <a:ext cx="998" cy="112"/>
              </a:xfrm>
              <a:custGeom>
                <a:avLst/>
                <a:gdLst>
                  <a:gd name="T0" fmla="*/ 63 w 998"/>
                  <a:gd name="T1" fmla="*/ 112 h 112"/>
                  <a:gd name="T2" fmla="*/ 998 w 998"/>
                  <a:gd name="T3" fmla="*/ 112 h 112"/>
                  <a:gd name="T4" fmla="*/ 936 w 998"/>
                  <a:gd name="T5" fmla="*/ 0 h 112"/>
                  <a:gd name="T6" fmla="*/ 0 w 998"/>
                  <a:gd name="T7" fmla="*/ 0 h 112"/>
                  <a:gd name="T8" fmla="*/ 63 w 998"/>
                  <a:gd name="T9" fmla="*/ 112 h 112"/>
                  <a:gd name="T10" fmla="*/ 0 60000 65536"/>
                  <a:gd name="T11" fmla="*/ 0 60000 65536"/>
                  <a:gd name="T12" fmla="*/ 0 60000 65536"/>
                  <a:gd name="T13" fmla="*/ 0 60000 65536"/>
                  <a:gd name="T14" fmla="*/ 0 60000 65536"/>
                  <a:gd name="T15" fmla="*/ 0 w 998"/>
                  <a:gd name="T16" fmla="*/ 0 h 112"/>
                  <a:gd name="T17" fmla="*/ 998 w 998"/>
                  <a:gd name="T18" fmla="*/ 112 h 112"/>
                </a:gdLst>
                <a:ahLst/>
                <a:cxnLst>
                  <a:cxn ang="T10">
                    <a:pos x="T0" y="T1"/>
                  </a:cxn>
                  <a:cxn ang="T11">
                    <a:pos x="T2" y="T3"/>
                  </a:cxn>
                  <a:cxn ang="T12">
                    <a:pos x="T4" y="T5"/>
                  </a:cxn>
                  <a:cxn ang="T13">
                    <a:pos x="T6" y="T7"/>
                  </a:cxn>
                  <a:cxn ang="T14">
                    <a:pos x="T8" y="T9"/>
                  </a:cxn>
                </a:cxnLst>
                <a:rect l="T15" t="T16" r="T17" b="T18"/>
                <a:pathLst>
                  <a:path w="998" h="112">
                    <a:moveTo>
                      <a:pt x="63" y="112"/>
                    </a:moveTo>
                    <a:lnTo>
                      <a:pt x="998" y="112"/>
                    </a:lnTo>
                    <a:lnTo>
                      <a:pt x="936" y="0"/>
                    </a:lnTo>
                    <a:lnTo>
                      <a:pt x="0" y="0"/>
                    </a:lnTo>
                    <a:lnTo>
                      <a:pt x="63" y="112"/>
                    </a:lnTo>
                    <a:close/>
                  </a:path>
                </a:pathLst>
              </a:custGeom>
              <a:solidFill>
                <a:srgbClr val="FF5F7F"/>
              </a:solidFill>
              <a:ln w="15875">
                <a:solidFill>
                  <a:srgbClr val="000000"/>
                </a:solidFill>
                <a:round/>
                <a:headEnd/>
                <a:tailEnd/>
              </a:ln>
            </p:spPr>
            <p:txBody>
              <a:bodyPr/>
              <a:lstStyle/>
              <a:p>
                <a:endParaRPr lang="en-GB">
                  <a:solidFill>
                    <a:prstClr val="black"/>
                  </a:solidFill>
                </a:endParaRPr>
              </a:p>
            </p:txBody>
          </p:sp>
          <p:sp>
            <p:nvSpPr>
              <p:cNvPr id="20491" name="Freeform 19"/>
              <p:cNvSpPr>
                <a:spLocks/>
              </p:cNvSpPr>
              <p:nvPr/>
            </p:nvSpPr>
            <p:spPr bwMode="auto">
              <a:xfrm>
                <a:off x="3986" y="1701"/>
                <a:ext cx="63" cy="2358"/>
              </a:xfrm>
              <a:custGeom>
                <a:avLst/>
                <a:gdLst>
                  <a:gd name="T0" fmla="*/ 0 w 63"/>
                  <a:gd name="T1" fmla="*/ 0 h 2358"/>
                  <a:gd name="T2" fmla="*/ 63 w 63"/>
                  <a:gd name="T3" fmla="*/ 112 h 2358"/>
                  <a:gd name="T4" fmla="*/ 63 w 63"/>
                  <a:gd name="T5" fmla="*/ 2358 h 2358"/>
                  <a:gd name="T6" fmla="*/ 0 w 63"/>
                  <a:gd name="T7" fmla="*/ 2246 h 2358"/>
                  <a:gd name="T8" fmla="*/ 0 w 63"/>
                  <a:gd name="T9" fmla="*/ 0 h 2358"/>
                  <a:gd name="T10" fmla="*/ 0 60000 65536"/>
                  <a:gd name="T11" fmla="*/ 0 60000 65536"/>
                  <a:gd name="T12" fmla="*/ 0 60000 65536"/>
                  <a:gd name="T13" fmla="*/ 0 60000 65536"/>
                  <a:gd name="T14" fmla="*/ 0 60000 65536"/>
                  <a:gd name="T15" fmla="*/ 0 w 63"/>
                  <a:gd name="T16" fmla="*/ 0 h 2358"/>
                  <a:gd name="T17" fmla="*/ 63 w 63"/>
                  <a:gd name="T18" fmla="*/ 2358 h 2358"/>
                </a:gdLst>
                <a:ahLst/>
                <a:cxnLst>
                  <a:cxn ang="T10">
                    <a:pos x="T0" y="T1"/>
                  </a:cxn>
                  <a:cxn ang="T11">
                    <a:pos x="T2" y="T3"/>
                  </a:cxn>
                  <a:cxn ang="T12">
                    <a:pos x="T4" y="T5"/>
                  </a:cxn>
                  <a:cxn ang="T13">
                    <a:pos x="T6" y="T7"/>
                  </a:cxn>
                  <a:cxn ang="T14">
                    <a:pos x="T8" y="T9"/>
                  </a:cxn>
                </a:cxnLst>
                <a:rect l="T15" t="T16" r="T17" b="T18"/>
                <a:pathLst>
                  <a:path w="63" h="2358">
                    <a:moveTo>
                      <a:pt x="0" y="0"/>
                    </a:moveTo>
                    <a:lnTo>
                      <a:pt x="63" y="112"/>
                    </a:lnTo>
                    <a:lnTo>
                      <a:pt x="63" y="2358"/>
                    </a:lnTo>
                    <a:lnTo>
                      <a:pt x="0" y="2246"/>
                    </a:lnTo>
                    <a:lnTo>
                      <a:pt x="0" y="0"/>
                    </a:lnTo>
                    <a:close/>
                  </a:path>
                </a:pathLst>
              </a:custGeom>
              <a:solidFill>
                <a:srgbClr val="800000"/>
              </a:solidFill>
              <a:ln w="15875">
                <a:solidFill>
                  <a:srgbClr val="000000"/>
                </a:solidFill>
                <a:round/>
                <a:headEnd/>
                <a:tailEnd/>
              </a:ln>
            </p:spPr>
            <p:txBody>
              <a:bodyPr/>
              <a:lstStyle/>
              <a:p>
                <a:endParaRPr lang="en-GB">
                  <a:solidFill>
                    <a:prstClr val="black"/>
                  </a:solidFill>
                </a:endParaRPr>
              </a:p>
            </p:txBody>
          </p:sp>
        </p:grpSp>
        <p:sp>
          <p:nvSpPr>
            <p:cNvPr id="20488" name="Rectangle 20"/>
            <p:cNvSpPr>
              <a:spLocks noChangeArrowheads="1"/>
            </p:cNvSpPr>
            <p:nvPr/>
          </p:nvSpPr>
          <p:spPr bwMode="auto">
            <a:xfrm>
              <a:off x="4417" y="1969"/>
              <a:ext cx="238" cy="1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0800">
                  <a:solidFill>
                    <a:srgbClr val="000000"/>
                  </a:solidFill>
                  <a:miter lim="800000"/>
                  <a:headEnd/>
                  <a:tailEnd/>
                </a14:hiddenLine>
              </a:ext>
            </a:extLst>
          </p:spPr>
          <p:txBody>
            <a:bodyPr lIns="90488" tIns="44450" rIns="90488" bIns="44450">
              <a:spAutoFit/>
            </a:bodyPr>
            <a:lstStyle/>
            <a:p>
              <a:pPr algn="ctr" eaLnBrk="0" hangingPunct="0">
                <a:lnSpc>
                  <a:spcPct val="90000"/>
                </a:lnSpc>
              </a:pPr>
              <a:r>
                <a:rPr lang="en-US" sz="2000" b="1">
                  <a:solidFill>
                    <a:srgbClr val="FFFFFF"/>
                  </a:solidFill>
                  <a:latin typeface="Verdana" pitchFamily="34" charset="0"/>
                </a:rPr>
                <a:t>OPPORTUNITY</a:t>
              </a:r>
            </a:p>
          </p:txBody>
        </p:sp>
      </p:grpSp>
    </p:spTree>
    <p:extLst>
      <p:ext uri="{BB962C8B-B14F-4D97-AF65-F5344CB8AC3E}">
        <p14:creationId xmlns:p14="http://schemas.microsoft.com/office/powerpoint/2010/main" val="15371054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500"/>
                            </p:stCondLst>
                            <p:childTnLst>
                              <p:par>
                                <p:cTn id="10" presetID="2" presetClass="entr" presetSubtype="2" fill="hold" nodeType="afterEffect">
                                  <p:stCondLst>
                                    <p:cond delay="100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1+#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3000"/>
                            </p:stCondLst>
                            <p:childTnLst>
                              <p:par>
                                <p:cTn id="15" presetID="2" presetClass="entr" presetSubtype="2" fill="hold" nodeType="afterEffect">
                                  <p:stCondLst>
                                    <p:cond delay="100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1+#ppt_w/2"/>
                                          </p:val>
                                        </p:tav>
                                        <p:tav tm="100000">
                                          <p:val>
                                            <p:strVal val="#ppt_x"/>
                                          </p:val>
                                        </p:tav>
                                      </p:tavLst>
                                    </p:anim>
                                    <p:anim calcmode="lin" valueType="num">
                                      <p:cBhvr additive="base">
                                        <p:cTn id="1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a:xfrm>
            <a:off x="1066800" y="914400"/>
            <a:ext cx="7086600" cy="1143000"/>
          </a:xfrm>
        </p:spPr>
        <p:txBody>
          <a:bodyPr/>
          <a:lstStyle/>
          <a:p>
            <a:pPr eaLnBrk="1" hangingPunct="1">
              <a:lnSpc>
                <a:spcPct val="90000"/>
              </a:lnSpc>
            </a:pPr>
            <a:r>
              <a:rPr lang="en-US" sz="3200" smtClean="0"/>
              <a:t>The Timmons Model of the Entrepreneurial Process</a:t>
            </a:r>
          </a:p>
        </p:txBody>
      </p:sp>
      <p:sp>
        <p:nvSpPr>
          <p:cNvPr id="139267" name="Oval 3"/>
          <p:cNvSpPr>
            <a:spLocks noChangeArrowheads="1"/>
          </p:cNvSpPr>
          <p:nvPr/>
        </p:nvSpPr>
        <p:spPr bwMode="auto">
          <a:xfrm>
            <a:off x="1752600" y="25146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Opportunity</a:t>
            </a:r>
          </a:p>
          <a:p>
            <a:pPr algn="ctr"/>
            <a:r>
              <a:rPr kumimoji="1" lang="en-US" b="1">
                <a:solidFill>
                  <a:srgbClr val="ECBD12"/>
                </a:solidFill>
                <a:latin typeface="Arial Narrow" pitchFamily="34" charset="0"/>
              </a:rPr>
              <a:t>(2)</a:t>
            </a:r>
          </a:p>
        </p:txBody>
      </p:sp>
      <p:sp>
        <p:nvSpPr>
          <p:cNvPr id="139268" name="Oval 4"/>
          <p:cNvSpPr>
            <a:spLocks noChangeArrowheads="1"/>
          </p:cNvSpPr>
          <p:nvPr/>
        </p:nvSpPr>
        <p:spPr bwMode="auto">
          <a:xfrm>
            <a:off x="5867400" y="25146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Resources</a:t>
            </a:r>
          </a:p>
          <a:p>
            <a:pPr algn="ctr"/>
            <a:r>
              <a:rPr kumimoji="1" lang="en-US" b="1">
                <a:solidFill>
                  <a:srgbClr val="ECBD12"/>
                </a:solidFill>
                <a:latin typeface="Arial Narrow" pitchFamily="34" charset="0"/>
              </a:rPr>
              <a:t>(4)</a:t>
            </a:r>
          </a:p>
        </p:txBody>
      </p:sp>
      <p:sp>
        <p:nvSpPr>
          <p:cNvPr id="139269" name="Oval 5"/>
          <p:cNvSpPr>
            <a:spLocks noChangeArrowheads="1"/>
          </p:cNvSpPr>
          <p:nvPr/>
        </p:nvSpPr>
        <p:spPr bwMode="auto">
          <a:xfrm>
            <a:off x="3810000" y="4114800"/>
            <a:ext cx="1524000" cy="990600"/>
          </a:xfrm>
          <a:prstGeom prst="ellipse">
            <a:avLst/>
          </a:prstGeom>
          <a:solidFill>
            <a:schemeClr val="tx2"/>
          </a:solidFill>
          <a:ln w="9525">
            <a:solidFill>
              <a:schemeClr val="accent2"/>
            </a:solidFill>
            <a:miter lim="800000"/>
            <a:headEnd/>
            <a:tailEnd/>
          </a:ln>
        </p:spPr>
        <p:txBody>
          <a:bodyPr wrap="none" anchor="ctr"/>
          <a:lstStyle/>
          <a:p>
            <a:pPr algn="ctr"/>
            <a:r>
              <a:rPr kumimoji="1" lang="en-US" b="1">
                <a:solidFill>
                  <a:srgbClr val="ECBD12"/>
                </a:solidFill>
                <a:latin typeface="Arial Narrow" pitchFamily="34" charset="0"/>
              </a:rPr>
              <a:t>Team</a:t>
            </a:r>
          </a:p>
          <a:p>
            <a:pPr algn="ctr"/>
            <a:r>
              <a:rPr kumimoji="1" lang="en-US" b="1">
                <a:solidFill>
                  <a:srgbClr val="ECBD12"/>
                </a:solidFill>
                <a:latin typeface="Arial Narrow" pitchFamily="34" charset="0"/>
              </a:rPr>
              <a:t>(3)</a:t>
            </a:r>
          </a:p>
        </p:txBody>
      </p:sp>
      <p:grpSp>
        <p:nvGrpSpPr>
          <p:cNvPr id="2" name="Group 6"/>
          <p:cNvGrpSpPr>
            <a:grpSpLocks/>
          </p:cNvGrpSpPr>
          <p:nvPr/>
        </p:nvGrpSpPr>
        <p:grpSpPr bwMode="auto">
          <a:xfrm>
            <a:off x="2819400" y="2971800"/>
            <a:ext cx="3505200" cy="1371600"/>
            <a:chOff x="1776" y="1872"/>
            <a:chExt cx="2208" cy="864"/>
          </a:xfrm>
        </p:grpSpPr>
        <p:sp>
          <p:nvSpPr>
            <p:cNvPr id="19486" name="Line 7"/>
            <p:cNvSpPr>
              <a:spLocks noChangeShapeType="1"/>
            </p:cNvSpPr>
            <p:nvPr/>
          </p:nvSpPr>
          <p:spPr bwMode="auto">
            <a:xfrm>
              <a:off x="2208" y="1872"/>
              <a:ext cx="1344" cy="0"/>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87" name="Line 8"/>
            <p:cNvSpPr>
              <a:spLocks noChangeShapeType="1"/>
            </p:cNvSpPr>
            <p:nvPr/>
          </p:nvSpPr>
          <p:spPr bwMode="auto">
            <a:xfrm>
              <a:off x="1776" y="2256"/>
              <a:ext cx="576" cy="432"/>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9488" name="Line 9"/>
            <p:cNvSpPr>
              <a:spLocks noChangeShapeType="1"/>
            </p:cNvSpPr>
            <p:nvPr/>
          </p:nvSpPr>
          <p:spPr bwMode="auto">
            <a:xfrm flipV="1">
              <a:off x="3360" y="2304"/>
              <a:ext cx="624" cy="432"/>
            </a:xfrm>
            <a:prstGeom prst="line">
              <a:avLst/>
            </a:prstGeom>
            <a:noFill/>
            <a:ln w="9525">
              <a:solidFill>
                <a:schemeClr val="accent2"/>
              </a:solidFill>
              <a:prstDash val="lgDash"/>
              <a:miter lim="800000"/>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3" name="Group 10"/>
          <p:cNvGrpSpPr>
            <a:grpSpLocks/>
          </p:cNvGrpSpPr>
          <p:nvPr/>
        </p:nvGrpSpPr>
        <p:grpSpPr bwMode="auto">
          <a:xfrm>
            <a:off x="1703388" y="2057400"/>
            <a:ext cx="5883275" cy="2438400"/>
            <a:chOff x="1073" y="1296"/>
            <a:chExt cx="3706" cy="1536"/>
          </a:xfrm>
        </p:grpSpPr>
        <p:sp>
          <p:nvSpPr>
            <p:cNvPr id="19480" name="AutoShape 11"/>
            <p:cNvSpPr>
              <a:spLocks noChangeArrowheads="1"/>
            </p:cNvSpPr>
            <p:nvPr/>
          </p:nvSpPr>
          <p:spPr bwMode="auto">
            <a:xfrm>
              <a:off x="1728" y="2592"/>
              <a:ext cx="240" cy="240"/>
            </a:xfrm>
            <a:prstGeom prst="right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1" name="AutoShape 12"/>
            <p:cNvSpPr>
              <a:spLocks noChangeArrowheads="1"/>
            </p:cNvSpPr>
            <p:nvPr/>
          </p:nvSpPr>
          <p:spPr bwMode="auto">
            <a:xfrm>
              <a:off x="3744" y="2592"/>
              <a:ext cx="240" cy="240"/>
            </a:xfrm>
            <a:prstGeom prst="left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2" name="AutoShape 13"/>
            <p:cNvSpPr>
              <a:spLocks noChangeArrowheads="1"/>
            </p:cNvSpPr>
            <p:nvPr/>
          </p:nvSpPr>
          <p:spPr bwMode="auto">
            <a:xfrm>
              <a:off x="2736" y="1536"/>
              <a:ext cx="240" cy="240"/>
            </a:xfrm>
            <a:prstGeom prst="downArrow">
              <a:avLst>
                <a:gd name="adj1" fmla="val 50000"/>
                <a:gd name="adj2" fmla="val 25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83" name="Text Box 14"/>
            <p:cNvSpPr txBox="1">
              <a:spLocks noChangeArrowheads="1"/>
            </p:cNvSpPr>
            <p:nvPr/>
          </p:nvSpPr>
          <p:spPr bwMode="auto">
            <a:xfrm>
              <a:off x="1073" y="2592"/>
              <a:ext cx="65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Creativity</a:t>
              </a:r>
            </a:p>
          </p:txBody>
        </p:sp>
        <p:sp>
          <p:nvSpPr>
            <p:cNvPr id="19484" name="Text Box 15"/>
            <p:cNvSpPr txBox="1">
              <a:spLocks noChangeArrowheads="1"/>
            </p:cNvSpPr>
            <p:nvPr/>
          </p:nvSpPr>
          <p:spPr bwMode="auto">
            <a:xfrm>
              <a:off x="4032" y="2592"/>
              <a:ext cx="74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Leadership</a:t>
              </a:r>
            </a:p>
          </p:txBody>
        </p:sp>
        <p:sp>
          <p:nvSpPr>
            <p:cNvPr id="19485" name="Text Box 16"/>
            <p:cNvSpPr txBox="1">
              <a:spLocks noChangeArrowheads="1"/>
            </p:cNvSpPr>
            <p:nvPr/>
          </p:nvSpPr>
          <p:spPr bwMode="auto">
            <a:xfrm>
              <a:off x="2352" y="1296"/>
              <a:ext cx="100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FF3300"/>
                  </a:solidFill>
                  <a:latin typeface="Arial Narrow" pitchFamily="34" charset="0"/>
                </a:rPr>
                <a:t>Communication</a:t>
              </a:r>
            </a:p>
          </p:txBody>
        </p:sp>
      </p:grpSp>
      <p:grpSp>
        <p:nvGrpSpPr>
          <p:cNvPr id="4" name="Group 17"/>
          <p:cNvGrpSpPr>
            <a:grpSpLocks/>
          </p:cNvGrpSpPr>
          <p:nvPr/>
        </p:nvGrpSpPr>
        <p:grpSpPr bwMode="auto">
          <a:xfrm>
            <a:off x="3810000" y="3124200"/>
            <a:ext cx="1468438" cy="685800"/>
            <a:chOff x="2400" y="1968"/>
            <a:chExt cx="925" cy="432"/>
          </a:xfrm>
        </p:grpSpPr>
        <p:sp>
          <p:nvSpPr>
            <p:cNvPr id="19478" name="Text Box 18"/>
            <p:cNvSpPr txBox="1">
              <a:spLocks noChangeArrowheads="1"/>
            </p:cNvSpPr>
            <p:nvPr/>
          </p:nvSpPr>
          <p:spPr bwMode="auto">
            <a:xfrm>
              <a:off x="2400" y="1968"/>
              <a:ext cx="92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00FF00"/>
                  </a:solidFill>
                  <a:latin typeface="Arial Narrow" pitchFamily="34" charset="0"/>
                </a:rPr>
                <a:t>Business Plan</a:t>
              </a:r>
            </a:p>
          </p:txBody>
        </p:sp>
        <p:sp>
          <p:nvSpPr>
            <p:cNvPr id="19479" name="Text Box 19"/>
            <p:cNvSpPr txBox="1">
              <a:spLocks noChangeArrowheads="1"/>
            </p:cNvSpPr>
            <p:nvPr/>
          </p:nvSpPr>
          <p:spPr bwMode="auto">
            <a:xfrm>
              <a:off x="2448" y="2169"/>
              <a:ext cx="82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rgbClr val="00FF00"/>
                  </a:solidFill>
                  <a:latin typeface="Arial Narrow" pitchFamily="34" charset="0"/>
                </a:rPr>
                <a:t>Fits and gaps</a:t>
              </a:r>
            </a:p>
          </p:txBody>
        </p:sp>
      </p:grpSp>
      <p:grpSp>
        <p:nvGrpSpPr>
          <p:cNvPr id="5" name="Group 20"/>
          <p:cNvGrpSpPr>
            <a:grpSpLocks/>
          </p:cNvGrpSpPr>
          <p:nvPr/>
        </p:nvGrpSpPr>
        <p:grpSpPr bwMode="auto">
          <a:xfrm>
            <a:off x="1525588" y="3657600"/>
            <a:ext cx="6564312" cy="1585913"/>
            <a:chOff x="961" y="2304"/>
            <a:chExt cx="4135" cy="999"/>
          </a:xfrm>
        </p:grpSpPr>
        <p:sp>
          <p:nvSpPr>
            <p:cNvPr id="19474" name="Text Box 21"/>
            <p:cNvSpPr txBox="1">
              <a:spLocks noChangeArrowheads="1"/>
            </p:cNvSpPr>
            <p:nvPr/>
          </p:nvSpPr>
          <p:spPr bwMode="auto">
            <a:xfrm>
              <a:off x="961" y="2304"/>
              <a:ext cx="63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Ambiguity</a:t>
              </a:r>
            </a:p>
          </p:txBody>
        </p:sp>
        <p:sp>
          <p:nvSpPr>
            <p:cNvPr id="19475" name="Text Box 22"/>
            <p:cNvSpPr txBox="1">
              <a:spLocks noChangeArrowheads="1"/>
            </p:cNvSpPr>
            <p:nvPr/>
          </p:nvSpPr>
          <p:spPr bwMode="auto">
            <a:xfrm>
              <a:off x="4032" y="2304"/>
              <a:ext cx="106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Exogenous forces</a:t>
              </a:r>
            </a:p>
          </p:txBody>
        </p:sp>
        <p:sp>
          <p:nvSpPr>
            <p:cNvPr id="19476" name="Text Box 23"/>
            <p:cNvSpPr txBox="1">
              <a:spLocks noChangeArrowheads="1"/>
            </p:cNvSpPr>
            <p:nvPr/>
          </p:nvSpPr>
          <p:spPr bwMode="auto">
            <a:xfrm>
              <a:off x="3250" y="3072"/>
              <a:ext cx="129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Capital market context</a:t>
              </a:r>
              <a:endParaRPr kumimoji="1" lang="en-US">
                <a:solidFill>
                  <a:srgbClr val="ECBD12"/>
                </a:solidFill>
                <a:latin typeface="Arial Narrow" pitchFamily="34" charset="0"/>
              </a:endParaRPr>
            </a:p>
          </p:txBody>
        </p:sp>
        <p:sp>
          <p:nvSpPr>
            <p:cNvPr id="19477" name="Text Box 24"/>
            <p:cNvSpPr txBox="1">
              <a:spLocks noChangeArrowheads="1"/>
            </p:cNvSpPr>
            <p:nvPr/>
          </p:nvSpPr>
          <p:spPr bwMode="auto">
            <a:xfrm>
              <a:off x="1348" y="3072"/>
              <a:ext cx="71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kumimoji="1" lang="en-US">
                  <a:solidFill>
                    <a:schemeClr val="tx2"/>
                  </a:solidFill>
                  <a:latin typeface="Arial Narrow" pitchFamily="34" charset="0"/>
                </a:rPr>
                <a:t>Uncertainty</a:t>
              </a:r>
            </a:p>
          </p:txBody>
        </p:sp>
      </p:grpSp>
      <p:grpSp>
        <p:nvGrpSpPr>
          <p:cNvPr id="6" name="Group 25"/>
          <p:cNvGrpSpPr>
            <a:grpSpLocks/>
          </p:cNvGrpSpPr>
          <p:nvPr/>
        </p:nvGrpSpPr>
        <p:grpSpPr bwMode="auto">
          <a:xfrm>
            <a:off x="2667000" y="5410200"/>
            <a:ext cx="3886200" cy="747713"/>
            <a:chOff x="1680" y="3408"/>
            <a:chExt cx="2448" cy="471"/>
          </a:xfrm>
        </p:grpSpPr>
        <p:sp>
          <p:nvSpPr>
            <p:cNvPr id="19471" name="Line 26"/>
            <p:cNvSpPr>
              <a:spLocks noChangeShapeType="1"/>
            </p:cNvSpPr>
            <p:nvPr/>
          </p:nvSpPr>
          <p:spPr bwMode="auto">
            <a:xfrm>
              <a:off x="1680" y="3408"/>
              <a:ext cx="2448" cy="0"/>
            </a:xfrm>
            <a:prstGeom prst="line">
              <a:avLst/>
            </a:prstGeom>
            <a:noFill/>
            <a:ln w="50800">
              <a:solidFill>
                <a:schemeClr val="accent2"/>
              </a:solidFill>
              <a:miter lim="800000"/>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472" name="AutoShape 27"/>
            <p:cNvSpPr>
              <a:spLocks noChangeArrowheads="1"/>
            </p:cNvSpPr>
            <p:nvPr/>
          </p:nvSpPr>
          <p:spPr bwMode="auto">
            <a:xfrm>
              <a:off x="2688" y="3456"/>
              <a:ext cx="384" cy="240"/>
            </a:xfrm>
            <a:prstGeom prst="triangle">
              <a:avLst>
                <a:gd name="adj" fmla="val 50000"/>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19473" name="Text Box 28"/>
            <p:cNvSpPr txBox="1">
              <a:spLocks noChangeArrowheads="1"/>
            </p:cNvSpPr>
            <p:nvPr/>
          </p:nvSpPr>
          <p:spPr bwMode="auto">
            <a:xfrm>
              <a:off x="2499" y="3648"/>
              <a:ext cx="76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kumimoji="1" lang="en-US" b="1">
                  <a:solidFill>
                    <a:srgbClr val="ECBD12"/>
                  </a:solidFill>
                  <a:latin typeface="Arial Narrow" pitchFamily="34" charset="0"/>
                </a:rPr>
                <a:t>Founder (1)</a:t>
              </a:r>
              <a:endParaRPr kumimoji="1" lang="en-US" b="1">
                <a:solidFill>
                  <a:schemeClr val="accent1"/>
                </a:solidFill>
                <a:latin typeface="Arial Narrow" pitchFamily="34" charset="0"/>
              </a:endParaRPr>
            </a:p>
          </p:txBody>
        </p:sp>
      </p:grpSp>
      <p:sp>
        <p:nvSpPr>
          <p:cNvPr id="19468" name="Line 29"/>
          <p:cNvSpPr>
            <a:spLocks noChangeShapeType="1"/>
          </p:cNvSpPr>
          <p:nvPr/>
        </p:nvSpPr>
        <p:spPr bwMode="auto">
          <a:xfrm>
            <a:off x="2895600" y="4114800"/>
            <a:ext cx="457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469" name="Line 30"/>
          <p:cNvSpPr>
            <a:spLocks noChangeShapeType="1"/>
          </p:cNvSpPr>
          <p:nvPr/>
        </p:nvSpPr>
        <p:spPr bwMode="auto">
          <a:xfrm>
            <a:off x="5867400" y="4191000"/>
            <a:ext cx="457200" cy="0"/>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9470" name="Line 31"/>
          <p:cNvSpPr>
            <a:spLocks noChangeShapeType="1"/>
          </p:cNvSpPr>
          <p:nvPr/>
        </p:nvSpPr>
        <p:spPr bwMode="auto">
          <a:xfrm rot="5400000">
            <a:off x="4267200" y="2590800"/>
            <a:ext cx="457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2151092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02564" presetClass="entr" presetSubtype="43126716" fill="hold" nodeType="after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par>
                          <p:cTn id="7" fill="hold" nodeType="afterGroup">
                            <p:stCondLst>
                              <p:cond delay="500"/>
                            </p:stCondLst>
                            <p:childTnLst>
                              <p:par>
                                <p:cTn id="8" presetID="0" presetClass="entr" presetSubtype="43047328" fill="hold" grpId="0" nodeType="afterEffect">
                                  <p:stCondLst>
                                    <p:cond delay="1000"/>
                                  </p:stCondLst>
                                  <p:childTnLst>
                                    <p:set>
                                      <p:cBhvr>
                                        <p:cTn id="9" dur="1" fill="hold">
                                          <p:stCondLst>
                                            <p:cond delay="499"/>
                                          </p:stCondLst>
                                        </p:cTn>
                                        <p:tgtEl>
                                          <p:spTgt spid="139267"/>
                                        </p:tgtEl>
                                        <p:attrNameLst>
                                          <p:attrName>style.visibility</p:attrName>
                                        </p:attrNameLst>
                                      </p:cBhvr>
                                      <p:to>
                                        <p:strVal val="visible"/>
                                      </p:to>
                                    </p:set>
                                  </p:childTnLst>
                                </p:cTn>
                              </p:par>
                            </p:childTnLst>
                          </p:cTn>
                        </p:par>
                        <p:par>
                          <p:cTn id="10" fill="hold" nodeType="afterGroup">
                            <p:stCondLst>
                              <p:cond delay="2000"/>
                            </p:stCondLst>
                            <p:childTnLst>
                              <p:par>
                                <p:cTn id="11" presetID="0" presetClass="entr" presetSubtype="43048792" fill="hold" grpId="0" nodeType="afterEffect">
                                  <p:stCondLst>
                                    <p:cond delay="1000"/>
                                  </p:stCondLst>
                                  <p:childTnLst>
                                    <p:set>
                                      <p:cBhvr>
                                        <p:cTn id="12" dur="1" fill="hold">
                                          <p:stCondLst>
                                            <p:cond delay="499"/>
                                          </p:stCondLst>
                                        </p:cTn>
                                        <p:tgtEl>
                                          <p:spTgt spid="139269"/>
                                        </p:tgtEl>
                                        <p:attrNameLst>
                                          <p:attrName>style.visibility</p:attrName>
                                        </p:attrNameLst>
                                      </p:cBhvr>
                                      <p:to>
                                        <p:strVal val="visible"/>
                                      </p:to>
                                    </p:set>
                                  </p:childTnLst>
                                </p:cTn>
                              </p:par>
                            </p:childTnLst>
                          </p:cTn>
                        </p:par>
                        <p:par>
                          <p:cTn id="13" fill="hold" nodeType="afterGroup">
                            <p:stCondLst>
                              <p:cond delay="3500"/>
                            </p:stCondLst>
                            <p:childTnLst>
                              <p:par>
                                <p:cTn id="14" presetID="0" presetClass="entr" presetSubtype="43048280" fill="hold" grpId="0" nodeType="afterEffect">
                                  <p:stCondLst>
                                    <p:cond delay="1000"/>
                                  </p:stCondLst>
                                  <p:childTnLst>
                                    <p:set>
                                      <p:cBhvr>
                                        <p:cTn id="15" dur="1" fill="hold">
                                          <p:stCondLst>
                                            <p:cond delay="499"/>
                                          </p:stCondLst>
                                        </p:cTn>
                                        <p:tgtEl>
                                          <p:spTgt spid="139268"/>
                                        </p:tgtEl>
                                        <p:attrNameLst>
                                          <p:attrName>style.visibility</p:attrName>
                                        </p:attrNameLst>
                                      </p:cBhvr>
                                      <p:to>
                                        <p:strVal val="visible"/>
                                      </p:to>
                                    </p:set>
                                  </p:childTnLst>
                                </p:cTn>
                              </p:par>
                            </p:childTnLst>
                          </p:cTn>
                        </p:par>
                        <p:par>
                          <p:cTn id="16" fill="hold" nodeType="afterGroup">
                            <p:stCondLst>
                              <p:cond delay="5000"/>
                            </p:stCondLst>
                            <p:childTnLst>
                              <p:par>
                                <p:cTn id="17" presetID="0" presetClass="entr" presetSubtype="43050088" fill="hold" nodeType="afterEffect">
                                  <p:stCondLst>
                                    <p:cond delay="1000"/>
                                  </p:stCondLst>
                                  <p:childTnLst>
                                    <p:set>
                                      <p:cBhvr>
                                        <p:cTn id="18" dur="1" fill="hold">
                                          <p:stCondLst>
                                            <p:cond delay="499"/>
                                          </p:stCondLst>
                                        </p:cTn>
                                        <p:tgtEl>
                                          <p:spTgt spid="2"/>
                                        </p:tgtEl>
                                        <p:attrNameLst>
                                          <p:attrName>style.visibility</p:attrName>
                                        </p:attrNameLst>
                                      </p:cBhvr>
                                      <p:to>
                                        <p:strVal val="visible"/>
                                      </p:to>
                                    </p:set>
                                  </p:childTnLst>
                                </p:cTn>
                              </p:par>
                            </p:childTnLst>
                          </p:cTn>
                        </p:par>
                        <p:par>
                          <p:cTn id="19" fill="hold" nodeType="afterGroup">
                            <p:stCondLst>
                              <p:cond delay="6500"/>
                            </p:stCondLst>
                            <p:childTnLst>
                              <p:par>
                                <p:cTn id="20" presetID="0" presetClass="entr" presetSubtype="43050496" fill="hold" nodeType="afterEffect">
                                  <p:stCondLst>
                                    <p:cond delay="1000"/>
                                  </p:stCondLst>
                                  <p:childTnLst>
                                    <p:set>
                                      <p:cBhvr>
                                        <p:cTn id="21" dur="1" fill="hold">
                                          <p:stCondLst>
                                            <p:cond delay="499"/>
                                          </p:stCondLst>
                                        </p:cTn>
                                        <p:tgtEl>
                                          <p:spTgt spid="3"/>
                                        </p:tgtEl>
                                        <p:attrNameLst>
                                          <p:attrName>style.visibility</p:attrName>
                                        </p:attrNameLst>
                                      </p:cBhvr>
                                      <p:to>
                                        <p:strVal val="visible"/>
                                      </p:to>
                                    </p:set>
                                  </p:childTnLst>
                                </p:cTn>
                              </p:par>
                            </p:childTnLst>
                          </p:cTn>
                        </p:par>
                        <p:par>
                          <p:cTn id="22" fill="hold" nodeType="afterGroup">
                            <p:stCondLst>
                              <p:cond delay="8000"/>
                            </p:stCondLst>
                            <p:childTnLst>
                              <p:par>
                                <p:cTn id="23" presetID="0" presetClass="entr" presetSubtype="43055972" fill="hold" nodeType="afterEffect">
                                  <p:stCondLst>
                                    <p:cond delay="1000"/>
                                  </p:stCondLst>
                                  <p:childTnLst>
                                    <p:set>
                                      <p:cBhvr>
                                        <p:cTn id="24" dur="1" fill="hold">
                                          <p:stCondLst>
                                            <p:cond delay="499"/>
                                          </p:stCondLst>
                                        </p:cTn>
                                        <p:tgtEl>
                                          <p:spTgt spid="5"/>
                                        </p:tgtEl>
                                        <p:attrNameLst>
                                          <p:attrName>style.visibility</p:attrName>
                                        </p:attrNameLst>
                                      </p:cBhvr>
                                      <p:to>
                                        <p:strVal val="visible"/>
                                      </p:to>
                                    </p:set>
                                  </p:childTnLst>
                                </p:cTn>
                              </p:par>
                            </p:childTnLst>
                          </p:cTn>
                        </p:par>
                        <p:par>
                          <p:cTn id="25" fill="hold" nodeType="afterGroup">
                            <p:stCondLst>
                              <p:cond delay="9500"/>
                            </p:stCondLst>
                            <p:childTnLst>
                              <p:par>
                                <p:cTn id="26" presetID="0" presetClass="entr" presetSubtype="43053812" fill="hold" nodeType="afterEffect">
                                  <p:stCondLst>
                                    <p:cond delay="1000"/>
                                  </p:stCondLst>
                                  <p:childTnLst>
                                    <p:set>
                                      <p:cBhvr>
                                        <p:cTn id="27"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7" grpId="0" animBg="1" autoUpdateAnimBg="0"/>
      <p:bldP spid="139268" grpId="0" animBg="1" autoUpdateAnimBg="0"/>
      <p:bldP spid="139269" grpId="0" animBg="1"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a:xfrm>
            <a:off x="323528" y="692696"/>
            <a:ext cx="8496944" cy="985838"/>
          </a:xfrm>
        </p:spPr>
        <p:txBody>
          <a:bodyPr>
            <a:normAutofit fontScale="90000"/>
          </a:bodyPr>
          <a:lstStyle/>
          <a:p>
            <a:r>
              <a:rPr lang="en-GB" b="1" dirty="0"/>
              <a:t>Successful Entrepreneurial L</a:t>
            </a:r>
            <a:r>
              <a:rPr lang="en-GB" b="1" dirty="0" smtClean="0"/>
              <a:t>eaders:</a:t>
            </a:r>
            <a:r>
              <a:rPr lang="en-GB" b="1" dirty="0"/>
              <a:t/>
            </a:r>
            <a:br>
              <a:rPr lang="en-GB" b="1" dirty="0"/>
            </a:br>
            <a:endParaRPr lang="en-GB" b="1" dirty="0" smtClean="0"/>
          </a:p>
        </p:txBody>
      </p:sp>
      <p:sp>
        <p:nvSpPr>
          <p:cNvPr id="25604" name="Rectangle 3"/>
          <p:cNvSpPr>
            <a:spLocks noGrp="1" noChangeArrowheads="1"/>
          </p:cNvSpPr>
          <p:nvPr>
            <p:ph idx="1"/>
          </p:nvPr>
        </p:nvSpPr>
        <p:spPr>
          <a:xfrm>
            <a:off x="533400" y="1676400"/>
            <a:ext cx="7772400" cy="4495800"/>
          </a:xfrm>
        </p:spPr>
        <p:txBody>
          <a:bodyPr>
            <a:normAutofit/>
          </a:bodyPr>
          <a:lstStyle/>
          <a:p>
            <a:pPr lvl="2" eaLnBrk="1" hangingPunct="1"/>
            <a:r>
              <a:rPr lang="en-GB" dirty="0" smtClean="0"/>
              <a:t>develop their power by empowering others</a:t>
            </a:r>
          </a:p>
          <a:p>
            <a:pPr lvl="2" eaLnBrk="1" hangingPunct="1"/>
            <a:r>
              <a:rPr lang="en-GB" dirty="0" smtClean="0"/>
              <a:t>are truthful and sincere</a:t>
            </a:r>
          </a:p>
          <a:p>
            <a:pPr lvl="2" eaLnBrk="1" hangingPunct="1"/>
            <a:r>
              <a:rPr lang="en-GB" dirty="0" smtClean="0"/>
              <a:t>provide direction but do not direct</a:t>
            </a:r>
          </a:p>
          <a:p>
            <a:pPr lvl="2" eaLnBrk="1" hangingPunct="1"/>
            <a:r>
              <a:rPr lang="en-GB" dirty="0" smtClean="0"/>
              <a:t>support  staff when they “fail” &amp; celebrate success</a:t>
            </a:r>
          </a:p>
          <a:p>
            <a:pPr lvl="2" eaLnBrk="1" hangingPunct="1"/>
            <a:r>
              <a:rPr lang="en-GB" dirty="0" smtClean="0"/>
              <a:t>learn from failure</a:t>
            </a:r>
          </a:p>
          <a:p>
            <a:pPr lvl="2" eaLnBrk="1" hangingPunct="1"/>
            <a:r>
              <a:rPr lang="en-GB" dirty="0" smtClean="0"/>
              <a:t>facilitate change but protect fundamental values</a:t>
            </a:r>
          </a:p>
          <a:p>
            <a:pPr lvl="2" eaLnBrk="1" hangingPunct="1"/>
            <a:r>
              <a:rPr lang="en-GB" dirty="0" smtClean="0"/>
              <a:t>broker people &amp; build relationships</a:t>
            </a:r>
          </a:p>
          <a:p>
            <a:pPr lvl="2" eaLnBrk="1" hangingPunct="1"/>
            <a:r>
              <a:rPr lang="en-GB" dirty="0" smtClean="0"/>
              <a:t>are realistic &amp; protect their staff from danger</a:t>
            </a:r>
          </a:p>
          <a:p>
            <a:pPr lvl="2" eaLnBrk="1" hangingPunct="1"/>
            <a:r>
              <a:rPr lang="en-GB" dirty="0" smtClean="0"/>
              <a:t>lead by example &amp; create more leaders</a:t>
            </a:r>
          </a:p>
        </p:txBody>
      </p:sp>
    </p:spTree>
    <p:extLst>
      <p:ext uri="{BB962C8B-B14F-4D97-AF65-F5344CB8AC3E}">
        <p14:creationId xmlns:p14="http://schemas.microsoft.com/office/powerpoint/2010/main" val="30124797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ChangeArrowheads="1"/>
          </p:cNvSpPr>
          <p:nvPr/>
        </p:nvSpPr>
        <p:spPr bwMode="auto">
          <a:xfrm>
            <a:off x="468313" y="333375"/>
            <a:ext cx="7989887" cy="1150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nSpc>
                <a:spcPct val="85000"/>
              </a:lnSpc>
            </a:pPr>
            <a:r>
              <a:rPr lang="en-GB" sz="3600" b="1" dirty="0">
                <a:solidFill>
                  <a:schemeClr val="tx2"/>
                </a:solidFill>
                <a:latin typeface="Calibri" pitchFamily="34" charset="0"/>
              </a:rPr>
              <a:t>Three approaches to Entrepreneurship</a:t>
            </a:r>
          </a:p>
        </p:txBody>
      </p:sp>
      <p:sp>
        <p:nvSpPr>
          <p:cNvPr id="5124" name="Rectangle 3"/>
          <p:cNvSpPr>
            <a:spLocks noChangeArrowheads="1"/>
          </p:cNvSpPr>
          <p:nvPr/>
        </p:nvSpPr>
        <p:spPr bwMode="auto">
          <a:xfrm>
            <a:off x="685800" y="1628775"/>
            <a:ext cx="7772400"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514350" indent="-514350">
              <a:spcBef>
                <a:spcPct val="20000"/>
              </a:spcBef>
              <a:buClr>
                <a:schemeClr val="accent2"/>
              </a:buClr>
              <a:buFont typeface="+mj-lt"/>
              <a:buAutoNum type="arabicPeriod"/>
            </a:pPr>
            <a:r>
              <a:rPr lang="en-GB" sz="2800" dirty="0">
                <a:latin typeface="Calibri" pitchFamily="34" charset="0"/>
              </a:rPr>
              <a:t>Economic theories - Role of the entrepreneur in economic development.</a:t>
            </a:r>
          </a:p>
          <a:p>
            <a:pPr marL="514350" indent="-514350">
              <a:spcBef>
                <a:spcPct val="20000"/>
              </a:spcBef>
              <a:buClr>
                <a:schemeClr val="accent2"/>
              </a:buClr>
              <a:buFont typeface="+mj-lt"/>
              <a:buAutoNum type="arabicPeriod"/>
            </a:pPr>
            <a:endParaRPr lang="en-GB" sz="2800" dirty="0">
              <a:latin typeface="Calibri" pitchFamily="34" charset="0"/>
            </a:endParaRPr>
          </a:p>
          <a:p>
            <a:pPr marL="514350" indent="-514350">
              <a:spcBef>
                <a:spcPct val="20000"/>
              </a:spcBef>
              <a:buClr>
                <a:schemeClr val="accent2"/>
              </a:buClr>
              <a:buFont typeface="+mj-lt"/>
              <a:buAutoNum type="arabicPeriod"/>
            </a:pPr>
            <a:r>
              <a:rPr lang="en-GB" sz="2800" dirty="0">
                <a:latin typeface="Calibri" pitchFamily="34" charset="0"/>
              </a:rPr>
              <a:t>Psychological trait approach - Personality characteristics of the entrepreneur.</a:t>
            </a:r>
          </a:p>
          <a:p>
            <a:pPr marL="514350" indent="-514350">
              <a:spcBef>
                <a:spcPct val="20000"/>
              </a:spcBef>
              <a:buClr>
                <a:schemeClr val="accent2"/>
              </a:buClr>
              <a:buFont typeface="+mj-lt"/>
              <a:buAutoNum type="arabicPeriod"/>
            </a:pPr>
            <a:endParaRPr lang="en-GB" sz="2800" dirty="0">
              <a:latin typeface="Calibri" pitchFamily="34" charset="0"/>
            </a:endParaRPr>
          </a:p>
          <a:p>
            <a:pPr marL="514350" indent="-514350">
              <a:spcBef>
                <a:spcPct val="20000"/>
              </a:spcBef>
              <a:buClr>
                <a:schemeClr val="accent2"/>
              </a:buClr>
              <a:buFont typeface="+mj-lt"/>
              <a:buAutoNum type="arabicPeriod"/>
            </a:pPr>
            <a:r>
              <a:rPr lang="en-GB" sz="2800" dirty="0">
                <a:latin typeface="Calibri" pitchFamily="34" charset="0"/>
              </a:rPr>
              <a:t>Social behaviour approach - Influence of the social environment.</a:t>
            </a:r>
          </a:p>
        </p:txBody>
      </p:sp>
    </p:spTree>
    <p:extLst>
      <p:ext uri="{BB962C8B-B14F-4D97-AF65-F5344CB8AC3E}">
        <p14:creationId xmlns:p14="http://schemas.microsoft.com/office/powerpoint/2010/main" val="15294578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xfrm>
            <a:off x="395536" y="620688"/>
            <a:ext cx="8229600" cy="1066800"/>
          </a:xfrm>
        </p:spPr>
        <p:txBody>
          <a:bodyPr/>
          <a:lstStyle/>
          <a:p>
            <a:pPr eaLnBrk="1" hangingPunct="1"/>
            <a:r>
              <a:rPr lang="en-GB" sz="3600" b="1" dirty="0" smtClean="0"/>
              <a:t>1. Economic theories</a:t>
            </a:r>
          </a:p>
        </p:txBody>
      </p:sp>
      <p:sp>
        <p:nvSpPr>
          <p:cNvPr id="7172" name="Rectangle 3"/>
          <p:cNvSpPr>
            <a:spLocks noGrp="1" noChangeArrowheads="1"/>
          </p:cNvSpPr>
          <p:nvPr>
            <p:ph idx="1"/>
          </p:nvPr>
        </p:nvSpPr>
        <p:spPr>
          <a:xfrm>
            <a:off x="457200" y="1484784"/>
            <a:ext cx="8229600" cy="5089752"/>
          </a:xfrm>
        </p:spPr>
        <p:txBody>
          <a:bodyPr>
            <a:normAutofit fontScale="92500"/>
          </a:bodyPr>
          <a:lstStyle/>
          <a:p>
            <a:pPr eaLnBrk="1" hangingPunct="1">
              <a:buClr>
                <a:schemeClr val="tx1"/>
              </a:buClr>
            </a:pPr>
            <a:r>
              <a:rPr lang="en-GB" sz="2400" dirty="0" smtClean="0"/>
              <a:t>‘Entrepreneur’ is conspicuous by its absence in economic theory.</a:t>
            </a:r>
          </a:p>
          <a:p>
            <a:pPr eaLnBrk="1" hangingPunct="1">
              <a:buClr>
                <a:schemeClr val="tx1"/>
              </a:buClr>
            </a:pPr>
            <a:endParaRPr lang="en-GB" sz="2400" dirty="0" smtClean="0"/>
          </a:p>
          <a:p>
            <a:pPr eaLnBrk="1" hangingPunct="1">
              <a:buClr>
                <a:schemeClr val="tx1"/>
              </a:buClr>
            </a:pPr>
            <a:r>
              <a:rPr lang="en-GB" sz="2400" dirty="0" smtClean="0"/>
              <a:t>Emphasis is on the capitalist employer who co-ordinates different factors of production: land, labour and capital.</a:t>
            </a:r>
          </a:p>
          <a:p>
            <a:pPr eaLnBrk="1" hangingPunct="1">
              <a:buClr>
                <a:schemeClr val="tx1"/>
              </a:buClr>
              <a:buFont typeface="Wingdings" pitchFamily="2" charset="2"/>
              <a:buNone/>
            </a:pPr>
            <a:endParaRPr lang="en-GB" sz="2400" dirty="0" smtClean="0"/>
          </a:p>
          <a:p>
            <a:pPr eaLnBrk="1" hangingPunct="1">
              <a:buClr>
                <a:schemeClr val="tx1"/>
              </a:buClr>
            </a:pPr>
            <a:r>
              <a:rPr lang="en-GB" sz="2400" dirty="0" smtClean="0"/>
              <a:t>Contributions of economic writers who see that the entrepreneur has a significant role in a growing economy have recently been recognised. </a:t>
            </a:r>
          </a:p>
          <a:p>
            <a:pPr marL="109728" indent="0" eaLnBrk="1" hangingPunct="1">
              <a:buClr>
                <a:schemeClr val="tx1"/>
              </a:buClr>
              <a:buNone/>
            </a:pPr>
            <a:endParaRPr lang="en-GB" sz="2400" dirty="0" smtClean="0"/>
          </a:p>
          <a:p>
            <a:pPr>
              <a:buClr>
                <a:schemeClr val="tx1"/>
              </a:buClr>
            </a:pPr>
            <a:r>
              <a:rPr lang="en-GB" sz="2400" dirty="0"/>
              <a:t>Austrian School included different views but generally accepts that the entrepreneur is seen as crucial to economic development and a catalyst for dynamic change in an economy.</a:t>
            </a:r>
          </a:p>
          <a:p>
            <a:pPr eaLnBrk="1" hangingPunct="1">
              <a:buClr>
                <a:schemeClr val="tx1"/>
              </a:buClr>
            </a:pPr>
            <a:endParaRPr lang="en-GB" sz="2400" dirty="0" smtClean="0"/>
          </a:p>
        </p:txBody>
      </p:sp>
    </p:spTree>
    <p:extLst>
      <p:ext uri="{BB962C8B-B14F-4D97-AF65-F5344CB8AC3E}">
        <p14:creationId xmlns:p14="http://schemas.microsoft.com/office/powerpoint/2010/main" val="10559762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3"/>
          <p:cNvSpPr>
            <a:spLocks noChangeArrowheads="1"/>
          </p:cNvSpPr>
          <p:nvPr/>
        </p:nvSpPr>
        <p:spPr bwMode="auto">
          <a:xfrm>
            <a:off x="685800" y="764704"/>
            <a:ext cx="4030216" cy="5331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tx1"/>
              </a:buClr>
              <a:buFont typeface="Wingdings" pitchFamily="2" charset="2"/>
              <a:buNone/>
            </a:pPr>
            <a:r>
              <a:rPr lang="en-GB" sz="2400" b="1" dirty="0"/>
              <a:t>Israel Meir </a:t>
            </a:r>
            <a:r>
              <a:rPr lang="en-GB" sz="2400" b="1" dirty="0" err="1"/>
              <a:t>Kirzner</a:t>
            </a:r>
            <a:r>
              <a:rPr lang="en-GB" sz="2400" dirty="0"/>
              <a:t> </a:t>
            </a:r>
            <a:endParaRPr lang="en-GB" sz="2400" b="1" dirty="0">
              <a:latin typeface="Calibri" pitchFamily="34" charset="0"/>
            </a:endParaRPr>
          </a:p>
          <a:p>
            <a:pPr marL="342900" indent="-342900">
              <a:spcBef>
                <a:spcPct val="20000"/>
              </a:spcBef>
              <a:buClr>
                <a:schemeClr val="tx1"/>
              </a:buClr>
              <a:buFont typeface="Wingdings" pitchFamily="2" charset="2"/>
              <a:buChar char="w"/>
            </a:pPr>
            <a:r>
              <a:rPr lang="en-GB" sz="2400" dirty="0">
                <a:latin typeface="Calibri" pitchFamily="34" charset="0"/>
              </a:rPr>
              <a:t>The Entrepreneur anyone who is alert to profitable opportunities for exchange.</a:t>
            </a:r>
          </a:p>
          <a:p>
            <a:pPr marL="342900" indent="-342900">
              <a:spcBef>
                <a:spcPct val="20000"/>
              </a:spcBef>
              <a:buClr>
                <a:schemeClr val="tx1"/>
              </a:buClr>
              <a:buFont typeface="Wingdings" pitchFamily="2" charset="2"/>
              <a:buChar char="w"/>
            </a:pPr>
            <a:endParaRPr lang="en-GB" sz="2400" dirty="0">
              <a:latin typeface="Calibri" pitchFamily="34" charset="0"/>
            </a:endParaRPr>
          </a:p>
          <a:p>
            <a:pPr marL="342900" indent="-342900">
              <a:spcBef>
                <a:spcPct val="20000"/>
              </a:spcBef>
              <a:buClr>
                <a:schemeClr val="tx1"/>
              </a:buClr>
              <a:buFont typeface="Wingdings" pitchFamily="2" charset="2"/>
              <a:buChar char="w"/>
            </a:pPr>
            <a:r>
              <a:rPr lang="en-GB" sz="2400" dirty="0">
                <a:latin typeface="Calibri" pitchFamily="34" charset="0"/>
              </a:rPr>
              <a:t>Acts as the middleman who facilitates exchange.</a:t>
            </a:r>
          </a:p>
          <a:p>
            <a:pPr marL="342900" indent="-342900">
              <a:spcBef>
                <a:spcPct val="20000"/>
              </a:spcBef>
              <a:buClr>
                <a:schemeClr val="tx1"/>
              </a:buClr>
              <a:buFont typeface="Wingdings" pitchFamily="2" charset="2"/>
              <a:buChar char="w"/>
            </a:pPr>
            <a:endParaRPr lang="en-GB" sz="2400" dirty="0">
              <a:latin typeface="Calibri" pitchFamily="34" charset="0"/>
            </a:endParaRPr>
          </a:p>
          <a:p>
            <a:pPr marL="342900" indent="-342900">
              <a:spcBef>
                <a:spcPct val="20000"/>
              </a:spcBef>
              <a:buClr>
                <a:schemeClr val="tx1"/>
              </a:buClr>
              <a:buFont typeface="Wingdings" pitchFamily="2" charset="2"/>
              <a:buChar char="w"/>
            </a:pPr>
            <a:r>
              <a:rPr lang="en-GB" sz="2400" dirty="0">
                <a:latin typeface="Calibri" pitchFamily="34" charset="0"/>
              </a:rPr>
              <a:t>Has additional knowledge which enables  the recognition and exploitation of an opportunity, which can be a creative discovery.</a:t>
            </a:r>
            <a:endParaRPr lang="en-GB" sz="2400" i="1" dirty="0">
              <a:latin typeface="Calibri" pitchFamily="34" charset="0"/>
            </a:endParaRPr>
          </a:p>
          <a:p>
            <a:pPr marL="342900" indent="-342900">
              <a:spcBef>
                <a:spcPct val="20000"/>
              </a:spcBef>
              <a:buClr>
                <a:schemeClr val="accent2"/>
              </a:buClr>
              <a:buFont typeface="Wingdings" pitchFamily="2" charset="2"/>
              <a:buChar char="w"/>
            </a:pPr>
            <a:endParaRPr lang="en-GB" sz="2400" dirty="0">
              <a:latin typeface="Calibri"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124744"/>
            <a:ext cx="2720302" cy="36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59529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ChangeArrowheads="1"/>
          </p:cNvSpPr>
          <p:nvPr/>
        </p:nvSpPr>
        <p:spPr bwMode="auto">
          <a:xfrm>
            <a:off x="685800" y="260350"/>
            <a:ext cx="777240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nSpc>
                <a:spcPct val="85000"/>
              </a:lnSpc>
            </a:pPr>
            <a:r>
              <a:rPr lang="en-GB" sz="3600" b="1" dirty="0">
                <a:solidFill>
                  <a:schemeClr val="tx2"/>
                </a:solidFill>
                <a:latin typeface="Calibri" pitchFamily="34" charset="0"/>
              </a:rPr>
              <a:t>Implications of </a:t>
            </a:r>
            <a:r>
              <a:rPr lang="en-GB" sz="3600" b="1" dirty="0" err="1">
                <a:solidFill>
                  <a:schemeClr val="tx2"/>
                </a:solidFill>
                <a:latin typeface="Calibri" pitchFamily="34" charset="0"/>
              </a:rPr>
              <a:t>Kirzner</a:t>
            </a:r>
            <a:endParaRPr lang="en-GB" sz="3600" b="1" dirty="0">
              <a:solidFill>
                <a:schemeClr val="tx2"/>
              </a:solidFill>
              <a:latin typeface="Calibri" pitchFamily="34" charset="0"/>
            </a:endParaRPr>
          </a:p>
        </p:txBody>
      </p:sp>
      <p:sp>
        <p:nvSpPr>
          <p:cNvPr id="10244" name="Rectangle 3"/>
          <p:cNvSpPr>
            <a:spLocks noChangeArrowheads="1"/>
          </p:cNvSpPr>
          <p:nvPr/>
        </p:nvSpPr>
        <p:spPr bwMode="auto">
          <a:xfrm>
            <a:off x="685800" y="1196752"/>
            <a:ext cx="7772400" cy="5256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accent2"/>
              </a:buClr>
              <a:buFont typeface="Wingdings" pitchFamily="2" charset="2"/>
              <a:buChar char="w"/>
            </a:pPr>
            <a:r>
              <a:rPr lang="en-GB" sz="2800" dirty="0">
                <a:solidFill>
                  <a:srgbClr val="FF0000"/>
                </a:solidFill>
                <a:latin typeface="Calibri" pitchFamily="34" charset="0"/>
              </a:rPr>
              <a:t>Anyone can be an entrepreneur.</a:t>
            </a:r>
          </a:p>
          <a:p>
            <a:pPr>
              <a:spcBef>
                <a:spcPct val="20000"/>
              </a:spcBef>
              <a:buClr>
                <a:schemeClr val="accent2"/>
              </a:buClr>
            </a:pPr>
            <a:endParaRPr lang="en-GB" sz="2800" dirty="0">
              <a:latin typeface="Calibri" pitchFamily="34" charset="0"/>
            </a:endParaRPr>
          </a:p>
          <a:p>
            <a:pPr marL="342900" indent="-342900">
              <a:spcBef>
                <a:spcPct val="20000"/>
              </a:spcBef>
              <a:buClr>
                <a:schemeClr val="accent2"/>
              </a:buClr>
              <a:buFont typeface="Wingdings" pitchFamily="2" charset="2"/>
              <a:buChar char="w"/>
            </a:pPr>
            <a:r>
              <a:rPr lang="en-GB" sz="2800" dirty="0">
                <a:solidFill>
                  <a:srgbClr val="92D050"/>
                </a:solidFill>
                <a:latin typeface="Calibri" pitchFamily="34" charset="0"/>
              </a:rPr>
              <a:t>There are no barriers to perception, what matters is noticing an opportunity.</a:t>
            </a:r>
          </a:p>
          <a:p>
            <a:pPr marL="342900" indent="-342900">
              <a:spcBef>
                <a:spcPct val="20000"/>
              </a:spcBef>
              <a:buClr>
                <a:schemeClr val="accent2"/>
              </a:buClr>
              <a:buFont typeface="Wingdings" pitchFamily="2" charset="2"/>
              <a:buChar char="w"/>
            </a:pPr>
            <a:endParaRPr lang="en-GB" sz="2800" dirty="0">
              <a:latin typeface="Calibri" pitchFamily="34" charset="0"/>
            </a:endParaRPr>
          </a:p>
          <a:p>
            <a:pPr marL="342900" indent="-342900">
              <a:spcBef>
                <a:spcPct val="20000"/>
              </a:spcBef>
              <a:buClr>
                <a:schemeClr val="accent2"/>
              </a:buClr>
              <a:buFont typeface="Wingdings" pitchFamily="2" charset="2"/>
              <a:buChar char="w"/>
            </a:pPr>
            <a:r>
              <a:rPr lang="en-GB" sz="2800" dirty="0">
                <a:solidFill>
                  <a:srgbClr val="00B0F0"/>
                </a:solidFill>
                <a:latin typeface="Calibri" pitchFamily="34" charset="0"/>
              </a:rPr>
              <a:t>A competitive threat can emerge from anywhere and outsiders may be quicker to recognise opportunities.</a:t>
            </a:r>
          </a:p>
          <a:p>
            <a:pPr marL="342900" indent="-342900">
              <a:spcBef>
                <a:spcPct val="20000"/>
              </a:spcBef>
              <a:buClr>
                <a:schemeClr val="accent2"/>
              </a:buClr>
              <a:buFont typeface="Wingdings" pitchFamily="2" charset="2"/>
              <a:buChar char="w"/>
            </a:pPr>
            <a:endParaRPr lang="en-GB" sz="2800" dirty="0">
              <a:latin typeface="Calibri" pitchFamily="34" charset="0"/>
            </a:endParaRPr>
          </a:p>
          <a:p>
            <a:pPr marL="342900" indent="-342900">
              <a:spcBef>
                <a:spcPct val="20000"/>
              </a:spcBef>
              <a:buClr>
                <a:schemeClr val="accent2"/>
              </a:buClr>
              <a:buFont typeface="Wingdings" pitchFamily="2" charset="2"/>
              <a:buChar char="w"/>
            </a:pPr>
            <a:r>
              <a:rPr lang="en-GB" sz="2800" dirty="0">
                <a:solidFill>
                  <a:srgbClr val="FFC000"/>
                </a:solidFill>
                <a:latin typeface="Calibri" pitchFamily="34" charset="0"/>
              </a:rPr>
              <a:t>Opportunities occur at every level, a successful economy will need a great many entrepreneurs.</a:t>
            </a:r>
          </a:p>
        </p:txBody>
      </p:sp>
    </p:spTree>
    <p:extLst>
      <p:ext uri="{BB962C8B-B14F-4D97-AF65-F5344CB8AC3E}">
        <p14:creationId xmlns:p14="http://schemas.microsoft.com/office/powerpoint/2010/main" val="41573484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3"/>
          <p:cNvSpPr>
            <a:spLocks noGrp="1" noChangeArrowheads="1"/>
          </p:cNvSpPr>
          <p:nvPr>
            <p:ph idx="1"/>
          </p:nvPr>
        </p:nvSpPr>
        <p:spPr>
          <a:xfrm>
            <a:off x="3923928" y="764704"/>
            <a:ext cx="4557192" cy="5688632"/>
          </a:xfrm>
          <a:noFill/>
        </p:spPr>
        <p:txBody>
          <a:bodyPr lIns="92075" tIns="46038" rIns="92075" bIns="46038">
            <a:normAutofit lnSpcReduction="10000"/>
          </a:bodyPr>
          <a:lstStyle/>
          <a:p>
            <a:pPr marL="109728" indent="0" eaLnBrk="1" hangingPunct="1">
              <a:buNone/>
            </a:pPr>
            <a:r>
              <a:rPr lang="en-GB" sz="2400" b="1" dirty="0" smtClean="0"/>
              <a:t>Schumpeter</a:t>
            </a:r>
          </a:p>
          <a:p>
            <a:pPr eaLnBrk="1" hangingPunct="1">
              <a:buFont typeface="Wingdings" pitchFamily="2" charset="2"/>
              <a:buChar char="§"/>
            </a:pPr>
            <a:r>
              <a:rPr lang="en-GB" sz="2400" dirty="0" smtClean="0"/>
              <a:t>the entrepreneur is a 'special' person.  A person who brings about change, an innovator.  Entrepreneurs are extra-ordinary people bringing about extra-ordinary events</a:t>
            </a:r>
          </a:p>
          <a:p>
            <a:pPr eaLnBrk="1" hangingPunct="1">
              <a:buFont typeface="Wingdings" pitchFamily="2" charset="2"/>
              <a:buChar char="§"/>
            </a:pPr>
            <a:endParaRPr lang="en-GB" sz="2400" dirty="0" smtClean="0"/>
          </a:p>
          <a:p>
            <a:pPr eaLnBrk="1" hangingPunct="1">
              <a:buFont typeface="Wingdings" pitchFamily="2" charset="2"/>
              <a:buChar char="§"/>
            </a:pPr>
            <a:r>
              <a:rPr lang="en-GB" sz="2400" dirty="0" smtClean="0"/>
              <a:t>However Schumpeter actually envisaged that the function of the entrepreneur </a:t>
            </a:r>
            <a:r>
              <a:rPr lang="en-GB" sz="2400" i="1" dirty="0" smtClean="0"/>
              <a:t>per sae</a:t>
            </a:r>
            <a:r>
              <a:rPr lang="en-GB" sz="2400" dirty="0" smtClean="0"/>
              <a:t> would decrease as he imagined that large organisations would be most influential in technological development (for cost reasons).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980728"/>
            <a:ext cx="2538282"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12575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a:xfrm>
            <a:off x="395536" y="620688"/>
            <a:ext cx="8229600" cy="1066800"/>
          </a:xfrm>
        </p:spPr>
        <p:txBody>
          <a:bodyPr/>
          <a:lstStyle/>
          <a:p>
            <a:pPr eaLnBrk="1" hangingPunct="1"/>
            <a:r>
              <a:rPr lang="en-GB" sz="3600" b="1" smtClean="0"/>
              <a:t>Implications of Schumpeter</a:t>
            </a:r>
          </a:p>
        </p:txBody>
      </p:sp>
      <p:sp>
        <p:nvSpPr>
          <p:cNvPr id="12292" name="Rectangle 3"/>
          <p:cNvSpPr>
            <a:spLocks noGrp="1" noChangeArrowheads="1"/>
          </p:cNvSpPr>
          <p:nvPr>
            <p:ph idx="1"/>
          </p:nvPr>
        </p:nvSpPr>
        <p:spPr>
          <a:xfrm>
            <a:off x="457200" y="1412776"/>
            <a:ext cx="8229600" cy="5161760"/>
          </a:xfrm>
        </p:spPr>
        <p:txBody>
          <a:bodyPr/>
          <a:lstStyle/>
          <a:p>
            <a:pPr eaLnBrk="1" hangingPunct="1">
              <a:buClr>
                <a:schemeClr val="tx1"/>
              </a:buClr>
            </a:pPr>
            <a:r>
              <a:rPr lang="en-GB" sz="2800" dirty="0" smtClean="0">
                <a:solidFill>
                  <a:srgbClr val="FFC000"/>
                </a:solidFill>
              </a:rPr>
              <a:t>The Entrepreneur is an exceptional person, producing radical ways of thinking.</a:t>
            </a:r>
          </a:p>
          <a:p>
            <a:pPr marL="109728" indent="0" eaLnBrk="1" hangingPunct="1">
              <a:buClr>
                <a:schemeClr val="tx1"/>
              </a:buClr>
              <a:buNone/>
            </a:pPr>
            <a:endParaRPr lang="en-GB" sz="2800" dirty="0" smtClean="0"/>
          </a:p>
          <a:p>
            <a:pPr eaLnBrk="1" hangingPunct="1">
              <a:buClr>
                <a:schemeClr val="tx1"/>
              </a:buClr>
            </a:pPr>
            <a:r>
              <a:rPr lang="en-GB" sz="2800" dirty="0" smtClean="0">
                <a:solidFill>
                  <a:srgbClr val="00B0F0"/>
                </a:solidFill>
              </a:rPr>
              <a:t>The Entrepreneur may have difficulty finding support and finance as other people don’t understand this new way thinking.</a:t>
            </a:r>
          </a:p>
          <a:p>
            <a:pPr marL="109728" indent="0" eaLnBrk="1" hangingPunct="1">
              <a:buClr>
                <a:schemeClr val="tx1"/>
              </a:buClr>
              <a:buNone/>
            </a:pPr>
            <a:endParaRPr lang="en-GB" sz="2800" dirty="0" smtClean="0"/>
          </a:p>
          <a:p>
            <a:pPr eaLnBrk="1" hangingPunct="1">
              <a:buClr>
                <a:schemeClr val="tx1"/>
              </a:buClr>
            </a:pPr>
            <a:r>
              <a:rPr lang="en-GB" sz="2800" dirty="0" smtClean="0">
                <a:solidFill>
                  <a:srgbClr val="92D050"/>
                </a:solidFill>
              </a:rPr>
              <a:t>The Entrepreneur produces creative destruction - the new framework makes the old inappropriate.</a:t>
            </a:r>
          </a:p>
          <a:p>
            <a:pPr eaLnBrk="1" hangingPunct="1">
              <a:buClr>
                <a:schemeClr val="tx1"/>
              </a:buClr>
            </a:pPr>
            <a:endParaRPr lang="en-GB" sz="2800" dirty="0" smtClean="0"/>
          </a:p>
          <a:p>
            <a:pPr eaLnBrk="1" hangingPunct="1">
              <a:buClr>
                <a:schemeClr val="tx1"/>
              </a:buClr>
            </a:pPr>
            <a:endParaRPr lang="en-GB" sz="2800" dirty="0" smtClean="0"/>
          </a:p>
        </p:txBody>
      </p:sp>
    </p:spTree>
    <p:extLst>
      <p:ext uri="{BB962C8B-B14F-4D97-AF65-F5344CB8AC3E}">
        <p14:creationId xmlns:p14="http://schemas.microsoft.com/office/powerpoint/2010/main" val="23661592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idx="1"/>
          </p:nvPr>
        </p:nvSpPr>
        <p:spPr>
          <a:xfrm>
            <a:off x="457200" y="908720"/>
            <a:ext cx="8229600" cy="5665816"/>
          </a:xfrm>
          <a:noFill/>
        </p:spPr>
        <p:txBody>
          <a:bodyPr lIns="92075" tIns="46038" rIns="92075" bIns="46038"/>
          <a:lstStyle/>
          <a:p>
            <a:pPr>
              <a:buNone/>
            </a:pPr>
            <a:r>
              <a:rPr lang="en-GB" b="1" dirty="0"/>
              <a:t>Frank </a:t>
            </a:r>
            <a:r>
              <a:rPr lang="en-GB" b="1" dirty="0" smtClean="0"/>
              <a:t>Knight</a:t>
            </a:r>
          </a:p>
          <a:p>
            <a:pPr>
              <a:buNone/>
            </a:pPr>
            <a:endParaRPr lang="en-GB" b="1" dirty="0" smtClean="0"/>
          </a:p>
          <a:p>
            <a:r>
              <a:rPr lang="en-GB" sz="2400" dirty="0" smtClean="0"/>
              <a:t>American Economist who founded the Chicago School</a:t>
            </a:r>
          </a:p>
          <a:p>
            <a:pPr>
              <a:buNone/>
            </a:pPr>
            <a:endParaRPr lang="en-GB" sz="1400" b="1" dirty="0" smtClean="0"/>
          </a:p>
          <a:p>
            <a:r>
              <a:rPr lang="en-GB" sz="2400" dirty="0" smtClean="0"/>
              <a:t>entrepreneur as a calculated risk taker.  The opportunity for profit arising out of the uncertainty surrounding change.  Assuming responsibility for own actions - lack of insurance. </a:t>
            </a:r>
          </a:p>
        </p:txBody>
      </p:sp>
    </p:spTree>
    <p:extLst>
      <p:ext uri="{BB962C8B-B14F-4D97-AF65-F5344CB8AC3E}">
        <p14:creationId xmlns:p14="http://schemas.microsoft.com/office/powerpoint/2010/main" val="4585407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3"/>
          <p:cNvSpPr>
            <a:spLocks noGrp="1" noChangeArrowheads="1"/>
          </p:cNvSpPr>
          <p:nvPr>
            <p:ph idx="1"/>
          </p:nvPr>
        </p:nvSpPr>
        <p:spPr>
          <a:xfrm>
            <a:off x="457200" y="836712"/>
            <a:ext cx="8229600" cy="5737824"/>
          </a:xfrm>
          <a:noFill/>
        </p:spPr>
        <p:txBody>
          <a:bodyPr lIns="92075" tIns="46038" rIns="92075" bIns="46038"/>
          <a:lstStyle/>
          <a:p>
            <a:pPr>
              <a:spcBef>
                <a:spcPct val="0"/>
              </a:spcBef>
              <a:buFont typeface="Wingdings" pitchFamily="2" charset="2"/>
              <a:buNone/>
            </a:pPr>
            <a:r>
              <a:rPr lang="en-GB" b="1" dirty="0"/>
              <a:t>George Lennox Sharman Shackle </a:t>
            </a:r>
            <a:endParaRPr lang="en-GB" b="1" dirty="0" smtClean="0"/>
          </a:p>
          <a:p>
            <a:pPr>
              <a:spcBef>
                <a:spcPct val="0"/>
              </a:spcBef>
              <a:buFont typeface="Wingdings" pitchFamily="2" charset="2"/>
              <a:buNone/>
            </a:pPr>
            <a:endParaRPr lang="en-GB" sz="1400" b="1" dirty="0"/>
          </a:p>
          <a:p>
            <a:pPr>
              <a:spcBef>
                <a:spcPct val="0"/>
              </a:spcBef>
              <a:buFont typeface="Wingdings" pitchFamily="2" charset="2"/>
              <a:buNone/>
            </a:pPr>
            <a:endParaRPr lang="en-GB" sz="1400" b="1" dirty="0" smtClean="0"/>
          </a:p>
          <a:p>
            <a:pPr>
              <a:spcBef>
                <a:spcPct val="0"/>
              </a:spcBef>
              <a:buFont typeface="Wingdings" pitchFamily="2" charset="2"/>
              <a:buChar char="§"/>
            </a:pPr>
            <a:r>
              <a:rPr lang="en-GB" sz="2400" dirty="0" smtClean="0"/>
              <a:t>The entrepreneur is creative and imaginative.  Potentially everyone has this creative ability. Imagination operating in an uncertain environment, with imperfect knowledge.  The entrepreneur </a:t>
            </a:r>
            <a:r>
              <a:rPr lang="en-GB" sz="2400" u="sng" dirty="0" smtClean="0"/>
              <a:t>imagines</a:t>
            </a:r>
            <a:r>
              <a:rPr lang="en-GB" sz="2400" dirty="0" smtClean="0"/>
              <a:t> opportunities.</a:t>
            </a:r>
          </a:p>
          <a:p>
            <a:pPr eaLnBrk="1" hangingPunct="1">
              <a:buFont typeface="Wingdings" pitchFamily="2" charset="2"/>
              <a:buNone/>
            </a:pPr>
            <a:r>
              <a:rPr lang="en-GB" sz="2800" dirty="0" smtClean="0"/>
              <a:t> </a:t>
            </a:r>
          </a:p>
        </p:txBody>
      </p:sp>
    </p:spTree>
    <p:extLst>
      <p:ext uri="{BB962C8B-B14F-4D97-AF65-F5344CB8AC3E}">
        <p14:creationId xmlns:p14="http://schemas.microsoft.com/office/powerpoint/2010/main" val="21513727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ChangeArrowheads="1"/>
          </p:cNvSpPr>
          <p:nvPr/>
        </p:nvSpPr>
        <p:spPr bwMode="auto">
          <a:xfrm>
            <a:off x="685800" y="260350"/>
            <a:ext cx="777240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nSpc>
                <a:spcPct val="85000"/>
              </a:lnSpc>
            </a:pPr>
            <a:r>
              <a:rPr lang="en-GB" sz="3200" b="1" dirty="0" smtClean="0">
                <a:solidFill>
                  <a:schemeClr val="tx2"/>
                </a:solidFill>
                <a:latin typeface="Calibri" pitchFamily="34" charset="0"/>
              </a:rPr>
              <a:t>2. Psychological </a:t>
            </a:r>
            <a:r>
              <a:rPr lang="en-GB" sz="3200" b="1" dirty="0">
                <a:solidFill>
                  <a:schemeClr val="tx2"/>
                </a:solidFill>
                <a:latin typeface="Calibri" pitchFamily="34" charset="0"/>
              </a:rPr>
              <a:t>trait approach</a:t>
            </a:r>
          </a:p>
        </p:txBody>
      </p:sp>
      <p:sp>
        <p:nvSpPr>
          <p:cNvPr id="16388" name="Rectangle 3"/>
          <p:cNvSpPr>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accent2"/>
              </a:buClr>
              <a:buFont typeface="Wingdings" pitchFamily="2" charset="2"/>
              <a:buChar char="w"/>
            </a:pPr>
            <a:r>
              <a:rPr lang="en-GB" sz="2400" dirty="0">
                <a:latin typeface="Calibri" pitchFamily="34" charset="0"/>
              </a:rPr>
              <a:t>Identifies personality characteristics or traits.</a:t>
            </a:r>
          </a:p>
          <a:p>
            <a:pPr marL="342900" indent="-342900">
              <a:spcBef>
                <a:spcPct val="20000"/>
              </a:spcBef>
              <a:buClr>
                <a:schemeClr val="accent2"/>
              </a:buClr>
              <a:buFont typeface="Wingdings" pitchFamily="2" charset="2"/>
              <a:buChar char="w"/>
            </a:pPr>
            <a:endParaRPr lang="en-GB" sz="2400" dirty="0">
              <a:latin typeface="Calibri" pitchFamily="34" charset="0"/>
            </a:endParaRPr>
          </a:p>
          <a:p>
            <a:pPr marL="342900" indent="-342900">
              <a:spcBef>
                <a:spcPct val="20000"/>
              </a:spcBef>
              <a:buClr>
                <a:schemeClr val="accent2"/>
              </a:buClr>
              <a:buFont typeface="Wingdings" pitchFamily="2" charset="2"/>
              <a:buChar char="w"/>
            </a:pPr>
            <a:r>
              <a:rPr lang="en-GB" sz="2400" dirty="0">
                <a:latin typeface="Calibri" pitchFamily="34" charset="0"/>
              </a:rPr>
              <a:t>Entrepreneurs have innate abilities not possessed by others. </a:t>
            </a:r>
          </a:p>
          <a:p>
            <a:pPr marL="342900" indent="-342900">
              <a:spcBef>
                <a:spcPct val="20000"/>
              </a:spcBef>
              <a:buClr>
                <a:schemeClr val="accent2"/>
              </a:buClr>
              <a:buFont typeface="Wingdings" pitchFamily="2" charset="2"/>
              <a:buChar char="w"/>
            </a:pPr>
            <a:endParaRPr lang="en-GB" sz="2400" dirty="0">
              <a:latin typeface="Calibri" pitchFamily="34" charset="0"/>
            </a:endParaRPr>
          </a:p>
          <a:p>
            <a:pPr marL="342900" indent="-342900">
              <a:spcBef>
                <a:spcPct val="20000"/>
              </a:spcBef>
              <a:buClr>
                <a:schemeClr val="accent2"/>
              </a:buClr>
              <a:buFont typeface="Wingdings" pitchFamily="2" charset="2"/>
              <a:buChar char="w"/>
            </a:pPr>
            <a:r>
              <a:rPr lang="en-GB" sz="2400" dirty="0">
                <a:latin typeface="Calibri" pitchFamily="34" charset="0"/>
              </a:rPr>
              <a:t>Suggests that the supply of potential entrepreneurs is limited, thus there is little to be gained from direct intervention to encourage entrepreneurship.</a:t>
            </a:r>
          </a:p>
          <a:p>
            <a:pPr marL="342900" indent="-342900">
              <a:spcBef>
                <a:spcPct val="20000"/>
              </a:spcBef>
              <a:buClr>
                <a:schemeClr val="accent2"/>
              </a:buClr>
              <a:buFont typeface="Wingdings" pitchFamily="2" charset="2"/>
              <a:buChar char="w"/>
            </a:pPr>
            <a:endParaRPr lang="en-GB" sz="3200" dirty="0">
              <a:latin typeface="Calibri" pitchFamily="34" charset="0"/>
            </a:endParaRPr>
          </a:p>
        </p:txBody>
      </p:sp>
    </p:spTree>
    <p:extLst>
      <p:ext uri="{BB962C8B-B14F-4D97-AF65-F5344CB8AC3E}">
        <p14:creationId xmlns:p14="http://schemas.microsoft.com/office/powerpoint/2010/main" val="1528387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ChangeArrowheads="1"/>
          </p:cNvSpPr>
          <p:nvPr/>
        </p:nvSpPr>
        <p:spPr bwMode="auto">
          <a:xfrm>
            <a:off x="685800" y="260350"/>
            <a:ext cx="777240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nSpc>
                <a:spcPct val="85000"/>
              </a:lnSpc>
            </a:pPr>
            <a:r>
              <a:rPr lang="en-GB" sz="3200" b="1" dirty="0" smtClean="0">
                <a:solidFill>
                  <a:schemeClr val="tx2"/>
                </a:solidFill>
                <a:latin typeface="Calibri" pitchFamily="34" charset="0"/>
              </a:rPr>
              <a:t>Ideal Type </a:t>
            </a:r>
            <a:endParaRPr lang="en-GB" sz="3200" b="1" dirty="0">
              <a:solidFill>
                <a:schemeClr val="tx2"/>
              </a:solidFill>
              <a:latin typeface="Calibri" pitchFamily="34" charset="0"/>
            </a:endParaRPr>
          </a:p>
        </p:txBody>
      </p:sp>
      <p:sp>
        <p:nvSpPr>
          <p:cNvPr id="15364" name="Rectangle 3"/>
          <p:cNvSpPr>
            <a:spLocks noChangeArrowheads="1"/>
          </p:cNvSpPr>
          <p:nvPr/>
        </p:nvSpPr>
        <p:spPr bwMode="auto">
          <a:xfrm>
            <a:off x="685800" y="1628775"/>
            <a:ext cx="7772400" cy="4896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accent2"/>
              </a:buClr>
              <a:buFont typeface="Wingdings" pitchFamily="2" charset="2"/>
              <a:buChar char="w"/>
            </a:pPr>
            <a:r>
              <a:rPr lang="en-GB" sz="2400" b="1" dirty="0" smtClean="0">
                <a:solidFill>
                  <a:srgbClr val="FF0000"/>
                </a:solidFill>
                <a:latin typeface="Calibri" pitchFamily="34" charset="0"/>
              </a:rPr>
              <a:t>High </a:t>
            </a:r>
            <a:r>
              <a:rPr lang="en-GB" sz="2400" b="1" dirty="0">
                <a:solidFill>
                  <a:srgbClr val="FF0000"/>
                </a:solidFill>
                <a:latin typeface="Calibri" pitchFamily="34" charset="0"/>
              </a:rPr>
              <a:t>need for achievement </a:t>
            </a:r>
            <a:r>
              <a:rPr lang="en-GB" sz="2400" b="1" dirty="0" smtClean="0">
                <a:solidFill>
                  <a:srgbClr val="FF0000"/>
                </a:solidFill>
                <a:latin typeface="Calibri" pitchFamily="34" charset="0"/>
              </a:rPr>
              <a:t>– McClelland (achievement, power, affiliation)</a:t>
            </a:r>
            <a:endParaRPr lang="en-GB" sz="2400" b="1" dirty="0">
              <a:solidFill>
                <a:srgbClr val="FF0000"/>
              </a:solidFill>
              <a:latin typeface="Calibri" pitchFamily="34" charset="0"/>
            </a:endParaRPr>
          </a:p>
          <a:p>
            <a:pPr marL="342900" indent="-342900">
              <a:spcBef>
                <a:spcPct val="20000"/>
              </a:spcBef>
              <a:buClr>
                <a:schemeClr val="accent2"/>
              </a:buClr>
              <a:buFont typeface="Wingdings" pitchFamily="2" charset="2"/>
              <a:buChar char="w"/>
            </a:pPr>
            <a:endParaRPr lang="en-GB" sz="2400" b="1" dirty="0">
              <a:latin typeface="Calibri" pitchFamily="34" charset="0"/>
            </a:endParaRPr>
          </a:p>
          <a:p>
            <a:pPr marL="342900" indent="-342900">
              <a:spcBef>
                <a:spcPct val="20000"/>
              </a:spcBef>
              <a:buClr>
                <a:schemeClr val="accent2"/>
              </a:buClr>
              <a:buFont typeface="Wingdings" pitchFamily="2" charset="2"/>
              <a:buChar char="w"/>
            </a:pPr>
            <a:r>
              <a:rPr lang="en-GB" sz="2400" b="1" dirty="0">
                <a:solidFill>
                  <a:srgbClr val="92D050"/>
                </a:solidFill>
                <a:latin typeface="Calibri" pitchFamily="34" charset="0"/>
              </a:rPr>
              <a:t>Self confidence and high internal locus of control - </a:t>
            </a:r>
            <a:r>
              <a:rPr lang="en-GB" sz="2400" b="1" dirty="0" err="1">
                <a:solidFill>
                  <a:srgbClr val="92D050"/>
                </a:solidFill>
                <a:latin typeface="Calibri" pitchFamily="34" charset="0"/>
              </a:rPr>
              <a:t>Brockhaus</a:t>
            </a:r>
            <a:endParaRPr lang="en-GB" sz="2400" b="1" dirty="0">
              <a:solidFill>
                <a:srgbClr val="92D050"/>
              </a:solidFill>
              <a:latin typeface="Calibri" pitchFamily="34" charset="0"/>
            </a:endParaRPr>
          </a:p>
          <a:p>
            <a:pPr marL="342900" indent="-342900">
              <a:spcBef>
                <a:spcPct val="20000"/>
              </a:spcBef>
              <a:buClr>
                <a:schemeClr val="accent2"/>
              </a:buClr>
              <a:buFont typeface="Wingdings" pitchFamily="2" charset="2"/>
              <a:buChar char="w"/>
            </a:pPr>
            <a:endParaRPr lang="en-GB" sz="2400" b="1" dirty="0">
              <a:latin typeface="Calibri" pitchFamily="34" charset="0"/>
            </a:endParaRPr>
          </a:p>
          <a:p>
            <a:pPr marL="342900" indent="-342900">
              <a:spcBef>
                <a:spcPct val="20000"/>
              </a:spcBef>
              <a:buClr>
                <a:schemeClr val="accent2"/>
              </a:buClr>
              <a:buFont typeface="Wingdings" pitchFamily="2" charset="2"/>
              <a:buChar char="w"/>
            </a:pPr>
            <a:r>
              <a:rPr lang="en-GB" sz="2400" b="1" dirty="0">
                <a:solidFill>
                  <a:srgbClr val="00B0F0"/>
                </a:solidFill>
                <a:latin typeface="Calibri" pitchFamily="34" charset="0"/>
              </a:rPr>
              <a:t>Need for independence - Walker</a:t>
            </a:r>
          </a:p>
          <a:p>
            <a:pPr marL="342900" indent="-342900">
              <a:spcBef>
                <a:spcPct val="20000"/>
              </a:spcBef>
              <a:buClr>
                <a:schemeClr val="accent2"/>
              </a:buClr>
              <a:buFont typeface="Wingdings" pitchFamily="2" charset="2"/>
              <a:buChar char="w"/>
            </a:pPr>
            <a:endParaRPr lang="en-GB" sz="2400" b="1" dirty="0">
              <a:latin typeface="Calibri" pitchFamily="34" charset="0"/>
            </a:endParaRPr>
          </a:p>
          <a:p>
            <a:pPr marL="342900" indent="-342900">
              <a:spcBef>
                <a:spcPct val="20000"/>
              </a:spcBef>
              <a:buClr>
                <a:schemeClr val="accent2"/>
              </a:buClr>
              <a:buFont typeface="Wingdings" pitchFamily="2" charset="2"/>
              <a:buChar char="w"/>
            </a:pPr>
            <a:r>
              <a:rPr lang="en-GB" sz="2400" b="1" dirty="0">
                <a:solidFill>
                  <a:srgbClr val="FFC000"/>
                </a:solidFill>
                <a:latin typeface="Calibri" pitchFamily="34" charset="0"/>
              </a:rPr>
              <a:t>Ambiguity tolerance - </a:t>
            </a:r>
            <a:r>
              <a:rPr lang="en-GB" sz="2400" b="1" dirty="0" err="1">
                <a:solidFill>
                  <a:srgbClr val="FFC000"/>
                </a:solidFill>
                <a:latin typeface="Calibri" pitchFamily="34" charset="0"/>
              </a:rPr>
              <a:t>Schere</a:t>
            </a:r>
            <a:r>
              <a:rPr lang="en-GB" sz="2400" b="1" dirty="0">
                <a:solidFill>
                  <a:srgbClr val="FFC000"/>
                </a:solidFill>
                <a:latin typeface="Calibri" pitchFamily="34" charset="0"/>
              </a:rPr>
              <a:t>  </a:t>
            </a:r>
          </a:p>
          <a:p>
            <a:pPr marL="342900" indent="-342900" eaLnBrk="0" hangingPunct="0">
              <a:spcBef>
                <a:spcPct val="20000"/>
              </a:spcBef>
              <a:buFontTx/>
              <a:buChar char="•"/>
            </a:pPr>
            <a:endParaRPr lang="en-GB" sz="2400" b="1" dirty="0">
              <a:latin typeface="Calibri" pitchFamily="34" charset="0"/>
            </a:endParaRPr>
          </a:p>
          <a:p>
            <a:pPr marL="342900" indent="-342900" eaLnBrk="0" hangingPunct="0">
              <a:spcBef>
                <a:spcPct val="20000"/>
              </a:spcBef>
              <a:buFontTx/>
              <a:buChar char="•"/>
            </a:pPr>
            <a:r>
              <a:rPr lang="en-GB" sz="2400" b="1" dirty="0">
                <a:solidFill>
                  <a:srgbClr val="0070C0"/>
                </a:solidFill>
                <a:latin typeface="Calibri" pitchFamily="34" charset="0"/>
              </a:rPr>
              <a:t>Entrepreneurs as deviants - </a:t>
            </a:r>
            <a:r>
              <a:rPr lang="en-GB" sz="2400" b="1" dirty="0" err="1">
                <a:solidFill>
                  <a:srgbClr val="0070C0"/>
                </a:solidFill>
                <a:latin typeface="Calibri" pitchFamily="34" charset="0"/>
              </a:rPr>
              <a:t>Kets</a:t>
            </a:r>
            <a:r>
              <a:rPr lang="en-GB" sz="2400" b="1" dirty="0">
                <a:solidFill>
                  <a:srgbClr val="0070C0"/>
                </a:solidFill>
                <a:latin typeface="Calibri" pitchFamily="34" charset="0"/>
              </a:rPr>
              <a:t> de </a:t>
            </a:r>
            <a:r>
              <a:rPr lang="en-GB" sz="2400" b="1" dirty="0" err="1">
                <a:solidFill>
                  <a:srgbClr val="0070C0"/>
                </a:solidFill>
                <a:latin typeface="Calibri" pitchFamily="34" charset="0"/>
              </a:rPr>
              <a:t>Vries</a:t>
            </a:r>
            <a:endParaRPr lang="en-GB" sz="2400" b="1" dirty="0">
              <a:solidFill>
                <a:srgbClr val="0070C0"/>
              </a:solidFill>
              <a:latin typeface="Calibri" pitchFamily="34" charset="0"/>
            </a:endParaRPr>
          </a:p>
        </p:txBody>
      </p:sp>
    </p:spTree>
    <p:extLst>
      <p:ext uri="{BB962C8B-B14F-4D97-AF65-F5344CB8AC3E}">
        <p14:creationId xmlns:p14="http://schemas.microsoft.com/office/powerpoint/2010/main" val="13407801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title"/>
          </p:nvPr>
        </p:nvSpPr>
        <p:spPr>
          <a:xfrm>
            <a:off x="395536" y="476672"/>
            <a:ext cx="8229600" cy="1066800"/>
          </a:xfrm>
          <a:noFill/>
        </p:spPr>
        <p:txBody>
          <a:bodyPr lIns="92075" tIns="46038" rIns="92075" bIns="46038"/>
          <a:lstStyle/>
          <a:p>
            <a:pPr eaLnBrk="1" hangingPunct="1"/>
            <a:r>
              <a:rPr lang="en-GB" sz="3600" b="1" dirty="0" smtClean="0"/>
              <a:t>Entrepreneurial Personality  Traits</a:t>
            </a:r>
          </a:p>
        </p:txBody>
      </p:sp>
      <p:sp>
        <p:nvSpPr>
          <p:cNvPr id="17412" name="Rectangle 3"/>
          <p:cNvSpPr>
            <a:spLocks noGrp="1" noChangeArrowheads="1"/>
          </p:cNvSpPr>
          <p:nvPr>
            <p:ph idx="1"/>
          </p:nvPr>
        </p:nvSpPr>
        <p:spPr>
          <a:xfrm>
            <a:off x="611188" y="1628775"/>
            <a:ext cx="8185150" cy="4462463"/>
          </a:xfrm>
          <a:noFill/>
        </p:spPr>
        <p:txBody>
          <a:bodyPr lIns="92075" tIns="46038" rIns="92075" bIns="46038"/>
          <a:lstStyle/>
          <a:p>
            <a:pPr eaLnBrk="1" hangingPunct="1">
              <a:buFont typeface="Wingdings" pitchFamily="2" charset="2"/>
              <a:buNone/>
            </a:pPr>
            <a:r>
              <a:rPr lang="en-GB" sz="2800" b="1" dirty="0" smtClean="0"/>
              <a:t>McClelland (1961) - key competencies</a:t>
            </a:r>
          </a:p>
          <a:p>
            <a:pPr eaLnBrk="1" hangingPunct="1">
              <a:buFont typeface="Wingdings" pitchFamily="2" charset="2"/>
              <a:buNone/>
            </a:pPr>
            <a:endParaRPr lang="en-GB" sz="1400" b="1" dirty="0" smtClean="0"/>
          </a:p>
          <a:p>
            <a:pPr eaLnBrk="1" hangingPunct="1">
              <a:buFont typeface="Wingdings" pitchFamily="2" charset="2"/>
              <a:buChar char="§"/>
            </a:pPr>
            <a:r>
              <a:rPr lang="en-GB" dirty="0" smtClean="0"/>
              <a:t>Proactivity:  initiative and assertiveness</a:t>
            </a:r>
          </a:p>
          <a:p>
            <a:pPr eaLnBrk="1" hangingPunct="1">
              <a:buFont typeface="Wingdings" pitchFamily="2" charset="2"/>
              <a:buChar char="§"/>
            </a:pPr>
            <a:endParaRPr lang="en-GB" dirty="0" smtClean="0"/>
          </a:p>
          <a:p>
            <a:pPr eaLnBrk="1" hangingPunct="1">
              <a:buFont typeface="Wingdings" pitchFamily="2" charset="2"/>
              <a:buChar char="§"/>
            </a:pPr>
            <a:r>
              <a:rPr lang="en-GB" dirty="0" smtClean="0"/>
              <a:t>Achievement orientation: ability to see and act on opportunities</a:t>
            </a:r>
          </a:p>
          <a:p>
            <a:pPr eaLnBrk="1" hangingPunct="1">
              <a:buFont typeface="Wingdings" pitchFamily="2" charset="2"/>
              <a:buChar char="§"/>
            </a:pPr>
            <a:endParaRPr lang="en-GB" dirty="0" smtClean="0"/>
          </a:p>
          <a:p>
            <a:pPr eaLnBrk="1" hangingPunct="1">
              <a:buFont typeface="Wingdings" pitchFamily="2" charset="2"/>
              <a:buChar char="§"/>
            </a:pPr>
            <a:r>
              <a:rPr lang="en-GB" dirty="0" smtClean="0"/>
              <a:t>Commitment to others</a:t>
            </a:r>
          </a:p>
        </p:txBody>
      </p:sp>
    </p:spTree>
    <p:extLst>
      <p:ext uri="{BB962C8B-B14F-4D97-AF65-F5344CB8AC3E}">
        <p14:creationId xmlns:p14="http://schemas.microsoft.com/office/powerpoint/2010/main" val="6683856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a:noFill/>
        </p:spPr>
        <p:txBody>
          <a:bodyPr lIns="92075" tIns="46038" rIns="92075" bIns="46038">
            <a:normAutofit/>
          </a:bodyPr>
          <a:lstStyle/>
          <a:p>
            <a:pPr eaLnBrk="1" hangingPunct="1"/>
            <a:r>
              <a:rPr lang="en-GB" sz="2500" b="1" dirty="0" smtClean="0"/>
              <a:t/>
            </a:r>
            <a:br>
              <a:rPr lang="en-GB" sz="2500" b="1" dirty="0" smtClean="0"/>
            </a:br>
            <a:r>
              <a:rPr lang="en-GB" sz="2500" b="1" dirty="0" smtClean="0"/>
              <a:t> </a:t>
            </a:r>
            <a:r>
              <a:rPr lang="en-GB" sz="3600" b="1" dirty="0" smtClean="0"/>
              <a:t>Other Key Characteristics</a:t>
            </a:r>
            <a:endParaRPr lang="en-GB" b="1" dirty="0" smtClean="0">
              <a:latin typeface="Comic Sans MS" pitchFamily="66" charset="0"/>
            </a:endParaRPr>
          </a:p>
        </p:txBody>
      </p:sp>
      <p:sp>
        <p:nvSpPr>
          <p:cNvPr id="18436" name="Rectangle 3"/>
          <p:cNvSpPr>
            <a:spLocks noGrp="1" noChangeArrowheads="1"/>
          </p:cNvSpPr>
          <p:nvPr>
            <p:ph idx="1"/>
          </p:nvPr>
        </p:nvSpPr>
        <p:spPr>
          <a:noFill/>
        </p:spPr>
        <p:txBody>
          <a:bodyPr lIns="92075" tIns="46038" rIns="92075" bIns="46038"/>
          <a:lstStyle/>
          <a:p>
            <a:pPr eaLnBrk="1" hangingPunct="1">
              <a:buFont typeface="Wingdings" pitchFamily="2" charset="2"/>
              <a:buNone/>
            </a:pPr>
            <a:endParaRPr lang="en-GB" sz="1400" b="1" dirty="0" smtClean="0"/>
          </a:p>
          <a:p>
            <a:pPr eaLnBrk="1" hangingPunct="1">
              <a:buFont typeface="Wingdings" pitchFamily="2" charset="2"/>
              <a:buChar char="§"/>
            </a:pPr>
            <a:r>
              <a:rPr lang="en-GB" dirty="0" smtClean="0"/>
              <a:t>Need for achievement</a:t>
            </a:r>
          </a:p>
          <a:p>
            <a:pPr eaLnBrk="1" hangingPunct="1">
              <a:buFont typeface="Wingdings" pitchFamily="2" charset="2"/>
              <a:buChar char="§"/>
            </a:pPr>
            <a:r>
              <a:rPr lang="en-GB" dirty="0" smtClean="0"/>
              <a:t>Calculated risk taker</a:t>
            </a:r>
          </a:p>
          <a:p>
            <a:pPr eaLnBrk="1" hangingPunct="1">
              <a:buFont typeface="Wingdings" pitchFamily="2" charset="2"/>
              <a:buChar char="§"/>
            </a:pPr>
            <a:r>
              <a:rPr lang="en-GB" dirty="0" smtClean="0"/>
              <a:t>High internal locus of control</a:t>
            </a:r>
          </a:p>
          <a:p>
            <a:pPr eaLnBrk="1" hangingPunct="1">
              <a:buFont typeface="Wingdings" pitchFamily="2" charset="2"/>
              <a:buChar char="§"/>
            </a:pPr>
            <a:r>
              <a:rPr lang="en-GB" dirty="0" smtClean="0"/>
              <a:t>Innovative</a:t>
            </a:r>
          </a:p>
          <a:p>
            <a:pPr eaLnBrk="1" hangingPunct="1">
              <a:buFont typeface="Wingdings" pitchFamily="2" charset="2"/>
              <a:buChar char="§"/>
            </a:pPr>
            <a:r>
              <a:rPr lang="en-GB" dirty="0" smtClean="0"/>
              <a:t>Ambiguity tolerance</a:t>
            </a:r>
          </a:p>
          <a:p>
            <a:pPr eaLnBrk="1" hangingPunct="1">
              <a:buFont typeface="Wingdings" pitchFamily="2" charset="2"/>
              <a:buChar char="§"/>
            </a:pPr>
            <a:r>
              <a:rPr lang="en-GB" dirty="0" smtClean="0"/>
              <a:t>Vision</a:t>
            </a:r>
          </a:p>
        </p:txBody>
      </p:sp>
    </p:spTree>
    <p:extLst>
      <p:ext uri="{BB962C8B-B14F-4D97-AF65-F5344CB8AC3E}">
        <p14:creationId xmlns:p14="http://schemas.microsoft.com/office/powerpoint/2010/main" val="13282580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467544" y="692696"/>
            <a:ext cx="8229600" cy="1066800"/>
          </a:xfrm>
          <a:noFill/>
        </p:spPr>
        <p:txBody>
          <a:bodyPr lIns="92075" tIns="46038" rIns="92075" bIns="46038">
            <a:normAutofit fontScale="90000"/>
          </a:bodyPr>
          <a:lstStyle/>
          <a:p>
            <a:pPr eaLnBrk="1" hangingPunct="1"/>
            <a:r>
              <a:rPr lang="en-GB" sz="2500" b="1" dirty="0" smtClean="0">
                <a:latin typeface="Comic Sans MS" pitchFamily="66" charset="0"/>
              </a:rPr>
              <a:t/>
            </a:r>
            <a:br>
              <a:rPr lang="en-GB" sz="2500" b="1" dirty="0" smtClean="0">
                <a:latin typeface="Comic Sans MS" pitchFamily="66" charset="0"/>
              </a:rPr>
            </a:br>
            <a:r>
              <a:rPr lang="en-GB" sz="2500" b="1" dirty="0" smtClean="0">
                <a:latin typeface="Comic Sans MS" pitchFamily="66" charset="0"/>
              </a:rPr>
              <a:t> </a:t>
            </a:r>
            <a:r>
              <a:rPr lang="en-GB" sz="3100" b="1" dirty="0" smtClean="0"/>
              <a:t>Timmons (1985) believes some characteristics are acquired, others are innate</a:t>
            </a:r>
            <a:endParaRPr lang="en-GB" sz="3100" b="1" dirty="0" smtClean="0">
              <a:latin typeface="Comic Sans MS" pitchFamily="66" charset="0"/>
            </a:endParaRPr>
          </a:p>
        </p:txBody>
      </p:sp>
      <p:sp>
        <p:nvSpPr>
          <p:cNvPr id="21508" name="Rectangle 3"/>
          <p:cNvSpPr>
            <a:spLocks noGrp="1" noChangeArrowheads="1"/>
          </p:cNvSpPr>
          <p:nvPr>
            <p:ph idx="1"/>
          </p:nvPr>
        </p:nvSpPr>
        <p:spPr>
          <a:xfrm>
            <a:off x="457200" y="2132856"/>
            <a:ext cx="8229600" cy="3993307"/>
          </a:xfrm>
          <a:noFill/>
        </p:spPr>
        <p:txBody>
          <a:bodyPr lIns="92075" tIns="46038" rIns="92075" bIns="46038"/>
          <a:lstStyle/>
          <a:p>
            <a:pPr eaLnBrk="1" hangingPunct="1">
              <a:lnSpc>
                <a:spcPct val="90000"/>
              </a:lnSpc>
            </a:pPr>
            <a:r>
              <a:rPr lang="en-GB" sz="2000" dirty="0" smtClean="0">
                <a:solidFill>
                  <a:srgbClr val="92D050"/>
                </a:solidFill>
              </a:rPr>
              <a:t>Acquired 	-	Need for achievement</a:t>
            </a:r>
          </a:p>
          <a:p>
            <a:pPr eaLnBrk="1" hangingPunct="1">
              <a:lnSpc>
                <a:spcPct val="90000"/>
              </a:lnSpc>
              <a:buFont typeface="Wingdings" pitchFamily="2" charset="2"/>
              <a:buNone/>
            </a:pPr>
            <a:r>
              <a:rPr lang="en-GB" sz="2000" dirty="0" smtClean="0">
                <a:solidFill>
                  <a:srgbClr val="92D050"/>
                </a:solidFill>
              </a:rPr>
              <a:t>				Locus of control</a:t>
            </a:r>
          </a:p>
          <a:p>
            <a:pPr eaLnBrk="1" hangingPunct="1">
              <a:lnSpc>
                <a:spcPct val="90000"/>
              </a:lnSpc>
              <a:buFont typeface="Wingdings" pitchFamily="2" charset="2"/>
              <a:buNone/>
            </a:pPr>
            <a:r>
              <a:rPr lang="en-GB" sz="2000" dirty="0" smtClean="0">
                <a:solidFill>
                  <a:srgbClr val="92D050"/>
                </a:solidFill>
              </a:rPr>
              <a:t>				Leadership abilities</a:t>
            </a:r>
          </a:p>
          <a:p>
            <a:pPr eaLnBrk="1" hangingPunct="1">
              <a:lnSpc>
                <a:spcPct val="90000"/>
              </a:lnSpc>
              <a:buFont typeface="Wingdings" pitchFamily="2" charset="2"/>
              <a:buNone/>
            </a:pPr>
            <a:r>
              <a:rPr lang="en-GB" sz="2000" dirty="0">
                <a:solidFill>
                  <a:srgbClr val="92D050"/>
                </a:solidFill>
              </a:rPr>
              <a:t>	</a:t>
            </a:r>
            <a:r>
              <a:rPr lang="en-GB" sz="2000" dirty="0" smtClean="0">
                <a:solidFill>
                  <a:srgbClr val="92D050"/>
                </a:solidFill>
              </a:rPr>
              <a:t>			money not a prime motivating force</a:t>
            </a:r>
          </a:p>
          <a:p>
            <a:pPr eaLnBrk="1" hangingPunct="1">
              <a:lnSpc>
                <a:spcPct val="90000"/>
              </a:lnSpc>
              <a:buFont typeface="Wingdings" pitchFamily="2" charset="2"/>
              <a:buNone/>
            </a:pPr>
            <a:r>
              <a:rPr lang="en-GB" sz="2000" dirty="0" smtClean="0">
                <a:solidFill>
                  <a:srgbClr val="92D050"/>
                </a:solidFill>
              </a:rPr>
              <a:t>				large influence of cultural context</a:t>
            </a:r>
          </a:p>
          <a:p>
            <a:pPr eaLnBrk="1" hangingPunct="1">
              <a:lnSpc>
                <a:spcPct val="90000"/>
              </a:lnSpc>
            </a:pPr>
            <a:endParaRPr lang="en-GB" sz="2000" dirty="0" smtClean="0"/>
          </a:p>
          <a:p>
            <a:pPr eaLnBrk="1" hangingPunct="1">
              <a:lnSpc>
                <a:spcPct val="90000"/>
              </a:lnSpc>
            </a:pPr>
            <a:r>
              <a:rPr lang="en-GB" sz="2000" dirty="0" smtClean="0">
                <a:solidFill>
                  <a:srgbClr val="00B0F0"/>
                </a:solidFill>
              </a:rPr>
              <a:t>Innate	-	High energy + emotional stability</a:t>
            </a:r>
          </a:p>
          <a:p>
            <a:pPr eaLnBrk="1" hangingPunct="1">
              <a:lnSpc>
                <a:spcPct val="90000"/>
              </a:lnSpc>
              <a:buFont typeface="Wingdings" pitchFamily="2" charset="2"/>
              <a:buNone/>
            </a:pPr>
            <a:r>
              <a:rPr lang="en-GB" sz="2000" dirty="0" smtClean="0">
                <a:solidFill>
                  <a:srgbClr val="00B0F0"/>
                </a:solidFill>
              </a:rPr>
              <a:t>				Creative and innovative ability</a:t>
            </a:r>
          </a:p>
          <a:p>
            <a:pPr eaLnBrk="1" hangingPunct="1">
              <a:lnSpc>
                <a:spcPct val="90000"/>
              </a:lnSpc>
              <a:buFont typeface="Wingdings" pitchFamily="2" charset="2"/>
              <a:buNone/>
            </a:pPr>
            <a:r>
              <a:rPr lang="en-GB" sz="2000" dirty="0" smtClean="0">
                <a:solidFill>
                  <a:srgbClr val="00B0F0"/>
                </a:solidFill>
              </a:rPr>
              <a:t>				Conceptual ability</a:t>
            </a:r>
          </a:p>
          <a:p>
            <a:pPr eaLnBrk="1" hangingPunct="1">
              <a:lnSpc>
                <a:spcPct val="90000"/>
              </a:lnSpc>
              <a:buFont typeface="Wingdings" pitchFamily="2" charset="2"/>
              <a:buNone/>
            </a:pPr>
            <a:r>
              <a:rPr lang="en-GB" sz="2000" dirty="0" smtClean="0">
                <a:solidFill>
                  <a:srgbClr val="00B0F0"/>
                </a:solidFill>
              </a:rPr>
              <a:t>				Vision combined with a capacity to inspire</a:t>
            </a:r>
          </a:p>
          <a:p>
            <a:pPr eaLnBrk="1" hangingPunct="1">
              <a:lnSpc>
                <a:spcPct val="90000"/>
              </a:lnSpc>
              <a:buFont typeface="Wingdings" pitchFamily="2" charset="2"/>
              <a:buNone/>
            </a:pPr>
            <a:endParaRPr lang="en-GB" sz="2000" dirty="0" smtClean="0"/>
          </a:p>
        </p:txBody>
      </p:sp>
    </p:spTree>
    <p:extLst>
      <p:ext uri="{BB962C8B-B14F-4D97-AF65-F5344CB8AC3E}">
        <p14:creationId xmlns:p14="http://schemas.microsoft.com/office/powerpoint/2010/main" val="389498224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ChangeArrowheads="1"/>
          </p:cNvSpPr>
          <p:nvPr/>
        </p:nvSpPr>
        <p:spPr bwMode="auto">
          <a:xfrm>
            <a:off x="685800" y="260350"/>
            <a:ext cx="777240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nSpc>
                <a:spcPct val="85000"/>
              </a:lnSpc>
            </a:pPr>
            <a:r>
              <a:rPr lang="en-GB" sz="3200" b="1" dirty="0" smtClean="0">
                <a:solidFill>
                  <a:schemeClr val="tx2"/>
                </a:solidFill>
                <a:latin typeface="Calibri" pitchFamily="34" charset="0"/>
              </a:rPr>
              <a:t>3. Social </a:t>
            </a:r>
            <a:r>
              <a:rPr lang="en-GB" sz="3200" b="1" dirty="0">
                <a:solidFill>
                  <a:schemeClr val="tx2"/>
                </a:solidFill>
                <a:latin typeface="Calibri" pitchFamily="34" charset="0"/>
              </a:rPr>
              <a:t>behaviour approach</a:t>
            </a:r>
          </a:p>
        </p:txBody>
      </p:sp>
      <p:sp>
        <p:nvSpPr>
          <p:cNvPr id="22532" name="Rectangle 3"/>
          <p:cNvSpPr>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accent2"/>
              </a:buClr>
              <a:buFont typeface="Wingdings" pitchFamily="2" charset="2"/>
              <a:buChar char="w"/>
            </a:pPr>
            <a:r>
              <a:rPr lang="en-GB" sz="2400" dirty="0">
                <a:solidFill>
                  <a:srgbClr val="00B0F0"/>
                </a:solidFill>
                <a:latin typeface="Calibri" pitchFamily="34" charset="0"/>
              </a:rPr>
              <a:t>Family background, position - Mancuso</a:t>
            </a:r>
          </a:p>
          <a:p>
            <a:pPr marL="342900" indent="-342900">
              <a:spcBef>
                <a:spcPct val="20000"/>
              </a:spcBef>
              <a:buClr>
                <a:schemeClr val="accent2"/>
              </a:buClr>
              <a:buFont typeface="Wingdings" pitchFamily="2" charset="2"/>
              <a:buChar char="w"/>
            </a:pPr>
            <a:endParaRPr lang="en-GB" sz="2400" dirty="0">
              <a:latin typeface="Calibri" pitchFamily="34" charset="0"/>
            </a:endParaRPr>
          </a:p>
          <a:p>
            <a:pPr marL="342900" indent="-342900">
              <a:spcBef>
                <a:spcPct val="20000"/>
              </a:spcBef>
              <a:buClr>
                <a:schemeClr val="accent2"/>
              </a:buClr>
              <a:buFont typeface="Wingdings" pitchFamily="2" charset="2"/>
              <a:buChar char="w"/>
            </a:pPr>
            <a:r>
              <a:rPr lang="en-GB" sz="2400" dirty="0">
                <a:solidFill>
                  <a:srgbClr val="FF0000"/>
                </a:solidFill>
                <a:latin typeface="Calibri" pitchFamily="34" charset="0"/>
              </a:rPr>
              <a:t>Educational Background  - Curran</a:t>
            </a:r>
          </a:p>
          <a:p>
            <a:pPr marL="342900" indent="-342900">
              <a:spcBef>
                <a:spcPct val="20000"/>
              </a:spcBef>
              <a:buClr>
                <a:schemeClr val="accent2"/>
              </a:buClr>
              <a:buFont typeface="Wingdings" pitchFamily="2" charset="2"/>
              <a:buChar char="w"/>
            </a:pPr>
            <a:endParaRPr lang="en-GB" sz="2400" dirty="0">
              <a:latin typeface="Calibri" pitchFamily="34" charset="0"/>
            </a:endParaRPr>
          </a:p>
          <a:p>
            <a:pPr marL="342900" indent="-342900">
              <a:spcBef>
                <a:spcPct val="20000"/>
              </a:spcBef>
              <a:buClr>
                <a:schemeClr val="accent2"/>
              </a:buClr>
              <a:buFont typeface="Wingdings" pitchFamily="2" charset="2"/>
              <a:buChar char="w"/>
            </a:pPr>
            <a:r>
              <a:rPr lang="en-GB" sz="2400" dirty="0">
                <a:solidFill>
                  <a:srgbClr val="92D050"/>
                </a:solidFill>
                <a:latin typeface="Calibri" pitchFamily="34" charset="0"/>
              </a:rPr>
              <a:t>Gender, women’s enterprise - Rosa et al., Shaw et al.</a:t>
            </a:r>
          </a:p>
          <a:p>
            <a:pPr marL="342900" indent="-342900">
              <a:spcBef>
                <a:spcPct val="20000"/>
              </a:spcBef>
              <a:buClr>
                <a:schemeClr val="accent2"/>
              </a:buClr>
              <a:buFont typeface="Wingdings" pitchFamily="2" charset="2"/>
              <a:buChar char="w"/>
            </a:pPr>
            <a:endParaRPr lang="en-GB" sz="2400" dirty="0">
              <a:latin typeface="Calibri" pitchFamily="34" charset="0"/>
            </a:endParaRPr>
          </a:p>
          <a:p>
            <a:pPr marL="342900" indent="-342900">
              <a:spcBef>
                <a:spcPct val="20000"/>
              </a:spcBef>
              <a:buClr>
                <a:schemeClr val="accent2"/>
              </a:buClr>
              <a:buFont typeface="Wingdings" pitchFamily="2" charset="2"/>
              <a:buChar char="w"/>
            </a:pPr>
            <a:r>
              <a:rPr lang="en-GB" sz="2400" dirty="0">
                <a:solidFill>
                  <a:srgbClr val="FFC000"/>
                </a:solidFill>
                <a:latin typeface="Calibri" pitchFamily="34" charset="0"/>
              </a:rPr>
              <a:t>Ethnic minority enterprise - Jones and </a:t>
            </a:r>
            <a:r>
              <a:rPr lang="en-GB" sz="2400" dirty="0" err="1">
                <a:solidFill>
                  <a:srgbClr val="FFC000"/>
                </a:solidFill>
                <a:latin typeface="Calibri" pitchFamily="34" charset="0"/>
              </a:rPr>
              <a:t>McEvoy</a:t>
            </a:r>
            <a:r>
              <a:rPr lang="en-GB" sz="2400" dirty="0">
                <a:solidFill>
                  <a:srgbClr val="FFC000"/>
                </a:solidFill>
                <a:latin typeface="Calibri" pitchFamily="34" charset="0"/>
              </a:rPr>
              <a:t>, Ram and </a:t>
            </a:r>
            <a:r>
              <a:rPr lang="en-GB" sz="2400" dirty="0" err="1">
                <a:solidFill>
                  <a:srgbClr val="FFC000"/>
                </a:solidFill>
                <a:latin typeface="Calibri" pitchFamily="34" charset="0"/>
              </a:rPr>
              <a:t>Deakins</a:t>
            </a:r>
            <a:endParaRPr lang="en-GB" sz="2400" dirty="0">
              <a:solidFill>
                <a:srgbClr val="FFC000"/>
              </a:solidFill>
              <a:latin typeface="Calibri" pitchFamily="34" charset="0"/>
            </a:endParaRPr>
          </a:p>
          <a:p>
            <a:pPr marL="342900" indent="-342900">
              <a:spcBef>
                <a:spcPct val="20000"/>
              </a:spcBef>
              <a:buClr>
                <a:schemeClr val="accent2"/>
              </a:buClr>
              <a:buFont typeface="Wingdings" pitchFamily="2" charset="2"/>
              <a:buChar char="w"/>
            </a:pPr>
            <a:endParaRPr lang="en-GB" sz="2400" dirty="0">
              <a:latin typeface="Calibri" pitchFamily="34" charset="0"/>
            </a:endParaRPr>
          </a:p>
        </p:txBody>
      </p:sp>
    </p:spTree>
    <p:extLst>
      <p:ext uri="{BB962C8B-B14F-4D97-AF65-F5344CB8AC3E}">
        <p14:creationId xmlns:p14="http://schemas.microsoft.com/office/powerpoint/2010/main" val="1929484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3"/>
          <p:cNvSpPr>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accent2"/>
              </a:buClr>
              <a:buFont typeface="Wingdings" pitchFamily="2" charset="2"/>
              <a:buChar char="w"/>
            </a:pPr>
            <a:r>
              <a:rPr lang="en-GB" sz="2400">
                <a:latin typeface="Calibri" pitchFamily="34" charset="0"/>
              </a:rPr>
              <a:t>Those who perceive a mismatch between their personal attributes and the role they hold in employment, will be sufficiently motivated to change or reconstruct their employment circumstances.</a:t>
            </a:r>
          </a:p>
          <a:p>
            <a:pPr marL="342900" indent="-342900">
              <a:spcBef>
                <a:spcPct val="20000"/>
              </a:spcBef>
              <a:buClr>
                <a:schemeClr val="accent2"/>
              </a:buClr>
              <a:buFont typeface="Wingdings" pitchFamily="2" charset="2"/>
              <a:buChar char="w"/>
            </a:pPr>
            <a:endParaRPr lang="en-GB" sz="2400">
              <a:latin typeface="Calibri" pitchFamily="34" charset="0"/>
            </a:endParaRPr>
          </a:p>
          <a:p>
            <a:pPr marL="342900" indent="-342900">
              <a:spcBef>
                <a:spcPct val="20000"/>
              </a:spcBef>
              <a:buClr>
                <a:schemeClr val="accent2"/>
              </a:buClr>
              <a:buFont typeface="Wingdings" pitchFamily="2" charset="2"/>
              <a:buChar char="w"/>
            </a:pPr>
            <a:r>
              <a:rPr lang="en-GB" sz="2400">
                <a:latin typeface="Calibri" pitchFamily="34" charset="0"/>
              </a:rPr>
              <a:t>Self-employment may be the way to create a better match, e.g. people who do not fit into a large organisation.</a:t>
            </a:r>
          </a:p>
        </p:txBody>
      </p:sp>
    </p:spTree>
    <p:extLst>
      <p:ext uri="{BB962C8B-B14F-4D97-AF65-F5344CB8AC3E}">
        <p14:creationId xmlns:p14="http://schemas.microsoft.com/office/powerpoint/2010/main" val="21847382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tx1"/>
              </a:buClr>
              <a:buFont typeface="Wingdings" pitchFamily="2" charset="2"/>
              <a:buNone/>
            </a:pPr>
            <a:r>
              <a:rPr lang="en-GB" sz="2400" i="1">
                <a:latin typeface="Calibri" pitchFamily="34" charset="0"/>
              </a:rPr>
              <a:t>Examples</a:t>
            </a:r>
          </a:p>
          <a:p>
            <a:pPr marL="342900" indent="-342900">
              <a:spcBef>
                <a:spcPct val="20000"/>
              </a:spcBef>
              <a:buClr>
                <a:schemeClr val="tx1"/>
              </a:buClr>
              <a:buFont typeface="Wingdings" pitchFamily="2" charset="2"/>
              <a:buChar char="w"/>
            </a:pPr>
            <a:r>
              <a:rPr lang="en-GB" sz="2400">
                <a:latin typeface="Calibri" pitchFamily="34" charset="0"/>
              </a:rPr>
              <a:t>Political and religious refugees e.g. Asylum Seekers.</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Immigrant ethnic minorities.</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Workers made redundant.</a:t>
            </a:r>
          </a:p>
          <a:p>
            <a:pPr marL="342900" indent="-342900">
              <a:spcBef>
                <a:spcPct val="20000"/>
              </a:spcBef>
              <a:buClr>
                <a:schemeClr val="tx1"/>
              </a:buClr>
              <a:buFont typeface="Wingdings" pitchFamily="2" charset="2"/>
              <a:buChar char="w"/>
            </a:pPr>
            <a:endParaRPr lang="en-GB" sz="2400">
              <a:latin typeface="Calibri" pitchFamily="34" charset="0"/>
            </a:endParaRPr>
          </a:p>
          <a:p>
            <a:pPr marL="342900" indent="-342900">
              <a:spcBef>
                <a:spcPct val="20000"/>
              </a:spcBef>
              <a:buClr>
                <a:schemeClr val="tx1"/>
              </a:buClr>
              <a:buFont typeface="Wingdings" pitchFamily="2" charset="2"/>
              <a:buChar char="w"/>
            </a:pPr>
            <a:r>
              <a:rPr lang="en-GB" sz="2400">
                <a:latin typeface="Calibri" pitchFamily="34" charset="0"/>
              </a:rPr>
              <a:t>Domestic displacements: women who leave employment to raise a family.</a:t>
            </a:r>
          </a:p>
        </p:txBody>
      </p:sp>
    </p:spTree>
    <p:extLst>
      <p:ext uri="{BB962C8B-B14F-4D97-AF65-F5344CB8AC3E}">
        <p14:creationId xmlns:p14="http://schemas.microsoft.com/office/powerpoint/2010/main" val="23092480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a:xfrm>
            <a:off x="323528" y="692696"/>
            <a:ext cx="8140700" cy="1223963"/>
          </a:xfrm>
          <a:noFill/>
        </p:spPr>
        <p:txBody>
          <a:bodyPr lIns="92075" tIns="46038" rIns="92075" bIns="46038">
            <a:normAutofit fontScale="90000"/>
          </a:bodyPr>
          <a:lstStyle/>
          <a:p>
            <a:pPr eaLnBrk="1" hangingPunct="1"/>
            <a:r>
              <a:rPr lang="en-GB" sz="2500" b="1" dirty="0" smtClean="0">
                <a:latin typeface="Comic Sans MS" pitchFamily="66" charset="0"/>
              </a:rPr>
              <a:t/>
            </a:r>
            <a:br>
              <a:rPr lang="en-GB" sz="2500" b="1" dirty="0" smtClean="0">
                <a:latin typeface="Comic Sans MS" pitchFamily="66" charset="0"/>
              </a:rPr>
            </a:br>
            <a:r>
              <a:rPr lang="en-US" sz="2500" b="1" dirty="0" smtClean="0">
                <a:latin typeface="Comic Sans MS" pitchFamily="66" charset="0"/>
              </a:rPr>
              <a:t> </a:t>
            </a:r>
            <a:r>
              <a:rPr lang="en-GB" sz="3200" b="1" dirty="0" smtClean="0"/>
              <a:t>Wickham (1998)  reviews various</a:t>
            </a:r>
            <a:r>
              <a:rPr lang="en-US" sz="3200" b="1" dirty="0" smtClean="0"/>
              <a:t> </a:t>
            </a:r>
            <a:r>
              <a:rPr lang="en-GB" sz="3200" b="1" dirty="0" smtClean="0"/>
              <a:t>approaches</a:t>
            </a:r>
            <a:br>
              <a:rPr lang="en-GB" sz="3200" b="1" dirty="0" smtClean="0"/>
            </a:br>
            <a:endParaRPr lang="en-GB" sz="3200" b="1" dirty="0" smtClean="0"/>
          </a:p>
        </p:txBody>
      </p:sp>
      <p:sp>
        <p:nvSpPr>
          <p:cNvPr id="25604" name="Rectangle 3"/>
          <p:cNvSpPr>
            <a:spLocks noGrp="1" noChangeArrowheads="1"/>
          </p:cNvSpPr>
          <p:nvPr>
            <p:ph idx="1"/>
          </p:nvPr>
        </p:nvSpPr>
        <p:spPr>
          <a:noFill/>
        </p:spPr>
        <p:txBody>
          <a:bodyPr lIns="92075" tIns="46038" rIns="92075" bIns="46038"/>
          <a:lstStyle/>
          <a:p>
            <a:pPr eaLnBrk="1" hangingPunct="1">
              <a:buFont typeface="Wingdings" pitchFamily="2" charset="2"/>
              <a:buNone/>
            </a:pPr>
            <a:r>
              <a:rPr lang="en-GB" sz="2400" dirty="0" smtClean="0"/>
              <a:t>'Great Person' - 	</a:t>
            </a:r>
          </a:p>
          <a:p>
            <a:pPr eaLnBrk="1" hangingPunct="1">
              <a:buFont typeface="Wingdings" pitchFamily="2" charset="2"/>
              <a:buNone/>
            </a:pPr>
            <a:r>
              <a:rPr lang="en-GB" sz="2400" dirty="0" smtClean="0"/>
              <a:t>		in-adequate, in-appropriate, self-justifying</a:t>
            </a:r>
          </a:p>
          <a:p>
            <a:pPr eaLnBrk="1" hangingPunct="1">
              <a:buFont typeface="Wingdings" pitchFamily="2" charset="2"/>
              <a:buNone/>
            </a:pPr>
            <a:r>
              <a:rPr lang="en-GB" sz="2400" dirty="0" smtClean="0"/>
              <a:t>'Social misfit' -</a:t>
            </a:r>
          </a:p>
          <a:p>
            <a:pPr eaLnBrk="1" hangingPunct="1">
              <a:buFont typeface="Wingdings" pitchFamily="2" charset="2"/>
              <a:buNone/>
            </a:pPr>
            <a:r>
              <a:rPr lang="en-GB" sz="2400" dirty="0" smtClean="0"/>
              <a:t>		entrepreneur for negative reasons </a:t>
            </a:r>
            <a:endParaRPr lang="en-US" sz="2400" dirty="0" smtClean="0"/>
          </a:p>
          <a:p>
            <a:pPr eaLnBrk="1" hangingPunct="1">
              <a:buFont typeface="Wingdings" pitchFamily="2" charset="2"/>
              <a:buNone/>
            </a:pPr>
            <a:r>
              <a:rPr lang="en-GB" sz="2400" dirty="0" smtClean="0"/>
              <a:t>Personality type - 	</a:t>
            </a:r>
          </a:p>
          <a:p>
            <a:pPr eaLnBrk="1" hangingPunct="1">
              <a:buFont typeface="Wingdings" pitchFamily="2" charset="2"/>
              <a:buNone/>
            </a:pPr>
            <a:r>
              <a:rPr lang="en-GB" sz="2400" dirty="0" smtClean="0"/>
              <a:t>		lack of correlative evidence</a:t>
            </a:r>
          </a:p>
          <a:p>
            <a:pPr eaLnBrk="1" hangingPunct="1">
              <a:buFont typeface="Wingdings" pitchFamily="2" charset="2"/>
              <a:buNone/>
            </a:pPr>
            <a:r>
              <a:rPr lang="en-GB" sz="2400" dirty="0" smtClean="0"/>
              <a:t>Personality trait -	</a:t>
            </a:r>
          </a:p>
          <a:p>
            <a:pPr eaLnBrk="1" hangingPunct="1">
              <a:buFont typeface="Wingdings" pitchFamily="2" charset="2"/>
              <a:buNone/>
            </a:pPr>
            <a:r>
              <a:rPr lang="en-GB" sz="2400" dirty="0" smtClean="0"/>
              <a:t>		'need for achievement' a driving trait	</a:t>
            </a:r>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latin typeface="Comic Sans MS" pitchFamily="66" charset="0"/>
            </a:endParaRPr>
          </a:p>
        </p:txBody>
      </p:sp>
    </p:spTree>
    <p:extLst>
      <p:ext uri="{BB962C8B-B14F-4D97-AF65-F5344CB8AC3E}">
        <p14:creationId xmlns:p14="http://schemas.microsoft.com/office/powerpoint/2010/main" val="427395380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a:noFill/>
        </p:spPr>
        <p:txBody>
          <a:bodyPr lIns="92075" tIns="46038" rIns="92075" bIns="46038">
            <a:normAutofit/>
          </a:bodyPr>
          <a:lstStyle/>
          <a:p>
            <a:pPr eaLnBrk="1" hangingPunct="1"/>
            <a:r>
              <a:rPr lang="en-US" sz="3200" b="1" smtClean="0"/>
              <a:t>W</a:t>
            </a:r>
            <a:r>
              <a:rPr lang="en-GB" sz="3200" b="1" smtClean="0"/>
              <a:t>ickham (1998)  reviews various</a:t>
            </a:r>
            <a:r>
              <a:rPr lang="en-US" sz="3200" b="1" smtClean="0"/>
              <a:t> </a:t>
            </a:r>
            <a:r>
              <a:rPr lang="en-GB" sz="3200" b="1" smtClean="0"/>
              <a:t>approaches</a:t>
            </a:r>
            <a:r>
              <a:rPr lang="en-GB" sz="2100" b="1" smtClean="0">
                <a:latin typeface="Comic Sans MS" pitchFamily="66" charset="0"/>
              </a:rPr>
              <a:t> </a:t>
            </a:r>
            <a:r>
              <a:rPr lang="en-GB" b="1" u="sng" smtClean="0">
                <a:latin typeface="Comic Sans MS" pitchFamily="66" charset="0"/>
              </a:rPr>
              <a:t> </a:t>
            </a:r>
            <a:endParaRPr lang="en-GB" b="1" smtClean="0">
              <a:latin typeface="Comic Sans MS" pitchFamily="66" charset="0"/>
            </a:endParaRPr>
          </a:p>
        </p:txBody>
      </p:sp>
      <p:sp>
        <p:nvSpPr>
          <p:cNvPr id="26628" name="Rectangle 3"/>
          <p:cNvSpPr>
            <a:spLocks noGrp="1" noChangeArrowheads="1"/>
          </p:cNvSpPr>
          <p:nvPr>
            <p:ph idx="1"/>
          </p:nvPr>
        </p:nvSpPr>
        <p:spPr>
          <a:noFill/>
        </p:spPr>
        <p:txBody>
          <a:bodyPr lIns="92075" tIns="46038" rIns="92075" bIns="46038"/>
          <a:lstStyle/>
          <a:p>
            <a:pPr eaLnBrk="1" hangingPunct="1">
              <a:lnSpc>
                <a:spcPct val="90000"/>
              </a:lnSpc>
              <a:buFont typeface="Wingdings" pitchFamily="2" charset="2"/>
              <a:buNone/>
            </a:pPr>
            <a:r>
              <a:rPr lang="en-GB" sz="2800" b="1" dirty="0" smtClean="0"/>
              <a:t>Social  development model </a:t>
            </a:r>
            <a:r>
              <a:rPr lang="en-GB" sz="2400" b="1" dirty="0" smtClean="0"/>
              <a:t> </a:t>
            </a:r>
            <a:endParaRPr lang="en-GB" sz="2800" b="1" dirty="0" smtClean="0"/>
          </a:p>
          <a:p>
            <a:pPr eaLnBrk="1" hangingPunct="1">
              <a:lnSpc>
                <a:spcPct val="90000"/>
              </a:lnSpc>
              <a:buFont typeface="Wingdings" pitchFamily="2" charset="2"/>
              <a:buNone/>
            </a:pPr>
            <a:endParaRPr lang="en-GB" sz="1400" b="1" dirty="0" smtClean="0"/>
          </a:p>
          <a:p>
            <a:pPr eaLnBrk="1" hangingPunct="1">
              <a:lnSpc>
                <a:spcPct val="90000"/>
              </a:lnSpc>
              <a:buFont typeface="Wingdings" pitchFamily="2" charset="2"/>
              <a:buNone/>
            </a:pPr>
            <a:r>
              <a:rPr lang="en-GB" sz="2400" dirty="0" smtClean="0"/>
              <a:t>1.	Innate 	-	intelligence, creativity, personality, 			 motivation, personal ambition ..</a:t>
            </a:r>
          </a:p>
          <a:p>
            <a:pPr eaLnBrk="1" hangingPunct="1">
              <a:lnSpc>
                <a:spcPct val="90000"/>
              </a:lnSpc>
              <a:buFont typeface="Wingdings" pitchFamily="2" charset="2"/>
              <a:buNone/>
            </a:pPr>
            <a:r>
              <a:rPr lang="en-GB" sz="2400" dirty="0" smtClean="0"/>
              <a:t>2.	Acquired 	-	learning, training, experiences, 				mentoring, role models …</a:t>
            </a:r>
          </a:p>
          <a:p>
            <a:pPr eaLnBrk="1" hangingPunct="1">
              <a:lnSpc>
                <a:spcPct val="90000"/>
              </a:lnSpc>
              <a:buFont typeface="Wingdings" pitchFamily="2" charset="2"/>
              <a:buNone/>
            </a:pPr>
            <a:r>
              <a:rPr lang="en-GB" sz="2400" dirty="0" smtClean="0"/>
              <a:t>3.	Social 	- 	family, socio-economic, society, 				culture, economic conditions …</a:t>
            </a:r>
          </a:p>
          <a:p>
            <a:pPr eaLnBrk="1" hangingPunct="1">
              <a:lnSpc>
                <a:spcPct val="90000"/>
              </a:lnSpc>
              <a:buFont typeface="Wingdings" pitchFamily="2" charset="2"/>
              <a:buNone/>
            </a:pPr>
            <a:r>
              <a:rPr lang="en-GB" sz="2400" dirty="0" smtClean="0"/>
              <a:t> </a:t>
            </a:r>
            <a:endParaRPr lang="en-GB" sz="1400" dirty="0" smtClean="0"/>
          </a:p>
          <a:p>
            <a:pPr eaLnBrk="1" hangingPunct="1">
              <a:lnSpc>
                <a:spcPct val="90000"/>
              </a:lnSpc>
              <a:buFont typeface="Wingdings" pitchFamily="2" charset="2"/>
              <a:buNone/>
            </a:pPr>
            <a:r>
              <a:rPr lang="en-GB" sz="2400" dirty="0" smtClean="0"/>
              <a:t>Note that entrepreneurship is a social phenomenon - about interactions between people.</a:t>
            </a:r>
          </a:p>
        </p:txBody>
      </p:sp>
    </p:spTree>
    <p:extLst>
      <p:ext uri="{BB962C8B-B14F-4D97-AF65-F5344CB8AC3E}">
        <p14:creationId xmlns:p14="http://schemas.microsoft.com/office/powerpoint/2010/main" val="9022276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Appendix 1</a:t>
            </a:r>
            <a:endParaRPr lang="en-GB" dirty="0"/>
          </a:p>
        </p:txBody>
      </p:sp>
    </p:spTree>
    <p:extLst>
      <p:ext uri="{BB962C8B-B14F-4D97-AF65-F5344CB8AC3E}">
        <p14:creationId xmlns:p14="http://schemas.microsoft.com/office/powerpoint/2010/main" val="4279063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5123"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Who becomes an entrepreneur</a:t>
            </a:r>
            <a:r>
              <a:rPr lang="en-GB" altLang="en-US" sz="2000" b="1" dirty="0" smtClean="0">
                <a:latin typeface="Comic Sans MS" pitchFamily="66" charset="0"/>
              </a:rPr>
              <a:t> </a:t>
            </a:r>
            <a:br>
              <a:rPr lang="en-GB" altLang="en-US" sz="2000" b="1" dirty="0" smtClean="0">
                <a:latin typeface="Comic Sans MS" pitchFamily="66" charset="0"/>
              </a:rPr>
            </a:br>
            <a:endParaRPr lang="en-GB" altLang="en-US" sz="2000" b="1" dirty="0" smtClean="0">
              <a:latin typeface="Comic Sans MS" pitchFamily="66" charset="0"/>
            </a:endParaRPr>
          </a:p>
        </p:txBody>
      </p:sp>
      <p:sp>
        <p:nvSpPr>
          <p:cNvPr id="5124" name="Rectangle 3"/>
          <p:cNvSpPr>
            <a:spLocks noGrp="1" noChangeArrowheads="1"/>
          </p:cNvSpPr>
          <p:nvPr>
            <p:ph type="body" idx="1"/>
          </p:nvPr>
        </p:nvSpPr>
        <p:spPr>
          <a:noFill/>
        </p:spPr>
        <p:txBody>
          <a:bodyPr lIns="92075" tIns="46038" rIns="92075" bIns="46038"/>
          <a:lstStyle/>
          <a:p>
            <a:pPr eaLnBrk="1" hangingPunct="1">
              <a:buFont typeface="Wingdings" pitchFamily="2" charset="2"/>
              <a:buChar char="Ø"/>
            </a:pPr>
            <a:r>
              <a:rPr lang="en-GB" altLang="en-US" sz="2800" dirty="0" smtClean="0"/>
              <a:t>The Inventor</a:t>
            </a:r>
          </a:p>
          <a:p>
            <a:pPr eaLnBrk="1" hangingPunct="1">
              <a:buFont typeface="Wingdings" pitchFamily="2" charset="2"/>
              <a:buChar char="Ø"/>
            </a:pPr>
            <a:r>
              <a:rPr lang="en-GB" altLang="en-US" sz="2800" dirty="0" smtClean="0"/>
              <a:t>The unfulfilled manager</a:t>
            </a:r>
          </a:p>
          <a:p>
            <a:pPr eaLnBrk="1" hangingPunct="1">
              <a:buFont typeface="Wingdings" pitchFamily="2" charset="2"/>
              <a:buChar char="Ø"/>
            </a:pPr>
            <a:r>
              <a:rPr lang="en-GB" altLang="en-US" sz="2800" dirty="0" smtClean="0"/>
              <a:t>The displaced manager</a:t>
            </a:r>
          </a:p>
          <a:p>
            <a:pPr eaLnBrk="1" hangingPunct="1">
              <a:buFont typeface="Wingdings" pitchFamily="2" charset="2"/>
              <a:buChar char="Ø"/>
            </a:pPr>
            <a:r>
              <a:rPr lang="en-GB" altLang="en-US" sz="2800" dirty="0" smtClean="0"/>
              <a:t>The young professional</a:t>
            </a:r>
          </a:p>
          <a:p>
            <a:pPr eaLnBrk="1" hangingPunct="1">
              <a:buFont typeface="Wingdings" pitchFamily="2" charset="2"/>
              <a:buChar char="Ø"/>
            </a:pPr>
            <a:r>
              <a:rPr lang="en-GB" altLang="en-US" sz="2800" dirty="0" smtClean="0"/>
              <a:t>The excluded</a:t>
            </a:r>
          </a:p>
          <a:p>
            <a:pPr eaLnBrk="1" hangingPunct="1">
              <a:buFont typeface="Wingdings" pitchFamily="2" charset="2"/>
              <a:buNone/>
            </a:pPr>
            <a:endParaRPr lang="en-GB" altLang="en-US" sz="2800" dirty="0" smtClean="0"/>
          </a:p>
          <a:p>
            <a:pPr eaLnBrk="1" hangingPunct="1">
              <a:buFont typeface="Wingdings" pitchFamily="2" charset="2"/>
              <a:buNone/>
            </a:pPr>
            <a:r>
              <a:rPr lang="en-GB" altLang="en-US" sz="2800" dirty="0" smtClean="0"/>
              <a:t>(from Wickham, 1998)</a:t>
            </a:r>
          </a:p>
        </p:txBody>
      </p:sp>
    </p:spTree>
    <p:extLst>
      <p:ext uri="{BB962C8B-B14F-4D97-AF65-F5344CB8AC3E}">
        <p14:creationId xmlns:p14="http://schemas.microsoft.com/office/powerpoint/2010/main" val="1198892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6147"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Characteristics of entrepreneurs</a:t>
            </a:r>
            <a:r>
              <a:rPr lang="en-GB" altLang="en-US" sz="20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6148" name="Rectangle 3"/>
          <p:cNvSpPr>
            <a:spLocks noGrp="1" noChangeArrowheads="1"/>
          </p:cNvSpPr>
          <p:nvPr>
            <p:ph type="body" idx="1"/>
          </p:nvPr>
        </p:nvSpPr>
        <p:spPr>
          <a:xfrm>
            <a:off x="457200" y="1412875"/>
            <a:ext cx="8229600" cy="4752975"/>
          </a:xfrm>
          <a:noFill/>
        </p:spPr>
        <p:txBody>
          <a:bodyPr lIns="92075" tIns="46038" rIns="92075" bIns="46038"/>
          <a:lstStyle/>
          <a:p>
            <a:pPr eaLnBrk="1" hangingPunct="1">
              <a:lnSpc>
                <a:spcPct val="80000"/>
              </a:lnSpc>
              <a:buFont typeface="Wingdings" pitchFamily="2" charset="2"/>
              <a:buNone/>
            </a:pPr>
            <a:r>
              <a:rPr lang="en-GB" altLang="en-US" sz="2000" b="1" dirty="0" smtClean="0"/>
              <a:t>Joseph R Mancuso (US Centre for Entrepreneurial Management), in </a:t>
            </a:r>
            <a:r>
              <a:rPr lang="en-GB" altLang="en-US" sz="2000" b="1" dirty="0" err="1" smtClean="0"/>
              <a:t>Dewh</a:t>
            </a:r>
            <a:r>
              <a:rPr lang="en-US" altLang="en-US" sz="2000" b="1" dirty="0" smtClean="0"/>
              <a:t>u</a:t>
            </a:r>
            <a:r>
              <a:rPr lang="en-GB" altLang="en-US" sz="2000" b="1" dirty="0" err="1" smtClean="0"/>
              <a:t>rst</a:t>
            </a:r>
            <a:r>
              <a:rPr lang="en-GB" altLang="en-US" sz="2000" b="1" dirty="0" smtClean="0"/>
              <a:t>, Burns &amp; </a:t>
            </a:r>
            <a:r>
              <a:rPr lang="en-GB" altLang="en-US" sz="2000" b="1" dirty="0" err="1" smtClean="0"/>
              <a:t>Dewh</a:t>
            </a:r>
            <a:r>
              <a:rPr lang="en-US" altLang="en-US" sz="2000" b="1" dirty="0" smtClean="0"/>
              <a:t>u</a:t>
            </a:r>
            <a:r>
              <a:rPr lang="en-GB" altLang="en-US" sz="2000" b="1" dirty="0" err="1" smtClean="0"/>
              <a:t>rst</a:t>
            </a:r>
            <a:endParaRPr lang="en-GB" altLang="en-US" sz="2000" b="1" dirty="0" smtClean="0"/>
          </a:p>
          <a:p>
            <a:pPr eaLnBrk="1" hangingPunct="1">
              <a:lnSpc>
                <a:spcPct val="80000"/>
              </a:lnSpc>
              <a:buFont typeface="Wingdings" pitchFamily="2" charset="2"/>
              <a:buNone/>
            </a:pPr>
            <a:endParaRPr lang="en-GB" altLang="en-US" sz="2000" b="1" dirty="0" smtClean="0"/>
          </a:p>
          <a:p>
            <a:pPr eaLnBrk="1" hangingPunct="1">
              <a:lnSpc>
                <a:spcPct val="80000"/>
              </a:lnSpc>
              <a:buFont typeface="Wingdings" pitchFamily="2" charset="2"/>
              <a:buNone/>
            </a:pPr>
            <a:r>
              <a:rPr lang="en-GB" altLang="en-US" sz="2400" dirty="0" smtClean="0"/>
              <a:t>‘</a:t>
            </a:r>
            <a:r>
              <a:rPr lang="en-GB" altLang="en-US" sz="2000" dirty="0" smtClean="0"/>
              <a:t>It is not the critic; nor the observer who watches from a safe distance.  Wealth is created only by doers in the areas who are marred with dirt, dust, BLOOD AND SWEAT.  These are producers who strike out on their own, who know high highs and low lows, great devotions, and who overextend themselves for worthwhile causes.  Without exception, they fail more than they succeed and appreciate this reality even before venturing out on their own.  But when these producers of wealth fail, they at least fail with style and grace, and their gut soon recognises that failure is only a resting place, not a place in which to spend a lifetime.  </a:t>
            </a:r>
          </a:p>
          <a:p>
            <a:pPr eaLnBrk="1" hangingPunct="1">
              <a:lnSpc>
                <a:spcPct val="80000"/>
              </a:lnSpc>
              <a:buFont typeface="Wingdings" pitchFamily="2" charset="2"/>
              <a:buNone/>
            </a:pPr>
            <a:r>
              <a:rPr lang="en-GB" altLang="en-US" sz="2000" dirty="0" smtClean="0"/>
              <a:t>Their places will never be with those nameless souls who know neither victory nor defeat, who receive weekly paycheques regardless of their week’s performance, who are hired hands in labour in someone else’s garden.  These doers are producers and no matter what their lot is at any given moment, they’ll never take a place beside the takers, for theirs is a unique place, alone, under the sun.’</a:t>
            </a:r>
          </a:p>
          <a:p>
            <a:pPr eaLnBrk="1" hangingPunct="1">
              <a:lnSpc>
                <a:spcPct val="80000"/>
              </a:lnSpc>
              <a:buFont typeface="Wingdings" pitchFamily="2" charset="2"/>
              <a:buNone/>
            </a:pPr>
            <a:endParaRPr lang="en-GB" altLang="en-US" sz="2000" dirty="0" smtClean="0"/>
          </a:p>
        </p:txBody>
      </p:sp>
    </p:spTree>
    <p:extLst>
      <p:ext uri="{BB962C8B-B14F-4D97-AF65-F5344CB8AC3E}">
        <p14:creationId xmlns:p14="http://schemas.microsoft.com/office/powerpoint/2010/main" val="4240975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7171"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Characteristics of entrepreneurs</a:t>
            </a:r>
            <a:r>
              <a:rPr lang="en-GB" altLang="en-US" sz="20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717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800" b="1" dirty="0" err="1" smtClean="0"/>
              <a:t>Dewh</a:t>
            </a:r>
            <a:r>
              <a:rPr lang="en-US" altLang="en-US" sz="2800" b="1" dirty="0" smtClean="0"/>
              <a:t>u</a:t>
            </a:r>
            <a:r>
              <a:rPr lang="en-GB" altLang="en-US" sz="2800" b="1" dirty="0" err="1" smtClean="0"/>
              <a:t>rst</a:t>
            </a:r>
            <a:r>
              <a:rPr lang="en-GB" altLang="en-US" sz="2800" b="1" dirty="0" smtClean="0"/>
              <a:t> in Burns &amp; </a:t>
            </a:r>
            <a:r>
              <a:rPr lang="en-GB" altLang="en-US" sz="2800" b="1" dirty="0" err="1" smtClean="0"/>
              <a:t>Dewh</a:t>
            </a:r>
            <a:r>
              <a:rPr lang="en-US" altLang="en-US" sz="2800" b="1" dirty="0" smtClean="0"/>
              <a:t>u</a:t>
            </a:r>
            <a:r>
              <a:rPr lang="en-GB" altLang="en-US" sz="2800" b="1" dirty="0" err="1" smtClean="0"/>
              <a:t>rst</a:t>
            </a:r>
            <a:r>
              <a:rPr lang="en-GB" altLang="en-US" sz="2800" b="1" dirty="0" smtClean="0"/>
              <a:t> (1996)</a:t>
            </a:r>
          </a:p>
          <a:p>
            <a:pPr eaLnBrk="1" hangingPunct="1">
              <a:buFont typeface="Wingdings" pitchFamily="2" charset="2"/>
              <a:buNone/>
            </a:pPr>
            <a:endParaRPr lang="en-GB" altLang="en-US" sz="1600" b="1" dirty="0" smtClean="0"/>
          </a:p>
          <a:p>
            <a:pPr eaLnBrk="1" hangingPunct="1">
              <a:buFont typeface="Wingdings" pitchFamily="2" charset="2"/>
              <a:buChar char="Ø"/>
            </a:pPr>
            <a:r>
              <a:rPr lang="en-GB" altLang="en-US" sz="2400" dirty="0" smtClean="0"/>
              <a:t>Doers</a:t>
            </a:r>
          </a:p>
          <a:p>
            <a:pPr eaLnBrk="1" hangingPunct="1">
              <a:buFont typeface="Wingdings" pitchFamily="2" charset="2"/>
              <a:buChar char="Ø"/>
            </a:pPr>
            <a:r>
              <a:rPr lang="en-GB" altLang="en-US" sz="2400" dirty="0" smtClean="0"/>
              <a:t>Sweat</a:t>
            </a:r>
          </a:p>
          <a:p>
            <a:pPr eaLnBrk="1" hangingPunct="1">
              <a:buFont typeface="Wingdings" pitchFamily="2" charset="2"/>
              <a:buChar char="Ø"/>
            </a:pPr>
            <a:r>
              <a:rPr lang="en-GB" altLang="en-US" sz="2400" dirty="0" smtClean="0"/>
              <a:t>Overextending</a:t>
            </a:r>
          </a:p>
          <a:p>
            <a:pPr eaLnBrk="1" hangingPunct="1">
              <a:buFont typeface="Wingdings" pitchFamily="2" charset="2"/>
              <a:buChar char="Ø"/>
            </a:pPr>
            <a:r>
              <a:rPr lang="en-GB" altLang="en-US" sz="2400" dirty="0" smtClean="0"/>
              <a:t>Venturing alone</a:t>
            </a:r>
          </a:p>
          <a:p>
            <a:pPr eaLnBrk="1" hangingPunct="1">
              <a:buFont typeface="Wingdings" pitchFamily="2" charset="2"/>
              <a:buChar char="Ø"/>
            </a:pPr>
            <a:r>
              <a:rPr lang="en-GB" altLang="en-US" sz="2400" dirty="0" smtClean="0"/>
              <a:t>Style</a:t>
            </a:r>
            <a:r>
              <a:rPr lang="en-US" altLang="en-US" sz="2400" dirty="0" smtClean="0"/>
              <a:t> and g</a:t>
            </a:r>
            <a:r>
              <a:rPr lang="en-GB" altLang="en-US" sz="2400" dirty="0" smtClean="0"/>
              <a:t>race</a:t>
            </a:r>
          </a:p>
          <a:p>
            <a:pPr eaLnBrk="1" hangingPunct="1">
              <a:buFont typeface="Wingdings" pitchFamily="2" charset="2"/>
              <a:buChar char="Ø"/>
            </a:pPr>
            <a:endParaRPr lang="en-GB" altLang="en-US" sz="2400" dirty="0" smtClean="0"/>
          </a:p>
        </p:txBody>
      </p:sp>
    </p:spTree>
    <p:extLst>
      <p:ext uri="{BB962C8B-B14F-4D97-AF65-F5344CB8AC3E}">
        <p14:creationId xmlns:p14="http://schemas.microsoft.com/office/powerpoint/2010/main" val="3365746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8195"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b="1" dirty="0" smtClean="0"/>
              <a:t/>
            </a:r>
            <a:br>
              <a:rPr lang="en-GB" altLang="en-US" b="1" dirty="0" smtClean="0"/>
            </a:br>
            <a:r>
              <a:rPr lang="en-GB" altLang="en-US" b="1" dirty="0" smtClean="0"/>
              <a:t> Characteristics of entrepreneurs</a:t>
            </a:r>
            <a:r>
              <a:rPr lang="en-GB" altLang="en-US" sz="20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8196" name="Rectangle 3"/>
          <p:cNvSpPr>
            <a:spLocks noGrp="1" noChangeArrowheads="1"/>
          </p:cNvSpPr>
          <p:nvPr>
            <p:ph type="body" idx="1"/>
          </p:nvPr>
        </p:nvSpPr>
        <p:spPr>
          <a:noFill/>
        </p:spPr>
        <p:txBody>
          <a:bodyPr lIns="92075" tIns="46038" rIns="92075" bIns="46038"/>
          <a:lstStyle/>
          <a:p>
            <a:pPr>
              <a:spcBef>
                <a:spcPct val="0"/>
              </a:spcBef>
              <a:buFont typeface="Wingdings" pitchFamily="2" charset="2"/>
              <a:buNone/>
            </a:pPr>
            <a:r>
              <a:rPr lang="en-GB" altLang="en-US" sz="2400" b="1" i="1" dirty="0" smtClean="0"/>
              <a:t>Doers</a:t>
            </a:r>
          </a:p>
          <a:p>
            <a:pPr>
              <a:spcBef>
                <a:spcPct val="0"/>
              </a:spcBef>
              <a:buFont typeface="Wingdings" pitchFamily="2" charset="2"/>
              <a:buNone/>
            </a:pPr>
            <a:endParaRPr lang="en-GB" altLang="en-US" sz="2400" dirty="0" smtClean="0"/>
          </a:p>
          <a:p>
            <a:pPr>
              <a:spcBef>
                <a:spcPct val="0"/>
              </a:spcBef>
              <a:buFont typeface="Wingdings" pitchFamily="2" charset="2"/>
              <a:buChar char="§"/>
            </a:pPr>
            <a:r>
              <a:rPr lang="en-GB" altLang="en-US" sz="2400" dirty="0" smtClean="0"/>
              <a:t>Belief driven</a:t>
            </a:r>
          </a:p>
          <a:p>
            <a:pPr>
              <a:spcBef>
                <a:spcPct val="0"/>
              </a:spcBef>
              <a:buFont typeface="Wingdings" pitchFamily="2" charset="2"/>
              <a:buChar char="§"/>
            </a:pPr>
            <a:r>
              <a:rPr lang="en-GB" altLang="en-US" sz="2400" dirty="0" smtClean="0"/>
              <a:t>Desire to succeed</a:t>
            </a:r>
          </a:p>
          <a:p>
            <a:pPr>
              <a:spcBef>
                <a:spcPct val="0"/>
              </a:spcBef>
              <a:buFont typeface="Wingdings" pitchFamily="2" charset="2"/>
              <a:buChar char="§"/>
            </a:pPr>
            <a:r>
              <a:rPr lang="en-GB" altLang="en-US" sz="2400" dirty="0" smtClean="0"/>
              <a:t>Want to achieve new and challenging goals</a:t>
            </a:r>
          </a:p>
          <a:p>
            <a:pPr>
              <a:spcBef>
                <a:spcPct val="0"/>
              </a:spcBef>
              <a:buFont typeface="Wingdings" pitchFamily="2" charset="2"/>
              <a:buChar char="§"/>
            </a:pPr>
            <a:r>
              <a:rPr lang="en-GB" altLang="en-US" sz="2400" dirty="0" smtClean="0"/>
              <a:t>Hate delay, like to get on with work in hand</a:t>
            </a:r>
          </a:p>
          <a:p>
            <a:pPr>
              <a:spcBef>
                <a:spcPct val="0"/>
              </a:spcBef>
              <a:buFont typeface="Wingdings" pitchFamily="2" charset="2"/>
              <a:buChar char="§"/>
            </a:pPr>
            <a:r>
              <a:rPr lang="en-GB" altLang="en-US" sz="2400" dirty="0" smtClean="0"/>
              <a:t>Accept obstacles, believe they can overcome all obstacles</a:t>
            </a:r>
          </a:p>
          <a:p>
            <a:pPr eaLnBrk="1" hangingPunct="1">
              <a:buFont typeface="Wingdings" pitchFamily="2" charset="2"/>
              <a:buNone/>
            </a:pPr>
            <a:r>
              <a:rPr lang="en-GB" altLang="en-US" sz="2800" dirty="0" smtClean="0">
                <a:latin typeface="Comic Sans MS" pitchFamily="66" charset="0"/>
              </a:rPr>
              <a:t> </a:t>
            </a:r>
          </a:p>
        </p:txBody>
      </p:sp>
    </p:spTree>
    <p:extLst>
      <p:ext uri="{BB962C8B-B14F-4D97-AF65-F5344CB8AC3E}">
        <p14:creationId xmlns:p14="http://schemas.microsoft.com/office/powerpoint/2010/main" val="12755913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9219"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Characteristics of entrepreneurs</a:t>
            </a:r>
            <a:r>
              <a:rPr lang="en-GB" altLang="en-US" sz="20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922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i="1" dirty="0" smtClean="0"/>
              <a:t>Sweat</a:t>
            </a:r>
          </a:p>
          <a:p>
            <a:pPr eaLnBrk="1" hangingPunct="1">
              <a:buFont typeface="Wingdings" pitchFamily="2" charset="2"/>
              <a:buNone/>
            </a:pPr>
            <a:endParaRPr lang="en-GB" altLang="en-US" sz="2400" b="1" dirty="0" smtClean="0"/>
          </a:p>
          <a:p>
            <a:pPr eaLnBrk="1" hangingPunct="1">
              <a:buFont typeface="Wingdings" pitchFamily="2" charset="2"/>
              <a:buChar char="Ø"/>
            </a:pPr>
            <a:r>
              <a:rPr lang="en-GB" altLang="en-US" sz="2400" dirty="0" smtClean="0"/>
              <a:t>Commitment</a:t>
            </a:r>
          </a:p>
          <a:p>
            <a:pPr eaLnBrk="1" hangingPunct="1">
              <a:buFont typeface="Wingdings" pitchFamily="2" charset="2"/>
              <a:buChar char="Ø"/>
            </a:pPr>
            <a:r>
              <a:rPr lang="en-GB" altLang="en-US" sz="2400" dirty="0" smtClean="0"/>
              <a:t>Perseverance</a:t>
            </a:r>
          </a:p>
          <a:p>
            <a:pPr eaLnBrk="1" hangingPunct="1">
              <a:buFont typeface="Wingdings" pitchFamily="2" charset="2"/>
              <a:buChar char="Ø"/>
            </a:pPr>
            <a:r>
              <a:rPr lang="en-GB" altLang="en-US" sz="2400" dirty="0" smtClean="0"/>
              <a:t>Hard work and single-mindedness</a:t>
            </a:r>
          </a:p>
          <a:p>
            <a:pPr eaLnBrk="1" hangingPunct="1">
              <a:buFont typeface="Wingdings" pitchFamily="2" charset="2"/>
              <a:buChar char="Ø"/>
            </a:pPr>
            <a:r>
              <a:rPr lang="en-GB" altLang="en-US" sz="2400" dirty="0" smtClean="0"/>
              <a:t>Work as hobby, hobby as work</a:t>
            </a:r>
          </a:p>
          <a:p>
            <a:pPr eaLnBrk="1" hangingPunct="1">
              <a:buFont typeface="Wingdings" pitchFamily="2" charset="2"/>
              <a:buChar char="Ø"/>
            </a:pPr>
            <a:r>
              <a:rPr lang="en-GB" altLang="en-US" sz="2400" dirty="0" smtClean="0"/>
              <a:t>'Controlled' leisure and life-style</a:t>
            </a:r>
          </a:p>
          <a:p>
            <a:pPr eaLnBrk="1" hangingPunct="1">
              <a:buFont typeface="Wingdings" pitchFamily="2" charset="2"/>
              <a:buChar char="Ø"/>
            </a:pPr>
            <a:r>
              <a:rPr lang="en-GB" altLang="en-US" sz="2400" dirty="0" smtClean="0"/>
              <a:t>Determination</a:t>
            </a:r>
          </a:p>
          <a:p>
            <a:pPr eaLnBrk="1" hangingPunct="1">
              <a:buFont typeface="Wingdings" pitchFamily="2" charset="2"/>
              <a:buChar char="Ø"/>
            </a:pPr>
            <a:endParaRPr lang="en-GB" altLang="en-US" sz="2400" dirty="0" smtClean="0"/>
          </a:p>
        </p:txBody>
      </p:sp>
    </p:spTree>
    <p:extLst>
      <p:ext uri="{BB962C8B-B14F-4D97-AF65-F5344CB8AC3E}">
        <p14:creationId xmlns:p14="http://schemas.microsoft.com/office/powerpoint/2010/main" val="24795133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0243" name="Rectangle 2"/>
          <p:cNvSpPr>
            <a:spLocks noGrp="1" noChangeArrowheads="1"/>
          </p:cNvSpPr>
          <p:nvPr>
            <p:ph type="title"/>
          </p:nvPr>
        </p:nvSpPr>
        <p:spPr>
          <a:noFill/>
        </p:spPr>
        <p:txBody>
          <a:bodyPr lIns="92075" tIns="46038" rIns="92075" bIns="46038"/>
          <a:lstStyle/>
          <a:p>
            <a:pPr eaLnBrk="1" hangingPunct="1"/>
            <a:r>
              <a:rPr lang="en-GB" altLang="en-US" b="1" dirty="0" smtClean="0"/>
              <a:t> Characteristics of entrepreneurs</a:t>
            </a:r>
            <a:r>
              <a:rPr lang="en-GB" altLang="en-US" sz="2000" b="1" dirty="0" smtClean="0">
                <a:latin typeface="Comic Sans MS" pitchFamily="66" charset="0"/>
              </a:rPr>
              <a:t> </a:t>
            </a:r>
          </a:p>
        </p:txBody>
      </p:sp>
      <p:sp>
        <p:nvSpPr>
          <p:cNvPr id="10244"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i="1" dirty="0" smtClean="0"/>
              <a:t>Overextending</a:t>
            </a:r>
          </a:p>
          <a:p>
            <a:pPr eaLnBrk="1" hangingPunct="1">
              <a:buFont typeface="Wingdings" pitchFamily="2" charset="2"/>
              <a:buNone/>
            </a:pPr>
            <a:endParaRPr lang="en-GB" altLang="en-US" sz="2400" b="1" dirty="0" smtClean="0"/>
          </a:p>
          <a:p>
            <a:pPr eaLnBrk="1" hangingPunct="1">
              <a:buFont typeface="Wingdings" pitchFamily="2" charset="2"/>
              <a:buChar char="Ø"/>
            </a:pPr>
            <a:r>
              <a:rPr lang="en-GB" altLang="en-US" sz="2400" dirty="0" smtClean="0"/>
              <a:t>Failure is a learning experience</a:t>
            </a:r>
          </a:p>
          <a:p>
            <a:pPr eaLnBrk="1" hangingPunct="1">
              <a:buFont typeface="Wingdings" pitchFamily="2" charset="2"/>
              <a:buChar char="Ø"/>
            </a:pPr>
            <a:r>
              <a:rPr lang="en-GB" altLang="en-US" sz="2400" dirty="0" smtClean="0"/>
              <a:t>Quick learners</a:t>
            </a:r>
          </a:p>
          <a:p>
            <a:pPr eaLnBrk="1" hangingPunct="1">
              <a:buFont typeface="Wingdings" pitchFamily="2" charset="2"/>
              <a:buChar char="Ø"/>
            </a:pPr>
            <a:r>
              <a:rPr lang="en-GB" altLang="en-US" sz="2400" dirty="0" smtClean="0"/>
              <a:t>Need to know how well (or how badly) they are doing (importance of feedback)</a:t>
            </a:r>
          </a:p>
          <a:p>
            <a:pPr eaLnBrk="1" hangingPunct="1">
              <a:buFont typeface="Wingdings" pitchFamily="2" charset="2"/>
              <a:buChar char="Ø"/>
            </a:pPr>
            <a:endParaRPr lang="en-GB" altLang="en-US" sz="2400" dirty="0" smtClean="0"/>
          </a:p>
        </p:txBody>
      </p:sp>
    </p:spTree>
    <p:extLst>
      <p:ext uri="{BB962C8B-B14F-4D97-AF65-F5344CB8AC3E}">
        <p14:creationId xmlns:p14="http://schemas.microsoft.com/office/powerpoint/2010/main" val="612988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1267"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Characteristics of entrepreneurs</a:t>
            </a:r>
            <a:r>
              <a:rPr lang="en-GB" altLang="en-US" sz="20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1126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i="1" dirty="0" smtClean="0"/>
              <a:t>Venturing alone</a:t>
            </a:r>
          </a:p>
          <a:p>
            <a:pPr eaLnBrk="1" hangingPunct="1">
              <a:buFont typeface="Wingdings" pitchFamily="2" charset="2"/>
              <a:buNone/>
            </a:pPr>
            <a:endParaRPr lang="en-GB" altLang="en-US" sz="2400" dirty="0" smtClean="0"/>
          </a:p>
          <a:p>
            <a:pPr eaLnBrk="1" hangingPunct="1">
              <a:buFont typeface="Wingdings" pitchFamily="2" charset="2"/>
              <a:buChar char="Ø"/>
            </a:pPr>
            <a:r>
              <a:rPr lang="en-GB" altLang="en-US" sz="2400" dirty="0" smtClean="0"/>
              <a:t>Calculated risk takers, maximising odds in their favour</a:t>
            </a:r>
          </a:p>
          <a:p>
            <a:pPr eaLnBrk="1" hangingPunct="1">
              <a:buFont typeface="Wingdings" pitchFamily="2" charset="2"/>
              <a:buChar char="Ø"/>
            </a:pPr>
            <a:r>
              <a:rPr lang="en-GB" altLang="en-US" sz="2400" dirty="0" smtClean="0"/>
              <a:t>Long term strategic planning</a:t>
            </a:r>
          </a:p>
          <a:p>
            <a:pPr eaLnBrk="1" hangingPunct="1">
              <a:buFont typeface="Wingdings" pitchFamily="2" charset="2"/>
              <a:buChar char="Ø"/>
            </a:pPr>
            <a:r>
              <a:rPr lang="en-GB" altLang="en-US" sz="2400" dirty="0" smtClean="0"/>
              <a:t>Goal (i.e. market) orientation</a:t>
            </a:r>
          </a:p>
        </p:txBody>
      </p:sp>
    </p:spTree>
    <p:extLst>
      <p:ext uri="{BB962C8B-B14F-4D97-AF65-F5344CB8AC3E}">
        <p14:creationId xmlns:p14="http://schemas.microsoft.com/office/powerpoint/2010/main" val="27521812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2291" name="Rectangle 2"/>
          <p:cNvSpPr>
            <a:spLocks noGrp="1" noChangeArrowheads="1"/>
          </p:cNvSpPr>
          <p:nvPr>
            <p:ph type="title"/>
          </p:nvPr>
        </p:nvSpPr>
        <p:spPr>
          <a:noFill/>
        </p:spPr>
        <p:txBody>
          <a:bodyPr lIns="92075" tIns="46038" rIns="92075" bIns="46038"/>
          <a:lstStyle/>
          <a:p>
            <a:pPr eaLnBrk="1" hangingPunct="1"/>
            <a:r>
              <a:rPr lang="en-GB" altLang="en-US" sz="2400" b="1" dirty="0" smtClean="0">
                <a:latin typeface="Comic Sans MS" pitchFamily="66" charset="0"/>
              </a:rPr>
              <a:t> </a:t>
            </a:r>
            <a:r>
              <a:rPr lang="en-GB" altLang="en-US" b="1" dirty="0" smtClean="0"/>
              <a:t>Characteristics of entrepreneurs</a:t>
            </a:r>
          </a:p>
        </p:txBody>
      </p:sp>
      <p:sp>
        <p:nvSpPr>
          <p:cNvPr id="12292" name="Rectangle 3"/>
          <p:cNvSpPr>
            <a:spLocks noGrp="1" noChangeArrowheads="1"/>
          </p:cNvSpPr>
          <p:nvPr>
            <p:ph type="body" idx="1"/>
          </p:nvPr>
        </p:nvSpPr>
        <p:spPr>
          <a:xfrm>
            <a:off x="685800" y="2133600"/>
            <a:ext cx="7958138" cy="3881438"/>
          </a:xfrm>
          <a:noFill/>
        </p:spPr>
        <p:txBody>
          <a:bodyPr lIns="92075" tIns="46038" rIns="92075" bIns="46038"/>
          <a:lstStyle/>
          <a:p>
            <a:pPr eaLnBrk="1" hangingPunct="1">
              <a:buFont typeface="Wingdings" pitchFamily="2" charset="2"/>
              <a:buNone/>
            </a:pPr>
            <a:r>
              <a:rPr lang="en-GB" altLang="en-US" sz="2400" b="1" i="1" dirty="0" smtClean="0"/>
              <a:t>Style &amp; Grace</a:t>
            </a:r>
          </a:p>
          <a:p>
            <a:pPr eaLnBrk="1" hangingPunct="1">
              <a:buFont typeface="Wingdings" pitchFamily="2" charset="2"/>
              <a:buNone/>
            </a:pPr>
            <a:endParaRPr lang="en-GB" altLang="en-US" sz="2400" b="1" dirty="0" smtClean="0"/>
          </a:p>
          <a:p>
            <a:pPr eaLnBrk="1" hangingPunct="1">
              <a:buFont typeface="Wingdings" pitchFamily="2" charset="2"/>
              <a:buChar char="Ø"/>
            </a:pPr>
            <a:r>
              <a:rPr lang="en-GB" altLang="en-US" sz="2400" dirty="0" smtClean="0"/>
              <a:t>Reputation for reliability and integrity is important</a:t>
            </a:r>
          </a:p>
          <a:p>
            <a:pPr eaLnBrk="1" hangingPunct="1">
              <a:buFont typeface="Wingdings" pitchFamily="2" charset="2"/>
              <a:buChar char="Ø"/>
            </a:pPr>
            <a:r>
              <a:rPr lang="en-GB" altLang="en-US" sz="2400" dirty="0" smtClean="0"/>
              <a:t>Flexible and creative</a:t>
            </a:r>
          </a:p>
          <a:p>
            <a:pPr eaLnBrk="1" hangingPunct="1">
              <a:buFont typeface="Wingdings" pitchFamily="2" charset="2"/>
              <a:buChar char="Ø"/>
            </a:pPr>
            <a:r>
              <a:rPr lang="en-GB" altLang="en-US" sz="2400" dirty="0" smtClean="0"/>
              <a:t>Vision </a:t>
            </a:r>
          </a:p>
        </p:txBody>
      </p:sp>
    </p:spTree>
    <p:extLst>
      <p:ext uri="{BB962C8B-B14F-4D97-AF65-F5344CB8AC3E}">
        <p14:creationId xmlns:p14="http://schemas.microsoft.com/office/powerpoint/2010/main" val="4240810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3315" name="Rectangle 2"/>
          <p:cNvSpPr>
            <a:spLocks noGrp="1" noChangeArrowheads="1"/>
          </p:cNvSpPr>
          <p:nvPr>
            <p:ph type="title"/>
          </p:nvPr>
        </p:nvSpPr>
        <p:spPr>
          <a:noFill/>
        </p:spPr>
        <p:txBody>
          <a:bodyPr lIns="92075" tIns="46038" rIns="92075" bIns="46038"/>
          <a:lstStyle/>
          <a:p>
            <a:pPr eaLnBrk="1" hangingPunct="1"/>
            <a:r>
              <a:rPr lang="en-GB" altLang="en-US" sz="1800" b="1" dirty="0" smtClean="0">
                <a:latin typeface="Comic Sans MS" pitchFamily="66" charset="0"/>
              </a:rPr>
              <a:t/>
            </a:r>
            <a:br>
              <a:rPr lang="en-GB" altLang="en-US" sz="1800" b="1" dirty="0" smtClean="0">
                <a:latin typeface="Comic Sans MS" pitchFamily="66" charset="0"/>
              </a:rPr>
            </a:br>
            <a:r>
              <a:rPr lang="en-GB" altLang="en-US" sz="1800" b="1" dirty="0" smtClean="0">
                <a:latin typeface="Comic Sans MS" pitchFamily="66" charset="0"/>
              </a:rPr>
              <a:t> </a:t>
            </a:r>
            <a:r>
              <a:rPr lang="en-GB" altLang="en-US" b="1" dirty="0" smtClean="0"/>
              <a:t>Dark side of entrepreneurship</a:t>
            </a:r>
          </a:p>
        </p:txBody>
      </p:sp>
      <p:sp>
        <p:nvSpPr>
          <p:cNvPr id="13316"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altLang="en-US" sz="2800" dirty="0" smtClean="0"/>
              <a:t>(Entrepreneurs are difficult/impossible employees)</a:t>
            </a:r>
          </a:p>
          <a:p>
            <a:pPr eaLnBrk="1" hangingPunct="1">
              <a:lnSpc>
                <a:spcPct val="80000"/>
              </a:lnSpc>
              <a:buFont typeface="Wingdings" pitchFamily="2" charset="2"/>
              <a:buChar char="§"/>
            </a:pPr>
            <a:endParaRPr lang="en-GB" altLang="en-US" sz="2800" dirty="0" smtClean="0"/>
          </a:p>
          <a:p>
            <a:pPr eaLnBrk="1" hangingPunct="1">
              <a:lnSpc>
                <a:spcPct val="80000"/>
              </a:lnSpc>
              <a:buFont typeface="Wingdings" pitchFamily="2" charset="2"/>
              <a:buChar char="§"/>
            </a:pPr>
            <a:r>
              <a:rPr lang="en-GB" altLang="en-US" sz="2800" dirty="0" smtClean="0"/>
              <a:t>Control</a:t>
            </a:r>
          </a:p>
          <a:p>
            <a:pPr eaLnBrk="1" hangingPunct="1">
              <a:lnSpc>
                <a:spcPct val="80000"/>
              </a:lnSpc>
              <a:buFont typeface="Wingdings" pitchFamily="2" charset="2"/>
              <a:buChar char="§"/>
            </a:pPr>
            <a:r>
              <a:rPr lang="en-GB" altLang="en-US" sz="2800" dirty="0" smtClean="0"/>
              <a:t>Quirks </a:t>
            </a:r>
          </a:p>
          <a:p>
            <a:pPr eaLnBrk="1" hangingPunct="1">
              <a:lnSpc>
                <a:spcPct val="80000"/>
              </a:lnSpc>
              <a:buFont typeface="Wingdings" pitchFamily="2" charset="2"/>
              <a:buChar char="§"/>
            </a:pPr>
            <a:r>
              <a:rPr lang="en-GB" altLang="en-US" sz="2800" dirty="0" smtClean="0"/>
              <a:t>Social attitudes </a:t>
            </a:r>
          </a:p>
          <a:p>
            <a:pPr eaLnBrk="1" hangingPunct="1">
              <a:lnSpc>
                <a:spcPct val="80000"/>
              </a:lnSpc>
              <a:buFont typeface="Wingdings" pitchFamily="2" charset="2"/>
              <a:buChar char="§"/>
            </a:pPr>
            <a:r>
              <a:rPr lang="en-GB" altLang="en-US" sz="2800" dirty="0" smtClean="0"/>
              <a:t>Hardship, self-reliance and discipline</a:t>
            </a:r>
            <a:r>
              <a:rPr lang="en-GB" altLang="en-US" sz="3600" b="1" dirty="0" smtClean="0"/>
              <a:t> </a:t>
            </a:r>
          </a:p>
          <a:p>
            <a:pPr lvl="2" eaLnBrk="1" hangingPunct="1">
              <a:lnSpc>
                <a:spcPct val="80000"/>
              </a:lnSpc>
              <a:buFont typeface="Wingdings" pitchFamily="2" charset="2"/>
              <a:buNone/>
            </a:pPr>
            <a:r>
              <a:rPr lang="en-GB" altLang="en-US" sz="1600" b="1" dirty="0" smtClean="0"/>
              <a:t>				</a:t>
            </a:r>
            <a:r>
              <a:rPr lang="en-GB" altLang="en-US" sz="1600" dirty="0" smtClean="0"/>
              <a:t>	- </a:t>
            </a:r>
            <a:r>
              <a:rPr lang="en-GB" altLang="en-US" dirty="0" err="1" smtClean="0"/>
              <a:t>Dewh</a:t>
            </a:r>
            <a:r>
              <a:rPr lang="en-US" altLang="en-US" dirty="0" smtClean="0"/>
              <a:t>u</a:t>
            </a:r>
            <a:r>
              <a:rPr lang="en-GB" altLang="en-US" dirty="0" err="1" smtClean="0"/>
              <a:t>rst</a:t>
            </a:r>
            <a:r>
              <a:rPr lang="en-GB" altLang="en-US" dirty="0" smtClean="0"/>
              <a:t> (1996)</a:t>
            </a:r>
            <a:r>
              <a:rPr lang="en-GB" altLang="en-US" b="1" dirty="0" smtClean="0"/>
              <a:t/>
            </a:r>
            <a:br>
              <a:rPr lang="en-GB" altLang="en-US" b="1" dirty="0" smtClean="0"/>
            </a:br>
            <a:endParaRPr lang="en-GB" altLang="en-US" sz="4100" b="1" dirty="0" smtClean="0"/>
          </a:p>
          <a:p>
            <a:pPr eaLnBrk="1" hangingPunct="1">
              <a:lnSpc>
                <a:spcPct val="80000"/>
              </a:lnSpc>
              <a:buFont typeface="Wingdings" pitchFamily="2" charset="2"/>
              <a:buChar char="§"/>
            </a:pPr>
            <a:endParaRPr lang="en-GB" altLang="en-US" sz="3600" b="1" dirty="0" smtClean="0"/>
          </a:p>
        </p:txBody>
      </p:sp>
    </p:spTree>
    <p:extLst>
      <p:ext uri="{BB962C8B-B14F-4D97-AF65-F5344CB8AC3E}">
        <p14:creationId xmlns:p14="http://schemas.microsoft.com/office/powerpoint/2010/main" val="7132565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4339" name="Rectangle 2"/>
          <p:cNvSpPr>
            <a:spLocks noGrp="1" noChangeArrowheads="1"/>
          </p:cNvSpPr>
          <p:nvPr>
            <p:ph type="title"/>
          </p:nvPr>
        </p:nvSpPr>
        <p:spPr>
          <a:noFill/>
        </p:spPr>
        <p:txBody>
          <a:bodyPr lIns="92075" tIns="46038" rIns="92075" bIns="46038"/>
          <a:lstStyle/>
          <a:p>
            <a:pPr eaLnBrk="1" hangingPunct="1"/>
            <a:r>
              <a:rPr lang="en-GB" altLang="en-US" b="1" dirty="0" smtClean="0"/>
              <a:t>Dark side of entrepreneurship</a:t>
            </a:r>
            <a:r>
              <a:rPr lang="en-GB" altLang="en-US" sz="3200" b="1" dirty="0" smtClean="0">
                <a:latin typeface="Comic Sans MS" pitchFamily="66" charset="0"/>
              </a:rPr>
              <a:t> </a:t>
            </a:r>
            <a:endParaRPr lang="en-GB" altLang="en-US" b="1" dirty="0" smtClean="0">
              <a:latin typeface="Comic Sans MS" pitchFamily="66" charset="0"/>
            </a:endParaRPr>
          </a:p>
        </p:txBody>
      </p:sp>
      <p:sp>
        <p:nvSpPr>
          <p:cNvPr id="1434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i="1" dirty="0" smtClean="0"/>
              <a:t>Control</a:t>
            </a:r>
          </a:p>
          <a:p>
            <a:pPr eaLnBrk="1" hangingPunct="1">
              <a:buFont typeface="Wingdings" pitchFamily="2" charset="2"/>
              <a:buNone/>
            </a:pPr>
            <a:endParaRPr lang="en-GB" altLang="en-US" sz="2400" b="1" i="1" dirty="0" smtClean="0"/>
          </a:p>
          <a:p>
            <a:pPr eaLnBrk="1" hangingPunct="1">
              <a:buFont typeface="Wingdings" pitchFamily="2" charset="2"/>
              <a:buChar char="Ø"/>
            </a:pPr>
            <a:r>
              <a:rPr lang="en-GB" altLang="en-US" sz="2400" dirty="0" smtClean="0"/>
              <a:t>Difficulty of 'controlling'</a:t>
            </a:r>
          </a:p>
          <a:p>
            <a:pPr eaLnBrk="1" hangingPunct="1">
              <a:buFont typeface="Wingdings" pitchFamily="2" charset="2"/>
              <a:buChar char="Ø"/>
            </a:pPr>
            <a:r>
              <a:rPr lang="en-GB" altLang="en-US" sz="2400" dirty="0" smtClean="0"/>
              <a:t>Importance of motivating and empowering employees</a:t>
            </a:r>
          </a:p>
          <a:p>
            <a:pPr eaLnBrk="1" hangingPunct="1">
              <a:buFont typeface="Wingdings" pitchFamily="2" charset="2"/>
              <a:buChar char="Ø"/>
            </a:pPr>
            <a:r>
              <a:rPr lang="en-GB" altLang="en-US" sz="2400" dirty="0" smtClean="0"/>
              <a:t>Recognition that staff may not necessarily have same drive/vision as entrepreneur</a:t>
            </a:r>
          </a:p>
        </p:txBody>
      </p:sp>
    </p:spTree>
    <p:extLst>
      <p:ext uri="{BB962C8B-B14F-4D97-AF65-F5344CB8AC3E}">
        <p14:creationId xmlns:p14="http://schemas.microsoft.com/office/powerpoint/2010/main" val="32270601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5363" name="Rectangle 2"/>
          <p:cNvSpPr>
            <a:spLocks noGrp="1" noChangeArrowheads="1"/>
          </p:cNvSpPr>
          <p:nvPr>
            <p:ph type="title"/>
          </p:nvPr>
        </p:nvSpPr>
        <p:spPr>
          <a:noFill/>
        </p:spPr>
        <p:txBody>
          <a:bodyPr lIns="92075" tIns="46038" rIns="92075" bIns="46038"/>
          <a:lstStyle/>
          <a:p>
            <a:pPr eaLnBrk="1" hangingPunct="1"/>
            <a:r>
              <a:rPr lang="en-GB" altLang="en-US" b="1" dirty="0" smtClean="0"/>
              <a:t>Dark side of entrepreneurship</a:t>
            </a:r>
          </a:p>
        </p:txBody>
      </p:sp>
      <p:sp>
        <p:nvSpPr>
          <p:cNvPr id="15364" name="Rectangle 3"/>
          <p:cNvSpPr>
            <a:spLocks noGrp="1" noChangeArrowheads="1"/>
          </p:cNvSpPr>
          <p:nvPr>
            <p:ph type="body" idx="1"/>
          </p:nvPr>
        </p:nvSpPr>
        <p:spPr>
          <a:xfrm>
            <a:off x="487363" y="1595438"/>
            <a:ext cx="8194675" cy="4535487"/>
          </a:xfrm>
          <a:noFill/>
        </p:spPr>
        <p:txBody>
          <a:bodyPr lIns="92075" tIns="46038" rIns="92075" bIns="46038"/>
          <a:lstStyle/>
          <a:p>
            <a:pPr eaLnBrk="1" hangingPunct="1">
              <a:buFont typeface="Wingdings" pitchFamily="2" charset="2"/>
              <a:buNone/>
            </a:pPr>
            <a:r>
              <a:rPr lang="en-GB" altLang="en-US" sz="2400" b="1" i="1" dirty="0" smtClean="0"/>
              <a:t>Quirks</a:t>
            </a:r>
          </a:p>
          <a:p>
            <a:pPr eaLnBrk="1" hangingPunct="1">
              <a:buFont typeface="Wingdings" pitchFamily="2" charset="2"/>
              <a:buNone/>
            </a:pPr>
            <a:endParaRPr lang="en-GB" altLang="en-US" sz="2400" b="1" dirty="0" smtClean="0"/>
          </a:p>
          <a:p>
            <a:pPr eaLnBrk="1" hangingPunct="1">
              <a:buFont typeface="Wingdings" pitchFamily="2" charset="2"/>
              <a:buChar char="Ø"/>
            </a:pPr>
            <a:r>
              <a:rPr lang="en-GB" altLang="en-US" sz="2400" dirty="0" smtClean="0"/>
              <a:t>Unconventional approaches</a:t>
            </a:r>
          </a:p>
          <a:p>
            <a:pPr eaLnBrk="1" hangingPunct="1">
              <a:buFont typeface="Wingdings" pitchFamily="2" charset="2"/>
              <a:buChar char="Ø"/>
            </a:pPr>
            <a:r>
              <a:rPr lang="en-GB" altLang="en-US" sz="2400" dirty="0" smtClean="0"/>
              <a:t>Need for recognition</a:t>
            </a:r>
          </a:p>
          <a:p>
            <a:pPr eaLnBrk="1" hangingPunct="1">
              <a:buFont typeface="Wingdings" pitchFamily="2" charset="2"/>
              <a:buChar char="Ø"/>
            </a:pPr>
            <a:r>
              <a:rPr lang="en-GB" altLang="en-US" sz="2400" dirty="0" smtClean="0"/>
              <a:t>Power</a:t>
            </a:r>
          </a:p>
          <a:p>
            <a:pPr eaLnBrk="1" hangingPunct="1">
              <a:buFont typeface="Wingdings" pitchFamily="2" charset="2"/>
              <a:buChar char="Ø"/>
            </a:pPr>
            <a:endParaRPr lang="en-GB" altLang="en-US" sz="2400" dirty="0" smtClean="0"/>
          </a:p>
        </p:txBody>
      </p:sp>
    </p:spTree>
    <p:extLst>
      <p:ext uri="{BB962C8B-B14F-4D97-AF65-F5344CB8AC3E}">
        <p14:creationId xmlns:p14="http://schemas.microsoft.com/office/powerpoint/2010/main" val="7909519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6387" name="Rectangle 1026"/>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Dark side of entrepreneurship</a:t>
            </a:r>
            <a:r>
              <a:rPr lang="en-GB" altLang="en-US" sz="32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16388" name="Rectangle 1027"/>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i="1" dirty="0" smtClean="0"/>
              <a:t>Social attitudes</a:t>
            </a:r>
          </a:p>
          <a:p>
            <a:pPr eaLnBrk="1" hangingPunct="1">
              <a:buFont typeface="Wingdings" pitchFamily="2" charset="2"/>
              <a:buNone/>
            </a:pPr>
            <a:endParaRPr lang="en-GB" altLang="en-US" sz="2400" b="1" dirty="0" smtClean="0"/>
          </a:p>
          <a:p>
            <a:pPr eaLnBrk="1" hangingPunct="1">
              <a:buFont typeface="Wingdings" pitchFamily="2" charset="2"/>
              <a:buChar char="Ø"/>
            </a:pPr>
            <a:r>
              <a:rPr lang="en-GB" altLang="en-US" sz="2400" dirty="0" smtClean="0"/>
              <a:t>Negative British attitude to entrepreneurial traits</a:t>
            </a:r>
          </a:p>
          <a:p>
            <a:pPr eaLnBrk="1" hangingPunct="1">
              <a:buFont typeface="Wingdings" pitchFamily="2" charset="2"/>
              <a:buChar char="Ø"/>
            </a:pPr>
            <a:r>
              <a:rPr lang="en-GB" altLang="en-US" sz="2400" dirty="0" smtClean="0"/>
              <a:t>Production/manufacturing as a poor relation of rest of economy</a:t>
            </a:r>
          </a:p>
          <a:p>
            <a:pPr eaLnBrk="1" hangingPunct="1">
              <a:buFont typeface="Wingdings" pitchFamily="2" charset="2"/>
              <a:buChar char="Ø"/>
            </a:pPr>
            <a:r>
              <a:rPr lang="en-GB" altLang="en-US" sz="2400" dirty="0" smtClean="0"/>
              <a:t>Low public image of the 'self made person'</a:t>
            </a:r>
          </a:p>
        </p:txBody>
      </p:sp>
    </p:spTree>
    <p:extLst>
      <p:ext uri="{BB962C8B-B14F-4D97-AF65-F5344CB8AC3E}">
        <p14:creationId xmlns:p14="http://schemas.microsoft.com/office/powerpoint/2010/main" val="15227498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7411"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Dark side of entrepreneurship</a:t>
            </a:r>
            <a:r>
              <a:rPr lang="en-GB" altLang="en-US" sz="32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1741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400" b="1" i="1" dirty="0" smtClean="0"/>
              <a:t>Hardship, self-reliance and discipline</a:t>
            </a:r>
            <a:endParaRPr lang="en-GB" altLang="en-US" sz="2400" b="1" dirty="0" smtClean="0"/>
          </a:p>
          <a:p>
            <a:pPr eaLnBrk="1" hangingPunct="1">
              <a:buFont typeface="Wingdings" pitchFamily="2" charset="2"/>
              <a:buNone/>
            </a:pPr>
            <a:endParaRPr lang="en-GB" altLang="en-US" sz="2400" b="1" dirty="0" smtClean="0"/>
          </a:p>
          <a:p>
            <a:pPr eaLnBrk="1" hangingPunct="1">
              <a:buFont typeface="Wingdings" pitchFamily="2" charset="2"/>
              <a:buChar char="Ø"/>
            </a:pPr>
            <a:r>
              <a:rPr lang="en-GB" altLang="en-US" sz="2400" dirty="0" smtClean="0"/>
              <a:t>Difficult reliance</a:t>
            </a:r>
          </a:p>
          <a:p>
            <a:pPr eaLnBrk="1" hangingPunct="1">
              <a:buFont typeface="Wingdings" pitchFamily="2" charset="2"/>
              <a:buChar char="Ø"/>
            </a:pPr>
            <a:r>
              <a:rPr lang="en-GB" altLang="en-US" sz="2400" dirty="0" smtClean="0"/>
              <a:t>Lack of support</a:t>
            </a:r>
          </a:p>
          <a:p>
            <a:pPr eaLnBrk="1" hangingPunct="1">
              <a:buFont typeface="Wingdings" pitchFamily="2" charset="2"/>
              <a:buChar char="Ø"/>
            </a:pPr>
            <a:r>
              <a:rPr lang="en-GB" altLang="en-US" sz="2400" dirty="0" smtClean="0"/>
              <a:t>Isolation</a:t>
            </a:r>
          </a:p>
          <a:p>
            <a:pPr eaLnBrk="1" hangingPunct="1">
              <a:buFont typeface="Wingdings" pitchFamily="2" charset="2"/>
              <a:buChar char="Ø"/>
            </a:pPr>
            <a:endParaRPr lang="en-GB" altLang="en-US" sz="2400" dirty="0" smtClean="0"/>
          </a:p>
          <a:p>
            <a:pPr eaLnBrk="1" hangingPunct="1">
              <a:buFont typeface="Wingdings" pitchFamily="2" charset="2"/>
              <a:buChar char="Ø"/>
            </a:pPr>
            <a:endParaRPr lang="en-GB" altLang="en-US" sz="2400" dirty="0" smtClean="0"/>
          </a:p>
        </p:txBody>
      </p:sp>
    </p:spTree>
    <p:extLst>
      <p:ext uri="{BB962C8B-B14F-4D97-AF65-F5344CB8AC3E}">
        <p14:creationId xmlns:p14="http://schemas.microsoft.com/office/powerpoint/2010/main" val="9559201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8435" name="Rectangle 2"/>
          <p:cNvSpPr>
            <a:spLocks noGrp="1" noChangeArrowheads="1"/>
          </p:cNvSpPr>
          <p:nvPr>
            <p:ph type="title"/>
          </p:nvPr>
        </p:nvSpPr>
        <p:spPr>
          <a:noFill/>
        </p:spPr>
        <p:txBody>
          <a:bodyPr lIns="92075" tIns="46038" rIns="92075" bIns="46038"/>
          <a:lstStyle/>
          <a:p>
            <a:pPr eaLnBrk="1" hangingPunct="1"/>
            <a:r>
              <a:rPr lang="en-GB" altLang="en-US" b="1" dirty="0" smtClean="0"/>
              <a:t>Types of entrepreneur</a:t>
            </a:r>
          </a:p>
        </p:txBody>
      </p:sp>
      <p:sp>
        <p:nvSpPr>
          <p:cNvPr id="18436"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altLang="en-US" sz="2400" dirty="0" smtClean="0"/>
              <a:t>Classify by 	-       individuals</a:t>
            </a:r>
          </a:p>
          <a:p>
            <a:pPr eaLnBrk="1" hangingPunct="1">
              <a:lnSpc>
                <a:spcPct val="90000"/>
              </a:lnSpc>
              <a:buFont typeface="Wingdings" pitchFamily="2" charset="2"/>
              <a:buNone/>
            </a:pPr>
            <a:r>
              <a:rPr lang="en-GB" altLang="en-US" sz="2400" dirty="0" smtClean="0"/>
              <a:t>			        business venture</a:t>
            </a:r>
          </a:p>
          <a:p>
            <a:pPr eaLnBrk="1" hangingPunct="1">
              <a:lnSpc>
                <a:spcPct val="90000"/>
              </a:lnSpc>
              <a:buFont typeface="Wingdings" pitchFamily="2" charset="2"/>
              <a:buNone/>
            </a:pPr>
            <a:r>
              <a:rPr lang="en-GB" altLang="en-US" sz="2400" dirty="0" smtClean="0"/>
              <a:t> </a:t>
            </a:r>
          </a:p>
          <a:p>
            <a:pPr eaLnBrk="1" hangingPunct="1">
              <a:lnSpc>
                <a:spcPct val="90000"/>
              </a:lnSpc>
              <a:buFont typeface="Wingdings" pitchFamily="2" charset="2"/>
              <a:buNone/>
            </a:pPr>
            <a:r>
              <a:rPr lang="en-GB" altLang="en-US" sz="2400" dirty="0" smtClean="0"/>
              <a:t>Opportunist entrepreneur -	</a:t>
            </a:r>
          </a:p>
          <a:p>
            <a:pPr eaLnBrk="1" hangingPunct="1">
              <a:lnSpc>
                <a:spcPct val="90000"/>
              </a:lnSpc>
              <a:buFont typeface="Wingdings" pitchFamily="2" charset="2"/>
              <a:buNone/>
            </a:pPr>
            <a:r>
              <a:rPr lang="en-GB" altLang="en-US" sz="2400" dirty="0" smtClean="0"/>
              <a:t>			        growth-orientation</a:t>
            </a:r>
          </a:p>
          <a:p>
            <a:pPr eaLnBrk="1" hangingPunct="1">
              <a:lnSpc>
                <a:spcPct val="90000"/>
              </a:lnSpc>
              <a:buFont typeface="Wingdings" pitchFamily="2" charset="2"/>
              <a:buNone/>
            </a:pPr>
            <a:r>
              <a:rPr lang="en-GB" altLang="en-US" sz="2400" dirty="0" smtClean="0"/>
              <a:t>			        independence-orientation </a:t>
            </a:r>
          </a:p>
          <a:p>
            <a:pPr eaLnBrk="1" hangingPunct="1">
              <a:lnSpc>
                <a:spcPct val="90000"/>
              </a:lnSpc>
              <a:buFont typeface="Wingdings" pitchFamily="2" charset="2"/>
              <a:buNone/>
            </a:pPr>
            <a:endParaRPr lang="en-GB" altLang="en-US" sz="2400" dirty="0" smtClean="0"/>
          </a:p>
          <a:p>
            <a:pPr eaLnBrk="1" hangingPunct="1">
              <a:lnSpc>
                <a:spcPct val="90000"/>
              </a:lnSpc>
              <a:buFont typeface="Wingdings" pitchFamily="2" charset="2"/>
              <a:buNone/>
            </a:pPr>
            <a:r>
              <a:rPr lang="en-GB" altLang="en-US" sz="2400" dirty="0" smtClean="0"/>
              <a:t>Craftsmen –</a:t>
            </a:r>
          </a:p>
          <a:p>
            <a:pPr lvl="4" eaLnBrk="1" hangingPunct="1">
              <a:lnSpc>
                <a:spcPct val="90000"/>
              </a:lnSpc>
              <a:buFont typeface="Wingdings" pitchFamily="2" charset="2"/>
              <a:buNone/>
            </a:pPr>
            <a:r>
              <a:rPr lang="en-GB" altLang="en-US" sz="2400" dirty="0" smtClean="0"/>
              <a:t>        traditional skills </a:t>
            </a:r>
          </a:p>
          <a:p>
            <a:pPr lvl="4" eaLnBrk="1" hangingPunct="1">
              <a:lnSpc>
                <a:spcPct val="90000"/>
              </a:lnSpc>
              <a:buFont typeface="Wingdings" pitchFamily="2" charset="2"/>
              <a:buNone/>
            </a:pPr>
            <a:r>
              <a:rPr lang="en-GB" altLang="en-US" sz="2400" dirty="0" smtClean="0"/>
              <a:t>        scientific or high-technology</a:t>
            </a:r>
          </a:p>
        </p:txBody>
      </p:sp>
    </p:spTree>
    <p:extLst>
      <p:ext uri="{BB962C8B-B14F-4D97-AF65-F5344CB8AC3E}">
        <p14:creationId xmlns:p14="http://schemas.microsoft.com/office/powerpoint/2010/main" val="40088242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19459" name="Rectangle 2"/>
          <p:cNvSpPr>
            <a:spLocks noGrp="1" noChangeArrowheads="1"/>
          </p:cNvSpPr>
          <p:nvPr>
            <p:ph type="title"/>
          </p:nvPr>
        </p:nvSpPr>
        <p:spPr>
          <a:noFill/>
        </p:spPr>
        <p:txBody>
          <a:bodyPr lIns="92075" tIns="46038" rIns="92075" bIns="46038"/>
          <a:lstStyle/>
          <a:p>
            <a:pPr eaLnBrk="1" hangingPunct="1"/>
            <a:r>
              <a:rPr lang="en-GB" altLang="en-US" b="1" dirty="0" smtClean="0">
                <a:latin typeface="Comic Sans MS" pitchFamily="66" charset="0"/>
              </a:rPr>
              <a:t> </a:t>
            </a:r>
            <a:r>
              <a:rPr lang="en-GB" altLang="en-US" b="1" dirty="0" smtClean="0"/>
              <a:t>Types of entrepreneurs</a:t>
            </a:r>
            <a:r>
              <a:rPr lang="en-GB" altLang="en-US" sz="2000" b="1" dirty="0" smtClean="0"/>
              <a:t> </a:t>
            </a:r>
            <a:endParaRPr lang="en-GB" altLang="en-US" b="1" dirty="0" smtClean="0"/>
          </a:p>
        </p:txBody>
      </p:sp>
      <p:sp>
        <p:nvSpPr>
          <p:cNvPr id="19460"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altLang="en-US" sz="2000" b="1" dirty="0" smtClean="0"/>
              <a:t>Webster (1977), types of Entrepreneurs</a:t>
            </a:r>
          </a:p>
          <a:p>
            <a:pPr eaLnBrk="1" hangingPunct="1">
              <a:lnSpc>
                <a:spcPct val="90000"/>
              </a:lnSpc>
              <a:buFont typeface="Wingdings" pitchFamily="2" charset="2"/>
              <a:buNone/>
            </a:pPr>
            <a:endParaRPr lang="en-GB" altLang="en-US" sz="1000" b="1" dirty="0" smtClean="0"/>
          </a:p>
          <a:p>
            <a:pPr eaLnBrk="1" hangingPunct="1">
              <a:lnSpc>
                <a:spcPct val="90000"/>
              </a:lnSpc>
              <a:buFont typeface="Wingdings" pitchFamily="2" charset="2"/>
              <a:buChar char="§"/>
            </a:pPr>
            <a:r>
              <a:rPr lang="en-GB" altLang="en-US" sz="2000" dirty="0" smtClean="0"/>
              <a:t>Classic entrepreneur identifies an unexploited opportunity &amp; innovates to pursue it</a:t>
            </a:r>
          </a:p>
          <a:p>
            <a:pPr eaLnBrk="1" hangingPunct="1">
              <a:lnSpc>
                <a:spcPct val="90000"/>
              </a:lnSpc>
              <a:buFont typeface="Wingdings" pitchFamily="2" charset="2"/>
              <a:buChar char="§"/>
            </a:pPr>
            <a:r>
              <a:rPr lang="en-GB" altLang="en-US" sz="2000" dirty="0" smtClean="0"/>
              <a:t>Industry maker goes beyond this to create a whole new industry</a:t>
            </a:r>
          </a:p>
          <a:p>
            <a:pPr eaLnBrk="1" hangingPunct="1">
              <a:lnSpc>
                <a:spcPct val="90000"/>
              </a:lnSpc>
              <a:buFont typeface="Wingdings" pitchFamily="2" charset="2"/>
              <a:buChar char="§"/>
            </a:pPr>
            <a:r>
              <a:rPr lang="en-GB" altLang="en-US" sz="2000" dirty="0" smtClean="0"/>
              <a:t>Administrative entrepreneur</a:t>
            </a:r>
          </a:p>
          <a:p>
            <a:pPr eaLnBrk="1" hangingPunct="1">
              <a:lnSpc>
                <a:spcPct val="90000"/>
              </a:lnSpc>
              <a:buFont typeface="Wingdings" pitchFamily="2" charset="2"/>
              <a:buChar char="§"/>
            </a:pPr>
            <a:r>
              <a:rPr lang="en-GB" altLang="en-US" sz="2000" dirty="0" smtClean="0"/>
              <a:t>Small business entrepreneur</a:t>
            </a:r>
          </a:p>
          <a:p>
            <a:pPr eaLnBrk="1" hangingPunct="1">
              <a:lnSpc>
                <a:spcPct val="90000"/>
              </a:lnSpc>
              <a:buFont typeface="Wingdings" pitchFamily="2" charset="2"/>
              <a:buNone/>
            </a:pPr>
            <a:r>
              <a:rPr lang="en-GB" altLang="en-US" sz="1400" b="1" dirty="0" smtClean="0"/>
              <a:t> </a:t>
            </a:r>
          </a:p>
          <a:p>
            <a:pPr eaLnBrk="1" hangingPunct="1">
              <a:lnSpc>
                <a:spcPct val="90000"/>
              </a:lnSpc>
              <a:buFont typeface="Wingdings" pitchFamily="2" charset="2"/>
              <a:buNone/>
            </a:pPr>
            <a:r>
              <a:rPr lang="en-GB" altLang="en-US" sz="2000" b="1" dirty="0" smtClean="0"/>
              <a:t>Three types of entrepreneurial venture:</a:t>
            </a:r>
          </a:p>
          <a:p>
            <a:pPr eaLnBrk="1" hangingPunct="1">
              <a:lnSpc>
                <a:spcPct val="90000"/>
              </a:lnSpc>
              <a:buFont typeface="Wingdings" pitchFamily="2" charset="2"/>
              <a:buChar char="Ø"/>
            </a:pPr>
            <a:r>
              <a:rPr lang="en-GB" altLang="en-US" sz="2000" dirty="0" smtClean="0"/>
              <a:t>large payoff:  many participants (investors)</a:t>
            </a:r>
          </a:p>
          <a:p>
            <a:pPr eaLnBrk="1" hangingPunct="1">
              <a:lnSpc>
                <a:spcPct val="90000"/>
              </a:lnSpc>
              <a:buFont typeface="Wingdings" pitchFamily="2" charset="2"/>
              <a:buChar char="Ø"/>
            </a:pPr>
            <a:r>
              <a:rPr lang="en-GB" altLang="en-US" sz="2000" dirty="0" smtClean="0"/>
              <a:t>small payoff: few participants</a:t>
            </a:r>
          </a:p>
          <a:p>
            <a:pPr eaLnBrk="1" hangingPunct="1">
              <a:lnSpc>
                <a:spcPct val="90000"/>
              </a:lnSpc>
              <a:buFont typeface="Wingdings" pitchFamily="2" charset="2"/>
              <a:buChar char="Ø"/>
            </a:pPr>
            <a:r>
              <a:rPr lang="en-GB" altLang="en-US" sz="2000" dirty="0" smtClean="0"/>
              <a:t>Large payoff: few participants</a:t>
            </a:r>
          </a:p>
          <a:p>
            <a:pPr eaLnBrk="1" hangingPunct="1">
              <a:lnSpc>
                <a:spcPct val="90000"/>
              </a:lnSpc>
              <a:buFont typeface="Wingdings" pitchFamily="2" charset="2"/>
              <a:buChar char="Ø"/>
            </a:pPr>
            <a:endParaRPr lang="en-GB" altLang="en-US" sz="2000" dirty="0" smtClean="0"/>
          </a:p>
        </p:txBody>
      </p:sp>
    </p:spTree>
    <p:extLst>
      <p:ext uri="{BB962C8B-B14F-4D97-AF65-F5344CB8AC3E}">
        <p14:creationId xmlns:p14="http://schemas.microsoft.com/office/powerpoint/2010/main" val="5999058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2209800" y="1600200"/>
            <a:ext cx="2286000" cy="1066800"/>
          </a:xfrm>
          <a:prstGeom prst="rect">
            <a:avLst/>
          </a:prstGeom>
          <a:solidFill>
            <a:schemeClr val="accent1"/>
          </a:solidFill>
          <a:ln w="9525">
            <a:solidFill>
              <a:schemeClr val="tx1"/>
            </a:solidFill>
            <a:miter lim="800000"/>
            <a:headEnd type="none" w="sm" len="sm"/>
            <a:tailEnd type="none" w="sm" len="sm"/>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20000"/>
              </a:spcBef>
            </a:pPr>
            <a:r>
              <a:rPr lang="en-US" altLang="en-US" sz="2400">
                <a:solidFill>
                  <a:srgbClr val="FF3300"/>
                </a:solidFill>
                <a:latin typeface="Calibri" pitchFamily="34" charset="0"/>
              </a:rPr>
              <a:t>Gambler</a:t>
            </a:r>
            <a:endParaRPr lang="en-GB" altLang="en-US" sz="2400">
              <a:solidFill>
                <a:srgbClr val="FF3300"/>
              </a:solidFill>
              <a:latin typeface="Calibri" pitchFamily="34" charset="0"/>
            </a:endParaRPr>
          </a:p>
        </p:txBody>
      </p:sp>
      <p:sp>
        <p:nvSpPr>
          <p:cNvPr id="20483" name="Rectangle 3"/>
          <p:cNvSpPr>
            <a:spLocks noChangeArrowheads="1"/>
          </p:cNvSpPr>
          <p:nvPr/>
        </p:nvSpPr>
        <p:spPr bwMode="auto">
          <a:xfrm>
            <a:off x="4495800" y="2667000"/>
            <a:ext cx="2362200" cy="1143000"/>
          </a:xfrm>
          <a:prstGeom prst="rect">
            <a:avLst/>
          </a:prstGeom>
          <a:solidFill>
            <a:schemeClr val="accent1"/>
          </a:solidFill>
          <a:ln w="9525">
            <a:solidFill>
              <a:schemeClr val="tx1"/>
            </a:solidFill>
            <a:miter lim="800000"/>
            <a:headEnd type="none" w="sm" len="sm"/>
            <a:tailEnd type="none" w="sm" len="sm"/>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20000"/>
              </a:spcBef>
            </a:pPr>
            <a:r>
              <a:rPr lang="en-US" altLang="en-US" sz="2400">
                <a:solidFill>
                  <a:srgbClr val="FF3300"/>
                </a:solidFill>
                <a:latin typeface="Calibri" pitchFamily="34" charset="0"/>
              </a:rPr>
              <a:t>Dreamer</a:t>
            </a:r>
            <a:endParaRPr lang="en-GB" altLang="en-US" sz="2400">
              <a:solidFill>
                <a:srgbClr val="FF3300"/>
              </a:solidFill>
              <a:latin typeface="Calibri" pitchFamily="34" charset="0"/>
            </a:endParaRPr>
          </a:p>
        </p:txBody>
      </p:sp>
      <p:sp>
        <p:nvSpPr>
          <p:cNvPr id="20484" name="Rectangle 4"/>
          <p:cNvSpPr>
            <a:spLocks noChangeArrowheads="1"/>
          </p:cNvSpPr>
          <p:nvPr/>
        </p:nvSpPr>
        <p:spPr bwMode="auto">
          <a:xfrm>
            <a:off x="2209800" y="2667000"/>
            <a:ext cx="2286000" cy="1143000"/>
          </a:xfrm>
          <a:prstGeom prst="rect">
            <a:avLst/>
          </a:prstGeom>
          <a:solidFill>
            <a:schemeClr val="accent1"/>
          </a:solidFill>
          <a:ln w="9525">
            <a:solidFill>
              <a:schemeClr val="tx1"/>
            </a:solidFill>
            <a:miter lim="800000"/>
            <a:headEnd type="none" w="sm" len="sm"/>
            <a:tailEnd type="none" w="sm" len="sm"/>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20000"/>
              </a:spcBef>
            </a:pPr>
            <a:r>
              <a:rPr lang="en-US" altLang="en-US" sz="2400">
                <a:solidFill>
                  <a:srgbClr val="FF3300"/>
                </a:solidFill>
                <a:latin typeface="Calibri" pitchFamily="34" charset="0"/>
              </a:rPr>
              <a:t>Consolidator</a:t>
            </a:r>
            <a:endParaRPr lang="en-GB" altLang="en-US" sz="2400">
              <a:solidFill>
                <a:srgbClr val="FF3300"/>
              </a:solidFill>
              <a:latin typeface="Calibri" pitchFamily="34" charset="0"/>
            </a:endParaRPr>
          </a:p>
        </p:txBody>
      </p:sp>
      <p:sp>
        <p:nvSpPr>
          <p:cNvPr id="20485" name="Rectangle 5"/>
          <p:cNvSpPr>
            <a:spLocks noChangeArrowheads="1"/>
          </p:cNvSpPr>
          <p:nvPr/>
        </p:nvSpPr>
        <p:spPr bwMode="auto">
          <a:xfrm>
            <a:off x="4495800" y="1600200"/>
            <a:ext cx="2362200" cy="1066800"/>
          </a:xfrm>
          <a:prstGeom prst="rect">
            <a:avLst/>
          </a:prstGeom>
          <a:solidFill>
            <a:schemeClr val="accent1"/>
          </a:solidFill>
          <a:ln w="9525">
            <a:solidFill>
              <a:schemeClr val="tx1"/>
            </a:solidFill>
            <a:miter lim="800000"/>
            <a:headEnd type="none" w="sm" len="sm"/>
            <a:tailEnd type="none" w="sm" len="sm"/>
          </a:ln>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20000"/>
              </a:spcBef>
            </a:pPr>
            <a:r>
              <a:rPr lang="en-US" altLang="en-US" sz="2400">
                <a:solidFill>
                  <a:srgbClr val="FF3300"/>
                </a:solidFill>
                <a:latin typeface="Calibri" pitchFamily="34" charset="0"/>
              </a:rPr>
              <a:t>Entrepreneur</a:t>
            </a:r>
            <a:endParaRPr lang="en-GB" altLang="en-US" sz="2400">
              <a:solidFill>
                <a:srgbClr val="FF3300"/>
              </a:solidFill>
              <a:latin typeface="Calibri" pitchFamily="34" charset="0"/>
            </a:endParaRPr>
          </a:p>
        </p:txBody>
      </p:sp>
      <p:sp>
        <p:nvSpPr>
          <p:cNvPr id="20486" name="Text Box 6"/>
          <p:cNvSpPr txBox="1">
            <a:spLocks noChangeArrowheads="1"/>
          </p:cNvSpPr>
          <p:nvPr/>
        </p:nvSpPr>
        <p:spPr bwMode="auto">
          <a:xfrm>
            <a:off x="381000" y="1676400"/>
            <a:ext cx="1731963" cy="206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spcBef>
                <a:spcPct val="20000"/>
              </a:spcBef>
            </a:pPr>
            <a:r>
              <a:rPr lang="en-US" altLang="en-US" sz="2400">
                <a:solidFill>
                  <a:srgbClr val="067C1A"/>
                </a:solidFill>
                <a:latin typeface="Calibri" pitchFamily="34" charset="0"/>
              </a:rPr>
              <a:t>High</a:t>
            </a:r>
          </a:p>
          <a:p>
            <a:pPr algn="r" eaLnBrk="1" hangingPunct="1">
              <a:spcBef>
                <a:spcPct val="20000"/>
              </a:spcBef>
            </a:pPr>
            <a:endParaRPr lang="en-US" altLang="en-US" sz="2000">
              <a:solidFill>
                <a:srgbClr val="067C1A"/>
              </a:solidFill>
              <a:latin typeface="Calibri" pitchFamily="34" charset="0"/>
            </a:endParaRPr>
          </a:p>
          <a:p>
            <a:pPr algn="r" eaLnBrk="1" hangingPunct="1">
              <a:spcBef>
                <a:spcPct val="20000"/>
              </a:spcBef>
            </a:pPr>
            <a:r>
              <a:rPr lang="en-US" altLang="en-US" sz="2400">
                <a:solidFill>
                  <a:srgbClr val="067C1A"/>
                </a:solidFill>
                <a:latin typeface="Calibri" pitchFamily="34" charset="0"/>
              </a:rPr>
              <a:t>Risk bearing</a:t>
            </a:r>
          </a:p>
          <a:p>
            <a:pPr algn="r" eaLnBrk="1" hangingPunct="1">
              <a:spcBef>
                <a:spcPct val="20000"/>
              </a:spcBef>
            </a:pPr>
            <a:endParaRPr lang="en-US" altLang="en-US" sz="2000">
              <a:solidFill>
                <a:srgbClr val="067C1A"/>
              </a:solidFill>
              <a:latin typeface="Calibri" pitchFamily="34" charset="0"/>
            </a:endParaRPr>
          </a:p>
          <a:p>
            <a:pPr algn="r" eaLnBrk="1" hangingPunct="1">
              <a:spcBef>
                <a:spcPct val="20000"/>
              </a:spcBef>
            </a:pPr>
            <a:r>
              <a:rPr lang="en-US" altLang="en-US" sz="2400">
                <a:solidFill>
                  <a:srgbClr val="067C1A"/>
                </a:solidFill>
                <a:latin typeface="Calibri" pitchFamily="34" charset="0"/>
              </a:rPr>
              <a:t>Low</a:t>
            </a:r>
            <a:endParaRPr lang="en-GB" altLang="en-US" sz="2400">
              <a:solidFill>
                <a:srgbClr val="067C1A"/>
              </a:solidFill>
              <a:latin typeface="Calibri" pitchFamily="34" charset="0"/>
            </a:endParaRPr>
          </a:p>
        </p:txBody>
      </p:sp>
      <p:sp>
        <p:nvSpPr>
          <p:cNvPr id="20487" name="Text Box 7"/>
          <p:cNvSpPr txBox="1">
            <a:spLocks noChangeArrowheads="1"/>
          </p:cNvSpPr>
          <p:nvPr/>
        </p:nvSpPr>
        <p:spPr bwMode="auto">
          <a:xfrm>
            <a:off x="2657475" y="3927475"/>
            <a:ext cx="3743325" cy="89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20000"/>
              </a:spcBef>
            </a:pPr>
            <a:r>
              <a:rPr lang="en-US" altLang="en-US" sz="2400">
                <a:solidFill>
                  <a:srgbClr val="067C1A"/>
                </a:solidFill>
                <a:latin typeface="Calibri" pitchFamily="34" charset="0"/>
              </a:rPr>
              <a:t>Low                       High</a:t>
            </a:r>
          </a:p>
          <a:p>
            <a:pPr algn="ctr" eaLnBrk="1" hangingPunct="1">
              <a:spcBef>
                <a:spcPct val="20000"/>
              </a:spcBef>
            </a:pPr>
            <a:r>
              <a:rPr lang="en-US" altLang="en-US" sz="2400">
                <a:solidFill>
                  <a:srgbClr val="067C1A"/>
                </a:solidFill>
                <a:latin typeface="Calibri" pitchFamily="34" charset="0"/>
              </a:rPr>
              <a:t>Innovativeness</a:t>
            </a:r>
            <a:endParaRPr lang="en-GB" altLang="en-US" sz="2400">
              <a:solidFill>
                <a:srgbClr val="067C1A"/>
              </a:solidFill>
              <a:latin typeface="Calibri" pitchFamily="34" charset="0"/>
            </a:endParaRPr>
          </a:p>
        </p:txBody>
      </p:sp>
      <p:sp>
        <p:nvSpPr>
          <p:cNvPr id="20488" name="Text Box 8"/>
          <p:cNvSpPr txBox="1">
            <a:spLocks noChangeArrowheads="1"/>
          </p:cNvSpPr>
          <p:nvPr/>
        </p:nvSpPr>
        <p:spPr bwMode="auto">
          <a:xfrm>
            <a:off x="1450975" y="5599113"/>
            <a:ext cx="6159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20000"/>
              </a:spcBef>
            </a:pPr>
            <a:r>
              <a:rPr lang="en-US" altLang="en-US" sz="2400" b="1">
                <a:latin typeface="Calibri" pitchFamily="34" charset="0"/>
              </a:rPr>
              <a:t>Landau’s classification of entrepreneurial types</a:t>
            </a:r>
            <a:endParaRPr lang="en-GB" altLang="en-US" sz="2400" b="1">
              <a:latin typeface="Calibri" pitchFamily="34" charset="0"/>
            </a:endParaRPr>
          </a:p>
        </p:txBody>
      </p:sp>
    </p:spTree>
    <p:extLst>
      <p:ext uri="{BB962C8B-B14F-4D97-AF65-F5344CB8AC3E}">
        <p14:creationId xmlns:p14="http://schemas.microsoft.com/office/powerpoint/2010/main" val="6219977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21507" name="Rectangle 2"/>
          <p:cNvSpPr>
            <a:spLocks noGrp="1" noChangeArrowheads="1"/>
          </p:cNvSpPr>
          <p:nvPr>
            <p:ph type="title"/>
          </p:nvPr>
        </p:nvSpPr>
        <p:spPr>
          <a:noFill/>
        </p:spPr>
        <p:txBody>
          <a:bodyPr lIns="92075" tIns="46038" rIns="92075" bIns="46038"/>
          <a:lstStyle/>
          <a:p>
            <a:pPr eaLnBrk="1" hangingPunct="1"/>
            <a:r>
              <a:rPr lang="en-GB" altLang="en-US" sz="2400" b="1" dirty="0" smtClean="0">
                <a:latin typeface="Comic Sans MS" pitchFamily="66" charset="0"/>
              </a:rPr>
              <a:t> </a:t>
            </a:r>
            <a:r>
              <a:rPr lang="en-GB" altLang="en-US" b="1" dirty="0" smtClean="0"/>
              <a:t>Types of entrepreneurs</a:t>
            </a:r>
          </a:p>
        </p:txBody>
      </p:sp>
      <p:sp>
        <p:nvSpPr>
          <p:cNvPr id="21508" name="Rectangle 3"/>
          <p:cNvSpPr>
            <a:spLocks noGrp="1" noChangeArrowheads="1"/>
          </p:cNvSpPr>
          <p:nvPr>
            <p:ph type="body" idx="1"/>
          </p:nvPr>
        </p:nvSpPr>
        <p:spPr>
          <a:xfrm>
            <a:off x="457200" y="1700213"/>
            <a:ext cx="8229600" cy="4430712"/>
          </a:xfrm>
          <a:noFill/>
        </p:spPr>
        <p:txBody>
          <a:bodyPr lIns="92075" tIns="46038" rIns="92075" bIns="46038"/>
          <a:lstStyle/>
          <a:p>
            <a:pPr eaLnBrk="1" hangingPunct="1">
              <a:buFont typeface="Wingdings" pitchFamily="2" charset="2"/>
              <a:buNone/>
            </a:pPr>
            <a:r>
              <a:rPr lang="en-GB" altLang="en-US" sz="2400" b="1" dirty="0" smtClean="0"/>
              <a:t>Wai-Sum Siu (1996)  (in Wickham)  </a:t>
            </a:r>
            <a:r>
              <a:rPr lang="en-GB" altLang="en-US" sz="2400" dirty="0" smtClean="0"/>
              <a:t>Chinese position</a:t>
            </a:r>
          </a:p>
          <a:p>
            <a:pPr eaLnBrk="1" hangingPunct="1">
              <a:buFont typeface="Wingdings" pitchFamily="2" charset="2"/>
              <a:buNone/>
            </a:pPr>
            <a:endParaRPr lang="en-GB" altLang="en-US" sz="1400" dirty="0" smtClean="0"/>
          </a:p>
          <a:p>
            <a:pPr eaLnBrk="1" hangingPunct="1">
              <a:buFont typeface="Wingdings" pitchFamily="2" charset="2"/>
              <a:buChar char="§"/>
            </a:pPr>
            <a:r>
              <a:rPr lang="en-GB" altLang="en-US" sz="2400" dirty="0" smtClean="0"/>
              <a:t>Senior Citizen entrepreneur </a:t>
            </a:r>
          </a:p>
          <a:p>
            <a:pPr eaLnBrk="1" hangingPunct="1">
              <a:buFont typeface="Wingdings" pitchFamily="2" charset="2"/>
              <a:buChar char="§"/>
            </a:pPr>
            <a:r>
              <a:rPr lang="en-GB" altLang="en-US" sz="2400" dirty="0" smtClean="0"/>
              <a:t>Workaholics				</a:t>
            </a:r>
          </a:p>
          <a:p>
            <a:pPr eaLnBrk="1" hangingPunct="1">
              <a:buFont typeface="Wingdings" pitchFamily="2" charset="2"/>
              <a:buChar char="§"/>
            </a:pPr>
            <a:r>
              <a:rPr lang="en-GB" altLang="en-US" sz="2400" dirty="0" smtClean="0"/>
              <a:t>Swingers				</a:t>
            </a:r>
          </a:p>
          <a:p>
            <a:pPr eaLnBrk="1" hangingPunct="1">
              <a:buFont typeface="Wingdings" pitchFamily="2" charset="2"/>
              <a:buChar char="§"/>
            </a:pPr>
            <a:r>
              <a:rPr lang="en-GB" altLang="en-US" sz="2400" dirty="0" smtClean="0"/>
              <a:t>Idealists				</a:t>
            </a:r>
          </a:p>
          <a:p>
            <a:pPr eaLnBrk="1" hangingPunct="1">
              <a:buFont typeface="Wingdings" pitchFamily="2" charset="2"/>
              <a:buChar char="§"/>
            </a:pPr>
            <a:r>
              <a:rPr lang="en-GB" altLang="en-US" sz="2400" dirty="0" smtClean="0"/>
              <a:t>High-flyers</a:t>
            </a:r>
            <a:r>
              <a:rPr lang="en-GB" altLang="en-US" sz="2400" dirty="0" smtClean="0">
                <a:latin typeface="Comic Sans MS" pitchFamily="66" charset="0"/>
              </a:rPr>
              <a:t>				</a:t>
            </a:r>
            <a:endParaRPr lang="en-GB" altLang="en-US" sz="2400" dirty="0" smtClean="0"/>
          </a:p>
          <a:p>
            <a:pPr eaLnBrk="1" hangingPunct="1">
              <a:buFont typeface="Wingdings" pitchFamily="2" charset="2"/>
              <a:buChar char="§"/>
            </a:pPr>
            <a:endParaRPr lang="en-GB" altLang="en-US" sz="2400" dirty="0" smtClean="0"/>
          </a:p>
        </p:txBody>
      </p:sp>
    </p:spTree>
    <p:extLst>
      <p:ext uri="{BB962C8B-B14F-4D97-AF65-F5344CB8AC3E}">
        <p14:creationId xmlns:p14="http://schemas.microsoft.com/office/powerpoint/2010/main" val="7786949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22531"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Types of entrepreneurs </a:t>
            </a:r>
            <a:br>
              <a:rPr lang="en-GB" altLang="en-US" b="1" dirty="0" smtClean="0"/>
            </a:br>
            <a:endParaRPr lang="en-GB" altLang="en-US" b="1" dirty="0" smtClean="0"/>
          </a:p>
        </p:txBody>
      </p:sp>
      <p:sp>
        <p:nvSpPr>
          <p:cNvPr id="22532"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altLang="en-US" sz="2000" b="1" dirty="0" smtClean="0"/>
              <a:t>Senior Citizen entrepreneur	</a:t>
            </a:r>
          </a:p>
          <a:p>
            <a:pPr eaLnBrk="1" hangingPunct="1">
              <a:lnSpc>
                <a:spcPct val="90000"/>
              </a:lnSpc>
              <a:buFont typeface="Wingdings" pitchFamily="2" charset="2"/>
              <a:buChar char="§"/>
            </a:pPr>
            <a:r>
              <a:rPr lang="en-GB" altLang="en-US" sz="2000" dirty="0" smtClean="0"/>
              <a:t>to keep busy</a:t>
            </a:r>
          </a:p>
          <a:p>
            <a:pPr eaLnBrk="1" hangingPunct="1">
              <a:lnSpc>
                <a:spcPct val="90000"/>
              </a:lnSpc>
              <a:buFont typeface="Wingdings" pitchFamily="2" charset="2"/>
              <a:buChar char="§"/>
            </a:pPr>
            <a:r>
              <a:rPr lang="en-GB" altLang="en-US" sz="2000" dirty="0" smtClean="0"/>
              <a:t>small &amp; based on personal experience</a:t>
            </a:r>
          </a:p>
          <a:p>
            <a:pPr eaLnBrk="1" hangingPunct="1">
              <a:lnSpc>
                <a:spcPct val="90000"/>
              </a:lnSpc>
              <a:buFont typeface="Wingdings" pitchFamily="2" charset="2"/>
              <a:buChar char="§"/>
            </a:pPr>
            <a:r>
              <a:rPr lang="en-GB" altLang="en-US" sz="2000" dirty="0" smtClean="0"/>
              <a:t>privately funded</a:t>
            </a:r>
          </a:p>
          <a:p>
            <a:pPr eaLnBrk="1" hangingPunct="1">
              <a:lnSpc>
                <a:spcPct val="90000"/>
              </a:lnSpc>
              <a:buFont typeface="Wingdings" pitchFamily="2" charset="2"/>
              <a:buChar char="§"/>
            </a:pPr>
            <a:r>
              <a:rPr lang="en-GB" altLang="en-US" sz="2000" dirty="0" smtClean="0"/>
              <a:t>no long-term strategic aims</a:t>
            </a:r>
          </a:p>
          <a:p>
            <a:pPr eaLnBrk="1" hangingPunct="1">
              <a:lnSpc>
                <a:spcPct val="90000"/>
              </a:lnSpc>
              <a:buFont typeface="Wingdings" pitchFamily="2" charset="2"/>
              <a:buNone/>
            </a:pPr>
            <a:endParaRPr lang="en-GB" altLang="en-US" sz="1400" b="1" dirty="0" smtClean="0"/>
          </a:p>
          <a:p>
            <a:pPr eaLnBrk="1" hangingPunct="1">
              <a:lnSpc>
                <a:spcPct val="90000"/>
              </a:lnSpc>
              <a:buFont typeface="Wingdings" pitchFamily="2" charset="2"/>
              <a:buNone/>
            </a:pPr>
            <a:r>
              <a:rPr lang="en-GB" altLang="en-US" sz="2000" b="1" dirty="0" smtClean="0"/>
              <a:t>Workaholics				</a:t>
            </a:r>
          </a:p>
          <a:p>
            <a:pPr eaLnBrk="1" hangingPunct="1">
              <a:lnSpc>
                <a:spcPct val="90000"/>
              </a:lnSpc>
              <a:buFont typeface="Wingdings" pitchFamily="2" charset="2"/>
              <a:buChar char="§"/>
            </a:pPr>
            <a:r>
              <a:rPr lang="en-GB" altLang="en-US" sz="2000" dirty="0" smtClean="0"/>
              <a:t>often also retired</a:t>
            </a:r>
          </a:p>
          <a:p>
            <a:pPr eaLnBrk="1" hangingPunct="1">
              <a:lnSpc>
                <a:spcPct val="90000"/>
              </a:lnSpc>
              <a:buFont typeface="Wingdings" pitchFamily="2" charset="2"/>
              <a:buChar char="§"/>
            </a:pPr>
            <a:r>
              <a:rPr lang="en-GB" altLang="en-US" sz="2000" dirty="0" smtClean="0"/>
              <a:t>greater commitment</a:t>
            </a:r>
          </a:p>
          <a:p>
            <a:pPr eaLnBrk="1" hangingPunct="1">
              <a:lnSpc>
                <a:spcPct val="90000"/>
              </a:lnSpc>
              <a:buFont typeface="Wingdings" pitchFamily="2" charset="2"/>
              <a:buChar char="§"/>
            </a:pPr>
            <a:r>
              <a:rPr lang="en-GB" altLang="en-US" sz="2000" dirty="0" smtClean="0"/>
              <a:t>bigger, more technical</a:t>
            </a:r>
          </a:p>
          <a:p>
            <a:pPr eaLnBrk="1" hangingPunct="1">
              <a:lnSpc>
                <a:spcPct val="90000"/>
              </a:lnSpc>
              <a:buFont typeface="Wingdings" pitchFamily="2" charset="2"/>
              <a:buChar char="§"/>
            </a:pPr>
            <a:r>
              <a:rPr lang="en-GB" altLang="en-US" sz="2000" dirty="0" smtClean="0"/>
              <a:t>explicit strategic goals</a:t>
            </a:r>
            <a:r>
              <a:rPr lang="en-GB" altLang="en-US" sz="2000" b="1" dirty="0" smtClean="0"/>
              <a:t> </a:t>
            </a:r>
          </a:p>
          <a:p>
            <a:pPr eaLnBrk="1" hangingPunct="1">
              <a:lnSpc>
                <a:spcPct val="90000"/>
              </a:lnSpc>
              <a:buFont typeface="Wingdings" pitchFamily="2" charset="2"/>
              <a:buNone/>
            </a:pPr>
            <a:endParaRPr lang="en-GB" altLang="en-US" sz="1400" b="1" dirty="0" smtClean="0"/>
          </a:p>
          <a:p>
            <a:pPr algn="r" eaLnBrk="1" hangingPunct="1">
              <a:lnSpc>
                <a:spcPct val="90000"/>
              </a:lnSpc>
              <a:buFont typeface="Wingdings" pitchFamily="2" charset="2"/>
              <a:buNone/>
            </a:pPr>
            <a:r>
              <a:rPr lang="en-GB" altLang="en-US" sz="1800" b="1" dirty="0" smtClean="0"/>
              <a:t>Wai-Sum Siu (1996)  (in Wickham)</a:t>
            </a:r>
          </a:p>
        </p:txBody>
      </p:sp>
    </p:spTree>
    <p:extLst>
      <p:ext uri="{BB962C8B-B14F-4D97-AF65-F5344CB8AC3E}">
        <p14:creationId xmlns:p14="http://schemas.microsoft.com/office/powerpoint/2010/main" val="18764193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23555" name="Rectangle 2"/>
          <p:cNvSpPr>
            <a:spLocks noGrp="1" noChangeArrowheads="1"/>
          </p:cNvSpPr>
          <p:nvPr>
            <p:ph type="title"/>
          </p:nvPr>
        </p:nvSpPr>
        <p:spPr>
          <a:noFill/>
        </p:spPr>
        <p:txBody>
          <a:bodyPr lIns="92075" tIns="46038" rIns="92075" bIns="46038"/>
          <a:lstStyle/>
          <a:p>
            <a:pPr eaLnBrk="1" hangingPunct="1"/>
            <a:r>
              <a:rPr lang="en-GB" altLang="en-US" sz="2400" b="1" dirty="0" smtClean="0">
                <a:latin typeface="Comic Sans MS" pitchFamily="66" charset="0"/>
              </a:rPr>
              <a:t> </a:t>
            </a:r>
            <a:r>
              <a:rPr lang="en-GB" altLang="en-US" b="1" dirty="0" smtClean="0"/>
              <a:t>Types of entrepreneurs</a:t>
            </a:r>
            <a:r>
              <a:rPr lang="en-GB" altLang="en-US" sz="2000" b="1" dirty="0" smtClean="0">
                <a:latin typeface="Comic Sans MS" pitchFamily="66" charset="0"/>
              </a:rPr>
              <a:t> </a:t>
            </a:r>
          </a:p>
        </p:txBody>
      </p:sp>
      <p:sp>
        <p:nvSpPr>
          <p:cNvPr id="23556" name="Rectangle 3"/>
          <p:cNvSpPr>
            <a:spLocks noGrp="1" noChangeArrowheads="1"/>
          </p:cNvSpPr>
          <p:nvPr>
            <p:ph type="body" idx="1"/>
          </p:nvPr>
        </p:nvSpPr>
        <p:spPr>
          <a:noFill/>
        </p:spPr>
        <p:txBody>
          <a:bodyPr lIns="92075" tIns="46038" rIns="92075" bIns="46038"/>
          <a:lstStyle/>
          <a:p>
            <a:pPr>
              <a:lnSpc>
                <a:spcPct val="90000"/>
              </a:lnSpc>
              <a:spcBef>
                <a:spcPct val="0"/>
              </a:spcBef>
              <a:buFont typeface="Wingdings" pitchFamily="2" charset="2"/>
              <a:buNone/>
            </a:pPr>
            <a:r>
              <a:rPr lang="en-GB" altLang="en-US" sz="2000" b="1" dirty="0" smtClean="0"/>
              <a:t>Swingers				</a:t>
            </a:r>
          </a:p>
          <a:p>
            <a:pPr>
              <a:lnSpc>
                <a:spcPct val="90000"/>
              </a:lnSpc>
              <a:spcBef>
                <a:spcPct val="0"/>
              </a:spcBef>
              <a:buFont typeface="Wingdings" pitchFamily="2" charset="2"/>
              <a:buChar char="§"/>
            </a:pPr>
            <a:r>
              <a:rPr lang="en-GB" altLang="en-US" sz="2000" dirty="0" smtClean="0"/>
              <a:t>younger entrepreneurs</a:t>
            </a:r>
          </a:p>
          <a:p>
            <a:pPr>
              <a:lnSpc>
                <a:spcPct val="90000"/>
              </a:lnSpc>
              <a:spcBef>
                <a:spcPct val="0"/>
              </a:spcBef>
              <a:buFont typeface="Wingdings" pitchFamily="2" charset="2"/>
              <a:buChar char="§"/>
            </a:pPr>
            <a:r>
              <a:rPr lang="en-GB" altLang="en-US" sz="2000" dirty="0" smtClean="0"/>
              <a:t>aim to make a living from making deals</a:t>
            </a:r>
          </a:p>
          <a:p>
            <a:pPr>
              <a:lnSpc>
                <a:spcPct val="90000"/>
              </a:lnSpc>
              <a:spcBef>
                <a:spcPct val="0"/>
              </a:spcBef>
              <a:buFont typeface="Wingdings" pitchFamily="2" charset="2"/>
              <a:buChar char="§"/>
            </a:pPr>
            <a:r>
              <a:rPr lang="en-GB" altLang="en-US" sz="2000" dirty="0" smtClean="0"/>
              <a:t>limited industrial &amp; technical experience</a:t>
            </a:r>
          </a:p>
          <a:p>
            <a:pPr>
              <a:lnSpc>
                <a:spcPct val="90000"/>
              </a:lnSpc>
              <a:spcBef>
                <a:spcPct val="0"/>
              </a:spcBef>
              <a:buFont typeface="Wingdings" pitchFamily="2" charset="2"/>
              <a:buChar char="§"/>
            </a:pPr>
            <a:r>
              <a:rPr lang="en-GB" altLang="en-US" sz="2000" dirty="0" smtClean="0"/>
              <a:t>rely on networks</a:t>
            </a:r>
          </a:p>
          <a:p>
            <a:pPr>
              <a:lnSpc>
                <a:spcPct val="90000"/>
              </a:lnSpc>
              <a:spcBef>
                <a:spcPct val="0"/>
              </a:spcBef>
              <a:buFont typeface="Wingdings" pitchFamily="2" charset="2"/>
              <a:buNone/>
            </a:pPr>
            <a:endParaRPr lang="en-GB" altLang="en-US" sz="2000" dirty="0" smtClean="0"/>
          </a:p>
          <a:p>
            <a:pPr>
              <a:lnSpc>
                <a:spcPct val="90000"/>
              </a:lnSpc>
              <a:spcBef>
                <a:spcPct val="0"/>
              </a:spcBef>
              <a:buFont typeface="Wingdings" pitchFamily="2" charset="2"/>
              <a:buNone/>
            </a:pPr>
            <a:r>
              <a:rPr lang="en-GB" altLang="en-US" sz="2000" b="1" dirty="0" smtClean="0"/>
              <a:t>Idealists				</a:t>
            </a:r>
          </a:p>
          <a:p>
            <a:pPr>
              <a:lnSpc>
                <a:spcPct val="90000"/>
              </a:lnSpc>
              <a:spcBef>
                <a:spcPct val="0"/>
              </a:spcBef>
              <a:buFont typeface="Wingdings" pitchFamily="2" charset="2"/>
              <a:buChar char="§"/>
            </a:pPr>
            <a:r>
              <a:rPr lang="en-GB" altLang="en-US" sz="2000" dirty="0" smtClean="0"/>
              <a:t>also younger</a:t>
            </a:r>
          </a:p>
          <a:p>
            <a:pPr>
              <a:lnSpc>
                <a:spcPct val="90000"/>
              </a:lnSpc>
              <a:spcBef>
                <a:spcPct val="0"/>
              </a:spcBef>
              <a:buFont typeface="Wingdings" pitchFamily="2" charset="2"/>
              <a:buChar char="§"/>
            </a:pPr>
            <a:r>
              <a:rPr lang="en-GB" altLang="en-US" sz="2000" dirty="0" smtClean="0"/>
              <a:t>moderate sized ventures</a:t>
            </a:r>
          </a:p>
          <a:p>
            <a:pPr>
              <a:lnSpc>
                <a:spcPct val="90000"/>
              </a:lnSpc>
              <a:spcBef>
                <a:spcPct val="0"/>
              </a:spcBef>
              <a:buFont typeface="Wingdings" pitchFamily="2" charset="2"/>
              <a:buChar char="§"/>
            </a:pPr>
            <a:r>
              <a:rPr lang="en-GB" altLang="en-US" sz="2000" dirty="0" smtClean="0"/>
              <a:t>motivated by achievement &amp; independence</a:t>
            </a:r>
          </a:p>
          <a:p>
            <a:pPr>
              <a:lnSpc>
                <a:spcPct val="90000"/>
              </a:lnSpc>
              <a:spcBef>
                <a:spcPct val="0"/>
              </a:spcBef>
              <a:buFont typeface="Wingdings" pitchFamily="2" charset="2"/>
              <a:buChar char="§"/>
            </a:pPr>
            <a:r>
              <a:rPr lang="en-GB" altLang="en-US" sz="2000" dirty="0" smtClean="0"/>
              <a:t>financing through retained profits</a:t>
            </a:r>
            <a:r>
              <a:rPr lang="en-GB" altLang="en-US" sz="2000" b="1" dirty="0" smtClean="0"/>
              <a:t> </a:t>
            </a:r>
          </a:p>
          <a:p>
            <a:pPr>
              <a:lnSpc>
                <a:spcPct val="90000"/>
              </a:lnSpc>
              <a:spcBef>
                <a:spcPct val="0"/>
              </a:spcBef>
              <a:buFont typeface="Wingdings" pitchFamily="2" charset="2"/>
              <a:buNone/>
            </a:pPr>
            <a:endParaRPr lang="en-GB" altLang="en-US" sz="2000" b="1" dirty="0" smtClean="0"/>
          </a:p>
          <a:p>
            <a:pPr>
              <a:lnSpc>
                <a:spcPct val="90000"/>
              </a:lnSpc>
              <a:spcBef>
                <a:spcPct val="0"/>
              </a:spcBef>
              <a:buFont typeface="Wingdings" pitchFamily="2" charset="2"/>
              <a:buNone/>
            </a:pPr>
            <a:endParaRPr lang="en-GB" altLang="en-US" sz="2000" b="1" dirty="0" smtClean="0"/>
          </a:p>
          <a:p>
            <a:pPr algn="r">
              <a:lnSpc>
                <a:spcPct val="90000"/>
              </a:lnSpc>
              <a:spcBef>
                <a:spcPct val="0"/>
              </a:spcBef>
              <a:buFont typeface="Wingdings" pitchFamily="2" charset="2"/>
              <a:buNone/>
            </a:pPr>
            <a:r>
              <a:rPr lang="en-GB" altLang="en-US" sz="1800" b="1" dirty="0" smtClean="0"/>
              <a:t>Wai-Sum Siu (1996)  (in Wickham)</a:t>
            </a:r>
          </a:p>
        </p:txBody>
      </p:sp>
    </p:spTree>
    <p:extLst>
      <p:ext uri="{BB962C8B-B14F-4D97-AF65-F5344CB8AC3E}">
        <p14:creationId xmlns:p14="http://schemas.microsoft.com/office/powerpoint/2010/main" val="4551756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Entrepreneurship - week 5</a:t>
            </a:r>
          </a:p>
        </p:txBody>
      </p:sp>
      <p:sp>
        <p:nvSpPr>
          <p:cNvPr id="24579" name="Rectangle 2"/>
          <p:cNvSpPr>
            <a:spLocks noGrp="1" noChangeArrowheads="1"/>
          </p:cNvSpPr>
          <p:nvPr>
            <p:ph type="title"/>
          </p:nvPr>
        </p:nvSpPr>
        <p:spPr>
          <a:noFill/>
        </p:spPr>
        <p:txBody>
          <a:bodyPr lIns="92075" tIns="46038" rIns="92075" bIns="46038">
            <a:normAutofit fontScale="90000"/>
          </a:bodyPr>
          <a:lstStyle/>
          <a:p>
            <a:pPr eaLnBrk="1" hangingPunct="1"/>
            <a:r>
              <a:rPr lang="en-GB" altLang="en-US" sz="2400" b="1" dirty="0" smtClean="0">
                <a:latin typeface="Comic Sans MS" pitchFamily="66" charset="0"/>
              </a:rPr>
              <a:t/>
            </a:r>
            <a:br>
              <a:rPr lang="en-GB" altLang="en-US" sz="2400" b="1" dirty="0" smtClean="0">
                <a:latin typeface="Comic Sans MS" pitchFamily="66" charset="0"/>
              </a:rPr>
            </a:br>
            <a:r>
              <a:rPr lang="en-GB" altLang="en-US" sz="2400" b="1" dirty="0" smtClean="0">
                <a:latin typeface="Comic Sans MS" pitchFamily="66" charset="0"/>
              </a:rPr>
              <a:t> </a:t>
            </a:r>
            <a:r>
              <a:rPr lang="en-GB" altLang="en-US" b="1" dirty="0" smtClean="0"/>
              <a:t>Types of entrepreneurs</a:t>
            </a:r>
            <a:r>
              <a:rPr lang="en-GB" altLang="en-US" sz="2000" b="1" dirty="0" smtClean="0">
                <a:latin typeface="Comic Sans MS" pitchFamily="66" charset="0"/>
              </a:rPr>
              <a:t> </a:t>
            </a:r>
            <a:r>
              <a:rPr lang="en-GB" altLang="en-US" b="1" dirty="0" smtClean="0">
                <a:latin typeface="Comic Sans MS" pitchFamily="66" charset="0"/>
              </a:rPr>
              <a:t/>
            </a:r>
            <a:br>
              <a:rPr lang="en-GB" altLang="en-US" b="1" dirty="0" smtClean="0">
                <a:latin typeface="Comic Sans MS" pitchFamily="66" charset="0"/>
              </a:rPr>
            </a:br>
            <a:endParaRPr lang="en-GB" altLang="en-US" b="1" dirty="0" smtClean="0">
              <a:latin typeface="Comic Sans MS" pitchFamily="66" charset="0"/>
            </a:endParaRPr>
          </a:p>
        </p:txBody>
      </p:sp>
      <p:sp>
        <p:nvSpPr>
          <p:cNvPr id="2458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altLang="en-US" sz="2000" b="1" dirty="0" smtClean="0"/>
              <a:t>High-flyers</a:t>
            </a:r>
          </a:p>
          <a:p>
            <a:pPr eaLnBrk="1" hangingPunct="1">
              <a:buFont typeface="Wingdings" pitchFamily="2" charset="2"/>
              <a:buNone/>
            </a:pPr>
            <a:r>
              <a:rPr lang="en-GB" altLang="en-US" sz="1400" b="1" dirty="0" smtClean="0"/>
              <a:t>				</a:t>
            </a:r>
          </a:p>
          <a:p>
            <a:pPr eaLnBrk="1" hangingPunct="1">
              <a:buFont typeface="Wingdings" pitchFamily="2" charset="2"/>
              <a:buChar char="§"/>
            </a:pPr>
            <a:r>
              <a:rPr lang="en-GB" altLang="en-US" sz="2000" dirty="0" smtClean="0"/>
              <a:t>highly motivated</a:t>
            </a:r>
          </a:p>
          <a:p>
            <a:pPr eaLnBrk="1" hangingPunct="1">
              <a:buFont typeface="Wingdings" pitchFamily="2" charset="2"/>
              <a:buChar char="§"/>
            </a:pPr>
            <a:r>
              <a:rPr lang="en-GB" altLang="en-US" sz="2000" dirty="0" smtClean="0"/>
              <a:t>explicit corporate goals</a:t>
            </a:r>
            <a:r>
              <a:rPr lang="en-GB" altLang="en-US" b="1" i="1" dirty="0" smtClean="0"/>
              <a:t> </a:t>
            </a:r>
          </a:p>
          <a:p>
            <a:pPr eaLnBrk="1" hangingPunct="1">
              <a:buFont typeface="Wingdings" pitchFamily="2" charset="2"/>
              <a:buNone/>
            </a:pPr>
            <a:endParaRPr lang="en-GB" altLang="en-US" b="1" i="1" dirty="0" smtClean="0"/>
          </a:p>
          <a:p>
            <a:pPr eaLnBrk="1" hangingPunct="1">
              <a:buFont typeface="Wingdings" pitchFamily="2" charset="2"/>
              <a:buNone/>
            </a:pPr>
            <a:endParaRPr lang="en-GB" altLang="en-US" b="1" i="1" dirty="0" smtClean="0"/>
          </a:p>
          <a:p>
            <a:pPr algn="r">
              <a:spcBef>
                <a:spcPct val="0"/>
              </a:spcBef>
              <a:buFont typeface="Wingdings" pitchFamily="2" charset="2"/>
              <a:buNone/>
            </a:pPr>
            <a:r>
              <a:rPr lang="en-GB" altLang="en-US" sz="1800" b="1" dirty="0" smtClean="0"/>
              <a:t>Wai-Sum Siu (1996)  (in Wickham)</a:t>
            </a:r>
          </a:p>
          <a:p>
            <a:pPr eaLnBrk="1" hangingPunct="1">
              <a:buFont typeface="Wingdings" pitchFamily="2" charset="2"/>
              <a:buNone/>
            </a:pPr>
            <a:endParaRPr lang="en-GB" altLang="en-US" sz="1800" b="1" i="1" dirty="0" smtClean="0"/>
          </a:p>
          <a:p>
            <a:pPr eaLnBrk="1" hangingPunct="1">
              <a:buFont typeface="Wingdings" pitchFamily="2" charset="2"/>
              <a:buChar char="§"/>
            </a:pPr>
            <a:endParaRPr lang="en-GB" altLang="en-US" sz="1800" b="1" i="1" dirty="0" smtClean="0">
              <a:latin typeface="Comic Sans MS" pitchFamily="66" charset="0"/>
            </a:endParaRPr>
          </a:p>
        </p:txBody>
      </p:sp>
    </p:spTree>
    <p:extLst>
      <p:ext uri="{BB962C8B-B14F-4D97-AF65-F5344CB8AC3E}">
        <p14:creationId xmlns:p14="http://schemas.microsoft.com/office/powerpoint/2010/main" val="3434133636"/>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208</TotalTime>
  <Words>1656</Words>
  <Application>Microsoft Office PowerPoint</Application>
  <PresentationFormat>On-screen Show (4:3)</PresentationFormat>
  <Paragraphs>412</Paragraphs>
  <Slides>47</Slides>
  <Notes>32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47</vt:i4>
      </vt:variant>
    </vt:vector>
  </HeadingPairs>
  <TitlesOfParts>
    <vt:vector size="49" baseType="lpstr">
      <vt:lpstr>Office Theme</vt:lpstr>
      <vt:lpstr>Microsoft Clip Gallery</vt:lpstr>
      <vt:lpstr>Entrepreneurs – who are they, and how do they behave</vt:lpstr>
      <vt:lpstr>Entrepreneurship  Characteristics</vt:lpstr>
      <vt:lpstr>Entrepreneurs vs. Managers</vt:lpstr>
      <vt:lpstr>Entrepreneurs  vs.  Managers</vt:lpstr>
      <vt:lpstr>Convergence of Factors</vt:lpstr>
      <vt:lpstr>What Is An Opportunity?</vt:lpstr>
      <vt:lpstr>The Timmons Model of the Entrepreneurial Process</vt:lpstr>
      <vt:lpstr>Successful Entrepreneurial Leaders: </vt:lpstr>
      <vt:lpstr>PowerPoint Presentation</vt:lpstr>
      <vt:lpstr>1. Economic theories</vt:lpstr>
      <vt:lpstr>PowerPoint Presentation</vt:lpstr>
      <vt:lpstr>PowerPoint Presentation</vt:lpstr>
      <vt:lpstr>PowerPoint Presentation</vt:lpstr>
      <vt:lpstr>Implications of Schumpeter</vt:lpstr>
      <vt:lpstr>PowerPoint Presentation</vt:lpstr>
      <vt:lpstr>PowerPoint Presentation</vt:lpstr>
      <vt:lpstr>PowerPoint Presentation</vt:lpstr>
      <vt:lpstr>PowerPoint Presentation</vt:lpstr>
      <vt:lpstr>Entrepreneurial Personality  Traits</vt:lpstr>
      <vt:lpstr>  Other Key Characteristics</vt:lpstr>
      <vt:lpstr>  Timmons (1985) believes some characteristics are acquired, others are innate</vt:lpstr>
      <vt:lpstr>PowerPoint Presentation</vt:lpstr>
      <vt:lpstr>PowerPoint Presentation</vt:lpstr>
      <vt:lpstr>PowerPoint Presentation</vt:lpstr>
      <vt:lpstr>  Wickham (1998)  reviews various approaches </vt:lpstr>
      <vt:lpstr>Wickham (1998)  reviews various approaches  </vt:lpstr>
      <vt:lpstr>Appendix 1</vt:lpstr>
      <vt:lpstr>  Who becomes an entrepreneur  </vt:lpstr>
      <vt:lpstr>  Characteristics of entrepreneurs  </vt:lpstr>
      <vt:lpstr>  Characteristics of entrepreneurs  </vt:lpstr>
      <vt:lpstr>  Characteristics of entrepreneurs  </vt:lpstr>
      <vt:lpstr>  Characteristics of entrepreneurs  </vt:lpstr>
      <vt:lpstr> Characteristics of entrepreneurs </vt:lpstr>
      <vt:lpstr>  Characteristics of entrepreneurs  </vt:lpstr>
      <vt:lpstr> Characteristics of entrepreneurs</vt:lpstr>
      <vt:lpstr>  Dark side of entrepreneurship</vt:lpstr>
      <vt:lpstr>Dark side of entrepreneurship </vt:lpstr>
      <vt:lpstr>Dark side of entrepreneurship</vt:lpstr>
      <vt:lpstr>  Dark side of entrepreneurship  </vt:lpstr>
      <vt:lpstr>  Dark side of entrepreneurship  </vt:lpstr>
      <vt:lpstr>Types of entrepreneur</vt:lpstr>
      <vt:lpstr> Types of entrepreneurs </vt:lpstr>
      <vt:lpstr>PowerPoint Presentation</vt:lpstr>
      <vt:lpstr> Types of entrepreneurs</vt:lpstr>
      <vt:lpstr>  Types of entrepreneurs  </vt:lpstr>
      <vt:lpstr> Types of entrepreneurs </vt:lpstr>
      <vt:lpstr>  Types of entrepreneurs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dc:creator>
  <cp:lastModifiedBy>richard</cp:lastModifiedBy>
  <cp:revision>13</cp:revision>
  <dcterms:created xsi:type="dcterms:W3CDTF">2015-10-19T17:19:10Z</dcterms:created>
  <dcterms:modified xsi:type="dcterms:W3CDTF">2015-10-19T20:48:44Z</dcterms:modified>
</cp:coreProperties>
</file>