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8" r:id="rId3"/>
    <p:sldId id="257" r:id="rId4"/>
    <p:sldId id="258" r:id="rId5"/>
    <p:sldId id="260" r:id="rId6"/>
    <p:sldId id="269" r:id="rId7"/>
    <p:sldId id="290" r:id="rId8"/>
    <p:sldId id="289" r:id="rId9"/>
    <p:sldId id="288" r:id="rId10"/>
    <p:sldId id="271" r:id="rId11"/>
    <p:sldId id="274" r:id="rId12"/>
    <p:sldId id="280" r:id="rId13"/>
    <p:sldId id="272" r:id="rId14"/>
    <p:sldId id="273" r:id="rId15"/>
    <p:sldId id="275" r:id="rId16"/>
    <p:sldId id="276" r:id="rId17"/>
    <p:sldId id="277" r:id="rId18"/>
    <p:sldId id="283" r:id="rId19"/>
    <p:sldId id="284" r:id="rId20"/>
    <p:sldId id="285" r:id="rId21"/>
    <p:sldId id="291" r:id="rId22"/>
    <p:sldId id="286" r:id="rId23"/>
    <p:sldId id="287" r:id="rId24"/>
    <p:sldId id="278" r:id="rId25"/>
    <p:sldId id="281" r:id="rId26"/>
    <p:sldId id="270" r:id="rId27"/>
    <p:sldId id="282"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6" d="100"/>
          <a:sy n="66" d="100"/>
        </p:scale>
        <p:origin x="128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51703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394148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34A5CE6-26A5-4449-8544-CB03DE772380}" type="datetimeFigureOut">
              <a:rPr lang="en-US"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857666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334A5CE6-26A5-4449-8544-CB03DE772380}" type="datetimeFigureOut">
              <a:rPr lang="en-US"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1195270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334A5CE6-26A5-4449-8544-CB03DE772380}" type="datetimeFigureOut">
              <a:rPr lang="en-US" smtClean="0"/>
              <a:t>11/10/2017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1188893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334A5CE6-26A5-4449-8544-CB03DE772380}" type="datetimeFigureOut">
              <a:rPr lang="en-US" smtClean="0"/>
              <a:t>11/10/2017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2355455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A5CE6-26A5-4449-8544-CB03DE772380}" type="datetimeFigureOut">
              <a:rPr lang="en-US" smtClean="0"/>
              <a:t>11/10/2017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714322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34A5CE6-26A5-4449-8544-CB03DE772380}" type="datetimeFigureOut">
              <a:rPr lang="en-US"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2770695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34A5CE6-26A5-4449-8544-CB03DE772380}" type="datetimeFigureOut">
              <a:rPr lang="en-US"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2227032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3523287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34A5CE6-26A5-4449-8544-CB03DE772380}" type="datetimeFigureOut">
              <a:rPr lang="en-US"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40845-F810-0444-B96F-DDAE6D9E99E6}" type="slidenum">
              <a:rPr lang="en-GB" smtClean="0"/>
              <a:t>‹#›</a:t>
            </a:fld>
            <a:endParaRPr lang="en-GB"/>
          </a:p>
        </p:txBody>
      </p:sp>
    </p:spTree>
    <p:extLst>
      <p:ext uri="{BB962C8B-B14F-4D97-AF65-F5344CB8AC3E}">
        <p14:creationId xmlns:p14="http://schemas.microsoft.com/office/powerpoint/2010/main" val="1576618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A5CE6-26A5-4449-8544-CB03DE772380}" type="datetimeFigureOut">
              <a:rPr lang="en-US" smtClean="0"/>
              <a:t>11/10/2017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540845-F810-0444-B96F-DDAE6D9E99E6}" type="slidenum">
              <a:rPr lang="en-GB" smtClean="0"/>
              <a:t>‹#›</a:t>
            </a:fld>
            <a:endParaRPr lang="en-GB"/>
          </a:p>
        </p:txBody>
      </p:sp>
    </p:spTree>
    <p:extLst>
      <p:ext uri="{BB962C8B-B14F-4D97-AF65-F5344CB8AC3E}">
        <p14:creationId xmlns:p14="http://schemas.microsoft.com/office/powerpoint/2010/main" val="3586173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fPsUN0Up_T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prospects.ac.uk/careers-advice/applying-for-jobs/what-skills-do-employers-wa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prospects.ac.uk/job-profiles/outdoor-activities-education-manag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mailto:bob@smithfamily.com" TargetMode="External"/><Relationship Id="rId2" Type="http://schemas.openxmlformats.org/officeDocument/2006/relationships/hyperlink" Target="mailto:sexgod@hotmail.com" TargetMode="External"/><Relationship Id="rId1" Type="http://schemas.openxmlformats.org/officeDocument/2006/relationships/slideLayout" Target="../slideLayouts/slideLayout2.xml"/><Relationship Id="rId4" Type="http://schemas.openxmlformats.org/officeDocument/2006/relationships/hyperlink" Target="mailto:JaneSmith@Towy-Pursuits.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4IP9h40z0s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prospects.ac.uk/careers-advice/cvs-and-cover-letters/cover-lett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03611"/>
            <a:ext cx="7772400" cy="3045904"/>
          </a:xfrm>
        </p:spPr>
        <p:txBody>
          <a:bodyPr>
            <a:normAutofit/>
          </a:bodyPr>
          <a:lstStyle/>
          <a:p>
            <a:r>
              <a:rPr lang="en-GB" sz="7200" b="1" dirty="0" smtClean="0">
                <a:solidFill>
                  <a:srgbClr val="215968"/>
                </a:solidFill>
              </a:rPr>
              <a:t/>
            </a:r>
            <a:br>
              <a:rPr lang="en-GB" sz="7200" b="1" dirty="0" smtClean="0">
                <a:solidFill>
                  <a:srgbClr val="215968"/>
                </a:solidFill>
              </a:rPr>
            </a:br>
            <a:r>
              <a:rPr lang="en-GB" sz="7200" b="1" dirty="0" smtClean="0">
                <a:solidFill>
                  <a:srgbClr val="215968"/>
                </a:solidFill>
              </a:rPr>
              <a:t>Developing a CV</a:t>
            </a:r>
            <a:endParaRPr lang="en-GB" sz="7200" b="1" dirty="0">
              <a:solidFill>
                <a:srgbClr val="215968"/>
              </a:solidFill>
            </a:endParaRPr>
          </a:p>
        </p:txBody>
      </p:sp>
      <p:pic>
        <p:nvPicPr>
          <p:cNvPr id="4" name="Picture 3" descr="uwtsd-log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1867" y="841866"/>
            <a:ext cx="4794980" cy="1748278"/>
          </a:xfrm>
          <a:prstGeom prst="rect">
            <a:avLst/>
          </a:prstGeom>
        </p:spPr>
      </p:pic>
    </p:spTree>
    <p:extLst>
      <p:ext uri="{BB962C8B-B14F-4D97-AF65-F5344CB8AC3E}">
        <p14:creationId xmlns:p14="http://schemas.microsoft.com/office/powerpoint/2010/main" val="22172829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employers looking for</a:t>
            </a:r>
            <a:endParaRPr lang="en-GB" dirty="0"/>
          </a:p>
        </p:txBody>
      </p:sp>
      <p:sp>
        <p:nvSpPr>
          <p:cNvPr id="3" name="Content Placeholder 2"/>
          <p:cNvSpPr>
            <a:spLocks noGrp="1"/>
          </p:cNvSpPr>
          <p:nvPr>
            <p:ph idx="1"/>
          </p:nvPr>
        </p:nvSpPr>
        <p:spPr/>
        <p:txBody>
          <a:bodyPr/>
          <a:lstStyle/>
          <a:p>
            <a:r>
              <a:rPr lang="en-GB" dirty="0" smtClean="0"/>
              <a:t>Hard skills</a:t>
            </a:r>
          </a:p>
          <a:p>
            <a:r>
              <a:rPr lang="en-GB" dirty="0"/>
              <a:t>Experience</a:t>
            </a:r>
          </a:p>
          <a:p>
            <a:r>
              <a:rPr lang="en-GB" dirty="0" smtClean="0"/>
              <a:t>Personal quality</a:t>
            </a:r>
          </a:p>
          <a:p>
            <a:r>
              <a:rPr lang="en-GB" dirty="0" smtClean="0"/>
              <a:t>Personality</a:t>
            </a:r>
          </a:p>
          <a:p>
            <a:r>
              <a:rPr lang="en-GB" dirty="0" smtClean="0"/>
              <a:t>Potential </a:t>
            </a:r>
          </a:p>
          <a:p>
            <a:endParaRPr lang="en-GB" dirty="0" smtClean="0"/>
          </a:p>
          <a:p>
            <a:endParaRPr lang="en-GB" dirty="0"/>
          </a:p>
        </p:txBody>
      </p:sp>
    </p:spTree>
    <p:extLst>
      <p:ext uri="{BB962C8B-B14F-4D97-AF65-F5344CB8AC3E}">
        <p14:creationId xmlns:p14="http://schemas.microsoft.com/office/powerpoint/2010/main" val="10521570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9075"/>
            <a:ext cx="8229600" cy="1896319"/>
          </a:xfrm>
        </p:spPr>
        <p:txBody>
          <a:bodyPr>
            <a:noAutofit/>
          </a:bodyPr>
          <a:lstStyle/>
          <a:p>
            <a:r>
              <a:rPr lang="en-GB" sz="5400" b="1" dirty="0" smtClean="0">
                <a:solidFill>
                  <a:srgbClr val="215968"/>
                </a:solidFill>
              </a:rPr>
              <a:t>The top ten skills that will get you a job when you graduate</a:t>
            </a:r>
            <a:endParaRPr lang="en-GB" sz="5400" b="1" dirty="0">
              <a:solidFill>
                <a:srgbClr val="215968"/>
              </a:solidFill>
            </a:endParaRPr>
          </a:p>
        </p:txBody>
      </p:sp>
      <p:sp>
        <p:nvSpPr>
          <p:cNvPr id="3" name="Content Placeholder 2"/>
          <p:cNvSpPr>
            <a:spLocks noGrp="1"/>
          </p:cNvSpPr>
          <p:nvPr>
            <p:ph idx="1"/>
          </p:nvPr>
        </p:nvSpPr>
        <p:spPr>
          <a:xfrm>
            <a:off x="242603" y="4297026"/>
            <a:ext cx="8648091" cy="4525963"/>
          </a:xfrm>
        </p:spPr>
        <p:txBody>
          <a:bodyPr/>
          <a:lstStyle/>
          <a:p>
            <a:pPr marL="0" indent="0">
              <a:buNone/>
            </a:pPr>
            <a:r>
              <a:rPr lang="en-GB" dirty="0" smtClean="0">
                <a:hlinkClick r:id="rId2"/>
              </a:rPr>
              <a:t>https://www.youtube.com/watch?v=fPsUN0Up_TY</a:t>
            </a:r>
            <a:endParaRPr lang="en-GB" dirty="0" smtClean="0"/>
          </a:p>
          <a:p>
            <a:pPr marL="0" indent="0">
              <a:buNone/>
            </a:pPr>
            <a:endParaRPr lang="en-GB" dirty="0"/>
          </a:p>
        </p:txBody>
      </p:sp>
    </p:spTree>
    <p:extLst>
      <p:ext uri="{BB962C8B-B14F-4D97-AF65-F5344CB8AC3E}">
        <p14:creationId xmlns:p14="http://schemas.microsoft.com/office/powerpoint/2010/main" val="36717103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3123447"/>
          </a:xfrm>
        </p:spPr>
        <p:txBody>
          <a:bodyPr>
            <a:noAutofit/>
          </a:bodyPr>
          <a:lstStyle/>
          <a:p>
            <a:r>
              <a:rPr lang="en-GB" sz="6000" b="1" dirty="0" smtClean="0">
                <a:solidFill>
                  <a:schemeClr val="accent5">
                    <a:lumMod val="50000"/>
                  </a:schemeClr>
                </a:solidFill>
              </a:rPr>
              <a:t>Prospects… </a:t>
            </a:r>
            <a:br>
              <a:rPr lang="en-GB" sz="6000" b="1" dirty="0" smtClean="0">
                <a:solidFill>
                  <a:schemeClr val="accent5">
                    <a:lumMod val="50000"/>
                  </a:schemeClr>
                </a:solidFill>
              </a:rPr>
            </a:br>
            <a:r>
              <a:rPr lang="en-GB" sz="6000" b="1" dirty="0" smtClean="0">
                <a:solidFill>
                  <a:schemeClr val="accent5">
                    <a:lumMod val="50000"/>
                  </a:schemeClr>
                </a:solidFill>
              </a:rPr>
              <a:t>what skills do employers want?</a:t>
            </a:r>
            <a:endParaRPr lang="en-GB" sz="6000" b="1" dirty="0">
              <a:solidFill>
                <a:schemeClr val="accent5">
                  <a:lumMod val="50000"/>
                </a:schemeClr>
              </a:solidFill>
            </a:endParaRPr>
          </a:p>
        </p:txBody>
      </p:sp>
      <p:sp>
        <p:nvSpPr>
          <p:cNvPr id="3" name="Content Placeholder 2"/>
          <p:cNvSpPr>
            <a:spLocks noGrp="1"/>
          </p:cNvSpPr>
          <p:nvPr>
            <p:ph idx="1"/>
          </p:nvPr>
        </p:nvSpPr>
        <p:spPr>
          <a:xfrm>
            <a:off x="457200" y="3398084"/>
            <a:ext cx="8229600" cy="4525963"/>
          </a:xfrm>
        </p:spPr>
        <p:txBody>
          <a:bodyPr/>
          <a:lstStyle/>
          <a:p>
            <a:pPr marL="0" indent="0">
              <a:buNone/>
            </a:pPr>
            <a:r>
              <a:rPr lang="en-GB" dirty="0" smtClean="0">
                <a:hlinkClick r:id="rId2"/>
              </a:rPr>
              <a:t>https://www.prospects.ac.uk/careers-advice/applying-for-jobs/what-skills-do-employers-want</a:t>
            </a:r>
            <a:endParaRPr lang="en-GB" dirty="0" smtClean="0"/>
          </a:p>
          <a:p>
            <a:pPr marL="0" indent="0">
              <a:buNone/>
            </a:pPr>
            <a:endParaRPr lang="en-GB" dirty="0"/>
          </a:p>
        </p:txBody>
      </p:sp>
    </p:spTree>
    <p:extLst>
      <p:ext uri="{BB962C8B-B14F-4D97-AF65-F5344CB8AC3E}">
        <p14:creationId xmlns:p14="http://schemas.microsoft.com/office/powerpoint/2010/main" val="1532083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6504"/>
            <a:ext cx="8229600" cy="2236692"/>
          </a:xfrm>
        </p:spPr>
        <p:txBody>
          <a:bodyPr>
            <a:noAutofit/>
          </a:bodyPr>
          <a:lstStyle/>
          <a:p>
            <a:r>
              <a:rPr lang="en-GB" sz="6600" b="1" dirty="0" smtClean="0">
                <a:solidFill>
                  <a:srgbClr val="215968"/>
                </a:solidFill>
              </a:rPr>
              <a:t>Outdoor Education Graduate Skills</a:t>
            </a:r>
            <a:endParaRPr lang="en-GB" sz="6600" b="1" dirty="0">
              <a:solidFill>
                <a:srgbClr val="215968"/>
              </a:solidFill>
            </a:endParaRPr>
          </a:p>
        </p:txBody>
      </p:sp>
      <p:sp>
        <p:nvSpPr>
          <p:cNvPr id="3" name="Content Placeholder 2"/>
          <p:cNvSpPr>
            <a:spLocks noGrp="1"/>
          </p:cNvSpPr>
          <p:nvPr>
            <p:ph idx="1"/>
          </p:nvPr>
        </p:nvSpPr>
        <p:spPr>
          <a:xfrm>
            <a:off x="457200" y="4411178"/>
            <a:ext cx="8229600" cy="2052644"/>
          </a:xfrm>
        </p:spPr>
        <p:txBody>
          <a:bodyPr/>
          <a:lstStyle/>
          <a:p>
            <a:pPr marL="0" indent="0">
              <a:buNone/>
            </a:pPr>
            <a:r>
              <a:rPr lang="en-GB" dirty="0" smtClean="0">
                <a:hlinkClick r:id="rId2"/>
              </a:rPr>
              <a:t>https://www.prospects.ac.uk/job-profiles/outdoor-activities-education-manager</a:t>
            </a:r>
            <a:endParaRPr lang="en-GB" dirty="0" smtClean="0"/>
          </a:p>
          <a:p>
            <a:pPr marL="0" indent="0">
              <a:buNone/>
            </a:pPr>
            <a:endParaRPr lang="en-GB" dirty="0"/>
          </a:p>
        </p:txBody>
      </p:sp>
    </p:spTree>
    <p:extLst>
      <p:ext uri="{BB962C8B-B14F-4D97-AF65-F5344CB8AC3E}">
        <p14:creationId xmlns:p14="http://schemas.microsoft.com/office/powerpoint/2010/main" val="20076553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3 areas of competence</a:t>
            </a:r>
            <a:endParaRPr lang="en-GB" b="1" dirty="0"/>
          </a:p>
        </p:txBody>
      </p:sp>
      <p:sp>
        <p:nvSpPr>
          <p:cNvPr id="3" name="Content Placeholder 2"/>
          <p:cNvSpPr>
            <a:spLocks noGrp="1"/>
          </p:cNvSpPr>
          <p:nvPr>
            <p:ph idx="1"/>
          </p:nvPr>
        </p:nvSpPr>
        <p:spPr>
          <a:xfrm>
            <a:off x="457200" y="1417638"/>
            <a:ext cx="8229600" cy="5320364"/>
          </a:xfrm>
        </p:spPr>
        <p:txBody>
          <a:bodyPr>
            <a:normAutofit fontScale="92500" lnSpcReduction="10000"/>
          </a:bodyPr>
          <a:lstStyle/>
          <a:p>
            <a:r>
              <a:rPr lang="en-GB" b="1" dirty="0" smtClean="0"/>
              <a:t>Technical </a:t>
            </a:r>
            <a:r>
              <a:rPr lang="en-GB" b="1" dirty="0"/>
              <a:t>skills </a:t>
            </a:r>
            <a:r>
              <a:rPr lang="en-GB" b="1" dirty="0" smtClean="0"/>
              <a:t> </a:t>
            </a:r>
            <a:r>
              <a:rPr lang="en-GB" dirty="0"/>
              <a:t>the quickest/ easiest to acquire</a:t>
            </a:r>
            <a:endParaRPr lang="en-GB" b="1" dirty="0" smtClean="0"/>
          </a:p>
          <a:p>
            <a:r>
              <a:rPr lang="en-GB" b="1" dirty="0" smtClean="0"/>
              <a:t>Process </a:t>
            </a:r>
            <a:r>
              <a:rPr lang="en-GB" b="1" dirty="0"/>
              <a:t>skills </a:t>
            </a:r>
            <a:r>
              <a:rPr lang="en-GB" dirty="0"/>
              <a:t>such as instructing and group leadership.</a:t>
            </a:r>
          </a:p>
          <a:p>
            <a:r>
              <a:rPr lang="en-GB" b="1" dirty="0" smtClean="0"/>
              <a:t>Meta-skills</a:t>
            </a:r>
            <a:r>
              <a:rPr lang="en-GB" dirty="0" smtClean="0"/>
              <a:t> </a:t>
            </a:r>
            <a:r>
              <a:rPr lang="en-GB" dirty="0"/>
              <a:t>such as sound judgment, creative thinking, ethical behaviour and clear </a:t>
            </a:r>
            <a:r>
              <a:rPr lang="en-GB" dirty="0" smtClean="0"/>
              <a:t>vision</a:t>
            </a:r>
            <a:r>
              <a:rPr lang="en-GB" dirty="0"/>
              <a:t>-</a:t>
            </a:r>
            <a:r>
              <a:rPr lang="en-GB" dirty="0" smtClean="0"/>
              <a:t> evolve throughout a </a:t>
            </a:r>
            <a:r>
              <a:rPr lang="en-GB" dirty="0" smtClean="0"/>
              <a:t>career.</a:t>
            </a:r>
            <a:endParaRPr lang="en-GB" dirty="0"/>
          </a:p>
          <a:p>
            <a:r>
              <a:rPr lang="en-GB" dirty="0" smtClean="0"/>
              <a:t>many </a:t>
            </a:r>
            <a:r>
              <a:rPr lang="en-GB" dirty="0"/>
              <a:t>employers recruit for the meta and process skills knowing that </a:t>
            </a:r>
            <a:r>
              <a:rPr lang="en-GB" dirty="0" smtClean="0"/>
              <a:t>technical </a:t>
            </a:r>
            <a:r>
              <a:rPr lang="en-GB" dirty="0"/>
              <a:t>skills can be </a:t>
            </a:r>
            <a:r>
              <a:rPr lang="en-GB" dirty="0" smtClean="0"/>
              <a:t>developed </a:t>
            </a:r>
            <a:r>
              <a:rPr lang="en-GB" dirty="0"/>
              <a:t>once you start work. </a:t>
            </a:r>
            <a:endParaRPr lang="en-GB" dirty="0" smtClean="0"/>
          </a:p>
          <a:p>
            <a:r>
              <a:rPr lang="en-GB" b="1" dirty="0" smtClean="0"/>
              <a:t>They </a:t>
            </a:r>
            <a:r>
              <a:rPr lang="en-GB" b="1" dirty="0"/>
              <a:t>are therefore especially important to describe in your curriculum vitae</a:t>
            </a:r>
            <a:r>
              <a:rPr lang="en-GB" dirty="0" smtClean="0"/>
              <a:t>.</a:t>
            </a:r>
            <a:endParaRPr lang="en-GB" dirty="0"/>
          </a:p>
        </p:txBody>
      </p:sp>
    </p:spTree>
    <p:extLst>
      <p:ext uri="{BB962C8B-B14F-4D97-AF65-F5344CB8AC3E}">
        <p14:creationId xmlns:p14="http://schemas.microsoft.com/office/powerpoint/2010/main" val="23183978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577" y="50533"/>
            <a:ext cx="8229600" cy="1143000"/>
          </a:xfrm>
        </p:spPr>
        <p:style>
          <a:lnRef idx="2">
            <a:schemeClr val="accent4">
              <a:shade val="50000"/>
            </a:schemeClr>
          </a:lnRef>
          <a:fillRef idx="1">
            <a:schemeClr val="accent4"/>
          </a:fillRef>
          <a:effectRef idx="0">
            <a:schemeClr val="accent4"/>
          </a:effectRef>
          <a:fontRef idx="minor">
            <a:schemeClr val="lt1"/>
          </a:fontRef>
        </p:style>
        <p:txBody>
          <a:bodyPr/>
          <a:lstStyle/>
          <a:p>
            <a:r>
              <a:rPr lang="en-GB" dirty="0" smtClean="0"/>
              <a:t>Meta Skills</a:t>
            </a:r>
            <a:endParaRPr lang="en-GB" dirty="0"/>
          </a:p>
        </p:txBody>
      </p:sp>
      <p:sp>
        <p:nvSpPr>
          <p:cNvPr id="3" name="Content Placeholder 2"/>
          <p:cNvSpPr>
            <a:spLocks noGrp="1"/>
          </p:cNvSpPr>
          <p:nvPr>
            <p:ph idx="1"/>
          </p:nvPr>
        </p:nvSpPr>
        <p:spPr>
          <a:xfrm>
            <a:off x="457200" y="1629076"/>
            <a:ext cx="8229600" cy="4525963"/>
          </a:xfrm>
        </p:spPr>
        <p:txBody>
          <a:bodyPr/>
          <a:lstStyle/>
          <a:p>
            <a:r>
              <a:rPr lang="en-GB" dirty="0" smtClean="0"/>
              <a:t>“Cognitive </a:t>
            </a:r>
            <a:r>
              <a:rPr lang="en-GB" dirty="0"/>
              <a:t>strategies that an individual applies to the processing of new information in a novel </a:t>
            </a:r>
            <a:r>
              <a:rPr lang="en-GB" dirty="0" smtClean="0"/>
              <a:t>situation. </a:t>
            </a:r>
            <a:r>
              <a:rPr lang="en-GB" dirty="0"/>
              <a:t>These skills include chunking or organizing new information, recalling relevant schemas, adding the new information to the old schemas, and creating new </a:t>
            </a:r>
            <a:r>
              <a:rPr lang="en-GB" dirty="0" smtClean="0"/>
              <a:t>schemas”</a:t>
            </a:r>
            <a:endParaRPr lang="en-GB" dirty="0"/>
          </a:p>
        </p:txBody>
      </p:sp>
    </p:spTree>
    <p:extLst>
      <p:ext uri="{BB962C8B-B14F-4D97-AF65-F5344CB8AC3E}">
        <p14:creationId xmlns:p14="http://schemas.microsoft.com/office/powerpoint/2010/main" val="3495774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587141"/>
            <a:ext cx="9240253" cy="5849334"/>
          </a:xfrm>
          <a:prstGeom prst="rect">
            <a:avLst/>
          </a:prstGeom>
        </p:spPr>
      </p:pic>
    </p:spTree>
    <p:extLst>
      <p:ext uri="{BB962C8B-B14F-4D97-AF65-F5344CB8AC3E}">
        <p14:creationId xmlns:p14="http://schemas.microsoft.com/office/powerpoint/2010/main" val="24389235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838784966"/>
              </p:ext>
            </p:extLst>
          </p:nvPr>
        </p:nvGraphicFramePr>
        <p:xfrm>
          <a:off x="457200" y="991403"/>
          <a:ext cx="8378791" cy="5524639"/>
        </p:xfrm>
        <a:graphic>
          <a:graphicData uri="http://schemas.openxmlformats.org/drawingml/2006/table">
            <a:tbl>
              <a:tblPr firstRow="1" firstCol="1" bandRow="1"/>
              <a:tblGrid>
                <a:gridCol w="2792743"/>
                <a:gridCol w="2792743"/>
                <a:gridCol w="2793305"/>
              </a:tblGrid>
              <a:tr h="345400">
                <a:tc>
                  <a:txBody>
                    <a:bodyPr/>
                    <a:lstStyle/>
                    <a:p>
                      <a:pPr>
                        <a:lnSpc>
                          <a:spcPct val="107000"/>
                        </a:lnSpc>
                        <a:spcAft>
                          <a:spcPts val="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Technical 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703" marR="597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b="1">
                          <a:effectLst/>
                          <a:latin typeface="Calibri" panose="020F0502020204030204" pitchFamily="34" charset="0"/>
                          <a:ea typeface="Calibri" panose="020F0502020204030204" pitchFamily="34" charset="0"/>
                          <a:cs typeface="Times New Roman" panose="02020603050405020304" pitchFamily="18" charset="0"/>
                        </a:rPr>
                        <a:t>Process Skills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703" marR="597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Meta Skills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703" marR="597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50624">
                <a:tc>
                  <a:txBody>
                    <a:bodyPr/>
                    <a:lstStyle/>
                    <a:p>
                      <a:pPr>
                        <a:lnSpc>
                          <a:spcPct val="107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txBody>
                  <a:tcPr marL="59703" marR="597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txBody>
                  <a:tcPr marL="59703" marR="597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txBody>
                  <a:tcPr marL="59703" marR="5970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8429805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smtClean="0"/>
              <a:t>CV</a:t>
            </a:r>
            <a:endParaRPr lang="en-GB" dirty="0"/>
          </a:p>
        </p:txBody>
      </p:sp>
      <p:sp>
        <p:nvSpPr>
          <p:cNvPr id="3" name="Content Placeholder 2"/>
          <p:cNvSpPr>
            <a:spLocks noGrp="1"/>
          </p:cNvSpPr>
          <p:nvPr>
            <p:ph idx="1"/>
          </p:nvPr>
        </p:nvSpPr>
        <p:spPr>
          <a:xfrm>
            <a:off x="457199" y="1607420"/>
            <a:ext cx="8359541" cy="5467148"/>
          </a:xfrm>
        </p:spPr>
        <p:txBody>
          <a:bodyPr>
            <a:normAutofit/>
          </a:bodyPr>
          <a:lstStyle/>
          <a:p>
            <a:r>
              <a:rPr lang="en-GB" dirty="0"/>
              <a:t>Curriculum Vitae means ‘course of life’ in Latin.</a:t>
            </a:r>
          </a:p>
          <a:p>
            <a:r>
              <a:rPr lang="en-GB" dirty="0" smtClean="0"/>
              <a:t>Technically </a:t>
            </a:r>
            <a:r>
              <a:rPr lang="en-GB" dirty="0"/>
              <a:t>a CV (Curriculum Vitae) is </a:t>
            </a:r>
            <a:r>
              <a:rPr lang="en-GB" dirty="0" smtClean="0"/>
              <a:t>an outline of all </a:t>
            </a:r>
            <a:r>
              <a:rPr lang="en-GB" dirty="0"/>
              <a:t>of your life achievements, qualifications, </a:t>
            </a:r>
            <a:r>
              <a:rPr lang="en-GB" dirty="0" smtClean="0"/>
              <a:t>relations, </a:t>
            </a:r>
            <a:r>
              <a:rPr lang="en-GB" dirty="0"/>
              <a:t>awards and skills. </a:t>
            </a:r>
            <a:endParaRPr lang="en-GB" dirty="0" smtClean="0"/>
          </a:p>
          <a:p>
            <a:r>
              <a:rPr lang="en-GB" dirty="0" smtClean="0"/>
              <a:t>A “resume” is an </a:t>
            </a:r>
            <a:r>
              <a:rPr lang="en-GB" dirty="0"/>
              <a:t>abbreviated version of your CV that focuses on specific skills and achievements, usually in relation </a:t>
            </a:r>
            <a:r>
              <a:rPr lang="en-GB" dirty="0" smtClean="0"/>
              <a:t>to a specific employment </a:t>
            </a:r>
            <a:r>
              <a:rPr lang="en-GB" dirty="0"/>
              <a:t>opportunity.</a:t>
            </a:r>
          </a:p>
          <a:p>
            <a:r>
              <a:rPr lang="en-GB" dirty="0"/>
              <a:t>However, </a:t>
            </a:r>
            <a:r>
              <a:rPr lang="en-GB" dirty="0" smtClean="0"/>
              <a:t>the </a:t>
            </a:r>
            <a:r>
              <a:rPr lang="en-GB" dirty="0"/>
              <a:t>terms CV and résumé are </a:t>
            </a:r>
            <a:r>
              <a:rPr lang="en-GB" dirty="0" smtClean="0"/>
              <a:t>often used interchangeably</a:t>
            </a:r>
            <a:endParaRPr lang="en-GB" dirty="0"/>
          </a:p>
        </p:txBody>
      </p:sp>
    </p:spTree>
    <p:extLst>
      <p:ext uri="{BB962C8B-B14F-4D97-AF65-F5344CB8AC3E}">
        <p14:creationId xmlns:p14="http://schemas.microsoft.com/office/powerpoint/2010/main" val="35922840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9135"/>
            <a:ext cx="8229600" cy="976646"/>
          </a:xfrm>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smtClean="0"/>
              <a:t>3 Golden Rules of CV writing </a:t>
            </a:r>
            <a:endParaRPr lang="en-GB" dirty="0"/>
          </a:p>
        </p:txBody>
      </p:sp>
      <p:sp>
        <p:nvSpPr>
          <p:cNvPr id="3" name="Content Placeholder 2"/>
          <p:cNvSpPr>
            <a:spLocks noGrp="1"/>
          </p:cNvSpPr>
          <p:nvPr>
            <p:ph idx="1"/>
          </p:nvPr>
        </p:nvSpPr>
        <p:spPr>
          <a:xfrm>
            <a:off x="457200" y="1417638"/>
            <a:ext cx="8369166" cy="5281545"/>
          </a:xfrm>
        </p:spPr>
        <p:txBody>
          <a:bodyPr>
            <a:normAutofit/>
          </a:bodyPr>
          <a:lstStyle/>
          <a:p>
            <a:pPr marL="514350" indent="-514350">
              <a:buFont typeface="+mj-lt"/>
              <a:buAutoNum type="arabicPeriod"/>
            </a:pPr>
            <a:r>
              <a:rPr lang="en-GB" sz="3600" dirty="0"/>
              <a:t>Put yourself in the recruiter’s shoes and think about what they need to know about </a:t>
            </a:r>
            <a:r>
              <a:rPr lang="en-GB" sz="3600" dirty="0" smtClean="0"/>
              <a:t>you; use the </a:t>
            </a:r>
            <a:r>
              <a:rPr lang="en-GB" sz="3600" dirty="0"/>
              <a:t>job </a:t>
            </a:r>
            <a:r>
              <a:rPr lang="en-GB" sz="3600" dirty="0" smtClean="0"/>
              <a:t>description. </a:t>
            </a:r>
            <a:endParaRPr lang="en-GB" sz="3600" dirty="0"/>
          </a:p>
          <a:p>
            <a:pPr marL="514350" indent="-514350">
              <a:buFont typeface="+mj-lt"/>
              <a:buAutoNum type="arabicPeriod"/>
            </a:pPr>
            <a:r>
              <a:rPr lang="en-GB" sz="3600" dirty="0"/>
              <a:t>Use your CV to tell them what they need to know upfront and clearly, in a way that looks professional and believable.  </a:t>
            </a:r>
          </a:p>
          <a:p>
            <a:pPr marL="514350" indent="-514350">
              <a:buFont typeface="+mj-lt"/>
              <a:buAutoNum type="arabicPeriod"/>
            </a:pPr>
            <a:r>
              <a:rPr lang="en-GB" sz="3600" dirty="0"/>
              <a:t>Your CV will not get you the job </a:t>
            </a:r>
            <a:r>
              <a:rPr lang="en-GB" sz="3600" dirty="0" smtClean="0"/>
              <a:t>but</a:t>
            </a:r>
            <a:r>
              <a:rPr lang="en-GB" sz="3600" dirty="0"/>
              <a:t> </a:t>
            </a:r>
            <a:r>
              <a:rPr lang="en-GB" sz="3600" dirty="0" smtClean="0"/>
              <a:t>a good one should show your suitability for the job. </a:t>
            </a:r>
            <a:endParaRPr lang="en-GB" sz="3600" dirty="0"/>
          </a:p>
          <a:p>
            <a:endParaRPr lang="en-GB" dirty="0"/>
          </a:p>
        </p:txBody>
      </p:sp>
    </p:spTree>
    <p:extLst>
      <p:ext uri="{BB962C8B-B14F-4D97-AF65-F5344CB8AC3E}">
        <p14:creationId xmlns:p14="http://schemas.microsoft.com/office/powerpoint/2010/main" val="40073362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2141303"/>
          </a:xfrm>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smtClean="0"/>
              <a:t/>
            </a:r>
            <a:br>
              <a:rPr lang="en-GB" b="1" dirty="0" smtClean="0"/>
            </a:br>
            <a:r>
              <a:rPr lang="en-GB" b="1" dirty="0" smtClean="0"/>
              <a:t>1 Platinum Rule of CV Writing:</a:t>
            </a:r>
            <a:br>
              <a:rPr lang="en-GB" b="1" dirty="0" smtClean="0"/>
            </a:br>
            <a:r>
              <a:rPr lang="en-GB" b="1" dirty="0" smtClean="0"/>
              <a:t>make </a:t>
            </a:r>
            <a:r>
              <a:rPr lang="en-GB" b="1" dirty="0"/>
              <a:t>sure that your spelling and grammar are all correct</a:t>
            </a:r>
            <a:r>
              <a:rPr lang="en-GB" dirty="0"/>
              <a:t/>
            </a:r>
            <a:br>
              <a:rPr lang="en-GB" dirty="0"/>
            </a:br>
            <a:endParaRPr lang="en-GB" dirty="0"/>
          </a:p>
        </p:txBody>
      </p:sp>
      <p:sp>
        <p:nvSpPr>
          <p:cNvPr id="3" name="Content Placeholder 2"/>
          <p:cNvSpPr>
            <a:spLocks noGrp="1"/>
          </p:cNvSpPr>
          <p:nvPr>
            <p:ph idx="1"/>
          </p:nvPr>
        </p:nvSpPr>
        <p:spPr>
          <a:xfrm>
            <a:off x="0" y="2454441"/>
            <a:ext cx="8961120" cy="4817127"/>
          </a:xfrm>
        </p:spPr>
        <p:txBody>
          <a:bodyPr/>
          <a:lstStyle/>
          <a:p>
            <a:r>
              <a:rPr lang="en-GB" sz="3600" dirty="0"/>
              <a:t>E</a:t>
            </a:r>
            <a:r>
              <a:rPr lang="en-GB" sz="3600" dirty="0" smtClean="0"/>
              <a:t>mployers </a:t>
            </a:r>
            <a:r>
              <a:rPr lang="en-GB" sz="3600" dirty="0"/>
              <a:t>bin </a:t>
            </a:r>
            <a:r>
              <a:rPr lang="en-GB" sz="3600" dirty="0" smtClean="0"/>
              <a:t>CVs </a:t>
            </a:r>
            <a:r>
              <a:rPr lang="en-GB" sz="3600" dirty="0"/>
              <a:t>with spelling or grammatical </a:t>
            </a:r>
            <a:r>
              <a:rPr lang="en-GB" sz="3600" dirty="0" smtClean="0"/>
              <a:t>errors because its </a:t>
            </a:r>
            <a:r>
              <a:rPr lang="en-GB" sz="3600" dirty="0"/>
              <a:t>indicative of </a:t>
            </a:r>
            <a:r>
              <a:rPr lang="en-GB" sz="3600" dirty="0" smtClean="0"/>
              <a:t>:</a:t>
            </a:r>
          </a:p>
          <a:p>
            <a:pPr lvl="1">
              <a:buFont typeface="Courier New" panose="02070309020205020404" pitchFamily="49" charset="0"/>
              <a:buChar char="o"/>
            </a:pPr>
            <a:r>
              <a:rPr lang="en-GB" sz="3200" dirty="0" smtClean="0"/>
              <a:t>your attention to detail, </a:t>
            </a:r>
          </a:p>
          <a:p>
            <a:pPr lvl="1">
              <a:buFont typeface="Courier New" panose="02070309020205020404" pitchFamily="49" charset="0"/>
              <a:buChar char="o"/>
            </a:pPr>
            <a:r>
              <a:rPr lang="en-GB" sz="3200" dirty="0" smtClean="0"/>
              <a:t>your ability to use simple IT, </a:t>
            </a:r>
          </a:p>
          <a:p>
            <a:pPr lvl="1">
              <a:buFont typeface="Courier New" panose="02070309020205020404" pitchFamily="49" charset="0"/>
              <a:buChar char="o"/>
            </a:pPr>
            <a:r>
              <a:rPr lang="en-GB" sz="3200" dirty="0" smtClean="0"/>
              <a:t>how much effort you have put in</a:t>
            </a:r>
          </a:p>
          <a:p>
            <a:pPr lvl="1">
              <a:buFont typeface="Courier New" panose="02070309020205020404" pitchFamily="49" charset="0"/>
              <a:buChar char="o"/>
            </a:pPr>
            <a:endParaRPr lang="en-GB" sz="3200" dirty="0" smtClean="0"/>
          </a:p>
          <a:p>
            <a:r>
              <a:rPr lang="en-GB" sz="3600" dirty="0" smtClean="0"/>
              <a:t>Use spell check &amp; get someone else to check </a:t>
            </a:r>
          </a:p>
          <a:p>
            <a:pPr marL="0" indent="0">
              <a:buNone/>
            </a:pPr>
            <a:endParaRPr lang="en-GB" dirty="0"/>
          </a:p>
        </p:txBody>
      </p:sp>
    </p:spTree>
    <p:extLst>
      <p:ext uri="{BB962C8B-B14F-4D97-AF65-F5344CB8AC3E}">
        <p14:creationId xmlns:p14="http://schemas.microsoft.com/office/powerpoint/2010/main" val="9746027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168" y="182880"/>
            <a:ext cx="8229601" cy="952901"/>
          </a:xfrm>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smtClean="0"/>
              <a:t>Include </a:t>
            </a:r>
            <a:r>
              <a:rPr lang="en-GB" b="1" dirty="0"/>
              <a:t>your contact details at the top</a:t>
            </a:r>
            <a:endParaRPr lang="en-GB" dirty="0"/>
          </a:p>
        </p:txBody>
      </p:sp>
      <p:sp>
        <p:nvSpPr>
          <p:cNvPr id="3" name="Content Placeholder 2"/>
          <p:cNvSpPr>
            <a:spLocks noGrp="1"/>
          </p:cNvSpPr>
          <p:nvPr>
            <p:ph idx="1"/>
          </p:nvPr>
        </p:nvSpPr>
        <p:spPr>
          <a:xfrm>
            <a:off x="315226" y="1503947"/>
            <a:ext cx="8607393" cy="5224112"/>
          </a:xfrm>
        </p:spPr>
        <p:txBody>
          <a:bodyPr>
            <a:normAutofit fontScale="92500" lnSpcReduction="10000"/>
          </a:bodyPr>
          <a:lstStyle/>
          <a:p>
            <a:pPr marL="0" indent="0">
              <a:buNone/>
            </a:pPr>
            <a:r>
              <a:rPr lang="en-GB" dirty="0" smtClean="0"/>
              <a:t>Start </a:t>
            </a:r>
            <a:r>
              <a:rPr lang="en-GB" dirty="0"/>
              <a:t>with your </a:t>
            </a:r>
            <a:r>
              <a:rPr lang="en-GB" sz="4300" b="1" dirty="0"/>
              <a:t>name</a:t>
            </a:r>
            <a:r>
              <a:rPr lang="en-GB" sz="3900" b="1" dirty="0"/>
              <a:t>,</a:t>
            </a:r>
            <a:r>
              <a:rPr lang="en-GB" dirty="0"/>
              <a:t> </a:t>
            </a:r>
            <a:r>
              <a:rPr lang="en-GB" b="1" dirty="0"/>
              <a:t>address</a:t>
            </a:r>
            <a:r>
              <a:rPr lang="en-GB" dirty="0"/>
              <a:t>, </a:t>
            </a:r>
            <a:r>
              <a:rPr lang="en-GB" b="1" dirty="0"/>
              <a:t>phone number </a:t>
            </a:r>
            <a:r>
              <a:rPr lang="en-GB" dirty="0"/>
              <a:t>and </a:t>
            </a:r>
            <a:r>
              <a:rPr lang="en-GB" b="1" dirty="0"/>
              <a:t>email </a:t>
            </a:r>
            <a:r>
              <a:rPr lang="en-GB" b="1" dirty="0" smtClean="0"/>
              <a:t>address</a:t>
            </a:r>
          </a:p>
          <a:p>
            <a:r>
              <a:rPr lang="en-GB" dirty="0" smtClean="0"/>
              <a:t>Use a long-term addresses/ numbers</a:t>
            </a:r>
          </a:p>
          <a:p>
            <a:r>
              <a:rPr lang="en-GB" dirty="0" smtClean="0"/>
              <a:t>Use a “professional” </a:t>
            </a:r>
            <a:r>
              <a:rPr lang="en-GB" dirty="0"/>
              <a:t>email </a:t>
            </a:r>
            <a:r>
              <a:rPr lang="en-GB" dirty="0" smtClean="0"/>
              <a:t>address, consider </a:t>
            </a:r>
            <a:r>
              <a:rPr lang="en-GB" dirty="0"/>
              <a:t>buying your own domain name; so rather than </a:t>
            </a:r>
            <a:r>
              <a:rPr lang="en-GB" dirty="0" smtClean="0">
                <a:solidFill>
                  <a:srgbClr val="FF0000"/>
                </a:solidFill>
                <a:hlinkClick r:id="rId2"/>
              </a:rPr>
              <a:t>sexgod@hotmail.com</a:t>
            </a:r>
            <a:r>
              <a:rPr lang="en-GB" dirty="0"/>
              <a:t>  </a:t>
            </a:r>
            <a:endParaRPr lang="en-GB" dirty="0" smtClean="0"/>
          </a:p>
          <a:p>
            <a:pPr marL="0" indent="0">
              <a:buNone/>
            </a:pPr>
            <a:r>
              <a:rPr lang="en-GB" dirty="0" smtClean="0"/>
              <a:t>	you </a:t>
            </a:r>
            <a:r>
              <a:rPr lang="en-GB" dirty="0"/>
              <a:t>could have </a:t>
            </a:r>
            <a:r>
              <a:rPr lang="en-GB" dirty="0" smtClean="0">
                <a:hlinkClick r:id="rId3"/>
              </a:rPr>
              <a:t>bob@smithfamily.com</a:t>
            </a:r>
            <a:r>
              <a:rPr lang="en-GB" dirty="0" smtClean="0"/>
              <a:t> </a:t>
            </a:r>
            <a:r>
              <a:rPr lang="en-GB" dirty="0"/>
              <a:t>or </a:t>
            </a:r>
            <a:r>
              <a:rPr lang="en-GB" dirty="0" smtClean="0"/>
              <a:t>					</a:t>
            </a:r>
            <a:r>
              <a:rPr lang="en-GB" dirty="0" smtClean="0">
                <a:hlinkClick r:id="rId4"/>
              </a:rPr>
              <a:t>JaneSmith@Towy-Pursuits.com</a:t>
            </a:r>
            <a:endParaRPr lang="en-GB" dirty="0"/>
          </a:p>
          <a:p>
            <a:r>
              <a:rPr lang="en-GB" dirty="0"/>
              <a:t>Does your email address link to social media accounts? Create alternate accounts, hide/ limit content </a:t>
            </a:r>
          </a:p>
          <a:p>
            <a:pPr marL="0" indent="0">
              <a:buNone/>
            </a:pPr>
            <a:endParaRPr lang="en-GB" dirty="0"/>
          </a:p>
        </p:txBody>
      </p:sp>
    </p:spTree>
    <p:extLst>
      <p:ext uri="{BB962C8B-B14F-4D97-AF65-F5344CB8AC3E}">
        <p14:creationId xmlns:p14="http://schemas.microsoft.com/office/powerpoint/2010/main" val="30548372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smtClean="0"/>
              <a:t/>
            </a:r>
            <a:br>
              <a:rPr lang="en-GB" b="1" dirty="0" smtClean="0"/>
            </a:br>
            <a:r>
              <a:rPr lang="en-GB" b="1" dirty="0" smtClean="0"/>
              <a:t>Decide </a:t>
            </a:r>
            <a:r>
              <a:rPr lang="en-GB" b="1" dirty="0"/>
              <a:t>whether you want to start with a personal statement</a:t>
            </a:r>
            <a:r>
              <a:rPr lang="en-GB" dirty="0"/>
              <a:t/>
            </a:r>
            <a:br>
              <a:rPr lang="en-GB" dirty="0"/>
            </a:br>
            <a:endParaRPr lang="en-GB" dirty="0"/>
          </a:p>
        </p:txBody>
      </p:sp>
      <p:sp>
        <p:nvSpPr>
          <p:cNvPr id="3" name="Content Placeholder 2"/>
          <p:cNvSpPr>
            <a:spLocks noGrp="1"/>
          </p:cNvSpPr>
          <p:nvPr>
            <p:ph idx="1"/>
          </p:nvPr>
        </p:nvSpPr>
        <p:spPr>
          <a:xfrm>
            <a:off x="457200" y="2007184"/>
            <a:ext cx="8229600" cy="4525963"/>
          </a:xfrm>
        </p:spPr>
        <p:txBody>
          <a:bodyPr/>
          <a:lstStyle/>
          <a:p>
            <a:r>
              <a:rPr lang="en-GB" sz="4000" dirty="0" smtClean="0"/>
              <a:t>This </a:t>
            </a:r>
            <a:r>
              <a:rPr lang="en-GB" sz="4000" dirty="0"/>
              <a:t>is optional- </a:t>
            </a:r>
            <a:r>
              <a:rPr lang="en-GB" sz="4000" dirty="0" smtClean="0"/>
              <a:t>and a </a:t>
            </a:r>
            <a:r>
              <a:rPr lang="en-GB" sz="4000" dirty="0"/>
              <a:t>Marmite issue!</a:t>
            </a:r>
          </a:p>
          <a:p>
            <a:r>
              <a:rPr lang="en-GB" sz="4000" dirty="0"/>
              <a:t>If you use one, it needs to say something </a:t>
            </a:r>
            <a:r>
              <a:rPr lang="en-GB" sz="4000" i="1" dirty="0"/>
              <a:t>real</a:t>
            </a:r>
            <a:r>
              <a:rPr lang="en-GB" sz="4000" dirty="0"/>
              <a:t> and </a:t>
            </a:r>
            <a:r>
              <a:rPr lang="en-GB" sz="4000" i="1" dirty="0"/>
              <a:t>relevant </a:t>
            </a:r>
            <a:r>
              <a:rPr lang="en-GB" sz="4000" dirty="0"/>
              <a:t>about you. Avoid jargon such as ‘forward-thinking’ or ‘strategic’ but showcase your strengths</a:t>
            </a:r>
          </a:p>
          <a:p>
            <a:endParaRPr lang="en-GB" dirty="0"/>
          </a:p>
        </p:txBody>
      </p:sp>
    </p:spTree>
    <p:extLst>
      <p:ext uri="{BB962C8B-B14F-4D97-AF65-F5344CB8AC3E}">
        <p14:creationId xmlns:p14="http://schemas.microsoft.com/office/powerpoint/2010/main" val="6932459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061158" cy="2454442"/>
          </a:xfrm>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a:t>Include sections on Key Skills, Knowledge and Achievements, Work Experience, NGB/ Technical Skills and </a:t>
            </a:r>
            <a:r>
              <a:rPr lang="en-GB" b="1" dirty="0" smtClean="0"/>
              <a:t>Education</a:t>
            </a:r>
            <a:endParaRPr lang="en-GB" dirty="0"/>
          </a:p>
        </p:txBody>
      </p:sp>
      <p:sp>
        <p:nvSpPr>
          <p:cNvPr id="3" name="Content Placeholder 2"/>
          <p:cNvSpPr>
            <a:spLocks noGrp="1"/>
          </p:cNvSpPr>
          <p:nvPr>
            <p:ph idx="1"/>
          </p:nvPr>
        </p:nvSpPr>
        <p:spPr>
          <a:xfrm>
            <a:off x="457200" y="2729079"/>
            <a:ext cx="8229600" cy="3840163"/>
          </a:xfrm>
        </p:spPr>
        <p:txBody>
          <a:bodyPr>
            <a:normAutofit/>
          </a:bodyPr>
          <a:lstStyle/>
          <a:p>
            <a:r>
              <a:rPr lang="en-GB" sz="3600" dirty="0" smtClean="0"/>
              <a:t>How </a:t>
            </a:r>
            <a:r>
              <a:rPr lang="en-GB" sz="3600" dirty="0"/>
              <a:t>much to include in each section depends on the </a:t>
            </a:r>
            <a:r>
              <a:rPr lang="en-GB" sz="3600" dirty="0" smtClean="0"/>
              <a:t>job </a:t>
            </a:r>
            <a:r>
              <a:rPr lang="en-GB" sz="3600" dirty="0"/>
              <a:t>to which you are applying. </a:t>
            </a:r>
          </a:p>
          <a:p>
            <a:r>
              <a:rPr lang="en-GB" sz="3600" dirty="0"/>
              <a:t>Start with the most recent achievement, experience or training, and work backwards in each section.</a:t>
            </a:r>
          </a:p>
          <a:p>
            <a:endParaRPr lang="en-GB" dirty="0"/>
          </a:p>
        </p:txBody>
      </p:sp>
    </p:spTree>
    <p:extLst>
      <p:ext uri="{BB962C8B-B14F-4D97-AF65-F5344CB8AC3E}">
        <p14:creationId xmlns:p14="http://schemas.microsoft.com/office/powerpoint/2010/main" val="4086873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98042" cy="1919922"/>
          </a:xfrm>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smtClean="0"/>
              <a:t/>
            </a:r>
            <a:br>
              <a:rPr lang="en-GB" b="1" dirty="0" smtClean="0"/>
            </a:br>
            <a:r>
              <a:rPr lang="en-GB" b="1" dirty="0" smtClean="0"/>
              <a:t>When </a:t>
            </a:r>
            <a:r>
              <a:rPr lang="en-GB" b="1" dirty="0"/>
              <a:t>discussing achievements, focus on what you’ve actually done and </a:t>
            </a:r>
            <a:r>
              <a:rPr lang="en-GB" b="1" dirty="0" smtClean="0"/>
              <a:t>the result </a:t>
            </a:r>
            <a:r>
              <a:rPr lang="en-GB" b="1" dirty="0"/>
              <a:t>achieved</a:t>
            </a:r>
            <a:r>
              <a:rPr lang="en-GB" dirty="0"/>
              <a:t/>
            </a:r>
            <a:br>
              <a:rPr lang="en-GB" dirty="0"/>
            </a:br>
            <a:endParaRPr lang="en-GB" dirty="0"/>
          </a:p>
        </p:txBody>
      </p:sp>
      <p:sp>
        <p:nvSpPr>
          <p:cNvPr id="3" name="Content Placeholder 2"/>
          <p:cNvSpPr>
            <a:spLocks noGrp="1"/>
          </p:cNvSpPr>
          <p:nvPr>
            <p:ph idx="1"/>
          </p:nvPr>
        </p:nvSpPr>
        <p:spPr>
          <a:xfrm>
            <a:off x="457200" y="2332037"/>
            <a:ext cx="8229600" cy="4525963"/>
          </a:xfrm>
        </p:spPr>
        <p:txBody>
          <a:bodyPr>
            <a:normAutofit fontScale="92500"/>
          </a:bodyPr>
          <a:lstStyle/>
          <a:p>
            <a:r>
              <a:rPr lang="en-GB" dirty="0"/>
              <a:t>Concentrate on your personal actions, the precise outcome, and how you knew the action was a </a:t>
            </a:r>
            <a:r>
              <a:rPr lang="en-GB" dirty="0" smtClean="0"/>
              <a:t>success. Use the </a:t>
            </a:r>
            <a:r>
              <a:rPr lang="en-GB" dirty="0"/>
              <a:t>form “</a:t>
            </a:r>
            <a:r>
              <a:rPr lang="en-GB" i="1" dirty="0"/>
              <a:t>In situation x, I did this, and the end result was that</a:t>
            </a:r>
            <a:r>
              <a:rPr lang="en-GB" dirty="0"/>
              <a:t>”.</a:t>
            </a:r>
          </a:p>
          <a:p>
            <a:r>
              <a:rPr lang="en-GB" dirty="0"/>
              <a:t>For example:</a:t>
            </a:r>
          </a:p>
          <a:p>
            <a:r>
              <a:rPr lang="en-GB" i="1" dirty="0" smtClean="0"/>
              <a:t>As </a:t>
            </a:r>
            <a:r>
              <a:rPr lang="en-GB" i="1" dirty="0"/>
              <a:t>president of the </a:t>
            </a:r>
            <a:r>
              <a:rPr lang="en-GB" i="1" dirty="0" smtClean="0"/>
              <a:t>university climbing </a:t>
            </a:r>
            <a:r>
              <a:rPr lang="en-GB" i="1" dirty="0"/>
              <a:t>club </a:t>
            </a:r>
            <a:r>
              <a:rPr lang="en-GB" i="1" dirty="0" smtClean="0"/>
              <a:t>I </a:t>
            </a:r>
            <a:r>
              <a:rPr lang="en-GB" b="1" i="1" dirty="0" smtClean="0"/>
              <a:t>forged links </a:t>
            </a:r>
            <a:r>
              <a:rPr lang="en-GB" i="1" dirty="0" smtClean="0"/>
              <a:t>with a sponsor </a:t>
            </a:r>
            <a:r>
              <a:rPr lang="en-GB" i="1" dirty="0"/>
              <a:t>from </a:t>
            </a:r>
            <a:r>
              <a:rPr lang="en-GB" b="1" i="1" dirty="0"/>
              <a:t>contacts</a:t>
            </a:r>
            <a:r>
              <a:rPr lang="en-GB" i="1" dirty="0"/>
              <a:t> made during work experience and </a:t>
            </a:r>
            <a:r>
              <a:rPr lang="en-GB" b="1" i="1" dirty="0"/>
              <a:t>successfull</a:t>
            </a:r>
            <a:r>
              <a:rPr lang="en-GB" i="1" dirty="0"/>
              <a:t>y obtained funding for new equipment.</a:t>
            </a:r>
            <a:endParaRPr lang="en-GB" dirty="0"/>
          </a:p>
          <a:p>
            <a:pPr marL="0" indent="0">
              <a:buNone/>
            </a:pPr>
            <a:endParaRPr lang="en-GB" dirty="0"/>
          </a:p>
        </p:txBody>
      </p:sp>
    </p:spTree>
    <p:extLst>
      <p:ext uri="{BB962C8B-B14F-4D97-AF65-F5344CB8AC3E}">
        <p14:creationId xmlns:p14="http://schemas.microsoft.com/office/powerpoint/2010/main" val="3331918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smtClean="0"/>
              <a:t/>
            </a:r>
            <a:br>
              <a:rPr lang="en-GB" b="1" dirty="0" smtClean="0"/>
            </a:br>
            <a:r>
              <a:rPr lang="en-GB" b="1" dirty="0" smtClean="0"/>
              <a:t>Include </a:t>
            </a:r>
            <a:r>
              <a:rPr lang="en-GB" b="1" dirty="0"/>
              <a:t>everything relevant in ‘Work Experience’ and ‘Education’</a:t>
            </a:r>
            <a:r>
              <a:rPr lang="en-GB" dirty="0"/>
              <a:t/>
            </a:r>
            <a:br>
              <a:rPr lang="en-GB" dirty="0"/>
            </a:br>
            <a:endParaRPr lang="en-GB" dirty="0"/>
          </a:p>
        </p:txBody>
      </p:sp>
      <p:sp>
        <p:nvSpPr>
          <p:cNvPr id="3" name="Content Placeholder 2"/>
          <p:cNvSpPr>
            <a:spLocks noGrp="1"/>
          </p:cNvSpPr>
          <p:nvPr>
            <p:ph idx="1"/>
          </p:nvPr>
        </p:nvSpPr>
        <p:spPr>
          <a:xfrm>
            <a:off x="457199" y="1600200"/>
            <a:ext cx="8359541" cy="4935354"/>
          </a:xfrm>
        </p:spPr>
        <p:txBody>
          <a:bodyPr>
            <a:normAutofit/>
          </a:bodyPr>
          <a:lstStyle/>
          <a:p>
            <a:r>
              <a:rPr lang="en-GB" dirty="0" smtClean="0"/>
              <a:t>Employers </a:t>
            </a:r>
            <a:r>
              <a:rPr lang="en-GB" dirty="0"/>
              <a:t>will be suspicious of any gaps, be sure to account for everything!</a:t>
            </a:r>
          </a:p>
          <a:p>
            <a:r>
              <a:rPr lang="en-GB" dirty="0" smtClean="0"/>
              <a:t>Only include specific details of things </a:t>
            </a:r>
            <a:r>
              <a:rPr lang="en-GB" dirty="0"/>
              <a:t>relevant to the </a:t>
            </a:r>
            <a:r>
              <a:rPr lang="en-GB" dirty="0" smtClean="0"/>
              <a:t>job. </a:t>
            </a:r>
            <a:endParaRPr lang="en-GB" dirty="0"/>
          </a:p>
          <a:p>
            <a:r>
              <a:rPr lang="en-GB" dirty="0"/>
              <a:t>Check the essential requirements for the job, and make sure you’ve addressed anything that’s mentioned</a:t>
            </a:r>
            <a:r>
              <a:rPr lang="en-GB" dirty="0" smtClean="0"/>
              <a:t>.</a:t>
            </a:r>
          </a:p>
          <a:p>
            <a:r>
              <a:rPr lang="en-GB" dirty="0" smtClean="0"/>
              <a:t>Highlight specific modules that are relevant.</a:t>
            </a:r>
            <a:endParaRPr lang="en-GB" dirty="0"/>
          </a:p>
          <a:p>
            <a:endParaRPr lang="en-GB" dirty="0"/>
          </a:p>
        </p:txBody>
      </p:sp>
    </p:spTree>
    <p:extLst>
      <p:ext uri="{BB962C8B-B14F-4D97-AF65-F5344CB8AC3E}">
        <p14:creationId xmlns:p14="http://schemas.microsoft.com/office/powerpoint/2010/main" val="1327444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b="1" dirty="0" smtClean="0"/>
              <a:t/>
            </a:r>
            <a:br>
              <a:rPr lang="en-GB" b="1" dirty="0" smtClean="0"/>
            </a:br>
            <a:r>
              <a:rPr lang="en-GB" b="1" dirty="0" smtClean="0"/>
              <a:t>Work </a:t>
            </a:r>
            <a:r>
              <a:rPr lang="en-GB" b="1" dirty="0"/>
              <a:t>on your presentation</a:t>
            </a:r>
            <a:r>
              <a:rPr lang="en-GB" dirty="0"/>
              <a:t/>
            </a:r>
            <a:br>
              <a:rPr lang="en-GB" dirty="0"/>
            </a:br>
            <a:endParaRPr lang="en-GB" dirty="0"/>
          </a:p>
        </p:txBody>
      </p:sp>
      <p:sp>
        <p:nvSpPr>
          <p:cNvPr id="3" name="Content Placeholder 2"/>
          <p:cNvSpPr>
            <a:spLocks noGrp="1"/>
          </p:cNvSpPr>
          <p:nvPr>
            <p:ph idx="1"/>
          </p:nvPr>
        </p:nvSpPr>
        <p:spPr>
          <a:xfrm>
            <a:off x="259882" y="1600200"/>
            <a:ext cx="8518358" cy="5012356"/>
          </a:xfrm>
        </p:spPr>
        <p:txBody>
          <a:bodyPr>
            <a:normAutofit lnSpcReduction="10000"/>
          </a:bodyPr>
          <a:lstStyle/>
          <a:p>
            <a:r>
              <a:rPr lang="en-GB" dirty="0" smtClean="0"/>
              <a:t>Use </a:t>
            </a:r>
            <a:r>
              <a:rPr lang="en-GB" dirty="0"/>
              <a:t>a standard and professional-looking font such as Arial or Calibri, no smaller than 10 point for body text, larger for headings. </a:t>
            </a:r>
          </a:p>
          <a:p>
            <a:r>
              <a:rPr lang="en-GB" dirty="0"/>
              <a:t>Lay your CV out nicely on the page so that it’s easy to read and looks professional. </a:t>
            </a:r>
            <a:endParaRPr lang="en-GB" dirty="0" smtClean="0"/>
          </a:p>
          <a:p>
            <a:r>
              <a:rPr lang="en-GB" dirty="0" smtClean="0"/>
              <a:t>Remember </a:t>
            </a:r>
            <a:r>
              <a:rPr lang="en-GB" dirty="0"/>
              <a:t>that it will probably be printed in black and white. </a:t>
            </a:r>
            <a:endParaRPr lang="en-GB" dirty="0" smtClean="0"/>
          </a:p>
          <a:p>
            <a:r>
              <a:rPr lang="en-GB" dirty="0" smtClean="0"/>
              <a:t>If </a:t>
            </a:r>
            <a:r>
              <a:rPr lang="en-GB" dirty="0"/>
              <a:t>you’re not sure where to start with design, there are plenty of free CV templates available online.</a:t>
            </a:r>
          </a:p>
          <a:p>
            <a:endParaRPr lang="en-GB" dirty="0"/>
          </a:p>
        </p:txBody>
      </p:sp>
    </p:spTree>
    <p:extLst>
      <p:ext uri="{BB962C8B-B14F-4D97-AF65-F5344CB8AC3E}">
        <p14:creationId xmlns:p14="http://schemas.microsoft.com/office/powerpoint/2010/main" val="1962701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smtClean="0"/>
              <a:t>Hobbies and Interests</a:t>
            </a:r>
            <a:endParaRPr lang="en-GB" dirty="0"/>
          </a:p>
        </p:txBody>
      </p:sp>
      <p:sp>
        <p:nvSpPr>
          <p:cNvPr id="3" name="Content Placeholder 2"/>
          <p:cNvSpPr>
            <a:spLocks noGrp="1"/>
          </p:cNvSpPr>
          <p:nvPr>
            <p:ph idx="1"/>
          </p:nvPr>
        </p:nvSpPr>
        <p:spPr/>
        <p:txBody>
          <a:bodyPr/>
          <a:lstStyle/>
          <a:p>
            <a:r>
              <a:rPr lang="en-GB" dirty="0"/>
              <a:t>Include your hobbies, emphasise how they have developed skills relevant to the job. </a:t>
            </a:r>
            <a:endParaRPr lang="en-GB" dirty="0" smtClean="0"/>
          </a:p>
          <a:p>
            <a:r>
              <a:rPr lang="en-GB" dirty="0" smtClean="0"/>
              <a:t>Don’t </a:t>
            </a:r>
            <a:r>
              <a:rPr lang="en-GB" dirty="0"/>
              <a:t>be tempted to show off by including something that sounds impressive, but isn’t really. </a:t>
            </a:r>
          </a:p>
          <a:p>
            <a:endParaRPr lang="en-GB" dirty="0"/>
          </a:p>
        </p:txBody>
      </p:sp>
    </p:spTree>
    <p:extLst>
      <p:ext uri="{BB962C8B-B14F-4D97-AF65-F5344CB8AC3E}">
        <p14:creationId xmlns:p14="http://schemas.microsoft.com/office/powerpoint/2010/main" val="1920753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smtClean="0"/>
              <a:t>Mind Your Language</a:t>
            </a:r>
            <a:endParaRPr lang="en-GB" dirty="0"/>
          </a:p>
        </p:txBody>
      </p:sp>
      <p:sp>
        <p:nvSpPr>
          <p:cNvPr id="3" name="Content Placeholder 2"/>
          <p:cNvSpPr>
            <a:spLocks noGrp="1"/>
          </p:cNvSpPr>
          <p:nvPr>
            <p:ph idx="1"/>
          </p:nvPr>
        </p:nvSpPr>
        <p:spPr>
          <a:xfrm>
            <a:off x="457200" y="1600200"/>
            <a:ext cx="8475044" cy="4867977"/>
          </a:xfrm>
        </p:spPr>
        <p:txBody>
          <a:bodyPr/>
          <a:lstStyle/>
          <a:p>
            <a:r>
              <a:rPr lang="en-GB" dirty="0"/>
              <a:t>Don’t be </a:t>
            </a:r>
            <a:r>
              <a:rPr lang="en-GB" dirty="0" smtClean="0"/>
              <a:t>negative, </a:t>
            </a:r>
            <a:r>
              <a:rPr lang="en-GB" dirty="0"/>
              <a:t>instead of “problems” </a:t>
            </a:r>
            <a:r>
              <a:rPr lang="en-GB" dirty="0" smtClean="0"/>
              <a:t>there were “challenges demanding creative thinking and dynamic approaches”</a:t>
            </a:r>
          </a:p>
          <a:p>
            <a:r>
              <a:rPr lang="en-GB" dirty="0" smtClean="0"/>
              <a:t>Positively frame the reason why you left a job/ course</a:t>
            </a:r>
            <a:endParaRPr lang="en-GB" dirty="0"/>
          </a:p>
          <a:p>
            <a:r>
              <a:rPr lang="en-GB" dirty="0" smtClean="0"/>
              <a:t>Create a positive impression by using strong “action” verbs</a:t>
            </a:r>
          </a:p>
          <a:p>
            <a:r>
              <a:rPr lang="en-GB" dirty="0" smtClean="0"/>
              <a:t>Avoid weak “passive” verbs…</a:t>
            </a:r>
          </a:p>
        </p:txBody>
      </p:sp>
    </p:spTree>
    <p:extLst>
      <p:ext uri="{BB962C8B-B14F-4D97-AF65-F5344CB8AC3E}">
        <p14:creationId xmlns:p14="http://schemas.microsoft.com/office/powerpoint/2010/main" val="583659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shade val="50000"/>
            </a:schemeClr>
          </a:lnRef>
          <a:fillRef idx="1">
            <a:schemeClr val="accent3"/>
          </a:fillRef>
          <a:effectRef idx="0">
            <a:schemeClr val="accent3"/>
          </a:effectRef>
          <a:fontRef idx="minor">
            <a:schemeClr val="lt1"/>
          </a:fontRef>
        </p:style>
        <p:txBody>
          <a:bodyPr/>
          <a:lstStyle/>
          <a:p>
            <a:r>
              <a:rPr lang="en-GB" b="1" dirty="0"/>
              <a:t>Accentuate the positive </a:t>
            </a:r>
            <a:endParaRPr lang="en-GB" dirty="0"/>
          </a:p>
        </p:txBody>
      </p:sp>
      <p:sp>
        <p:nvSpPr>
          <p:cNvPr id="3" name="Content Placeholder 2"/>
          <p:cNvSpPr>
            <a:spLocks noGrp="1"/>
          </p:cNvSpPr>
          <p:nvPr>
            <p:ph idx="1"/>
          </p:nvPr>
        </p:nvSpPr>
        <p:spPr/>
        <p:txBody>
          <a:bodyPr>
            <a:normAutofit fontScale="92500"/>
          </a:bodyPr>
          <a:lstStyle/>
          <a:p>
            <a:r>
              <a:rPr lang="en-GB" dirty="0" smtClean="0"/>
              <a:t>You </a:t>
            </a:r>
            <a:r>
              <a:rPr lang="en-GB" dirty="0"/>
              <a:t>might be embarrassed about flipping burgers at McDonalds, and perhaps you don’t think it fits with your planned career in the outdoors. But if you don’t have much work experience, every bit is useful and you should show what you learned from it: </a:t>
            </a:r>
            <a:r>
              <a:rPr lang="en-GB" dirty="0" smtClean="0"/>
              <a:t>teamwork, </a:t>
            </a:r>
            <a:r>
              <a:rPr lang="en-GB" dirty="0"/>
              <a:t>customer </a:t>
            </a:r>
            <a:r>
              <a:rPr lang="en-GB" dirty="0" smtClean="0"/>
              <a:t>service, punctuality, </a:t>
            </a:r>
            <a:r>
              <a:rPr lang="en-GB" dirty="0"/>
              <a:t>following protocols etc. </a:t>
            </a:r>
            <a:endParaRPr lang="en-GB" dirty="0" smtClean="0"/>
          </a:p>
          <a:p>
            <a:r>
              <a:rPr lang="en-GB" dirty="0">
                <a:hlinkClick r:id="rId2"/>
              </a:rPr>
              <a:t>https://</a:t>
            </a:r>
            <a:r>
              <a:rPr lang="en-GB" dirty="0" smtClean="0">
                <a:hlinkClick r:id="rId2"/>
              </a:rPr>
              <a:t>www.youtube.com/watch?v=4IP9h40z0sk</a:t>
            </a:r>
            <a:endParaRPr lang="en-GB" dirty="0" smtClean="0"/>
          </a:p>
          <a:p>
            <a:pPr marL="0" indent="0">
              <a:buNone/>
            </a:pPr>
            <a:endParaRPr lang="en-GB" dirty="0"/>
          </a:p>
        </p:txBody>
      </p:sp>
    </p:spTree>
    <p:extLst>
      <p:ext uri="{BB962C8B-B14F-4D97-AF65-F5344CB8AC3E}">
        <p14:creationId xmlns:p14="http://schemas.microsoft.com/office/powerpoint/2010/main" val="4239819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1109311"/>
            <a:ext cx="8340291" cy="4858352"/>
          </a:xfrm>
        </p:spPr>
        <p:txBody>
          <a:bodyPr>
            <a:noAutofit/>
          </a:bodyPr>
          <a:lstStyle/>
          <a:p>
            <a:pPr marL="0" indent="0">
              <a:buNone/>
            </a:pPr>
            <a:r>
              <a:rPr lang="en-GB" sz="4000" i="1" dirty="0" smtClean="0"/>
              <a:t>"</a:t>
            </a:r>
            <a:r>
              <a:rPr lang="en-GB" sz="4000" i="1" dirty="0"/>
              <a:t>For my final-year project, I </a:t>
            </a:r>
            <a:r>
              <a:rPr lang="en-GB" sz="4000" b="1" i="1" dirty="0">
                <a:solidFill>
                  <a:srgbClr val="C00000"/>
                </a:solidFill>
              </a:rPr>
              <a:t>had to</a:t>
            </a:r>
            <a:r>
              <a:rPr lang="en-GB" sz="4000" i="1" dirty="0">
                <a:solidFill>
                  <a:srgbClr val="C00000"/>
                </a:solidFill>
              </a:rPr>
              <a:t> </a:t>
            </a:r>
            <a:r>
              <a:rPr lang="en-GB" sz="4000" i="1" dirty="0"/>
              <a:t>carry out a survey of patients' attitudes to health care services for the elderly. This </a:t>
            </a:r>
            <a:r>
              <a:rPr lang="en-GB" sz="4000" b="1" i="1" dirty="0">
                <a:solidFill>
                  <a:srgbClr val="C00000"/>
                </a:solidFill>
              </a:rPr>
              <a:t>involved</a:t>
            </a:r>
            <a:r>
              <a:rPr lang="en-GB" sz="4000" i="1" dirty="0">
                <a:solidFill>
                  <a:srgbClr val="C00000"/>
                </a:solidFill>
              </a:rPr>
              <a:t> </a:t>
            </a:r>
            <a:r>
              <a:rPr lang="en-GB" sz="4000" i="1" dirty="0"/>
              <a:t>interviewing patients in hospital and in their homes. A database </a:t>
            </a:r>
            <a:r>
              <a:rPr lang="en-GB" sz="4000" b="1" i="1" dirty="0">
                <a:solidFill>
                  <a:srgbClr val="C00000"/>
                </a:solidFill>
              </a:rPr>
              <a:t>was used</a:t>
            </a:r>
            <a:r>
              <a:rPr lang="en-GB" sz="4000" i="1" dirty="0">
                <a:solidFill>
                  <a:srgbClr val="C00000"/>
                </a:solidFill>
              </a:rPr>
              <a:t> </a:t>
            </a:r>
            <a:r>
              <a:rPr lang="en-GB" sz="4000" i="1" dirty="0"/>
              <a:t>to keep track of data collected. This project was</a:t>
            </a:r>
            <a:r>
              <a:rPr lang="en-GB" sz="4000" b="1" i="1" dirty="0"/>
              <a:t> </a:t>
            </a:r>
            <a:r>
              <a:rPr lang="en-GB" sz="4000" b="1" i="1" dirty="0">
                <a:solidFill>
                  <a:srgbClr val="C00000"/>
                </a:solidFill>
              </a:rPr>
              <a:t>finished</a:t>
            </a:r>
            <a:r>
              <a:rPr lang="en-GB" sz="4000" i="1" dirty="0"/>
              <a:t> on time and was awarded a 2.1 grade."</a:t>
            </a:r>
            <a:r>
              <a:rPr lang="en-GB" sz="4000" dirty="0"/>
              <a:t> </a:t>
            </a:r>
          </a:p>
        </p:txBody>
      </p:sp>
    </p:spTree>
    <p:extLst>
      <p:ext uri="{BB962C8B-B14F-4D97-AF65-F5344CB8AC3E}">
        <p14:creationId xmlns:p14="http://schemas.microsoft.com/office/powerpoint/2010/main" val="3514914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3">
                    <a:lumMod val="75000"/>
                  </a:schemeClr>
                </a:solidFill>
              </a:rPr>
              <a:t>More positively…</a:t>
            </a:r>
            <a:endParaRPr lang="en-GB" b="1" dirty="0">
              <a:solidFill>
                <a:schemeClr val="accent3">
                  <a:lumMod val="75000"/>
                </a:schemeClr>
              </a:solidFill>
            </a:endParaRPr>
          </a:p>
        </p:txBody>
      </p:sp>
      <p:sp>
        <p:nvSpPr>
          <p:cNvPr id="3" name="Content Placeholder 2"/>
          <p:cNvSpPr>
            <a:spLocks noGrp="1"/>
          </p:cNvSpPr>
          <p:nvPr>
            <p:ph idx="1"/>
          </p:nvPr>
        </p:nvSpPr>
        <p:spPr/>
        <p:txBody>
          <a:bodyPr/>
          <a:lstStyle/>
          <a:p>
            <a:pPr marL="0" indent="0">
              <a:buNone/>
            </a:pPr>
            <a:r>
              <a:rPr lang="en-GB" i="1" dirty="0" smtClean="0"/>
              <a:t>"</a:t>
            </a:r>
            <a:r>
              <a:rPr lang="en-GB" b="1" i="1" dirty="0" smtClean="0">
                <a:solidFill>
                  <a:schemeClr val="accent3">
                    <a:lumMod val="75000"/>
                  </a:schemeClr>
                </a:solidFill>
              </a:rPr>
              <a:t>Devised</a:t>
            </a:r>
            <a:r>
              <a:rPr lang="en-GB" i="1" dirty="0" smtClean="0"/>
              <a:t> </a:t>
            </a:r>
            <a:r>
              <a:rPr lang="en-GB" i="1" dirty="0"/>
              <a:t>and </a:t>
            </a:r>
            <a:r>
              <a:rPr lang="en-GB" b="1" i="1" dirty="0">
                <a:solidFill>
                  <a:schemeClr val="accent3">
                    <a:lumMod val="75000"/>
                  </a:schemeClr>
                </a:solidFill>
              </a:rPr>
              <a:t>prepared</a:t>
            </a:r>
            <a:r>
              <a:rPr lang="en-GB" i="1" dirty="0"/>
              <a:t> a survey of patients' attitudes to health care services for the elderly as my final-year project. </a:t>
            </a:r>
            <a:r>
              <a:rPr lang="en-GB" b="1" i="1" dirty="0" smtClean="0">
                <a:solidFill>
                  <a:schemeClr val="accent3">
                    <a:lumMod val="75000"/>
                  </a:schemeClr>
                </a:solidFill>
              </a:rPr>
              <a:t>Interviewed</a:t>
            </a:r>
            <a:r>
              <a:rPr lang="en-GB" i="1" dirty="0" smtClean="0"/>
              <a:t> </a:t>
            </a:r>
            <a:r>
              <a:rPr lang="en-GB" i="1" dirty="0"/>
              <a:t>70 elderly patients and </a:t>
            </a:r>
            <a:r>
              <a:rPr lang="en-GB" b="1" i="1" dirty="0">
                <a:solidFill>
                  <a:schemeClr val="accent3">
                    <a:lumMod val="75000"/>
                  </a:schemeClr>
                </a:solidFill>
              </a:rPr>
              <a:t>obtained</a:t>
            </a:r>
            <a:r>
              <a:rPr lang="en-GB" i="1" dirty="0"/>
              <a:t> a substantial amount of data. </a:t>
            </a:r>
            <a:r>
              <a:rPr lang="en-GB" b="1" i="1" dirty="0" smtClean="0">
                <a:solidFill>
                  <a:schemeClr val="accent3">
                    <a:lumMod val="75000"/>
                  </a:schemeClr>
                </a:solidFill>
              </a:rPr>
              <a:t>Created</a:t>
            </a:r>
            <a:r>
              <a:rPr lang="en-GB" i="1" dirty="0" smtClean="0"/>
              <a:t> </a:t>
            </a:r>
            <a:r>
              <a:rPr lang="en-GB" i="1" dirty="0"/>
              <a:t>a database to </a:t>
            </a:r>
            <a:r>
              <a:rPr lang="en-GB" b="1" i="1" dirty="0">
                <a:solidFill>
                  <a:schemeClr val="accent3">
                    <a:lumMod val="75000"/>
                  </a:schemeClr>
                </a:solidFill>
              </a:rPr>
              <a:t>analyse</a:t>
            </a:r>
            <a:r>
              <a:rPr lang="en-GB" i="1" dirty="0"/>
              <a:t> and </a:t>
            </a:r>
            <a:r>
              <a:rPr lang="en-GB" b="1" i="1" dirty="0">
                <a:solidFill>
                  <a:schemeClr val="accent3">
                    <a:lumMod val="75000"/>
                  </a:schemeClr>
                </a:solidFill>
              </a:rPr>
              <a:t>interpret</a:t>
            </a:r>
            <a:r>
              <a:rPr lang="en-GB" i="1" dirty="0">
                <a:solidFill>
                  <a:schemeClr val="accent3">
                    <a:lumMod val="75000"/>
                  </a:schemeClr>
                </a:solidFill>
              </a:rPr>
              <a:t> </a:t>
            </a:r>
            <a:r>
              <a:rPr lang="en-GB" i="1" dirty="0"/>
              <a:t>this material. </a:t>
            </a:r>
            <a:r>
              <a:rPr lang="en-GB" b="1" i="1" dirty="0">
                <a:solidFill>
                  <a:schemeClr val="accent3">
                    <a:lumMod val="75000"/>
                  </a:schemeClr>
                </a:solidFill>
              </a:rPr>
              <a:t>Completed</a:t>
            </a:r>
            <a:r>
              <a:rPr lang="en-GB" i="1" dirty="0"/>
              <a:t> this project three weeks ahead of schedule and </a:t>
            </a:r>
            <a:r>
              <a:rPr lang="en-GB" b="1" i="1" dirty="0">
                <a:solidFill>
                  <a:schemeClr val="accent3">
                    <a:lumMod val="75000"/>
                  </a:schemeClr>
                </a:solidFill>
              </a:rPr>
              <a:t>achieved</a:t>
            </a:r>
            <a:r>
              <a:rPr lang="en-GB" i="1" dirty="0"/>
              <a:t> a 2.1 grade."</a:t>
            </a:r>
            <a:r>
              <a:rPr lang="en-GB" dirty="0"/>
              <a:t> </a:t>
            </a:r>
          </a:p>
          <a:p>
            <a:endParaRPr lang="en-GB" dirty="0"/>
          </a:p>
        </p:txBody>
      </p:sp>
    </p:spTree>
    <p:extLst>
      <p:ext uri="{BB962C8B-B14F-4D97-AF65-F5344CB8AC3E}">
        <p14:creationId xmlns:p14="http://schemas.microsoft.com/office/powerpoint/2010/main" val="41206753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289791"/>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b="1" dirty="0" smtClean="0"/>
              <a:t/>
            </a:r>
            <a:br>
              <a:rPr lang="en-GB" b="1" dirty="0" smtClean="0"/>
            </a:br>
            <a:r>
              <a:rPr lang="en-GB" sz="7200" b="1" dirty="0" smtClean="0"/>
              <a:t>Make </a:t>
            </a:r>
            <a:r>
              <a:rPr lang="en-GB" sz="7200" b="1" dirty="0"/>
              <a:t>sure that your spelling and grammar are all correct</a:t>
            </a:r>
            <a:r>
              <a:rPr lang="en-GB" sz="7200" dirty="0"/>
              <a:t/>
            </a:r>
            <a:br>
              <a:rPr lang="en-GB" sz="7200" dirty="0"/>
            </a:br>
            <a:endParaRPr lang="en-GB" dirty="0"/>
          </a:p>
        </p:txBody>
      </p:sp>
    </p:spTree>
    <p:extLst>
      <p:ext uri="{BB962C8B-B14F-4D97-AF65-F5344CB8AC3E}">
        <p14:creationId xmlns:p14="http://schemas.microsoft.com/office/powerpoint/2010/main" val="15204172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2">
              <a:shade val="50000"/>
            </a:schemeClr>
          </a:lnRef>
          <a:fillRef idx="1">
            <a:schemeClr val="accent2"/>
          </a:fillRef>
          <a:effectRef idx="0">
            <a:schemeClr val="accent2"/>
          </a:effectRef>
          <a:fontRef idx="minor">
            <a:schemeClr val="lt1"/>
          </a:fontRef>
        </p:style>
        <p:txBody>
          <a:bodyPr>
            <a:normAutofit fontScale="90000"/>
          </a:bodyPr>
          <a:lstStyle/>
          <a:p>
            <a:r>
              <a:rPr lang="en-GB" b="1" dirty="0" smtClean="0"/>
              <a:t/>
            </a:r>
            <a:br>
              <a:rPr lang="en-GB" b="1" dirty="0" smtClean="0"/>
            </a:br>
            <a:r>
              <a:rPr lang="en-GB" b="1" dirty="0" smtClean="0"/>
              <a:t>CV </a:t>
            </a:r>
            <a:r>
              <a:rPr lang="en-GB" b="1" dirty="0"/>
              <a:t>Mistakes and Pitfalls to Avoid</a:t>
            </a:r>
            <a:br>
              <a:rPr lang="en-GB" b="1" dirty="0"/>
            </a:br>
            <a:endParaRPr lang="en-GB" dirty="0"/>
          </a:p>
        </p:txBody>
      </p:sp>
      <p:sp>
        <p:nvSpPr>
          <p:cNvPr id="3" name="Content Placeholder 2"/>
          <p:cNvSpPr>
            <a:spLocks noGrp="1"/>
          </p:cNvSpPr>
          <p:nvPr>
            <p:ph idx="1"/>
          </p:nvPr>
        </p:nvSpPr>
        <p:spPr>
          <a:xfrm>
            <a:off x="375385" y="1501542"/>
            <a:ext cx="8489482" cy="5082138"/>
          </a:xfrm>
        </p:spPr>
        <p:txBody>
          <a:bodyPr>
            <a:normAutofit fontScale="92500"/>
          </a:bodyPr>
          <a:lstStyle/>
          <a:p>
            <a:r>
              <a:rPr lang="en-GB" dirty="0" smtClean="0"/>
              <a:t>Make </a:t>
            </a:r>
            <a:r>
              <a:rPr lang="en-GB" dirty="0"/>
              <a:t>sure you us a format that is accessible- printed- easy to read, digital versions on word/ PDF</a:t>
            </a:r>
          </a:p>
          <a:p>
            <a:r>
              <a:rPr lang="en-GB" dirty="0"/>
              <a:t>Do not be tempted to </a:t>
            </a:r>
            <a:r>
              <a:rPr lang="en-GB" dirty="0" smtClean="0"/>
              <a:t>lie- you </a:t>
            </a:r>
            <a:r>
              <a:rPr lang="en-GB" dirty="0"/>
              <a:t>will </a:t>
            </a:r>
            <a:r>
              <a:rPr lang="en-GB" dirty="0" smtClean="0"/>
              <a:t>get </a:t>
            </a:r>
            <a:r>
              <a:rPr lang="en-GB" dirty="0"/>
              <a:t>found </a:t>
            </a:r>
            <a:r>
              <a:rPr lang="en-GB" dirty="0" smtClean="0"/>
              <a:t>out, </a:t>
            </a:r>
            <a:r>
              <a:rPr lang="en-GB" dirty="0"/>
              <a:t>if a lie has got you a job, it will lose you one </a:t>
            </a:r>
            <a:r>
              <a:rPr lang="en-GB" dirty="0" smtClean="0"/>
              <a:t>too</a:t>
            </a:r>
            <a:r>
              <a:rPr lang="en-GB" dirty="0"/>
              <a:t>!</a:t>
            </a:r>
            <a:r>
              <a:rPr lang="en-GB" dirty="0"/>
              <a:t> </a:t>
            </a:r>
          </a:p>
          <a:p>
            <a:r>
              <a:rPr lang="en-GB" dirty="0" smtClean="0"/>
              <a:t>Large </a:t>
            </a:r>
            <a:r>
              <a:rPr lang="en-GB" dirty="0"/>
              <a:t>gaps in your CV look like you’ve sat around doing </a:t>
            </a:r>
            <a:r>
              <a:rPr lang="en-GB" dirty="0" smtClean="0"/>
              <a:t>nothing</a:t>
            </a:r>
            <a:endParaRPr lang="en-GB" dirty="0"/>
          </a:p>
          <a:p>
            <a:r>
              <a:rPr lang="en-GB" b="1" dirty="0" smtClean="0"/>
              <a:t>Don't </a:t>
            </a:r>
            <a:r>
              <a:rPr lang="en-GB" b="1" dirty="0"/>
              <a:t>make your CV too </a:t>
            </a:r>
            <a:r>
              <a:rPr lang="en-GB" b="1" dirty="0" smtClean="0"/>
              <a:t>long- two </a:t>
            </a:r>
            <a:r>
              <a:rPr lang="en-GB" b="1" dirty="0"/>
              <a:t>pages of A4 is plenty- reformat the template if </a:t>
            </a:r>
            <a:r>
              <a:rPr lang="en-GB" b="1" dirty="0" smtClean="0"/>
              <a:t>necessary</a:t>
            </a:r>
          </a:p>
          <a:p>
            <a:r>
              <a:rPr lang="en-GB" b="1" dirty="0" smtClean="0"/>
              <a:t>Don’t send a CV instead of completing an application form</a:t>
            </a:r>
            <a:endParaRPr lang="en-GB" b="1" dirty="0"/>
          </a:p>
          <a:p>
            <a:endParaRPr lang="en-GB" dirty="0"/>
          </a:p>
        </p:txBody>
      </p:sp>
    </p:spTree>
    <p:extLst>
      <p:ext uri="{BB962C8B-B14F-4D97-AF65-F5344CB8AC3E}">
        <p14:creationId xmlns:p14="http://schemas.microsoft.com/office/powerpoint/2010/main" val="732586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smtClean="0"/>
              <a:t>Using Your CV</a:t>
            </a:r>
            <a:endParaRPr lang="en-GB" dirty="0"/>
          </a:p>
        </p:txBody>
      </p:sp>
      <p:sp>
        <p:nvSpPr>
          <p:cNvPr id="3" name="Content Placeholder 2"/>
          <p:cNvSpPr>
            <a:spLocks noGrp="1"/>
          </p:cNvSpPr>
          <p:nvPr>
            <p:ph idx="1"/>
          </p:nvPr>
        </p:nvSpPr>
        <p:spPr/>
        <p:txBody>
          <a:bodyPr/>
          <a:lstStyle/>
          <a:p>
            <a:r>
              <a:rPr lang="en-GB" dirty="0" smtClean="0"/>
              <a:t>To draw your attention to any deficits/ weaknesses… what skills/ awards </a:t>
            </a:r>
            <a:r>
              <a:rPr lang="en-GB" dirty="0"/>
              <a:t>do you need to develop?</a:t>
            </a:r>
          </a:p>
          <a:p>
            <a:r>
              <a:rPr lang="en-GB" dirty="0" smtClean="0"/>
              <a:t>Send out as a speculative application</a:t>
            </a:r>
          </a:p>
          <a:p>
            <a:r>
              <a:rPr lang="en-GB" dirty="0" smtClean="0"/>
              <a:t>Post online for interested parties</a:t>
            </a:r>
          </a:p>
          <a:p>
            <a:r>
              <a:rPr lang="en-GB" dirty="0" smtClean="0"/>
              <a:t>To monitor Career development </a:t>
            </a:r>
          </a:p>
          <a:p>
            <a:r>
              <a:rPr lang="en-GB" dirty="0" smtClean="0"/>
              <a:t>Reassure yourself of your abilities</a:t>
            </a:r>
            <a:endParaRPr lang="en-GB" dirty="0"/>
          </a:p>
        </p:txBody>
      </p:sp>
    </p:spTree>
    <p:extLst>
      <p:ext uri="{BB962C8B-B14F-4D97-AF65-F5344CB8AC3E}">
        <p14:creationId xmlns:p14="http://schemas.microsoft.com/office/powerpoint/2010/main" val="437844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shade val="50000"/>
            </a:schemeClr>
          </a:lnRef>
          <a:fillRef idx="1">
            <a:schemeClr val="accent3"/>
          </a:fillRef>
          <a:effectRef idx="0">
            <a:schemeClr val="accent3"/>
          </a:effectRef>
          <a:fontRef idx="minor">
            <a:schemeClr val="lt1"/>
          </a:fontRef>
        </p:style>
        <p:txBody>
          <a:bodyPr/>
          <a:lstStyle/>
          <a:p>
            <a:r>
              <a:rPr lang="en-GB" dirty="0" smtClean="0"/>
              <a:t>Cover Letters</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www.prospects.ac.uk/careers-advice/cvs-and-cover-letters/cover-letters</a:t>
            </a:r>
            <a:endParaRPr lang="en-GB" dirty="0" smtClean="0"/>
          </a:p>
          <a:p>
            <a:pPr marL="0" indent="0">
              <a:buNone/>
            </a:pPr>
            <a:endParaRPr lang="en-GB" dirty="0"/>
          </a:p>
        </p:txBody>
      </p:sp>
    </p:spTree>
    <p:extLst>
      <p:ext uri="{BB962C8B-B14F-4D97-AF65-F5344CB8AC3E}">
        <p14:creationId xmlns:p14="http://schemas.microsoft.com/office/powerpoint/2010/main" val="824689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3075</TotalTime>
  <Words>996</Words>
  <Application>Microsoft Office PowerPoint</Application>
  <PresentationFormat>On-screen Show (4:3)</PresentationFormat>
  <Paragraphs>98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Courier New</vt:lpstr>
      <vt:lpstr>Times New Roman</vt:lpstr>
      <vt:lpstr>Office Theme</vt:lpstr>
      <vt:lpstr> Developing a CV</vt:lpstr>
      <vt:lpstr>What are employers looking for</vt:lpstr>
      <vt:lpstr>The top ten skills that will get you a job when you graduate</vt:lpstr>
      <vt:lpstr>Prospects…  what skills do employers want?</vt:lpstr>
      <vt:lpstr>Outdoor Education Graduate Skills</vt:lpstr>
      <vt:lpstr>3 areas of competence</vt:lpstr>
      <vt:lpstr>Meta Skills</vt:lpstr>
      <vt:lpstr>PowerPoint Presentation</vt:lpstr>
      <vt:lpstr>PowerPoint Presentation</vt:lpstr>
      <vt:lpstr>CV</vt:lpstr>
      <vt:lpstr>3 Golden Rules of CV writing </vt:lpstr>
      <vt:lpstr> 1 Platinum Rule of CV Writing: make sure that your spelling and grammar are all correct </vt:lpstr>
      <vt:lpstr>Include your contact details at the top</vt:lpstr>
      <vt:lpstr> Decide whether you want to start with a personal statement </vt:lpstr>
      <vt:lpstr>Include sections on Key Skills, Knowledge and Achievements, Work Experience, NGB/ Technical Skills and Education</vt:lpstr>
      <vt:lpstr> When discussing achievements, focus on what you’ve actually done and the result achieved </vt:lpstr>
      <vt:lpstr> Include everything relevant in ‘Work Experience’ and ‘Education’ </vt:lpstr>
      <vt:lpstr> Work on your presentation </vt:lpstr>
      <vt:lpstr>Hobbies and Interests</vt:lpstr>
      <vt:lpstr>Mind Your Language</vt:lpstr>
      <vt:lpstr>Accentuate the positive </vt:lpstr>
      <vt:lpstr>PowerPoint Presentation</vt:lpstr>
      <vt:lpstr>More positively…</vt:lpstr>
      <vt:lpstr> Make sure that your spelling and grammar are all correct </vt:lpstr>
      <vt:lpstr> CV Mistakes and Pitfalls to Avoid </vt:lpstr>
      <vt:lpstr>Using Your CV</vt:lpstr>
      <vt:lpstr>Cover Letters</vt:lpstr>
    </vt:vector>
  </TitlesOfParts>
  <Company>University of Wales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Skills Development</dc:title>
  <dc:creator>Graham Harvey</dc:creator>
  <cp:lastModifiedBy>Graham Harvey</cp:lastModifiedBy>
  <cp:revision>17</cp:revision>
  <dcterms:created xsi:type="dcterms:W3CDTF">2017-02-08T20:17:59Z</dcterms:created>
  <dcterms:modified xsi:type="dcterms:W3CDTF">2017-11-12T14:48:17Z</dcterms:modified>
</cp:coreProperties>
</file>