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notesMasterIdLst>
    <p:notesMasterId r:id="rId15"/>
  </p:notesMasterIdLst>
  <p:sldIdLst>
    <p:sldId id="256" r:id="rId2"/>
    <p:sldId id="257" r:id="rId3"/>
    <p:sldId id="258" r:id="rId4"/>
    <p:sldId id="259" r:id="rId5"/>
    <p:sldId id="260" r:id="rId6"/>
    <p:sldId id="261" r:id="rId7"/>
    <p:sldId id="266" r:id="rId8"/>
    <p:sldId id="262" r:id="rId9"/>
    <p:sldId id="264" r:id="rId10"/>
    <p:sldId id="265" r:id="rId11"/>
    <p:sldId id="267" r:id="rId12"/>
    <p:sldId id="268"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87BC1F-1FCD-4DD3-A8CD-7DD6F45787A1}" v="13" dt="2025-02-20T00:34:27.4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26781" autoAdjust="0"/>
  </p:normalViewPr>
  <p:slideViewPr>
    <p:cSldViewPr snapToGrid="0">
      <p:cViewPr varScale="1">
        <p:scale>
          <a:sx n="10" d="100"/>
          <a:sy n="10" d="100"/>
        </p:scale>
        <p:origin x="2828" y="244"/>
      </p:cViewPr>
      <p:guideLst/>
    </p:cSldViewPr>
  </p:slideViewPr>
  <p:notesTextViewPr>
    <p:cViewPr>
      <p:scale>
        <a:sx n="1" d="1"/>
        <a:sy n="1" d="1"/>
      </p:scale>
      <p:origin x="0" y="0"/>
    </p:cViewPr>
  </p:notesTextViewPr>
  <p:sorterViewPr>
    <p:cViewPr varScale="1">
      <p:scale>
        <a:sx n="100" d="100"/>
        <a:sy n="100" d="100"/>
      </p:scale>
      <p:origin x="0" y="-10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rgan Davies" userId="663a0a73f6d8e44f" providerId="LiveId" clId="{0C87BC1F-1FCD-4DD3-A8CD-7DD6F45787A1}"/>
    <pc:docChg chg="undo custSel addSld delSld modSld">
      <pc:chgData name="Morgan Davies" userId="663a0a73f6d8e44f" providerId="LiveId" clId="{0C87BC1F-1FCD-4DD3-A8CD-7DD6F45787A1}" dt="2025-02-20T11:29:25.259" v="16400" actId="20577"/>
      <pc:docMkLst>
        <pc:docMk/>
      </pc:docMkLst>
      <pc:sldChg chg="modNotesTx">
        <pc:chgData name="Morgan Davies" userId="663a0a73f6d8e44f" providerId="LiveId" clId="{0C87BC1F-1FCD-4DD3-A8CD-7DD6F45787A1}" dt="2025-02-17T22:47:31.877" v="238" actId="20577"/>
        <pc:sldMkLst>
          <pc:docMk/>
          <pc:sldMk cId="3628428023" sldId="256"/>
        </pc:sldMkLst>
      </pc:sldChg>
      <pc:sldChg chg="modNotesTx">
        <pc:chgData name="Morgan Davies" userId="663a0a73f6d8e44f" providerId="LiveId" clId="{0C87BC1F-1FCD-4DD3-A8CD-7DD6F45787A1}" dt="2025-02-19T22:03:37.037" v="11872" actId="20577"/>
        <pc:sldMkLst>
          <pc:docMk/>
          <pc:sldMk cId="3327166017" sldId="257"/>
        </pc:sldMkLst>
      </pc:sldChg>
      <pc:sldChg chg="addSp modSp mod modNotesTx">
        <pc:chgData name="Morgan Davies" userId="663a0a73f6d8e44f" providerId="LiveId" clId="{0C87BC1F-1FCD-4DD3-A8CD-7DD6F45787A1}" dt="2025-02-20T00:11:40.432" v="16282" actId="20577"/>
        <pc:sldMkLst>
          <pc:docMk/>
          <pc:sldMk cId="41022608" sldId="259"/>
        </pc:sldMkLst>
        <pc:spChg chg="mod">
          <ac:chgData name="Morgan Davies" userId="663a0a73f6d8e44f" providerId="LiveId" clId="{0C87BC1F-1FCD-4DD3-A8CD-7DD6F45787A1}" dt="2025-02-17T23:18:07.987" v="2345" actId="14100"/>
          <ac:spMkLst>
            <pc:docMk/>
            <pc:sldMk cId="41022608" sldId="259"/>
            <ac:spMk id="2" creationId="{DC6B7C31-3291-81B0-3039-D80AD0A3CF4A}"/>
          </ac:spMkLst>
        </pc:spChg>
        <pc:spChg chg="mod">
          <ac:chgData name="Morgan Davies" userId="663a0a73f6d8e44f" providerId="LiveId" clId="{0C87BC1F-1FCD-4DD3-A8CD-7DD6F45787A1}" dt="2025-02-18T00:27:33.272" v="5013" actId="20577"/>
          <ac:spMkLst>
            <pc:docMk/>
            <pc:sldMk cId="41022608" sldId="259"/>
            <ac:spMk id="3" creationId="{BEA6A46E-E1A6-B190-D41B-D97EDC4BC9C5}"/>
          </ac:spMkLst>
        </pc:spChg>
        <pc:spChg chg="add mod">
          <ac:chgData name="Morgan Davies" userId="663a0a73f6d8e44f" providerId="LiveId" clId="{0C87BC1F-1FCD-4DD3-A8CD-7DD6F45787A1}" dt="2025-02-17T23:34:54.115" v="4218" actId="20577"/>
          <ac:spMkLst>
            <pc:docMk/>
            <pc:sldMk cId="41022608" sldId="259"/>
            <ac:spMk id="4" creationId="{98EF61A5-CF44-770B-4E4C-5BBE13E49C93}"/>
          </ac:spMkLst>
        </pc:spChg>
      </pc:sldChg>
      <pc:sldChg chg="addSp modSp mod modNotesTx">
        <pc:chgData name="Morgan Davies" userId="663a0a73f6d8e44f" providerId="LiveId" clId="{0C87BC1F-1FCD-4DD3-A8CD-7DD6F45787A1}" dt="2025-02-19T23:41:29.854" v="14849" actId="33524"/>
        <pc:sldMkLst>
          <pc:docMk/>
          <pc:sldMk cId="485997892" sldId="260"/>
        </pc:sldMkLst>
        <pc:spChg chg="mod">
          <ac:chgData name="Morgan Davies" userId="663a0a73f6d8e44f" providerId="LiveId" clId="{0C87BC1F-1FCD-4DD3-A8CD-7DD6F45787A1}" dt="2025-02-17T23:25:40.011" v="3112" actId="14100"/>
          <ac:spMkLst>
            <pc:docMk/>
            <pc:sldMk cId="485997892" sldId="260"/>
            <ac:spMk id="3" creationId="{B9D6E906-CF85-9DBE-15B4-D2E870A00B2F}"/>
          </ac:spMkLst>
        </pc:spChg>
        <pc:spChg chg="add mod">
          <ac:chgData name="Morgan Davies" userId="663a0a73f6d8e44f" providerId="LiveId" clId="{0C87BC1F-1FCD-4DD3-A8CD-7DD6F45787A1}" dt="2025-02-18T00:30:55.167" v="5062" actId="33524"/>
          <ac:spMkLst>
            <pc:docMk/>
            <pc:sldMk cId="485997892" sldId="260"/>
            <ac:spMk id="4" creationId="{C43FE264-7AD0-2EE8-C4AF-593ABF281AA4}"/>
          </ac:spMkLst>
        </pc:spChg>
      </pc:sldChg>
      <pc:sldChg chg="addSp delSp modSp mod modNotesTx">
        <pc:chgData name="Morgan Davies" userId="663a0a73f6d8e44f" providerId="LiveId" clId="{0C87BC1F-1FCD-4DD3-A8CD-7DD6F45787A1}" dt="2025-02-20T00:17:03.516" v="16322" actId="20577"/>
        <pc:sldMkLst>
          <pc:docMk/>
          <pc:sldMk cId="2914515991" sldId="261"/>
        </pc:sldMkLst>
        <pc:spChg chg="mod">
          <ac:chgData name="Morgan Davies" userId="663a0a73f6d8e44f" providerId="LiveId" clId="{0C87BC1F-1FCD-4DD3-A8CD-7DD6F45787A1}" dt="2025-02-18T01:11:04.075" v="7356" actId="20577"/>
          <ac:spMkLst>
            <pc:docMk/>
            <pc:sldMk cId="2914515991" sldId="261"/>
            <ac:spMk id="3" creationId="{D5F956B8-A250-E70F-3D4C-60EC3902AC39}"/>
          </ac:spMkLst>
        </pc:spChg>
        <pc:spChg chg="add mod">
          <ac:chgData name="Morgan Davies" userId="663a0a73f6d8e44f" providerId="LiveId" clId="{0C87BC1F-1FCD-4DD3-A8CD-7DD6F45787A1}" dt="2025-02-18T01:59:46.739" v="10754" actId="313"/>
          <ac:spMkLst>
            <pc:docMk/>
            <pc:sldMk cId="2914515991" sldId="261"/>
            <ac:spMk id="5" creationId="{C8E50D7F-2575-D0C4-990A-2ACBD0407619}"/>
          </ac:spMkLst>
        </pc:spChg>
      </pc:sldChg>
      <pc:sldChg chg="addSp modSp mod modNotesTx">
        <pc:chgData name="Morgan Davies" userId="663a0a73f6d8e44f" providerId="LiveId" clId="{0C87BC1F-1FCD-4DD3-A8CD-7DD6F45787A1}" dt="2025-02-20T11:29:25.259" v="16400" actId="20577"/>
        <pc:sldMkLst>
          <pc:docMk/>
          <pc:sldMk cId="2622099739" sldId="262"/>
        </pc:sldMkLst>
        <pc:spChg chg="mod">
          <ac:chgData name="Morgan Davies" userId="663a0a73f6d8e44f" providerId="LiveId" clId="{0C87BC1F-1FCD-4DD3-A8CD-7DD6F45787A1}" dt="2025-02-19T23:06:43.125" v="11910" actId="1076"/>
          <ac:spMkLst>
            <pc:docMk/>
            <pc:sldMk cId="2622099739" sldId="262"/>
            <ac:spMk id="2" creationId="{30187EBF-0D1C-5FFA-EC84-25F220841771}"/>
          </ac:spMkLst>
        </pc:spChg>
        <pc:spChg chg="mod">
          <ac:chgData name="Morgan Davies" userId="663a0a73f6d8e44f" providerId="LiveId" clId="{0C87BC1F-1FCD-4DD3-A8CD-7DD6F45787A1}" dt="2025-02-18T01:35:46.677" v="9151" actId="20577"/>
          <ac:spMkLst>
            <pc:docMk/>
            <pc:sldMk cId="2622099739" sldId="262"/>
            <ac:spMk id="3" creationId="{19ADC10D-13A2-1D85-D8BF-9AFF3453E5F7}"/>
          </ac:spMkLst>
        </pc:spChg>
        <pc:spChg chg="add mod">
          <ac:chgData name="Morgan Davies" userId="663a0a73f6d8e44f" providerId="LiveId" clId="{0C87BC1F-1FCD-4DD3-A8CD-7DD6F45787A1}" dt="2025-02-19T23:13:07.633" v="12092" actId="20577"/>
          <ac:spMkLst>
            <pc:docMk/>
            <pc:sldMk cId="2622099739" sldId="262"/>
            <ac:spMk id="4" creationId="{7A1F8A67-FD74-0DF5-5B31-BD15EEBA42A7}"/>
          </ac:spMkLst>
        </pc:spChg>
      </pc:sldChg>
      <pc:sldChg chg="addSp delSp modSp del mod">
        <pc:chgData name="Morgan Davies" userId="663a0a73f6d8e44f" providerId="LiveId" clId="{0C87BC1F-1FCD-4DD3-A8CD-7DD6F45787A1}" dt="2025-02-19T23:31:21.558" v="13575" actId="2696"/>
        <pc:sldMkLst>
          <pc:docMk/>
          <pc:sldMk cId="3740530367" sldId="263"/>
        </pc:sldMkLst>
        <pc:spChg chg="del mod">
          <ac:chgData name="Morgan Davies" userId="663a0a73f6d8e44f" providerId="LiveId" clId="{0C87BC1F-1FCD-4DD3-A8CD-7DD6F45787A1}" dt="2025-02-19T23:28:16.385" v="13485" actId="21"/>
          <ac:spMkLst>
            <pc:docMk/>
            <pc:sldMk cId="3740530367" sldId="263"/>
            <ac:spMk id="2" creationId="{D687534D-927F-199D-1A75-4E7E03FBE36A}"/>
          </ac:spMkLst>
        </pc:spChg>
        <pc:spChg chg="add mod">
          <ac:chgData name="Morgan Davies" userId="663a0a73f6d8e44f" providerId="LiveId" clId="{0C87BC1F-1FCD-4DD3-A8CD-7DD6F45787A1}" dt="2025-02-19T23:31:14.971" v="13573" actId="20577"/>
          <ac:spMkLst>
            <pc:docMk/>
            <pc:sldMk cId="3740530367" sldId="263"/>
            <ac:spMk id="4" creationId="{80BD628F-E6F1-58AB-847B-8D755C27A6D4}"/>
          </ac:spMkLst>
        </pc:spChg>
      </pc:sldChg>
      <pc:sldChg chg="addSp delSp modSp mod">
        <pc:chgData name="Morgan Davies" userId="663a0a73f6d8e44f" providerId="LiveId" clId="{0C87BC1F-1FCD-4DD3-A8CD-7DD6F45787A1}" dt="2025-02-19T23:43:08.160" v="14895" actId="403"/>
        <pc:sldMkLst>
          <pc:docMk/>
          <pc:sldMk cId="1776269060" sldId="264"/>
        </pc:sldMkLst>
        <pc:spChg chg="del">
          <ac:chgData name="Morgan Davies" userId="663a0a73f6d8e44f" providerId="LiveId" clId="{0C87BC1F-1FCD-4DD3-A8CD-7DD6F45787A1}" dt="2025-02-19T23:42:08.079" v="14850" actId="21"/>
          <ac:spMkLst>
            <pc:docMk/>
            <pc:sldMk cId="1776269060" sldId="264"/>
            <ac:spMk id="2" creationId="{04F666C7-A68B-3303-8720-0C153D590850}"/>
          </ac:spMkLst>
        </pc:spChg>
        <pc:spChg chg="del">
          <ac:chgData name="Morgan Davies" userId="663a0a73f6d8e44f" providerId="LiveId" clId="{0C87BC1F-1FCD-4DD3-A8CD-7DD6F45787A1}" dt="2025-02-19T23:42:11.143" v="14851" actId="21"/>
          <ac:spMkLst>
            <pc:docMk/>
            <pc:sldMk cId="1776269060" sldId="264"/>
            <ac:spMk id="3" creationId="{29C39383-F298-780C-C860-EE13D81E538D}"/>
          </ac:spMkLst>
        </pc:spChg>
        <pc:spChg chg="add mod">
          <ac:chgData name="Morgan Davies" userId="663a0a73f6d8e44f" providerId="LiveId" clId="{0C87BC1F-1FCD-4DD3-A8CD-7DD6F45787A1}" dt="2025-02-19T23:43:08.160" v="14895" actId="403"/>
          <ac:spMkLst>
            <pc:docMk/>
            <pc:sldMk cId="1776269060" sldId="264"/>
            <ac:spMk id="4" creationId="{04082154-0152-2BA2-62B9-5D5068761078}"/>
          </ac:spMkLst>
        </pc:spChg>
      </pc:sldChg>
      <pc:sldChg chg="addSp delSp modSp mod setBg modNotesTx">
        <pc:chgData name="Morgan Davies" userId="663a0a73f6d8e44f" providerId="LiveId" clId="{0C87BC1F-1FCD-4DD3-A8CD-7DD6F45787A1}" dt="2025-02-20T00:23:03.119" v="16328" actId="26606"/>
        <pc:sldMkLst>
          <pc:docMk/>
          <pc:sldMk cId="3359061373" sldId="265"/>
        </pc:sldMkLst>
        <pc:spChg chg="del">
          <ac:chgData name="Morgan Davies" userId="663a0a73f6d8e44f" providerId="LiveId" clId="{0C87BC1F-1FCD-4DD3-A8CD-7DD6F45787A1}" dt="2025-02-19T23:43:27.633" v="14896" actId="21"/>
          <ac:spMkLst>
            <pc:docMk/>
            <pc:sldMk cId="3359061373" sldId="265"/>
            <ac:spMk id="2" creationId="{319FA628-F945-1789-E69C-63D78E72AF45}"/>
          </ac:spMkLst>
        </pc:spChg>
        <pc:spChg chg="del">
          <ac:chgData name="Morgan Davies" userId="663a0a73f6d8e44f" providerId="LiveId" clId="{0C87BC1F-1FCD-4DD3-A8CD-7DD6F45787A1}" dt="2025-02-19T23:43:32.830" v="14897" actId="21"/>
          <ac:spMkLst>
            <pc:docMk/>
            <pc:sldMk cId="3359061373" sldId="265"/>
            <ac:spMk id="3" creationId="{DAE4C2AA-9B39-211B-D1C3-9599216F21D6}"/>
          </ac:spMkLst>
        </pc:spChg>
        <pc:spChg chg="add mod">
          <ac:chgData name="Morgan Davies" userId="663a0a73f6d8e44f" providerId="LiveId" clId="{0C87BC1F-1FCD-4DD3-A8CD-7DD6F45787A1}" dt="2025-02-20T00:23:03.119" v="16328" actId="26606"/>
          <ac:spMkLst>
            <pc:docMk/>
            <pc:sldMk cId="3359061373" sldId="265"/>
            <ac:spMk id="4" creationId="{3401D563-C65D-04FD-1B2B-EC7BA690651F}"/>
          </ac:spMkLst>
        </pc:spChg>
        <pc:spChg chg="add mod">
          <ac:chgData name="Morgan Davies" userId="663a0a73f6d8e44f" providerId="LiveId" clId="{0C87BC1F-1FCD-4DD3-A8CD-7DD6F45787A1}" dt="2025-02-20T00:23:03.119" v="16328" actId="26606"/>
          <ac:spMkLst>
            <pc:docMk/>
            <pc:sldMk cId="3359061373" sldId="265"/>
            <ac:spMk id="5" creationId="{CD6A976F-180C-E5BF-4628-B8F2AA2E9B33}"/>
          </ac:spMkLst>
        </pc:spChg>
        <pc:spChg chg="add del">
          <ac:chgData name="Morgan Davies" userId="663a0a73f6d8e44f" providerId="LiveId" clId="{0C87BC1F-1FCD-4DD3-A8CD-7DD6F45787A1}" dt="2025-02-20T00:23:03.088" v="16327" actId="26606"/>
          <ac:spMkLst>
            <pc:docMk/>
            <pc:sldMk cId="3359061373" sldId="265"/>
            <ac:spMk id="11" creationId="{685B57F6-59DE-4274-A37C-F47FE4E42EEF}"/>
          </ac:spMkLst>
        </pc:spChg>
        <pc:spChg chg="add del">
          <ac:chgData name="Morgan Davies" userId="663a0a73f6d8e44f" providerId="LiveId" clId="{0C87BC1F-1FCD-4DD3-A8CD-7DD6F45787A1}" dt="2025-02-20T00:23:03.088" v="16327" actId="26606"/>
          <ac:spMkLst>
            <pc:docMk/>
            <pc:sldMk cId="3359061373" sldId="265"/>
            <ac:spMk id="13" creationId="{C8C63406-9171-4282-BAAB-2DDC6831F0E6}"/>
          </ac:spMkLst>
        </pc:spChg>
        <pc:spChg chg="add">
          <ac:chgData name="Morgan Davies" userId="663a0a73f6d8e44f" providerId="LiveId" clId="{0C87BC1F-1FCD-4DD3-A8CD-7DD6F45787A1}" dt="2025-02-20T00:23:03.119" v="16328" actId="26606"/>
          <ac:spMkLst>
            <pc:docMk/>
            <pc:sldMk cId="3359061373" sldId="265"/>
            <ac:spMk id="15" creationId="{685B57F6-59DE-4274-A37C-F47FE4E42EEF}"/>
          </ac:spMkLst>
        </pc:spChg>
        <pc:spChg chg="add">
          <ac:chgData name="Morgan Davies" userId="663a0a73f6d8e44f" providerId="LiveId" clId="{0C87BC1F-1FCD-4DD3-A8CD-7DD6F45787A1}" dt="2025-02-20T00:23:03.119" v="16328" actId="26606"/>
          <ac:spMkLst>
            <pc:docMk/>
            <pc:sldMk cId="3359061373" sldId="265"/>
            <ac:spMk id="16" creationId="{C8C63406-9171-4282-BAAB-2DDC6831F0E6}"/>
          </ac:spMkLst>
        </pc:spChg>
        <pc:picChg chg="add mod ord">
          <ac:chgData name="Morgan Davies" userId="663a0a73f6d8e44f" providerId="LiveId" clId="{0C87BC1F-1FCD-4DD3-A8CD-7DD6F45787A1}" dt="2025-02-20T00:23:03.119" v="16328" actId="26606"/>
          <ac:picMkLst>
            <pc:docMk/>
            <pc:sldMk cId="3359061373" sldId="265"/>
            <ac:picMk id="6" creationId="{17656B34-6051-A417-2418-E25E606EDC6F}"/>
          </ac:picMkLst>
        </pc:picChg>
      </pc:sldChg>
      <pc:sldChg chg="addSp delSp modSp new mod modNotesTx">
        <pc:chgData name="Morgan Davies" userId="663a0a73f6d8e44f" providerId="LiveId" clId="{0C87BC1F-1FCD-4DD3-A8CD-7DD6F45787A1}" dt="2025-02-20T00:17:20.607" v="16323" actId="20577"/>
        <pc:sldMkLst>
          <pc:docMk/>
          <pc:sldMk cId="848131022" sldId="266"/>
        </pc:sldMkLst>
        <pc:spChg chg="add mod">
          <ac:chgData name="Morgan Davies" userId="663a0a73f6d8e44f" providerId="LiveId" clId="{0C87BC1F-1FCD-4DD3-A8CD-7DD6F45787A1}" dt="2025-02-18T01:18:12.243" v="7953" actId="20577"/>
          <ac:spMkLst>
            <pc:docMk/>
            <pc:sldMk cId="848131022" sldId="266"/>
            <ac:spMk id="4" creationId="{B2818675-F3EB-2D60-1327-85A183B1148F}"/>
          </ac:spMkLst>
        </pc:spChg>
      </pc:sldChg>
      <pc:sldChg chg="addSp delSp modSp new mod setBg modNotesTx">
        <pc:chgData name="Morgan Davies" userId="663a0a73f6d8e44f" providerId="LiveId" clId="{0C87BC1F-1FCD-4DD3-A8CD-7DD6F45787A1}" dt="2025-02-20T00:26:29.651" v="16334" actId="27614"/>
        <pc:sldMkLst>
          <pc:docMk/>
          <pc:sldMk cId="2627575420" sldId="267"/>
        </pc:sldMkLst>
        <pc:spChg chg="mod">
          <ac:chgData name="Morgan Davies" userId="663a0a73f6d8e44f" providerId="LiveId" clId="{0C87BC1F-1FCD-4DD3-A8CD-7DD6F45787A1}" dt="2025-02-20T00:26:23.924" v="16333" actId="26606"/>
          <ac:spMkLst>
            <pc:docMk/>
            <pc:sldMk cId="2627575420" sldId="267"/>
            <ac:spMk id="2" creationId="{DB303FBB-0D69-E453-897B-A5093D22C7EF}"/>
          </ac:spMkLst>
        </pc:spChg>
        <pc:spChg chg="del mod">
          <ac:chgData name="Morgan Davies" userId="663a0a73f6d8e44f" providerId="LiveId" clId="{0C87BC1F-1FCD-4DD3-A8CD-7DD6F45787A1}" dt="2025-02-19T23:51:32.990" v="15589" actId="21"/>
          <ac:spMkLst>
            <pc:docMk/>
            <pc:sldMk cId="2627575420" sldId="267"/>
            <ac:spMk id="3" creationId="{A35DCCCD-8A58-13D0-F6B2-83F92E5B7E40}"/>
          </ac:spMkLst>
        </pc:spChg>
        <pc:spChg chg="add del">
          <ac:chgData name="Morgan Davies" userId="663a0a73f6d8e44f" providerId="LiveId" clId="{0C87BC1F-1FCD-4DD3-A8CD-7DD6F45787A1}" dt="2025-02-20T00:25:38.061" v="16330" actId="22"/>
          <ac:spMkLst>
            <pc:docMk/>
            <pc:sldMk cId="2627575420" sldId="267"/>
            <ac:spMk id="5" creationId="{0834646B-12E8-DA55-F5F8-9C81DEEB6816}"/>
          </ac:spMkLst>
        </pc:spChg>
        <pc:spChg chg="add">
          <ac:chgData name="Morgan Davies" userId="663a0a73f6d8e44f" providerId="LiveId" clId="{0C87BC1F-1FCD-4DD3-A8CD-7DD6F45787A1}" dt="2025-02-20T00:26:23.924" v="16333" actId="26606"/>
          <ac:spMkLst>
            <pc:docMk/>
            <pc:sldMk cId="2627575420" sldId="267"/>
            <ac:spMk id="11" creationId="{5CD60141-EEBD-4EC1-8E34-0344C16A18A2}"/>
          </ac:spMkLst>
        </pc:spChg>
        <pc:spChg chg="add">
          <ac:chgData name="Morgan Davies" userId="663a0a73f6d8e44f" providerId="LiveId" clId="{0C87BC1F-1FCD-4DD3-A8CD-7DD6F45787A1}" dt="2025-02-20T00:26:23.924" v="16333" actId="26606"/>
          <ac:spMkLst>
            <pc:docMk/>
            <pc:sldMk cId="2627575420" sldId="267"/>
            <ac:spMk id="15" creationId="{C3B0A228-9EA3-4009-A82E-9402BBC726A0}"/>
          </ac:spMkLst>
        </pc:spChg>
        <pc:spChg chg="add">
          <ac:chgData name="Morgan Davies" userId="663a0a73f6d8e44f" providerId="LiveId" clId="{0C87BC1F-1FCD-4DD3-A8CD-7DD6F45787A1}" dt="2025-02-20T00:26:23.924" v="16333" actId="26606"/>
          <ac:spMkLst>
            <pc:docMk/>
            <pc:sldMk cId="2627575420" sldId="267"/>
            <ac:spMk id="17" creationId="{02E0C409-730D-455F-AA8F-0646ABDB1B42}"/>
          </ac:spMkLst>
        </pc:spChg>
        <pc:picChg chg="add mod">
          <ac:chgData name="Morgan Davies" userId="663a0a73f6d8e44f" providerId="LiveId" clId="{0C87BC1F-1FCD-4DD3-A8CD-7DD6F45787A1}" dt="2025-02-20T00:26:29.651" v="16334" actId="27614"/>
          <ac:picMkLst>
            <pc:docMk/>
            <pc:sldMk cId="2627575420" sldId="267"/>
            <ac:picMk id="6" creationId="{7964FD88-86B3-59EA-29D3-46669D965B14}"/>
          </ac:picMkLst>
        </pc:picChg>
        <pc:cxnChg chg="add">
          <ac:chgData name="Morgan Davies" userId="663a0a73f6d8e44f" providerId="LiveId" clId="{0C87BC1F-1FCD-4DD3-A8CD-7DD6F45787A1}" dt="2025-02-20T00:26:23.924" v="16333" actId="26606"/>
          <ac:cxnSpMkLst>
            <pc:docMk/>
            <pc:sldMk cId="2627575420" sldId="267"/>
            <ac:cxnSpMk id="13" creationId="{4C75A547-BCD1-42BE-966E-53CA0AB93165}"/>
          </ac:cxnSpMkLst>
        </pc:cxnChg>
      </pc:sldChg>
      <pc:sldChg chg="modSp new del mod">
        <pc:chgData name="Morgan Davies" userId="663a0a73f6d8e44f" providerId="LiveId" clId="{0C87BC1F-1FCD-4DD3-A8CD-7DD6F45787A1}" dt="2025-02-19T23:33:44.480" v="13861" actId="2696"/>
        <pc:sldMkLst>
          <pc:docMk/>
          <pc:sldMk cId="4089194478" sldId="267"/>
        </pc:sldMkLst>
        <pc:spChg chg="mod">
          <ac:chgData name="Morgan Davies" userId="663a0a73f6d8e44f" providerId="LiveId" clId="{0C87BC1F-1FCD-4DD3-A8CD-7DD6F45787A1}" dt="2025-02-19T23:31:33.697" v="13617" actId="20577"/>
          <ac:spMkLst>
            <pc:docMk/>
            <pc:sldMk cId="4089194478" sldId="267"/>
            <ac:spMk id="2" creationId="{2EC3CAA3-312B-6AE0-AC2C-5156331FF6C0}"/>
          </ac:spMkLst>
        </pc:spChg>
        <pc:spChg chg="mod">
          <ac:chgData name="Morgan Davies" userId="663a0a73f6d8e44f" providerId="LiveId" clId="{0C87BC1F-1FCD-4DD3-A8CD-7DD6F45787A1}" dt="2025-02-19T23:33:39.570" v="13860" actId="5793"/>
          <ac:spMkLst>
            <pc:docMk/>
            <pc:sldMk cId="4089194478" sldId="267"/>
            <ac:spMk id="3" creationId="{E05B1A3C-127B-7F76-F5C6-3AEFE57565A4}"/>
          </ac:spMkLst>
        </pc:spChg>
      </pc:sldChg>
      <pc:sldChg chg="addSp delSp modSp new mod">
        <pc:chgData name="Morgan Davies" userId="663a0a73f6d8e44f" providerId="LiveId" clId="{0C87BC1F-1FCD-4DD3-A8CD-7DD6F45787A1}" dt="2025-02-19T23:55:58.262" v="16131" actId="403"/>
        <pc:sldMkLst>
          <pc:docMk/>
          <pc:sldMk cId="2175566520" sldId="268"/>
        </pc:sldMkLst>
        <pc:spChg chg="del">
          <ac:chgData name="Morgan Davies" userId="663a0a73f6d8e44f" providerId="LiveId" clId="{0C87BC1F-1FCD-4DD3-A8CD-7DD6F45787A1}" dt="2025-02-19T23:55:18.841" v="16108" actId="21"/>
          <ac:spMkLst>
            <pc:docMk/>
            <pc:sldMk cId="2175566520" sldId="268"/>
            <ac:spMk id="2" creationId="{A29A9942-D4CD-4C39-3E50-0C1069B7B334}"/>
          </ac:spMkLst>
        </pc:spChg>
        <pc:spChg chg="del">
          <ac:chgData name="Morgan Davies" userId="663a0a73f6d8e44f" providerId="LiveId" clId="{0C87BC1F-1FCD-4DD3-A8CD-7DD6F45787A1}" dt="2025-02-19T23:55:24.096" v="16109" actId="21"/>
          <ac:spMkLst>
            <pc:docMk/>
            <pc:sldMk cId="2175566520" sldId="268"/>
            <ac:spMk id="3" creationId="{BA63F1C3-6F13-5B1D-ADCF-19D3E4716839}"/>
          </ac:spMkLst>
        </pc:spChg>
        <pc:spChg chg="add mod">
          <ac:chgData name="Morgan Davies" userId="663a0a73f6d8e44f" providerId="LiveId" clId="{0C87BC1F-1FCD-4DD3-A8CD-7DD6F45787A1}" dt="2025-02-19T23:55:58.262" v="16131" actId="403"/>
          <ac:spMkLst>
            <pc:docMk/>
            <pc:sldMk cId="2175566520" sldId="268"/>
            <ac:spMk id="4" creationId="{111569E8-217C-6393-C95F-B854268BA931}"/>
          </ac:spMkLst>
        </pc:spChg>
      </pc:sldChg>
      <pc:sldChg chg="addSp delSp modSp new mod">
        <pc:chgData name="Morgan Davies" userId="663a0a73f6d8e44f" providerId="LiveId" clId="{0C87BC1F-1FCD-4DD3-A8CD-7DD6F45787A1}" dt="2025-02-20T00:35:54.051" v="16385" actId="2711"/>
        <pc:sldMkLst>
          <pc:docMk/>
          <pc:sldMk cId="4128464482" sldId="269"/>
        </pc:sldMkLst>
        <pc:spChg chg="del mod">
          <ac:chgData name="Morgan Davies" userId="663a0a73f6d8e44f" providerId="LiveId" clId="{0C87BC1F-1FCD-4DD3-A8CD-7DD6F45787A1}" dt="2025-02-20T00:34:44.067" v="16363" actId="21"/>
          <ac:spMkLst>
            <pc:docMk/>
            <pc:sldMk cId="4128464482" sldId="269"/>
            <ac:spMk id="2" creationId="{CADBC220-69EF-836F-0949-3C8D412F842A}"/>
          </ac:spMkLst>
        </pc:spChg>
        <pc:spChg chg="del mod">
          <ac:chgData name="Morgan Davies" userId="663a0a73f6d8e44f" providerId="LiveId" clId="{0C87BC1F-1FCD-4DD3-A8CD-7DD6F45787A1}" dt="2025-02-20T00:33:42.580" v="16360"/>
          <ac:spMkLst>
            <pc:docMk/>
            <pc:sldMk cId="4128464482" sldId="269"/>
            <ac:spMk id="3" creationId="{9E38C8EB-80FD-83F8-8190-03F71A27178D}"/>
          </ac:spMkLst>
        </pc:spChg>
        <pc:spChg chg="add mod">
          <ac:chgData name="Morgan Davies" userId="663a0a73f6d8e44f" providerId="LiveId" clId="{0C87BC1F-1FCD-4DD3-A8CD-7DD6F45787A1}" dt="2025-02-20T00:35:54.051" v="16385" actId="2711"/>
          <ac:spMkLst>
            <pc:docMk/>
            <pc:sldMk cId="4128464482" sldId="269"/>
            <ac:spMk id="4" creationId="{F14D5AF8-277F-B2CA-EA6A-325E7540AC0A}"/>
          </ac:spMkLst>
        </pc:spChg>
        <pc:spChg chg="add del mod">
          <ac:chgData name="Morgan Davies" userId="663a0a73f6d8e44f" providerId="LiveId" clId="{0C87BC1F-1FCD-4DD3-A8CD-7DD6F45787A1}" dt="2025-02-20T00:34:52.385" v="16364" actId="21"/>
          <ac:spMkLst>
            <pc:docMk/>
            <pc:sldMk cId="4128464482" sldId="269"/>
            <ac:spMk id="6" creationId="{2500B30D-8AD9-91DE-7D4E-762BC728E45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B7B8BC-5299-4861-B95D-9974F66BA909}" type="datetimeFigureOut">
              <a:rPr lang="en-GB" smtClean="0"/>
              <a:t>20/02/2025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21517C-1759-4D5B-9217-98E1D57E0284}" type="slidenum">
              <a:rPr lang="en-GB" smtClean="0"/>
              <a:t>‹#›</a:t>
            </a:fld>
            <a:endParaRPr lang="en-GB"/>
          </a:p>
        </p:txBody>
      </p:sp>
    </p:spTree>
    <p:extLst>
      <p:ext uri="{BB962C8B-B14F-4D97-AF65-F5344CB8AC3E}">
        <p14:creationId xmlns:p14="http://schemas.microsoft.com/office/powerpoint/2010/main" val="1693892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gov.uk/government/statistics/the-people-and-nature-survey-for-england-child-data-wave-1-experimental-statistics/the-people-and-nature-survey-for-england-childrens-survey-experimental-statistics"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mentalhealthmatch.com/articles/play-therapy-for-teens"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my name is Morgan Davies and today I will be discussing the skills, tools and approaches used in youthwork. </a:t>
            </a:r>
          </a:p>
        </p:txBody>
      </p:sp>
      <p:sp>
        <p:nvSpPr>
          <p:cNvPr id="4" name="Slide Number Placeholder 3"/>
          <p:cNvSpPr>
            <a:spLocks noGrp="1"/>
          </p:cNvSpPr>
          <p:nvPr>
            <p:ph type="sldNum" sz="quarter" idx="5"/>
          </p:nvPr>
        </p:nvSpPr>
        <p:spPr/>
        <p:txBody>
          <a:bodyPr/>
          <a:lstStyle/>
          <a:p>
            <a:fld id="{F721517C-1759-4D5B-9217-98E1D57E0284}" type="slidenum">
              <a:rPr lang="en-GB" smtClean="0"/>
              <a:t>1</a:t>
            </a:fld>
            <a:endParaRPr lang="en-GB"/>
          </a:p>
        </p:txBody>
      </p:sp>
    </p:spTree>
    <p:extLst>
      <p:ext uri="{BB962C8B-B14F-4D97-AF65-F5344CB8AC3E}">
        <p14:creationId xmlns:p14="http://schemas.microsoft.com/office/powerpoint/2010/main" val="19231783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During this presentation I will be identifying the tools and methods used within the youth work setting. </a:t>
            </a:r>
          </a:p>
          <a:p>
            <a:r>
              <a:rPr lang="en-GB" dirty="0"/>
              <a:t>The skills needed to successfully practise these tools and methods. </a:t>
            </a:r>
          </a:p>
          <a:p>
            <a:r>
              <a:rPr lang="en-GB" dirty="0"/>
              <a:t>How the methods and tools mentioned support young people. </a:t>
            </a:r>
          </a:p>
          <a:p>
            <a:r>
              <a:rPr lang="en-GB" dirty="0"/>
              <a:t>Finally we will be doing an activity showing a positive example of youth work. </a:t>
            </a:r>
          </a:p>
        </p:txBody>
      </p:sp>
      <p:sp>
        <p:nvSpPr>
          <p:cNvPr id="4" name="Slide Number Placeholder 3"/>
          <p:cNvSpPr>
            <a:spLocks noGrp="1"/>
          </p:cNvSpPr>
          <p:nvPr>
            <p:ph type="sldNum" sz="quarter" idx="5"/>
          </p:nvPr>
        </p:nvSpPr>
        <p:spPr/>
        <p:txBody>
          <a:bodyPr/>
          <a:lstStyle/>
          <a:p>
            <a:fld id="{F721517C-1759-4D5B-9217-98E1D57E0284}" type="slidenum">
              <a:rPr lang="en-GB" smtClean="0"/>
              <a:t>2</a:t>
            </a:fld>
            <a:endParaRPr lang="en-GB"/>
          </a:p>
        </p:txBody>
      </p:sp>
    </p:spTree>
    <p:extLst>
      <p:ext uri="{BB962C8B-B14F-4D97-AF65-F5344CB8AC3E}">
        <p14:creationId xmlns:p14="http://schemas.microsoft.com/office/powerpoint/2010/main" val="40685656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one I will be discussing is one to one support, this is when youth work is practised with one induvial young person. </a:t>
            </a:r>
          </a:p>
          <a:p>
            <a:r>
              <a:rPr lang="en-GB" dirty="0"/>
              <a:t>This can be as little as a conversation or a to game like pool. </a:t>
            </a:r>
          </a:p>
          <a:p>
            <a:r>
              <a:rPr lang="en-GB" dirty="0"/>
              <a:t>One to one support is a very good way to build a strong personal connection between a youth worker and a young person as it can be a very effective way and informative way for a youth worker to get to know the young person and to build the trust needed to support the young person effectively.  </a:t>
            </a:r>
          </a:p>
          <a:p>
            <a:endParaRPr lang="en-GB" dirty="0"/>
          </a:p>
          <a:p>
            <a:r>
              <a:rPr lang="en-GB" dirty="0"/>
              <a:t>Skills: </a:t>
            </a:r>
          </a:p>
          <a:p>
            <a:r>
              <a:rPr lang="en-GB" dirty="0"/>
              <a:t>Counselling skills- Counselling skills are important throughout the whole youth work sector, and counselling skills are used to build trusting relationships with young people and allowing them to open up without judgement, this skill also allows youth workers to understand procedures to take if needed with a </a:t>
            </a:r>
            <a:r>
              <a:rPr lang="en-GB" dirty="0" err="1"/>
              <a:t>yp</a:t>
            </a:r>
            <a:r>
              <a:rPr lang="en-GB" dirty="0"/>
              <a:t> situation.  </a:t>
            </a:r>
          </a:p>
          <a:p>
            <a:r>
              <a:rPr lang="en-GB" dirty="0"/>
              <a:t>Patience-  </a:t>
            </a:r>
            <a:r>
              <a:rPr lang="en-GB" dirty="0" err="1"/>
              <a:t>yp</a:t>
            </a:r>
            <a:r>
              <a:rPr lang="en-GB" dirty="0"/>
              <a:t> and </a:t>
            </a:r>
            <a:r>
              <a:rPr lang="en-GB" dirty="0" err="1"/>
              <a:t>yw</a:t>
            </a:r>
            <a:r>
              <a:rPr lang="en-GB" dirty="0"/>
              <a:t> relationships wont happen over night  may take time and trust may take even longer but as a </a:t>
            </a:r>
            <a:r>
              <a:rPr lang="en-GB" dirty="0" err="1"/>
              <a:t>yw</a:t>
            </a:r>
            <a:r>
              <a:rPr lang="en-GB" dirty="0"/>
              <a:t> you often need to find ways for a </a:t>
            </a:r>
            <a:r>
              <a:rPr lang="en-GB" dirty="0" err="1"/>
              <a:t>yp</a:t>
            </a:r>
            <a:r>
              <a:rPr lang="en-GB" dirty="0"/>
              <a:t> to trust in you. </a:t>
            </a:r>
          </a:p>
          <a:p>
            <a:r>
              <a:rPr lang="en-GB" dirty="0"/>
              <a:t>Ability to stay professional- Not pushing boundaries, not giving any personal details, meeting in a suitable environment </a:t>
            </a:r>
          </a:p>
          <a:p>
            <a:r>
              <a:rPr lang="en-GB" dirty="0"/>
              <a:t>Understanding- A </a:t>
            </a:r>
            <a:r>
              <a:rPr lang="en-GB" dirty="0" err="1"/>
              <a:t>yp</a:t>
            </a:r>
            <a:r>
              <a:rPr lang="en-GB" dirty="0"/>
              <a:t> may open up about many situations and on goings as a </a:t>
            </a:r>
            <a:r>
              <a:rPr lang="en-GB" dirty="0" err="1"/>
              <a:t>yw</a:t>
            </a:r>
            <a:r>
              <a:rPr lang="en-GB" dirty="0"/>
              <a:t> you must be understanding and take the correct steps with information you get told without breaking trust. </a:t>
            </a:r>
          </a:p>
          <a:p>
            <a:endParaRPr lang="en-GB" dirty="0"/>
          </a:p>
          <a:p>
            <a:r>
              <a:rPr lang="en-GB" dirty="0"/>
              <a:t>NOS links: </a:t>
            </a:r>
          </a:p>
          <a:p>
            <a:r>
              <a:rPr lang="en-GB" dirty="0"/>
              <a:t>Good skills is not the only criteria to be a </a:t>
            </a:r>
            <a:r>
              <a:rPr lang="en-GB" dirty="0" err="1"/>
              <a:t>yw</a:t>
            </a:r>
            <a:r>
              <a:rPr lang="en-GB" dirty="0"/>
              <a:t>. </a:t>
            </a:r>
          </a:p>
          <a:p>
            <a:r>
              <a:rPr lang="en-GB" dirty="0"/>
              <a:t>Following the national occupational standards for youth work, this methods shows practise of Personal, social and political development as when doing one to one it allows the </a:t>
            </a:r>
            <a:r>
              <a:rPr lang="en-GB" dirty="0" err="1"/>
              <a:t>yp</a:t>
            </a:r>
            <a:r>
              <a:rPr lang="en-GB" dirty="0"/>
              <a:t> to have a voice in a safe environment with a trusted adult. </a:t>
            </a:r>
          </a:p>
        </p:txBody>
      </p:sp>
      <p:sp>
        <p:nvSpPr>
          <p:cNvPr id="4" name="Slide Number Placeholder 3"/>
          <p:cNvSpPr>
            <a:spLocks noGrp="1"/>
          </p:cNvSpPr>
          <p:nvPr>
            <p:ph type="sldNum" sz="quarter" idx="5"/>
          </p:nvPr>
        </p:nvSpPr>
        <p:spPr/>
        <p:txBody>
          <a:bodyPr/>
          <a:lstStyle/>
          <a:p>
            <a:fld id="{F721517C-1759-4D5B-9217-98E1D57E0284}" type="slidenum">
              <a:rPr lang="en-GB" smtClean="0"/>
              <a:t>4</a:t>
            </a:fld>
            <a:endParaRPr lang="en-GB"/>
          </a:p>
        </p:txBody>
      </p:sp>
    </p:spTree>
    <p:extLst>
      <p:ext uri="{BB962C8B-B14F-4D97-AF65-F5344CB8AC3E}">
        <p14:creationId xmlns:p14="http://schemas.microsoft.com/office/powerpoint/2010/main" val="26985353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Group work however is almost the complete opposite, you still build relationships with young people however you do this through a group activity and the aim is often to create bonds between the young people as well as between young person and youth worker. </a:t>
            </a:r>
          </a:p>
          <a:p>
            <a:r>
              <a:rPr lang="en-GB" dirty="0"/>
              <a:t>Helps young person – socially and confidence. Group work is also a way to promote equinity, diversity and inclusion to the young people, it challenges differences and individuals, and it can become a positive learning point showing how to work along side a different people from different backgrounds and beliefs. </a:t>
            </a:r>
          </a:p>
          <a:p>
            <a:endParaRPr lang="en-GB" dirty="0"/>
          </a:p>
          <a:p>
            <a:r>
              <a:rPr lang="en-GB" dirty="0"/>
              <a:t>Skills effective: </a:t>
            </a:r>
          </a:p>
          <a:p>
            <a:r>
              <a:rPr lang="en-GB" dirty="0"/>
              <a:t>Creativity: Often young people can be particular on what they like to take part in meaning the activities often need to be appealing to the young people taking part. A way to avoid this is allowing young people to choose activities they want to do. This allows young people to have independence </a:t>
            </a:r>
          </a:p>
          <a:p>
            <a:r>
              <a:rPr lang="en-GB" dirty="0"/>
              <a:t>Communication skills: speaking one on one to a young person is straight forward however speaking to a whole group can be slightly more difficult, as some may lack focus, some may have learning difficulties, or some may be disruptive so sometimes finding a way to present yourself and communicate to keep all the group attentive. </a:t>
            </a:r>
          </a:p>
          <a:p>
            <a:r>
              <a:rPr lang="en-GB" dirty="0"/>
              <a:t>This can also link onto the next skill the ability to stay level-headed in difficult situation as not every session will go perfectly, there will be </a:t>
            </a:r>
            <a:r>
              <a:rPr lang="en-GB" dirty="0" err="1"/>
              <a:t>hicupps</a:t>
            </a:r>
            <a:r>
              <a:rPr lang="en-GB" dirty="0"/>
              <a:t> along the way so being able to keep a level head is a very important skills. </a:t>
            </a:r>
          </a:p>
          <a:p>
            <a:endParaRPr lang="en-GB" dirty="0"/>
          </a:p>
        </p:txBody>
      </p:sp>
      <p:sp>
        <p:nvSpPr>
          <p:cNvPr id="4" name="Slide Number Placeholder 3"/>
          <p:cNvSpPr>
            <a:spLocks noGrp="1"/>
          </p:cNvSpPr>
          <p:nvPr>
            <p:ph type="sldNum" sz="quarter" idx="5"/>
          </p:nvPr>
        </p:nvSpPr>
        <p:spPr/>
        <p:txBody>
          <a:bodyPr/>
          <a:lstStyle/>
          <a:p>
            <a:fld id="{F721517C-1759-4D5B-9217-98E1D57E0284}" type="slidenum">
              <a:rPr lang="en-GB" smtClean="0"/>
              <a:t>5</a:t>
            </a:fld>
            <a:endParaRPr lang="en-GB"/>
          </a:p>
        </p:txBody>
      </p:sp>
    </p:spTree>
    <p:extLst>
      <p:ext uri="{BB962C8B-B14F-4D97-AF65-F5344CB8AC3E}">
        <p14:creationId xmlns:p14="http://schemas.microsoft.com/office/powerpoint/2010/main" val="12514532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resources outside to do activities and gain skills with young people such as orienteering, camping or even just a simple walk has many benefits for young people. </a:t>
            </a:r>
          </a:p>
          <a:p>
            <a:endParaRPr lang="en-GB" dirty="0"/>
          </a:p>
          <a:p>
            <a:r>
              <a:rPr lang="en-GB" dirty="0"/>
              <a:t>This is an opportunity for the youth worker to incorporate team building skills into the activity. </a:t>
            </a:r>
          </a:p>
          <a:p>
            <a:r>
              <a:rPr lang="en-GB" dirty="0"/>
              <a:t>Being outdoors is also extremely important as it is a good way to boost mental health and has a positive impact on health and wellbeing. </a:t>
            </a:r>
          </a:p>
          <a:p>
            <a:r>
              <a:rPr lang="en-GB" dirty="0"/>
              <a:t>Doing outdoor activities also allows the chance for an educational experience, allowing young people to not only learn a new skill but the possibility of learning more about the world around them. </a:t>
            </a:r>
          </a:p>
          <a:p>
            <a:endParaRPr lang="en-GB" dirty="0"/>
          </a:p>
          <a:p>
            <a:r>
              <a:rPr lang="en-GB" dirty="0"/>
              <a:t>The skills for this are very important especially if the outdoor activity is an over night one such as camping. Outdoor activities take a lot of planning and organisation, as you need to know medical needs and permission from guardians so this links with communications not only communication with young people but also the guardians and parents of the young people. An outdoor activity is also the perfect opportunity for you as a youth worker to challenge young people as doing outdoor activities may not be every young person's idea of a fun day out but even getting them out is an achievement. </a:t>
            </a:r>
          </a:p>
        </p:txBody>
      </p:sp>
      <p:sp>
        <p:nvSpPr>
          <p:cNvPr id="4" name="Slide Number Placeholder 3"/>
          <p:cNvSpPr>
            <a:spLocks noGrp="1"/>
          </p:cNvSpPr>
          <p:nvPr>
            <p:ph type="sldNum" sz="quarter" idx="5"/>
          </p:nvPr>
        </p:nvSpPr>
        <p:spPr/>
        <p:txBody>
          <a:bodyPr/>
          <a:lstStyle/>
          <a:p>
            <a:fld id="{F721517C-1759-4D5B-9217-98E1D57E0284}" type="slidenum">
              <a:rPr lang="en-GB" smtClean="0"/>
              <a:t>6</a:t>
            </a:fld>
            <a:endParaRPr lang="en-GB"/>
          </a:p>
        </p:txBody>
      </p:sp>
    </p:spTree>
    <p:extLst>
      <p:ext uri="{BB962C8B-B14F-4D97-AF65-F5344CB8AC3E}">
        <p14:creationId xmlns:p14="http://schemas.microsoft.com/office/powerpoint/2010/main" val="38055906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People and Nature Survey for England: Children’s survey (Experimental Statistics) - GOV.UK</a:t>
            </a:r>
            <a:endParaRPr lang="en-GB" dirty="0"/>
          </a:p>
          <a:p>
            <a:endParaRPr lang="en-GB" dirty="0"/>
          </a:p>
          <a:p>
            <a:r>
              <a:rPr lang="en-GB" dirty="0"/>
              <a:t>In 2021,  young people between the ages of 8-15 in England were asked how their mental health and well being was affected due to the pandemic, they were then asked whether nature and being outdoors helped with their mental health during this time, 83% said it did and that nature made them happy.</a:t>
            </a:r>
          </a:p>
        </p:txBody>
      </p:sp>
      <p:sp>
        <p:nvSpPr>
          <p:cNvPr id="4" name="Slide Number Placeholder 3"/>
          <p:cNvSpPr>
            <a:spLocks noGrp="1"/>
          </p:cNvSpPr>
          <p:nvPr>
            <p:ph type="sldNum" sz="quarter" idx="5"/>
          </p:nvPr>
        </p:nvSpPr>
        <p:spPr/>
        <p:txBody>
          <a:bodyPr/>
          <a:lstStyle/>
          <a:p>
            <a:fld id="{F721517C-1759-4D5B-9217-98E1D57E0284}" type="slidenum">
              <a:rPr lang="en-GB" smtClean="0"/>
              <a:t>7</a:t>
            </a:fld>
            <a:endParaRPr lang="en-GB"/>
          </a:p>
        </p:txBody>
      </p:sp>
    </p:spTree>
    <p:extLst>
      <p:ext uri="{BB962C8B-B14F-4D97-AF65-F5344CB8AC3E}">
        <p14:creationId xmlns:p14="http://schemas.microsoft.com/office/powerpoint/2010/main" val="20532563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method to support young people is through creative activities, such as art, a drama session or a sports game. </a:t>
            </a:r>
          </a:p>
          <a:p>
            <a:r>
              <a:rPr lang="en-GB" dirty="0"/>
              <a:t>The creative method a really good way to allow self expression this is also a way to see what a young person enjoys to take part in and , this is down to activities like art and drama allowing the young people to interpret them in whatever way they would like meaning most activities using the creative method can be suitable for most young people. </a:t>
            </a:r>
          </a:p>
          <a:p>
            <a:r>
              <a:rPr lang="en-GB" dirty="0"/>
              <a:t>The creative method of youth work also links in with play therapy, this can be through story telling, drama or art therapy and this creative method is a more laid-back way to get young people to express themselves and become more vulnerable without being asked a ton of questions. It allows the chance for a more informal conversation to occur which can often be the easier way to get a young people to open-up. </a:t>
            </a:r>
          </a:p>
          <a:p>
            <a:endParaRPr lang="en-GB" dirty="0"/>
          </a:p>
          <a:p>
            <a:r>
              <a:rPr lang="en-GB" dirty="0"/>
              <a:t>Moving onto the skills needed for creative methods, creative skills… not to suggest the obvious. But its important to have the ability to provide a range of activities as young people may not want to do the same activities all the time so a wide range of different tasks are helpful to encourage young people to get involved. </a:t>
            </a:r>
          </a:p>
          <a:p>
            <a:r>
              <a:rPr lang="en-GB" dirty="0"/>
              <a:t>Counselling skills- this links more to the play therapy area of the method where tis used for casual open chats to be started with A YP on their terms. </a:t>
            </a:r>
          </a:p>
          <a:p>
            <a:r>
              <a:rPr lang="en-GB" dirty="0">
                <a:hlinkClick r:id="rId3"/>
              </a:rPr>
              <a:t>Play Therapy for Teens - Mental Health Match</a:t>
            </a:r>
            <a:endParaRPr lang="en-GB" dirty="0"/>
          </a:p>
        </p:txBody>
      </p:sp>
      <p:sp>
        <p:nvSpPr>
          <p:cNvPr id="4" name="Slide Number Placeholder 3"/>
          <p:cNvSpPr>
            <a:spLocks noGrp="1"/>
          </p:cNvSpPr>
          <p:nvPr>
            <p:ph type="sldNum" sz="quarter" idx="5"/>
          </p:nvPr>
        </p:nvSpPr>
        <p:spPr/>
        <p:txBody>
          <a:bodyPr/>
          <a:lstStyle/>
          <a:p>
            <a:fld id="{F721517C-1759-4D5B-9217-98E1D57E0284}" type="slidenum">
              <a:rPr lang="en-GB" smtClean="0"/>
              <a:t>8</a:t>
            </a:fld>
            <a:endParaRPr lang="en-GB"/>
          </a:p>
        </p:txBody>
      </p:sp>
    </p:spTree>
    <p:extLst>
      <p:ext uri="{BB962C8B-B14F-4D97-AF65-F5344CB8AC3E}">
        <p14:creationId xmlns:p14="http://schemas.microsoft.com/office/powerpoint/2010/main" val="18853799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721517C-1759-4D5B-9217-98E1D57E0284}" type="slidenum">
              <a:rPr lang="en-GB" smtClean="0"/>
              <a:t>9</a:t>
            </a:fld>
            <a:endParaRPr lang="en-GB"/>
          </a:p>
        </p:txBody>
      </p:sp>
    </p:spTree>
    <p:extLst>
      <p:ext uri="{BB962C8B-B14F-4D97-AF65-F5344CB8AC3E}">
        <p14:creationId xmlns:p14="http://schemas.microsoft.com/office/powerpoint/2010/main" val="16780335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youth group who have just met </a:t>
            </a:r>
            <a:r>
              <a:rPr lang="en-GB" dirty="0" err="1"/>
              <a:t>eachother</a:t>
            </a:r>
            <a:r>
              <a:rPr lang="en-GB" dirty="0"/>
              <a:t>. </a:t>
            </a:r>
          </a:p>
          <a:p>
            <a:r>
              <a:rPr lang="en-GB" dirty="0"/>
              <a:t>Icebreaker to get to know </a:t>
            </a:r>
            <a:r>
              <a:rPr lang="en-GB" dirty="0" err="1"/>
              <a:t>eachother</a:t>
            </a:r>
            <a:r>
              <a:rPr lang="en-GB" dirty="0"/>
              <a:t>, make friends. </a:t>
            </a:r>
          </a:p>
          <a:p>
            <a:endParaRPr lang="en-GB" dirty="0"/>
          </a:p>
          <a:p>
            <a:r>
              <a:rPr lang="en-GB" dirty="0"/>
              <a:t>We all like chocolate </a:t>
            </a:r>
            <a:r>
              <a:rPr lang="en-GB" dirty="0" err="1"/>
              <a:t>im</a:t>
            </a:r>
            <a:r>
              <a:rPr lang="en-GB" dirty="0"/>
              <a:t> sure… continue onto explaining the activity. </a:t>
            </a:r>
          </a:p>
          <a:p>
            <a:endParaRPr lang="en-GB" dirty="0"/>
          </a:p>
        </p:txBody>
      </p:sp>
      <p:sp>
        <p:nvSpPr>
          <p:cNvPr id="4" name="Slide Number Placeholder 3"/>
          <p:cNvSpPr>
            <a:spLocks noGrp="1"/>
          </p:cNvSpPr>
          <p:nvPr>
            <p:ph type="sldNum" sz="quarter" idx="5"/>
          </p:nvPr>
        </p:nvSpPr>
        <p:spPr/>
        <p:txBody>
          <a:bodyPr/>
          <a:lstStyle/>
          <a:p>
            <a:fld id="{F721517C-1759-4D5B-9217-98E1D57E0284}" type="slidenum">
              <a:rPr lang="en-GB" smtClean="0"/>
              <a:t>10</a:t>
            </a:fld>
            <a:endParaRPr lang="en-GB"/>
          </a:p>
        </p:txBody>
      </p:sp>
    </p:spTree>
    <p:extLst>
      <p:ext uri="{BB962C8B-B14F-4D97-AF65-F5344CB8AC3E}">
        <p14:creationId xmlns:p14="http://schemas.microsoft.com/office/powerpoint/2010/main" val="18587383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Like Chinese whispers but on paper. </a:t>
            </a:r>
          </a:p>
          <a:p>
            <a:r>
              <a:rPr lang="en-GB" dirty="0"/>
              <a:t>I will give a word the first person is to draw it and the goal is to get the picture from the start of the line to the end. </a:t>
            </a:r>
          </a:p>
          <a:p>
            <a:r>
              <a:rPr lang="en-GB" dirty="0"/>
              <a:t>The once everyone is done we can compare pictures going from the end to start guessing what the answer is. </a:t>
            </a:r>
          </a:p>
          <a:p>
            <a:endParaRPr lang="en-GB" dirty="0"/>
          </a:p>
          <a:p>
            <a:r>
              <a:rPr lang="en-GB" dirty="0"/>
              <a:t>IF ENOUGH PEOPLE DO A COMPETITION. </a:t>
            </a:r>
          </a:p>
          <a:p>
            <a:endParaRPr lang="en-GB" dirty="0"/>
          </a:p>
          <a:p>
            <a:r>
              <a:rPr lang="en-GB" dirty="0"/>
              <a:t>Groups of three give them the same word first team to finish their sequence and guess correctly wins. </a:t>
            </a:r>
          </a:p>
          <a:p>
            <a:endParaRPr lang="en-GB" dirty="0"/>
          </a:p>
        </p:txBody>
      </p:sp>
      <p:sp>
        <p:nvSpPr>
          <p:cNvPr id="4" name="Slide Number Placeholder 3"/>
          <p:cNvSpPr>
            <a:spLocks noGrp="1"/>
          </p:cNvSpPr>
          <p:nvPr>
            <p:ph type="sldNum" sz="quarter" idx="5"/>
          </p:nvPr>
        </p:nvSpPr>
        <p:spPr/>
        <p:txBody>
          <a:bodyPr/>
          <a:lstStyle/>
          <a:p>
            <a:fld id="{F721517C-1759-4D5B-9217-98E1D57E0284}" type="slidenum">
              <a:rPr lang="en-GB" smtClean="0"/>
              <a:t>11</a:t>
            </a:fld>
            <a:endParaRPr lang="en-GB"/>
          </a:p>
        </p:txBody>
      </p:sp>
    </p:spTree>
    <p:extLst>
      <p:ext uri="{BB962C8B-B14F-4D97-AF65-F5344CB8AC3E}">
        <p14:creationId xmlns:p14="http://schemas.microsoft.com/office/powerpoint/2010/main" val="34957601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p:nvPr/>
        </p:nvSpPr>
        <p:spPr>
          <a:xfrm>
            <a:off x="53183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65FCBBA-905A-4FD1-BFBA-F3EE6DA264E0}"/>
              </a:ext>
            </a:extLst>
          </p:cNvPr>
          <p:cNvSpPr>
            <a:spLocks noGrp="1"/>
          </p:cNvSpPr>
          <p:nvPr>
            <p:ph type="ctrTitle"/>
          </p:nvPr>
        </p:nvSpPr>
        <p:spPr>
          <a:xfrm>
            <a:off x="1143000" y="1181098"/>
            <a:ext cx="8986580" cy="2832404"/>
          </a:xfrm>
        </p:spPr>
        <p:txBody>
          <a:bodyPr anchor="t">
            <a:normAutofit/>
          </a:bodyPr>
          <a:lstStyle>
            <a:lvl1pPr algn="l">
              <a:lnSpc>
                <a:spcPct val="100000"/>
              </a:lnSpc>
              <a:defRPr sz="4800" cap="all" spc="300" baseline="0"/>
            </a:lvl1pPr>
          </a:lstStyle>
          <a:p>
            <a:r>
              <a:rPr lang="en-US" dirty="0"/>
              <a:t>Click to edit Master title style</a:t>
            </a:r>
          </a:p>
        </p:txBody>
      </p:sp>
      <p:sp>
        <p:nvSpPr>
          <p:cNvPr id="3" name="Subtitle 2">
            <a:extLst>
              <a:ext uri="{FF2B5EF4-FFF2-40B4-BE49-F238E27FC236}">
                <a16:creationId xmlns:a16="http://schemas.microsoft.com/office/drawing/2014/main" id="{13DD287E-F1C8-463F-8429-D1B5B1582520}"/>
              </a:ext>
            </a:extLst>
          </p:cNvPr>
          <p:cNvSpPr>
            <a:spLocks noGrp="1"/>
          </p:cNvSpPr>
          <p:nvPr>
            <p:ph type="subTitle" idx="1"/>
          </p:nvPr>
        </p:nvSpPr>
        <p:spPr>
          <a:xfrm>
            <a:off x="1143000" y="5463522"/>
            <a:ext cx="8986580" cy="650311"/>
          </a:xfrm>
        </p:spPr>
        <p:txBody>
          <a:bodyPr>
            <a:normAutofit/>
          </a:bodyPr>
          <a:lstStyle>
            <a:lvl1pPr marL="0" indent="0" algn="l">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81F44ED-7973-4A99-B2CA-A8962BCE0D5D}"/>
              </a:ext>
            </a:extLst>
          </p:cNvPr>
          <p:cNvSpPr>
            <a:spLocks noGrp="1"/>
          </p:cNvSpPr>
          <p:nvPr>
            <p:ph type="dt" sz="half" idx="10"/>
          </p:nvPr>
        </p:nvSpPr>
        <p:spPr/>
        <p:txBody>
          <a:bodyPr/>
          <a:lstStyle/>
          <a:p>
            <a:fld id="{3CADBD16-5BFB-4D9F-9646-C75D1B53BBB6}" type="datetimeFigureOut">
              <a:rPr lang="en-US" smtClean="0"/>
              <a:t>2/20/2025</a:t>
            </a:fld>
            <a:endParaRPr lang="en-US"/>
          </a:p>
        </p:txBody>
      </p:sp>
      <p:sp>
        <p:nvSpPr>
          <p:cNvPr id="5" name="Footer Placeholder 4">
            <a:extLst>
              <a:ext uri="{FF2B5EF4-FFF2-40B4-BE49-F238E27FC236}">
                <a16:creationId xmlns:a16="http://schemas.microsoft.com/office/drawing/2014/main" id="{08DF96F2-D6BE-49AC-A605-5AE87C3F2F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7FC50-B13C-4B63-AE64-F71A6EDE63B6}"/>
              </a:ext>
            </a:extLst>
          </p:cNvPr>
          <p:cNvSpPr>
            <a:spLocks noGrp="1"/>
          </p:cNvSpPr>
          <p:nvPr>
            <p:ph type="sldNum" sz="quarter" idx="12"/>
          </p:nvPr>
        </p:nvSpPr>
        <p:spPr/>
        <p:txBody>
          <a:bodyPr/>
          <a:lstStyle/>
          <a:p>
            <a:fld id="{C0722274-0FAA-4649-AA4E-4210F4F32167}" type="slidenum">
              <a:rPr lang="en-US" smtClean="0"/>
              <a:t>‹#›</a:t>
            </a:fld>
            <a:endParaRPr lang="en-US"/>
          </a:p>
        </p:txBody>
      </p:sp>
      <p:cxnSp>
        <p:nvCxnSpPr>
          <p:cNvPr id="12" name="Straight Connector 11">
            <a:extLst>
              <a:ext uri="{FF2B5EF4-FFF2-40B4-BE49-F238E27FC236}">
                <a16:creationId xmlns:a16="http://schemas.microsoft.com/office/drawing/2014/main" id="{4C75A547-BCD1-42BE-966E-53CA0AB93165}"/>
              </a:ext>
            </a:extLst>
          </p:cNvPr>
          <p:cNvCxnSpPr>
            <a:cxnSpLocks/>
          </p:cNvCxnSpPr>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599166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CD6F3-88F1-4195-8395-57AA096BB3B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ED8D06C-EB08-40B3-AFB3-A62F441122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03962F-B413-4C4C-A490-724DDB9E7DB9}"/>
              </a:ext>
            </a:extLst>
          </p:cNvPr>
          <p:cNvSpPr>
            <a:spLocks noGrp="1"/>
          </p:cNvSpPr>
          <p:nvPr>
            <p:ph type="dt" sz="half" idx="10"/>
          </p:nvPr>
        </p:nvSpPr>
        <p:spPr/>
        <p:txBody>
          <a:bodyPr/>
          <a:lstStyle/>
          <a:p>
            <a:fld id="{3CADBD16-5BFB-4D9F-9646-C75D1B53BBB6}" type="datetimeFigureOut">
              <a:rPr lang="en-US" smtClean="0"/>
              <a:t>2/20/2025</a:t>
            </a:fld>
            <a:endParaRPr lang="en-US"/>
          </a:p>
        </p:txBody>
      </p:sp>
      <p:sp>
        <p:nvSpPr>
          <p:cNvPr id="5" name="Footer Placeholder 4">
            <a:extLst>
              <a:ext uri="{FF2B5EF4-FFF2-40B4-BE49-F238E27FC236}">
                <a16:creationId xmlns:a16="http://schemas.microsoft.com/office/drawing/2014/main" id="{02871813-4E87-4C04-835D-76246010B0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922BA3-033C-491E-A045-F0052AC19A8C}"/>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0243507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E19AD-2EDD-4B4F-9F9E-46A4441847A6}"/>
              </a:ext>
            </a:extLst>
          </p:cNvPr>
          <p:cNvSpPr>
            <a:spLocks noGrp="1"/>
          </p:cNvSpPr>
          <p:nvPr>
            <p:ph type="title"/>
          </p:nvPr>
        </p:nvSpPr>
        <p:spPr>
          <a:xfrm>
            <a:off x="1143000" y="1709738"/>
            <a:ext cx="8520952" cy="2852737"/>
          </a:xfrm>
        </p:spPr>
        <p:txBody>
          <a:bodyPr anchor="b">
            <a:normAutofit/>
          </a:bodyPr>
          <a:lstStyle>
            <a:lvl1pPr>
              <a:defRPr sz="4800"/>
            </a:lvl1pPr>
          </a:lstStyle>
          <a:p>
            <a:r>
              <a:rPr lang="en-US" dirty="0"/>
              <a:t>Click to edit Master title style</a:t>
            </a:r>
          </a:p>
        </p:txBody>
      </p:sp>
      <p:sp>
        <p:nvSpPr>
          <p:cNvPr id="3" name="Text Placeholder 2">
            <a:extLst>
              <a:ext uri="{FF2B5EF4-FFF2-40B4-BE49-F238E27FC236}">
                <a16:creationId xmlns:a16="http://schemas.microsoft.com/office/drawing/2014/main" id="{00EE5927-21D5-4EBA-A112-CAD1BD38BCB1}"/>
              </a:ext>
            </a:extLst>
          </p:cNvPr>
          <p:cNvSpPr>
            <a:spLocks noGrp="1"/>
          </p:cNvSpPr>
          <p:nvPr>
            <p:ph type="body" idx="1"/>
          </p:nvPr>
        </p:nvSpPr>
        <p:spPr>
          <a:xfrm>
            <a:off x="1143000" y="4589466"/>
            <a:ext cx="8520952" cy="813266"/>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CEF0D16-9D87-4D76-A5A5-534E24B7DD25}"/>
              </a:ext>
            </a:extLst>
          </p:cNvPr>
          <p:cNvSpPr>
            <a:spLocks noGrp="1"/>
          </p:cNvSpPr>
          <p:nvPr>
            <p:ph type="dt" sz="half" idx="10"/>
          </p:nvPr>
        </p:nvSpPr>
        <p:spPr/>
        <p:txBody>
          <a:bodyPr/>
          <a:lstStyle/>
          <a:p>
            <a:fld id="{3CADBD16-5BFB-4D9F-9646-C75D1B53BBB6}" type="datetimeFigureOut">
              <a:rPr lang="en-US" smtClean="0"/>
              <a:t>2/20/2025</a:t>
            </a:fld>
            <a:endParaRPr lang="en-US"/>
          </a:p>
        </p:txBody>
      </p:sp>
      <p:sp>
        <p:nvSpPr>
          <p:cNvPr id="5" name="Footer Placeholder 4">
            <a:extLst>
              <a:ext uri="{FF2B5EF4-FFF2-40B4-BE49-F238E27FC236}">
                <a16:creationId xmlns:a16="http://schemas.microsoft.com/office/drawing/2014/main" id="{5965F387-5AAC-45D0-ABCE-B1CF4BC7E0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8AF6FE-0006-4F40-A7FB-E0FDBADF7548}"/>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7191506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8AADE-587E-4574-B21B-7ABDE5A2364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E2F9DA5-4DFB-4211-A58A-FFD842C27A65}"/>
              </a:ext>
            </a:extLst>
          </p:cNvPr>
          <p:cNvSpPr>
            <a:spLocks noGrp="1"/>
          </p:cNvSpPr>
          <p:nvPr>
            <p:ph sz="half" idx="1"/>
          </p:nvPr>
        </p:nvSpPr>
        <p:spPr>
          <a:xfrm>
            <a:off x="1143000" y="2339501"/>
            <a:ext cx="4798979" cy="35505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A99F26-66AF-4614-91CE-C93A24BAC23A}"/>
              </a:ext>
            </a:extLst>
          </p:cNvPr>
          <p:cNvSpPr>
            <a:spLocks noGrp="1"/>
          </p:cNvSpPr>
          <p:nvPr>
            <p:ph sz="half" idx="2"/>
          </p:nvPr>
        </p:nvSpPr>
        <p:spPr>
          <a:xfrm>
            <a:off x="6250020" y="2339501"/>
            <a:ext cx="4798980" cy="355059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7F8F678E-59B5-4DF9-ABCB-506B9CB701CC}"/>
              </a:ext>
            </a:extLst>
          </p:cNvPr>
          <p:cNvSpPr>
            <a:spLocks noGrp="1"/>
          </p:cNvSpPr>
          <p:nvPr>
            <p:ph type="dt" sz="half" idx="10"/>
          </p:nvPr>
        </p:nvSpPr>
        <p:spPr/>
        <p:txBody>
          <a:bodyPr/>
          <a:lstStyle/>
          <a:p>
            <a:fld id="{3CADBD16-5BFB-4D9F-9646-C75D1B53BBB6}" type="datetimeFigureOut">
              <a:rPr lang="en-US" smtClean="0"/>
              <a:t>2/20/2025</a:t>
            </a:fld>
            <a:endParaRPr lang="en-US"/>
          </a:p>
        </p:txBody>
      </p:sp>
      <p:sp>
        <p:nvSpPr>
          <p:cNvPr id="6" name="Footer Placeholder 5">
            <a:extLst>
              <a:ext uri="{FF2B5EF4-FFF2-40B4-BE49-F238E27FC236}">
                <a16:creationId xmlns:a16="http://schemas.microsoft.com/office/drawing/2014/main" id="{18B50A53-317B-444A-9BA2-F69CDBF5DA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0B269A1-B0FB-4C8F-B6AA-0718C92D3D2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9737498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BBBF-42B2-4A5D-B145-46983A530170}"/>
              </a:ext>
            </a:extLst>
          </p:cNvPr>
          <p:cNvSpPr>
            <a:spLocks noGrp="1"/>
          </p:cNvSpPr>
          <p:nvPr>
            <p:ph type="title"/>
          </p:nvPr>
        </p:nvSpPr>
        <p:spPr>
          <a:xfrm>
            <a:off x="1143000" y="1133272"/>
            <a:ext cx="9905999" cy="84630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804BE44-5271-4B5D-B649-35E3AF20B48F}"/>
              </a:ext>
            </a:extLst>
          </p:cNvPr>
          <p:cNvSpPr>
            <a:spLocks noGrp="1"/>
          </p:cNvSpPr>
          <p:nvPr>
            <p:ph type="body" idx="1"/>
          </p:nvPr>
        </p:nvSpPr>
        <p:spPr>
          <a:xfrm>
            <a:off x="1142999" y="2067127"/>
            <a:ext cx="4798980"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4D7891E-0C0A-4688-97DD-C0715E322194}"/>
              </a:ext>
            </a:extLst>
          </p:cNvPr>
          <p:cNvSpPr>
            <a:spLocks noGrp="1"/>
          </p:cNvSpPr>
          <p:nvPr>
            <p:ph sz="half" idx="2"/>
          </p:nvPr>
        </p:nvSpPr>
        <p:spPr>
          <a:xfrm>
            <a:off x="1143001" y="2864795"/>
            <a:ext cx="4798978"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5EAF30-3412-49B0-93D1-596CC2695B26}"/>
              </a:ext>
            </a:extLst>
          </p:cNvPr>
          <p:cNvSpPr>
            <a:spLocks noGrp="1"/>
          </p:cNvSpPr>
          <p:nvPr>
            <p:ph type="body" sz="quarter" idx="3"/>
          </p:nvPr>
        </p:nvSpPr>
        <p:spPr>
          <a:xfrm>
            <a:off x="6250018" y="2067127"/>
            <a:ext cx="4798981"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707B9B7-F41C-4314-9F0C-BB84547FB8CA}"/>
              </a:ext>
            </a:extLst>
          </p:cNvPr>
          <p:cNvSpPr>
            <a:spLocks noGrp="1"/>
          </p:cNvSpPr>
          <p:nvPr>
            <p:ph sz="quarter" idx="4"/>
          </p:nvPr>
        </p:nvSpPr>
        <p:spPr>
          <a:xfrm>
            <a:off x="6250019" y="2864795"/>
            <a:ext cx="4798982"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8421587F-6AFC-4906-86EB-6B0A86EEF300}"/>
              </a:ext>
            </a:extLst>
          </p:cNvPr>
          <p:cNvSpPr>
            <a:spLocks noGrp="1"/>
          </p:cNvSpPr>
          <p:nvPr>
            <p:ph type="dt" sz="half" idx="10"/>
          </p:nvPr>
        </p:nvSpPr>
        <p:spPr/>
        <p:txBody>
          <a:bodyPr/>
          <a:lstStyle/>
          <a:p>
            <a:fld id="{3CADBD16-5BFB-4D9F-9646-C75D1B53BBB6}" type="datetimeFigureOut">
              <a:rPr lang="en-US" smtClean="0"/>
              <a:t>2/20/2025</a:t>
            </a:fld>
            <a:endParaRPr lang="en-US"/>
          </a:p>
        </p:txBody>
      </p:sp>
      <p:sp>
        <p:nvSpPr>
          <p:cNvPr id="8" name="Footer Placeholder 7">
            <a:extLst>
              <a:ext uri="{FF2B5EF4-FFF2-40B4-BE49-F238E27FC236}">
                <a16:creationId xmlns:a16="http://schemas.microsoft.com/office/drawing/2014/main" id="{354BE2C5-583B-49BC-9864-B01EEF79874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B39B236-45F5-4CC6-8D53-A6903A1CC8B3}"/>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5503193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6B206-0678-4577-B79F-760526A5FD76}"/>
              </a:ext>
            </a:extLst>
          </p:cNvPr>
          <p:cNvSpPr>
            <a:spLocks noGrp="1"/>
          </p:cNvSpPr>
          <p:nvPr>
            <p:ph type="title"/>
          </p:nvPr>
        </p:nvSpPr>
        <p:spPr>
          <a:xfrm>
            <a:off x="2019300" y="1322615"/>
            <a:ext cx="8175171" cy="4212771"/>
          </a:xfrm>
        </p:spPr>
        <p:txBody>
          <a:bodyPr/>
          <a:lstStyle>
            <a:lvl1pPr algn="ctr">
              <a:defRPr/>
            </a:lvl1pPr>
          </a:lstStyle>
          <a:p>
            <a:r>
              <a:rPr lang="en-US" dirty="0"/>
              <a:t>Click to edit Master title style</a:t>
            </a:r>
          </a:p>
        </p:txBody>
      </p:sp>
      <p:sp>
        <p:nvSpPr>
          <p:cNvPr id="3" name="Date Placeholder 2">
            <a:extLst>
              <a:ext uri="{FF2B5EF4-FFF2-40B4-BE49-F238E27FC236}">
                <a16:creationId xmlns:a16="http://schemas.microsoft.com/office/drawing/2014/main" id="{E6D5FCB8-AFD3-4801-BBD6-9548F4CF7C86}"/>
              </a:ext>
            </a:extLst>
          </p:cNvPr>
          <p:cNvSpPr>
            <a:spLocks noGrp="1"/>
          </p:cNvSpPr>
          <p:nvPr>
            <p:ph type="dt" sz="half" idx="10"/>
          </p:nvPr>
        </p:nvSpPr>
        <p:spPr/>
        <p:txBody>
          <a:bodyPr/>
          <a:lstStyle/>
          <a:p>
            <a:fld id="{3CADBD16-5BFB-4D9F-9646-C75D1B53BBB6}" type="datetimeFigureOut">
              <a:rPr lang="en-US" smtClean="0"/>
              <a:t>2/20/2025</a:t>
            </a:fld>
            <a:endParaRPr lang="en-US"/>
          </a:p>
        </p:txBody>
      </p:sp>
      <p:sp>
        <p:nvSpPr>
          <p:cNvPr id="4" name="Footer Placeholder 3">
            <a:extLst>
              <a:ext uri="{FF2B5EF4-FFF2-40B4-BE49-F238E27FC236}">
                <a16:creationId xmlns:a16="http://schemas.microsoft.com/office/drawing/2014/main" id="{0F6DACF8-CBC0-416B-B28E-EE18C4238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70C7421-FF49-4CE9-87D0-2B4FFE0E3DC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4270550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19CBFE-15AA-4447-9F9C-D8B0BEB242DA}"/>
              </a:ext>
            </a:extLst>
          </p:cNvPr>
          <p:cNvSpPr>
            <a:spLocks noGrp="1"/>
          </p:cNvSpPr>
          <p:nvPr>
            <p:ph type="dt" sz="half" idx="10"/>
          </p:nvPr>
        </p:nvSpPr>
        <p:spPr/>
        <p:txBody>
          <a:bodyPr/>
          <a:lstStyle/>
          <a:p>
            <a:fld id="{3CADBD16-5BFB-4D9F-9646-C75D1B53BBB6}" type="datetimeFigureOut">
              <a:rPr lang="en-US" smtClean="0"/>
              <a:t>2/20/2025</a:t>
            </a:fld>
            <a:endParaRPr lang="en-US"/>
          </a:p>
        </p:txBody>
      </p:sp>
      <p:sp>
        <p:nvSpPr>
          <p:cNvPr id="3" name="Footer Placeholder 2">
            <a:extLst>
              <a:ext uri="{FF2B5EF4-FFF2-40B4-BE49-F238E27FC236}">
                <a16:creationId xmlns:a16="http://schemas.microsoft.com/office/drawing/2014/main" id="{C6B48227-EC1E-4063-9682-891A2DB1A84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22C6A63-C3F4-4563-A542-9A41AC946C3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5163748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900C1-FE18-461C-801C-8626C7759861}"/>
              </a:ext>
            </a:extLst>
          </p:cNvPr>
          <p:cNvSpPr>
            <a:spLocks noGrp="1"/>
          </p:cNvSpPr>
          <p:nvPr>
            <p:ph type="title"/>
          </p:nvPr>
        </p:nvSpPr>
        <p:spPr>
          <a:xfrm>
            <a:off x="1143000" y="1600200"/>
            <a:ext cx="3932237" cy="1964986"/>
          </a:xfrm>
        </p:spPr>
        <p:txBody>
          <a:bodyPr anchor="b">
            <a:normAutofit/>
          </a:bodyPr>
          <a:lstStyle>
            <a:lvl1pPr>
              <a:lnSpc>
                <a:spcPct val="110000"/>
              </a:lnSpc>
              <a:defRPr sz="2400" cap="all" spc="300" baseline="0"/>
            </a:lvl1pPr>
          </a:lstStyle>
          <a:p>
            <a:r>
              <a:rPr lang="en-US" dirty="0"/>
              <a:t>Click to edit Master title style</a:t>
            </a:r>
          </a:p>
        </p:txBody>
      </p:sp>
      <p:sp>
        <p:nvSpPr>
          <p:cNvPr id="3" name="Content Placeholder 2">
            <a:extLst>
              <a:ext uri="{FF2B5EF4-FFF2-40B4-BE49-F238E27FC236}">
                <a16:creationId xmlns:a16="http://schemas.microsoft.com/office/drawing/2014/main" id="{AB14CFF3-3406-49E3-9D5A-1BE90FFA508E}"/>
              </a:ext>
            </a:extLst>
          </p:cNvPr>
          <p:cNvSpPr>
            <a:spLocks noGrp="1"/>
          </p:cNvSpPr>
          <p:nvPr>
            <p:ph idx="1"/>
          </p:nvPr>
        </p:nvSpPr>
        <p:spPr>
          <a:xfrm>
            <a:off x="5627451" y="987425"/>
            <a:ext cx="5421548"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033D14FF-9082-4BBA-BC7A-F4C5B78599C5}"/>
              </a:ext>
            </a:extLst>
          </p:cNvPr>
          <p:cNvSpPr>
            <a:spLocks noGrp="1"/>
          </p:cNvSpPr>
          <p:nvPr>
            <p:ph type="body" sz="half" idx="2"/>
          </p:nvPr>
        </p:nvSpPr>
        <p:spPr>
          <a:xfrm>
            <a:off x="1143000" y="3662464"/>
            <a:ext cx="3932237" cy="2206523"/>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D5A2726-EB8E-4DF7-9A1B-F03BD8C7179E}"/>
              </a:ext>
            </a:extLst>
          </p:cNvPr>
          <p:cNvSpPr>
            <a:spLocks noGrp="1"/>
          </p:cNvSpPr>
          <p:nvPr>
            <p:ph type="dt" sz="half" idx="10"/>
          </p:nvPr>
        </p:nvSpPr>
        <p:spPr/>
        <p:txBody>
          <a:bodyPr/>
          <a:lstStyle/>
          <a:p>
            <a:fld id="{3CADBD16-5BFB-4D9F-9646-C75D1B53BBB6}" type="datetimeFigureOut">
              <a:rPr lang="en-US" smtClean="0"/>
              <a:t>2/20/2025</a:t>
            </a:fld>
            <a:endParaRPr lang="en-US"/>
          </a:p>
        </p:txBody>
      </p:sp>
      <p:sp>
        <p:nvSpPr>
          <p:cNvPr id="6" name="Footer Placeholder 5">
            <a:extLst>
              <a:ext uri="{FF2B5EF4-FFF2-40B4-BE49-F238E27FC236}">
                <a16:creationId xmlns:a16="http://schemas.microsoft.com/office/drawing/2014/main" id="{8D9929BE-611C-4FE6-B0A5-E0FF9DF969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B90B32-1D0E-4BCD-8850-59EA235F7EB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825922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1CA1460E-1069-4FCA-B04E-28F77C861046}"/>
              </a:ext>
            </a:extLst>
          </p:cNvPr>
          <p:cNvSpPr>
            <a:spLocks noGrp="1"/>
          </p:cNvSpPr>
          <p:nvPr>
            <p:ph type="pic" idx="1"/>
          </p:nvPr>
        </p:nvSpPr>
        <p:spPr>
          <a:xfrm>
            <a:off x="5513614" y="987425"/>
            <a:ext cx="55353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66138C1E-867B-4FE9-8783-9B1246AEB797}"/>
              </a:ext>
            </a:extLst>
          </p:cNvPr>
          <p:cNvSpPr>
            <a:spLocks noGrp="1"/>
          </p:cNvSpPr>
          <p:nvPr>
            <p:ph type="body" sz="half" idx="2"/>
          </p:nvPr>
        </p:nvSpPr>
        <p:spPr>
          <a:xfrm>
            <a:off x="1143000" y="3657601"/>
            <a:ext cx="3932236" cy="2211388"/>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0721568-4870-46F2-9F7E-F410702012D9}"/>
              </a:ext>
            </a:extLst>
          </p:cNvPr>
          <p:cNvSpPr>
            <a:spLocks noGrp="1"/>
          </p:cNvSpPr>
          <p:nvPr>
            <p:ph type="dt" sz="half" idx="10"/>
          </p:nvPr>
        </p:nvSpPr>
        <p:spPr/>
        <p:txBody>
          <a:bodyPr/>
          <a:lstStyle/>
          <a:p>
            <a:fld id="{3CADBD16-5BFB-4D9F-9646-C75D1B53BBB6}" type="datetimeFigureOut">
              <a:rPr lang="en-US" smtClean="0"/>
              <a:t>2/20/2025</a:t>
            </a:fld>
            <a:endParaRPr lang="en-US"/>
          </a:p>
        </p:txBody>
      </p:sp>
      <p:sp>
        <p:nvSpPr>
          <p:cNvPr id="6" name="Footer Placeholder 5">
            <a:extLst>
              <a:ext uri="{FF2B5EF4-FFF2-40B4-BE49-F238E27FC236}">
                <a16:creationId xmlns:a16="http://schemas.microsoft.com/office/drawing/2014/main" id="{0BB3CC65-0E73-45A1-9D4F-3F4559B3B6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8C58CD-9BC3-431E-A7B4-D596A7F06C5E}"/>
              </a:ext>
            </a:extLst>
          </p:cNvPr>
          <p:cNvSpPr>
            <a:spLocks noGrp="1"/>
          </p:cNvSpPr>
          <p:nvPr>
            <p:ph type="sldNum" sz="quarter" idx="12"/>
          </p:nvPr>
        </p:nvSpPr>
        <p:spPr/>
        <p:txBody>
          <a:bodyPr/>
          <a:lstStyle/>
          <a:p>
            <a:fld id="{C0722274-0FAA-4649-AA4E-4210F4F32167}" type="slidenum">
              <a:rPr lang="en-US" smtClean="0"/>
              <a:t>‹#›</a:t>
            </a:fld>
            <a:endParaRPr lang="en-US"/>
          </a:p>
        </p:txBody>
      </p:sp>
      <p:sp>
        <p:nvSpPr>
          <p:cNvPr id="2" name="Title 1">
            <a:extLst>
              <a:ext uri="{FF2B5EF4-FFF2-40B4-BE49-F238E27FC236}">
                <a16:creationId xmlns:a16="http://schemas.microsoft.com/office/drawing/2014/main" id="{2368F756-D171-474C-8B1A-C818032F6F78}"/>
              </a:ext>
            </a:extLst>
          </p:cNvPr>
          <p:cNvSpPr>
            <a:spLocks noGrp="1"/>
          </p:cNvSpPr>
          <p:nvPr>
            <p:ph type="title"/>
          </p:nvPr>
        </p:nvSpPr>
        <p:spPr>
          <a:xfrm>
            <a:off x="1143000" y="1600201"/>
            <a:ext cx="3932236" cy="1959428"/>
          </a:xfrm>
        </p:spPr>
        <p:txBody>
          <a:bodyPr anchor="b">
            <a:normAutofit/>
          </a:bodyPr>
          <a:lstStyle>
            <a:lvl1pPr>
              <a:lnSpc>
                <a:spcPct val="110000"/>
              </a:lnSpc>
              <a:defRPr sz="2400" cap="all" spc="300" baseline="0"/>
            </a:lvl1pPr>
          </a:lstStyle>
          <a:p>
            <a:r>
              <a:rPr lang="en-US" dirty="0"/>
              <a:t>Click to edit Master title style</a:t>
            </a:r>
          </a:p>
        </p:txBody>
      </p:sp>
    </p:spTree>
    <p:extLst>
      <p:ext uri="{BB962C8B-B14F-4D97-AF65-F5344CB8AC3E}">
        <p14:creationId xmlns:p14="http://schemas.microsoft.com/office/powerpoint/2010/main" val="41240970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A3BF2-BCE9-47D7-B1C0-1F0E4936B6B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92722E9-C3E4-48AF-996A-495AE659FA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C9E516-382B-4845-93BF-20C16EE0DB05}"/>
              </a:ext>
            </a:extLst>
          </p:cNvPr>
          <p:cNvSpPr>
            <a:spLocks noGrp="1"/>
          </p:cNvSpPr>
          <p:nvPr>
            <p:ph type="dt" sz="half" idx="10"/>
          </p:nvPr>
        </p:nvSpPr>
        <p:spPr/>
        <p:txBody>
          <a:bodyPr/>
          <a:lstStyle/>
          <a:p>
            <a:fld id="{3CADBD16-5BFB-4D9F-9646-C75D1B53BBB6}" type="datetimeFigureOut">
              <a:rPr lang="en-US" smtClean="0"/>
              <a:t>2/20/2025</a:t>
            </a:fld>
            <a:endParaRPr lang="en-US"/>
          </a:p>
        </p:txBody>
      </p:sp>
      <p:sp>
        <p:nvSpPr>
          <p:cNvPr id="5" name="Footer Placeholder 4">
            <a:extLst>
              <a:ext uri="{FF2B5EF4-FFF2-40B4-BE49-F238E27FC236}">
                <a16:creationId xmlns:a16="http://schemas.microsoft.com/office/drawing/2014/main" id="{EAB96E16-F168-442A-843C-5D490D54B0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A61BEA-A969-437A-BD8B-CB1B709AD430}"/>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6707490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6528449-3E11-45FF-BF3A-651867603E75}"/>
              </a:ext>
            </a:extLst>
          </p:cNvPr>
          <p:cNvSpPr>
            <a:spLocks noGrp="1"/>
          </p:cNvSpPr>
          <p:nvPr>
            <p:ph type="title" orient="vert"/>
          </p:nvPr>
        </p:nvSpPr>
        <p:spPr>
          <a:xfrm>
            <a:off x="8572500" y="870625"/>
            <a:ext cx="2476499" cy="5029201"/>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AFC0EAB0-2DFA-4CBA-86B1-1826EF523D4D}"/>
              </a:ext>
            </a:extLst>
          </p:cNvPr>
          <p:cNvSpPr>
            <a:spLocks noGrp="1"/>
          </p:cNvSpPr>
          <p:nvPr>
            <p:ph type="body" orient="vert" idx="1"/>
          </p:nvPr>
        </p:nvSpPr>
        <p:spPr>
          <a:xfrm>
            <a:off x="1143000" y="870625"/>
            <a:ext cx="7324928" cy="50292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FA22F89-E1F5-45D7-945A-8A2886C4BA59}"/>
              </a:ext>
            </a:extLst>
          </p:cNvPr>
          <p:cNvSpPr>
            <a:spLocks noGrp="1"/>
          </p:cNvSpPr>
          <p:nvPr>
            <p:ph type="dt" sz="half" idx="10"/>
          </p:nvPr>
        </p:nvSpPr>
        <p:spPr/>
        <p:txBody>
          <a:bodyPr/>
          <a:lstStyle/>
          <a:p>
            <a:fld id="{3CADBD16-5BFB-4D9F-9646-C75D1B53BBB6}" type="datetimeFigureOut">
              <a:rPr lang="en-US" smtClean="0"/>
              <a:t>2/20/2025</a:t>
            </a:fld>
            <a:endParaRPr lang="en-US"/>
          </a:p>
        </p:txBody>
      </p:sp>
      <p:sp>
        <p:nvSpPr>
          <p:cNvPr id="5" name="Footer Placeholder 4">
            <a:extLst>
              <a:ext uri="{FF2B5EF4-FFF2-40B4-BE49-F238E27FC236}">
                <a16:creationId xmlns:a16="http://schemas.microsoft.com/office/drawing/2014/main" id="{637E7E82-5FB8-4289-AD0C-0BA788E147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5A4046-1A2C-41F5-A177-1C3919C20569}"/>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1062244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1C2F78B-DEE8-4195-A196-DFC51BDADFF9}"/>
              </a:ext>
            </a:extLst>
          </p:cNvPr>
          <p:cNvSpPr/>
          <p:nvPr/>
        </p:nvSpPr>
        <p:spPr>
          <a:xfrm>
            <a:off x="9749268" y="4070878"/>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A1D79D08-4BE8-4799-BE09-5078DFEE2256}"/>
              </a:ext>
            </a:extLst>
          </p:cNvPr>
          <p:cNvSpPr/>
          <p:nvPr/>
        </p:nvSpPr>
        <p:spPr>
          <a:xfrm rot="10800000">
            <a:off x="0" y="0"/>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2" name="Straight Connector 11">
            <a:extLst>
              <a:ext uri="{FF2B5EF4-FFF2-40B4-BE49-F238E27FC236}">
                <a16:creationId xmlns:a16="http://schemas.microsoft.com/office/drawing/2014/main" id="{C95D65A1-16CB-407F-993F-2A6D59BCC0C8}"/>
              </a:ext>
            </a:extLst>
          </p:cNvPr>
          <p:cNvCxnSpPr>
            <a:cxnSpLocks/>
          </p:cNvCxnSpPr>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0BA018A2-815D-41B0-A189-FDF7A5E88891}"/>
              </a:ext>
            </a:extLst>
          </p:cNvPr>
          <p:cNvSpPr>
            <a:spLocks noGrp="1"/>
          </p:cNvSpPr>
          <p:nvPr>
            <p:ph type="title"/>
          </p:nvPr>
        </p:nvSpPr>
        <p:spPr>
          <a:xfrm>
            <a:off x="1143000" y="872935"/>
            <a:ext cx="9905999" cy="136089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36DFAE63-1276-4C7C-BFF5-F5DF1CDB23E5}"/>
              </a:ext>
            </a:extLst>
          </p:cNvPr>
          <p:cNvSpPr>
            <a:spLocks noGrp="1"/>
          </p:cNvSpPr>
          <p:nvPr>
            <p:ph type="body" idx="1"/>
          </p:nvPr>
        </p:nvSpPr>
        <p:spPr>
          <a:xfrm>
            <a:off x="1143000" y="2332026"/>
            <a:ext cx="9905999" cy="356711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5380268-2D73-487C-843B-51648AE18194}"/>
              </a:ext>
            </a:extLst>
          </p:cNvPr>
          <p:cNvSpPr>
            <a:spLocks noGrp="1"/>
          </p:cNvSpPr>
          <p:nvPr>
            <p:ph type="dt" sz="half" idx="2"/>
          </p:nvPr>
        </p:nvSpPr>
        <p:spPr>
          <a:xfrm>
            <a:off x="7388157" y="6356350"/>
            <a:ext cx="3093395" cy="365125"/>
          </a:xfrm>
          <a:prstGeom prst="rect">
            <a:avLst/>
          </a:prstGeom>
        </p:spPr>
        <p:txBody>
          <a:bodyPr vert="horz" lIns="91440" tIns="45720" rIns="91440" bIns="45720" rtlCol="0" anchor="ctr"/>
          <a:lstStyle>
            <a:lvl1pPr algn="r">
              <a:defRPr sz="1050">
                <a:solidFill>
                  <a:schemeClr val="tx1"/>
                </a:solidFill>
              </a:defRPr>
            </a:lvl1pPr>
          </a:lstStyle>
          <a:p>
            <a:fld id="{3CADBD16-5BFB-4D9F-9646-C75D1B53BBB6}" type="datetimeFigureOut">
              <a:rPr lang="en-US" smtClean="0"/>
              <a:pPr/>
              <a:t>2/20/2025</a:t>
            </a:fld>
            <a:endParaRPr lang="en-US" dirty="0"/>
          </a:p>
        </p:txBody>
      </p:sp>
      <p:sp>
        <p:nvSpPr>
          <p:cNvPr id="5" name="Footer Placeholder 4">
            <a:extLst>
              <a:ext uri="{FF2B5EF4-FFF2-40B4-BE49-F238E27FC236}">
                <a16:creationId xmlns:a16="http://schemas.microsoft.com/office/drawing/2014/main" id="{99F61E6D-D51F-4BD7-B59D-19AF179177B8}"/>
              </a:ext>
            </a:extLst>
          </p:cNvPr>
          <p:cNvSpPr>
            <a:spLocks noGrp="1"/>
          </p:cNvSpPr>
          <p:nvPr>
            <p:ph type="ftr" sz="quarter" idx="3"/>
          </p:nvPr>
        </p:nvSpPr>
        <p:spPr>
          <a:xfrm>
            <a:off x="1143000" y="6356350"/>
            <a:ext cx="3959157" cy="365125"/>
          </a:xfrm>
          <a:prstGeom prst="rect">
            <a:avLst/>
          </a:prstGeom>
        </p:spPr>
        <p:txBody>
          <a:bodyPr vert="horz" lIns="91440" tIns="45720" rIns="91440" bIns="45720" rtlCol="0" anchor="ctr"/>
          <a:lstStyle>
            <a:lvl1pPr algn="l">
              <a:defRPr sz="105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27701B1-1C93-41C2-AEE1-815DEA51B962}"/>
              </a:ext>
            </a:extLst>
          </p:cNvPr>
          <p:cNvSpPr>
            <a:spLocks noGrp="1"/>
          </p:cNvSpPr>
          <p:nvPr>
            <p:ph type="sldNum" sz="quarter" idx="4"/>
          </p:nvPr>
        </p:nvSpPr>
        <p:spPr>
          <a:xfrm>
            <a:off x="10423186" y="6356350"/>
            <a:ext cx="625813" cy="365125"/>
          </a:xfrm>
          <a:prstGeom prst="rect">
            <a:avLst/>
          </a:prstGeom>
        </p:spPr>
        <p:txBody>
          <a:bodyPr vert="horz" lIns="91440" tIns="45720" rIns="91440" bIns="45720" rtlCol="0" anchor="ctr"/>
          <a:lstStyle>
            <a:lvl1pPr algn="r">
              <a:defRPr sz="1050">
                <a:solidFill>
                  <a:schemeClr val="tx1"/>
                </a:solidFill>
              </a:defRPr>
            </a:lvl1p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923761993"/>
      </p:ext>
    </p:extLst>
  </p:cSld>
  <p:clrMap bg1="dk1" tx1="lt1" bg2="dk2" tx2="lt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44" r:id="rId6"/>
    <p:sldLayoutId id="2147483740" r:id="rId7"/>
    <p:sldLayoutId id="2147483741" r:id="rId8"/>
    <p:sldLayoutId id="2147483742" r:id="rId9"/>
    <p:sldLayoutId id="2147483743" r:id="rId10"/>
    <p:sldLayoutId id="2147483745" r:id="rId11"/>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Tx/>
        <a:buNone/>
        <a:defRPr sz="1800" i="1" kern="1200">
          <a:solidFill>
            <a:schemeClr val="tx1"/>
          </a:solidFill>
          <a:latin typeface="+mn-lt"/>
          <a:ea typeface="+mn-ea"/>
          <a:cs typeface="+mn-cs"/>
        </a:defRPr>
      </a:lvl2pPr>
      <a:lvl3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502920" indent="0" algn="l" defTabSz="914400" rtl="0" eaLnBrk="1" latinLnBrk="0" hangingPunct="1">
        <a:lnSpc>
          <a:spcPct val="120000"/>
        </a:lnSpc>
        <a:spcBef>
          <a:spcPts val="500"/>
        </a:spcBef>
        <a:buFontTx/>
        <a:buNone/>
        <a:defRPr sz="1400" i="1" kern="1200">
          <a:solidFill>
            <a:schemeClr val="tx1"/>
          </a:solidFill>
          <a:latin typeface="+mn-lt"/>
          <a:ea typeface="+mn-ea"/>
          <a:cs typeface="+mn-cs"/>
        </a:defRPr>
      </a:lvl4pPr>
      <a:lvl5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B0A228-9EA3-4009-A82E-9402BBC726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F3ADD9-4C77-3B9F-E8A1-26B437927ACC}"/>
              </a:ext>
            </a:extLst>
          </p:cNvPr>
          <p:cNvSpPr>
            <a:spLocks noGrp="1"/>
          </p:cNvSpPr>
          <p:nvPr>
            <p:ph type="ctrTitle"/>
          </p:nvPr>
        </p:nvSpPr>
        <p:spPr>
          <a:xfrm>
            <a:off x="1143001" y="1181101"/>
            <a:ext cx="4953000" cy="2481974"/>
          </a:xfrm>
        </p:spPr>
        <p:txBody>
          <a:bodyPr>
            <a:normAutofit/>
          </a:bodyPr>
          <a:lstStyle/>
          <a:p>
            <a:pPr>
              <a:lnSpc>
                <a:spcPct val="90000"/>
              </a:lnSpc>
            </a:pPr>
            <a:r>
              <a:rPr lang="en-GB" sz="3400"/>
              <a:t>Skills, tools and approaches used within the youth work sector. </a:t>
            </a:r>
          </a:p>
        </p:txBody>
      </p:sp>
      <p:pic>
        <p:nvPicPr>
          <p:cNvPr id="4" name="Picture 3">
            <a:extLst>
              <a:ext uri="{FF2B5EF4-FFF2-40B4-BE49-F238E27FC236}">
                <a16:creationId xmlns:a16="http://schemas.microsoft.com/office/drawing/2014/main" id="{7309501C-1C91-D600-695A-BDEB4C5396B2}"/>
              </a:ext>
            </a:extLst>
          </p:cNvPr>
          <p:cNvPicPr>
            <a:picLocks noChangeAspect="1"/>
          </p:cNvPicPr>
          <p:nvPr/>
        </p:nvPicPr>
        <p:blipFill>
          <a:blip r:embed="rId3"/>
          <a:srcRect t="12920" r="1" b="3333"/>
          <a:stretch/>
        </p:blipFill>
        <p:spPr>
          <a:xfrm>
            <a:off x="3093268" y="10"/>
            <a:ext cx="9098732" cy="6857990"/>
          </a:xfrm>
          <a:custGeom>
            <a:avLst/>
            <a:gdLst/>
            <a:ahLst/>
            <a:cxnLst/>
            <a:rect l="l" t="t" r="r" b="b"/>
            <a:pathLst>
              <a:path w="9098732" h="6858000">
                <a:moveTo>
                  <a:pt x="6010592" y="0"/>
                </a:moveTo>
                <a:lnTo>
                  <a:pt x="8235629" y="4"/>
                </a:lnTo>
                <a:cubicBezTo>
                  <a:pt x="8235629" y="3"/>
                  <a:pt x="8235630" y="3"/>
                  <a:pt x="8235630" y="2"/>
                </a:cubicBezTo>
                <a:lnTo>
                  <a:pt x="9098732" y="0"/>
                </a:lnTo>
                <a:lnTo>
                  <a:pt x="9098732" y="6858000"/>
                </a:lnTo>
                <a:lnTo>
                  <a:pt x="0" y="6858000"/>
                </a:lnTo>
                <a:lnTo>
                  <a:pt x="6010589" y="4"/>
                </a:lnTo>
                <a:cubicBezTo>
                  <a:pt x="6010589" y="3"/>
                  <a:pt x="6010590" y="3"/>
                  <a:pt x="6010590" y="2"/>
                </a:cubicBezTo>
                <a:close/>
              </a:path>
            </a:pathLst>
          </a:custGeom>
        </p:spPr>
      </p:pic>
      <p:sp>
        <p:nvSpPr>
          <p:cNvPr id="10" name="Freeform: Shape 9">
            <a:extLst>
              <a:ext uri="{FF2B5EF4-FFF2-40B4-BE49-F238E27FC236}">
                <a16:creationId xmlns:a16="http://schemas.microsoft.com/office/drawing/2014/main" id="{02E0C409-730D-455F-AA8F-0646ABDB1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88973" y="0"/>
            <a:ext cx="8239927" cy="6858000"/>
          </a:xfrm>
          <a:custGeom>
            <a:avLst/>
            <a:gdLst>
              <a:gd name="connsiteX0" fmla="*/ 6010593 w 8239927"/>
              <a:gd name="connsiteY0" fmla="*/ 0 h 6858000"/>
              <a:gd name="connsiteX1" fmla="*/ 8239927 w 8239927"/>
              <a:gd name="connsiteY1" fmla="*/ 0 h 6858000"/>
              <a:gd name="connsiteX2" fmla="*/ 2229335 w 8239927"/>
              <a:gd name="connsiteY2" fmla="*/ 6858000 h 6858000"/>
              <a:gd name="connsiteX3" fmla="*/ 0 w 823992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239927" h="6858000">
                <a:moveTo>
                  <a:pt x="6010593" y="0"/>
                </a:moveTo>
                <a:lnTo>
                  <a:pt x="8239927" y="0"/>
                </a:lnTo>
                <a:lnTo>
                  <a:pt x="2229335" y="6858000"/>
                </a:lnTo>
                <a:lnTo>
                  <a:pt x="0" y="6858000"/>
                </a:lnTo>
                <a:close/>
              </a:path>
            </a:pathLst>
          </a:custGeom>
          <a:solidFill>
            <a:schemeClr val="bg2">
              <a:alpha val="6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284280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4E196CDA-9808-9F95-E7AC-7829D463904E}"/>
              </a:ext>
            </a:extLst>
          </p:cNvPr>
          <p:cNvSpPr/>
          <p:nvPr/>
        </p:nvSpPr>
        <p:spPr>
          <a:xfrm>
            <a:off x="225469" y="1997901"/>
            <a:ext cx="3620021" cy="1515649"/>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Identify the tools and methods used within youth work settings</a:t>
            </a:r>
          </a:p>
        </p:txBody>
      </p:sp>
      <p:sp>
        <p:nvSpPr>
          <p:cNvPr id="6" name="Rectangle: Rounded Corners 5">
            <a:extLst>
              <a:ext uri="{FF2B5EF4-FFF2-40B4-BE49-F238E27FC236}">
                <a16:creationId xmlns:a16="http://schemas.microsoft.com/office/drawing/2014/main" id="{EC41BBAE-CD76-5ACA-8AA8-A55FE9A0ABD0}"/>
              </a:ext>
            </a:extLst>
          </p:cNvPr>
          <p:cNvSpPr/>
          <p:nvPr/>
        </p:nvSpPr>
        <p:spPr>
          <a:xfrm>
            <a:off x="4359058" y="2004162"/>
            <a:ext cx="3469710" cy="1515649"/>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Skills needed to successfully practise these tools and methods.  </a:t>
            </a:r>
          </a:p>
        </p:txBody>
      </p:sp>
      <p:sp>
        <p:nvSpPr>
          <p:cNvPr id="7" name="Rectangle: Rounded Corners 6">
            <a:extLst>
              <a:ext uri="{FF2B5EF4-FFF2-40B4-BE49-F238E27FC236}">
                <a16:creationId xmlns:a16="http://schemas.microsoft.com/office/drawing/2014/main" id="{ADE22F5F-E8A6-122E-D5FE-B79C66671B3E}"/>
              </a:ext>
            </a:extLst>
          </p:cNvPr>
          <p:cNvSpPr/>
          <p:nvPr/>
        </p:nvSpPr>
        <p:spPr>
          <a:xfrm>
            <a:off x="8442542" y="1997900"/>
            <a:ext cx="3331924" cy="1515649"/>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How these methods and tools support young people </a:t>
            </a:r>
          </a:p>
        </p:txBody>
      </p:sp>
      <p:sp>
        <p:nvSpPr>
          <p:cNvPr id="8" name="Rectangle: Rounded Corners 7">
            <a:extLst>
              <a:ext uri="{FF2B5EF4-FFF2-40B4-BE49-F238E27FC236}">
                <a16:creationId xmlns:a16="http://schemas.microsoft.com/office/drawing/2014/main" id="{4D13B90B-978F-0F82-CBD7-F29F35428C0F}"/>
              </a:ext>
            </a:extLst>
          </p:cNvPr>
          <p:cNvSpPr/>
          <p:nvPr/>
        </p:nvSpPr>
        <p:spPr>
          <a:xfrm>
            <a:off x="4359058" y="4321479"/>
            <a:ext cx="3707704" cy="1515649"/>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Activity showing examples of positive youth work practise</a:t>
            </a:r>
          </a:p>
        </p:txBody>
      </p:sp>
    </p:spTree>
    <p:extLst>
      <p:ext uri="{BB962C8B-B14F-4D97-AF65-F5344CB8AC3E}">
        <p14:creationId xmlns:p14="http://schemas.microsoft.com/office/powerpoint/2010/main" val="3327166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0BC4933C-42D9-E7D2-87BF-428B969E7406}"/>
              </a:ext>
            </a:extLst>
          </p:cNvPr>
          <p:cNvSpPr/>
          <p:nvPr/>
        </p:nvSpPr>
        <p:spPr>
          <a:xfrm>
            <a:off x="3845490" y="2229633"/>
            <a:ext cx="4070959" cy="1603331"/>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Tools, methods and approaches </a:t>
            </a:r>
          </a:p>
        </p:txBody>
      </p:sp>
      <p:cxnSp>
        <p:nvCxnSpPr>
          <p:cNvPr id="6" name="Straight Arrow Connector 5">
            <a:extLst>
              <a:ext uri="{FF2B5EF4-FFF2-40B4-BE49-F238E27FC236}">
                <a16:creationId xmlns:a16="http://schemas.microsoft.com/office/drawing/2014/main" id="{7FEA23A1-0DD2-EB33-4A6A-623D84A85748}"/>
              </a:ext>
            </a:extLst>
          </p:cNvPr>
          <p:cNvCxnSpPr/>
          <p:nvPr/>
        </p:nvCxnSpPr>
        <p:spPr>
          <a:xfrm flipH="1" flipV="1">
            <a:off x="3068876" y="2495811"/>
            <a:ext cx="851770" cy="338203"/>
          </a:xfrm>
          <a:prstGeom prst="straightConnector1">
            <a:avLst/>
          </a:prstGeom>
          <a:ln w="19050" cap="flat" cmpd="sng" algn="ctr">
            <a:solidFill>
              <a:schemeClr val="accent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8" name="Straight Arrow Connector 7">
            <a:extLst>
              <a:ext uri="{FF2B5EF4-FFF2-40B4-BE49-F238E27FC236}">
                <a16:creationId xmlns:a16="http://schemas.microsoft.com/office/drawing/2014/main" id="{EF1E20C2-CBEC-B798-FDF0-2F61E26CACBF}"/>
              </a:ext>
            </a:extLst>
          </p:cNvPr>
          <p:cNvCxnSpPr>
            <a:cxnSpLocks/>
          </p:cNvCxnSpPr>
          <p:nvPr/>
        </p:nvCxnSpPr>
        <p:spPr>
          <a:xfrm flipV="1">
            <a:off x="5749447" y="1515649"/>
            <a:ext cx="0" cy="713984"/>
          </a:xfrm>
          <a:prstGeom prst="straightConnector1">
            <a:avLst/>
          </a:prstGeom>
          <a:ln w="19050" cap="flat" cmpd="sng" algn="ctr">
            <a:solidFill>
              <a:schemeClr val="accent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1" name="Straight Arrow Connector 10">
            <a:extLst>
              <a:ext uri="{FF2B5EF4-FFF2-40B4-BE49-F238E27FC236}">
                <a16:creationId xmlns:a16="http://schemas.microsoft.com/office/drawing/2014/main" id="{24E85577-475E-74FA-8AE3-7A1C18D46E79}"/>
              </a:ext>
            </a:extLst>
          </p:cNvPr>
          <p:cNvCxnSpPr/>
          <p:nvPr/>
        </p:nvCxnSpPr>
        <p:spPr>
          <a:xfrm flipV="1">
            <a:off x="7716035" y="2229633"/>
            <a:ext cx="726509" cy="532356"/>
          </a:xfrm>
          <a:prstGeom prst="straightConnector1">
            <a:avLst/>
          </a:prstGeom>
          <a:ln w="19050" cap="flat" cmpd="sng" algn="ctr">
            <a:solidFill>
              <a:schemeClr val="accent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3" name="Straight Arrow Connector 12">
            <a:extLst>
              <a:ext uri="{FF2B5EF4-FFF2-40B4-BE49-F238E27FC236}">
                <a16:creationId xmlns:a16="http://schemas.microsoft.com/office/drawing/2014/main" id="{F04C4B90-46B0-C252-A2EA-21E3A6681062}"/>
              </a:ext>
            </a:extLst>
          </p:cNvPr>
          <p:cNvCxnSpPr>
            <a:cxnSpLocks/>
          </p:cNvCxnSpPr>
          <p:nvPr/>
        </p:nvCxnSpPr>
        <p:spPr>
          <a:xfrm flipH="1">
            <a:off x="3845490" y="3695178"/>
            <a:ext cx="551146" cy="637261"/>
          </a:xfrm>
          <a:prstGeom prst="straightConnector1">
            <a:avLst/>
          </a:prstGeom>
          <a:ln w="19050" cap="flat" cmpd="sng" algn="ctr">
            <a:solidFill>
              <a:schemeClr val="accent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6" name="Straight Arrow Connector 15">
            <a:extLst>
              <a:ext uri="{FF2B5EF4-FFF2-40B4-BE49-F238E27FC236}">
                <a16:creationId xmlns:a16="http://schemas.microsoft.com/office/drawing/2014/main" id="{BF75D487-15C1-51F4-0D2A-E6AB5486A507}"/>
              </a:ext>
            </a:extLst>
          </p:cNvPr>
          <p:cNvCxnSpPr>
            <a:cxnSpLocks/>
          </p:cNvCxnSpPr>
          <p:nvPr/>
        </p:nvCxnSpPr>
        <p:spPr>
          <a:xfrm>
            <a:off x="7064679" y="3750762"/>
            <a:ext cx="450937" cy="746082"/>
          </a:xfrm>
          <a:prstGeom prst="straightConnector1">
            <a:avLst/>
          </a:prstGeom>
          <a:ln w="19050" cap="flat" cmpd="sng" algn="ctr">
            <a:solidFill>
              <a:schemeClr val="accent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
        <p:nvSpPr>
          <p:cNvPr id="18" name="Rectangle 17">
            <a:extLst>
              <a:ext uri="{FF2B5EF4-FFF2-40B4-BE49-F238E27FC236}">
                <a16:creationId xmlns:a16="http://schemas.microsoft.com/office/drawing/2014/main" id="{A015AAF6-0282-E6E6-F1D2-AFCFE41D6C20}"/>
              </a:ext>
            </a:extLst>
          </p:cNvPr>
          <p:cNvSpPr/>
          <p:nvPr/>
        </p:nvSpPr>
        <p:spPr>
          <a:xfrm>
            <a:off x="4966572" y="968418"/>
            <a:ext cx="1565749" cy="380478"/>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One on one method</a:t>
            </a:r>
          </a:p>
        </p:txBody>
      </p:sp>
      <p:sp>
        <p:nvSpPr>
          <p:cNvPr id="19" name="TextBox 18">
            <a:extLst>
              <a:ext uri="{FF2B5EF4-FFF2-40B4-BE49-F238E27FC236}">
                <a16:creationId xmlns:a16="http://schemas.microsoft.com/office/drawing/2014/main" id="{6D8D4981-2397-1042-97BB-4F42A2B69D33}"/>
              </a:ext>
            </a:extLst>
          </p:cNvPr>
          <p:cNvSpPr txBox="1"/>
          <p:nvPr/>
        </p:nvSpPr>
        <p:spPr>
          <a:xfrm>
            <a:off x="8404965" y="1860301"/>
            <a:ext cx="1478071" cy="369332"/>
          </a:xfrm>
          <a:prstGeom prst="rect">
            <a:avLst/>
          </a:prstGeom>
          <a:noFill/>
        </p:spPr>
        <p:txBody>
          <a:bodyPr wrap="square" rtlCol="0">
            <a:spAutoFit/>
          </a:bodyPr>
          <a:lstStyle/>
          <a:p>
            <a:r>
              <a:rPr lang="en-GB" dirty="0"/>
              <a:t>Group work </a:t>
            </a:r>
          </a:p>
        </p:txBody>
      </p:sp>
      <p:sp>
        <p:nvSpPr>
          <p:cNvPr id="20" name="TextBox 19">
            <a:extLst>
              <a:ext uri="{FF2B5EF4-FFF2-40B4-BE49-F238E27FC236}">
                <a16:creationId xmlns:a16="http://schemas.microsoft.com/office/drawing/2014/main" id="{BE15EE50-FF77-3FE4-80F7-AC6860CAEDD6}"/>
              </a:ext>
            </a:extLst>
          </p:cNvPr>
          <p:cNvSpPr txBox="1"/>
          <p:nvPr/>
        </p:nvSpPr>
        <p:spPr>
          <a:xfrm>
            <a:off x="7252570" y="4546948"/>
            <a:ext cx="1152395" cy="646331"/>
          </a:xfrm>
          <a:prstGeom prst="rect">
            <a:avLst/>
          </a:prstGeom>
          <a:noFill/>
        </p:spPr>
        <p:txBody>
          <a:bodyPr wrap="square" rtlCol="0">
            <a:spAutoFit/>
          </a:bodyPr>
          <a:lstStyle/>
          <a:p>
            <a:r>
              <a:rPr lang="en-GB" dirty="0"/>
              <a:t>Outdoor activity </a:t>
            </a:r>
          </a:p>
        </p:txBody>
      </p:sp>
      <p:sp>
        <p:nvSpPr>
          <p:cNvPr id="21" name="TextBox 20">
            <a:extLst>
              <a:ext uri="{FF2B5EF4-FFF2-40B4-BE49-F238E27FC236}">
                <a16:creationId xmlns:a16="http://schemas.microsoft.com/office/drawing/2014/main" id="{7788BEE8-4F0D-0B85-466A-B1562C21B2A5}"/>
              </a:ext>
            </a:extLst>
          </p:cNvPr>
          <p:cNvSpPr txBox="1"/>
          <p:nvPr/>
        </p:nvSpPr>
        <p:spPr>
          <a:xfrm>
            <a:off x="2893513" y="4370962"/>
            <a:ext cx="1603331" cy="646331"/>
          </a:xfrm>
          <a:prstGeom prst="rect">
            <a:avLst/>
          </a:prstGeom>
          <a:noFill/>
        </p:spPr>
        <p:txBody>
          <a:bodyPr wrap="square" rtlCol="0">
            <a:spAutoFit/>
          </a:bodyPr>
          <a:lstStyle/>
          <a:p>
            <a:r>
              <a:rPr lang="en-GB" dirty="0"/>
              <a:t>Creative methods </a:t>
            </a:r>
          </a:p>
        </p:txBody>
      </p:sp>
      <p:sp>
        <p:nvSpPr>
          <p:cNvPr id="22" name="TextBox 21">
            <a:extLst>
              <a:ext uri="{FF2B5EF4-FFF2-40B4-BE49-F238E27FC236}">
                <a16:creationId xmlns:a16="http://schemas.microsoft.com/office/drawing/2014/main" id="{465C7B7E-C6AA-22AB-746C-2F55C0126C7C}"/>
              </a:ext>
            </a:extLst>
          </p:cNvPr>
          <p:cNvSpPr txBox="1"/>
          <p:nvPr/>
        </p:nvSpPr>
        <p:spPr>
          <a:xfrm>
            <a:off x="1597069" y="1971701"/>
            <a:ext cx="1841326" cy="646331"/>
          </a:xfrm>
          <a:prstGeom prst="rect">
            <a:avLst/>
          </a:prstGeom>
          <a:noFill/>
        </p:spPr>
        <p:txBody>
          <a:bodyPr wrap="square" rtlCol="0">
            <a:spAutoFit/>
          </a:bodyPr>
          <a:lstStyle/>
          <a:p>
            <a:r>
              <a:rPr lang="en-GB" dirty="0"/>
              <a:t>Structured experiences</a:t>
            </a:r>
          </a:p>
        </p:txBody>
      </p:sp>
    </p:spTree>
    <p:extLst>
      <p:ext uri="{BB962C8B-B14F-4D97-AF65-F5344CB8AC3E}">
        <p14:creationId xmlns:p14="http://schemas.microsoft.com/office/powerpoint/2010/main" val="3340252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18"/>
                                        </p:tgtEl>
                                      </p:cBhvr>
                                    </p:animEffect>
                                    <p:animScale>
                                      <p:cBhvr>
                                        <p:cTn id="7" dur="250" autoRev="1" fill="hold"/>
                                        <p:tgtEl>
                                          <p:spTgt spid="18"/>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26" presetClass="emph" presetSubtype="0" fill="hold" grpId="0" nodeType="clickEffect">
                                  <p:stCondLst>
                                    <p:cond delay="0"/>
                                  </p:stCondLst>
                                  <p:childTnLst>
                                    <p:animEffect transition="out" filter="fade">
                                      <p:cBhvr>
                                        <p:cTn id="11" dur="500" tmFilter="0, 0; .2, .5; .8, .5; 1, 0"/>
                                        <p:tgtEl>
                                          <p:spTgt spid="19"/>
                                        </p:tgtEl>
                                      </p:cBhvr>
                                    </p:animEffect>
                                    <p:animScale>
                                      <p:cBhvr>
                                        <p:cTn id="12" dur="250" autoRev="1" fill="hold"/>
                                        <p:tgtEl>
                                          <p:spTgt spid="19"/>
                                        </p:tgtEl>
                                      </p:cBhvr>
                                      <p:by x="105000" y="105000"/>
                                    </p:animScale>
                                  </p:childTnLst>
                                </p:cTn>
                              </p:par>
                            </p:childTnLst>
                          </p:cTn>
                        </p:par>
                      </p:childTnLst>
                    </p:cTn>
                  </p:par>
                  <p:par>
                    <p:cTn id="13" fill="hold">
                      <p:stCondLst>
                        <p:cond delay="indefinite"/>
                      </p:stCondLst>
                      <p:childTnLst>
                        <p:par>
                          <p:cTn id="14" fill="hold">
                            <p:stCondLst>
                              <p:cond delay="0"/>
                            </p:stCondLst>
                            <p:childTnLst>
                              <p:par>
                                <p:cTn id="15" presetID="26" presetClass="emph" presetSubtype="0" fill="hold" grpId="0" nodeType="clickEffect">
                                  <p:stCondLst>
                                    <p:cond delay="0"/>
                                  </p:stCondLst>
                                  <p:childTnLst>
                                    <p:animEffect transition="out" filter="fade">
                                      <p:cBhvr>
                                        <p:cTn id="16" dur="500" tmFilter="0, 0; .2, .5; .8, .5; 1, 0"/>
                                        <p:tgtEl>
                                          <p:spTgt spid="20"/>
                                        </p:tgtEl>
                                      </p:cBhvr>
                                    </p:animEffect>
                                    <p:animScale>
                                      <p:cBhvr>
                                        <p:cTn id="17" dur="250" autoRev="1" fill="hold"/>
                                        <p:tgtEl>
                                          <p:spTgt spid="20"/>
                                        </p:tgtEl>
                                      </p:cBhvr>
                                      <p:by x="105000" y="105000"/>
                                    </p:animScale>
                                  </p:childTnLst>
                                </p:cTn>
                              </p:par>
                            </p:childTnLst>
                          </p:cTn>
                        </p:par>
                      </p:childTnLst>
                    </p:cTn>
                  </p:par>
                  <p:par>
                    <p:cTn id="18" fill="hold">
                      <p:stCondLst>
                        <p:cond delay="indefinite"/>
                      </p:stCondLst>
                      <p:childTnLst>
                        <p:par>
                          <p:cTn id="19" fill="hold">
                            <p:stCondLst>
                              <p:cond delay="0"/>
                            </p:stCondLst>
                            <p:childTnLst>
                              <p:par>
                                <p:cTn id="20" presetID="26" presetClass="emph" presetSubtype="0" fill="hold" grpId="0" nodeType="clickEffect">
                                  <p:stCondLst>
                                    <p:cond delay="0"/>
                                  </p:stCondLst>
                                  <p:childTnLst>
                                    <p:animEffect transition="out" filter="fade">
                                      <p:cBhvr>
                                        <p:cTn id="21" dur="500" tmFilter="0, 0; .2, .5; .8, .5; 1, 0"/>
                                        <p:tgtEl>
                                          <p:spTgt spid="21"/>
                                        </p:tgtEl>
                                      </p:cBhvr>
                                    </p:animEffect>
                                    <p:animScale>
                                      <p:cBhvr>
                                        <p:cTn id="22" dur="250" autoRev="1" fill="hold"/>
                                        <p:tgtEl>
                                          <p:spTgt spid="21"/>
                                        </p:tgtEl>
                                      </p:cBhvr>
                                      <p:by x="105000" y="105000"/>
                                    </p:animScale>
                                  </p:childTnLst>
                                </p:cTn>
                              </p:par>
                            </p:childTnLst>
                          </p:cTn>
                        </p:par>
                      </p:childTnLst>
                    </p:cTn>
                  </p:par>
                  <p:par>
                    <p:cTn id="23" fill="hold">
                      <p:stCondLst>
                        <p:cond delay="indefinite"/>
                      </p:stCondLst>
                      <p:childTnLst>
                        <p:par>
                          <p:cTn id="24" fill="hold">
                            <p:stCondLst>
                              <p:cond delay="0"/>
                            </p:stCondLst>
                            <p:childTnLst>
                              <p:par>
                                <p:cTn id="25" presetID="26" presetClass="emph" presetSubtype="0" fill="hold" grpId="0" nodeType="clickEffect">
                                  <p:stCondLst>
                                    <p:cond delay="0"/>
                                  </p:stCondLst>
                                  <p:childTnLst>
                                    <p:animEffect transition="out" filter="fade">
                                      <p:cBhvr>
                                        <p:cTn id="26" dur="500" tmFilter="0, 0; .2, .5; .8, .5; 1, 0"/>
                                        <p:tgtEl>
                                          <p:spTgt spid="22"/>
                                        </p:tgtEl>
                                      </p:cBhvr>
                                    </p:animEffect>
                                    <p:animScale>
                                      <p:cBhvr>
                                        <p:cTn id="27" dur="250" autoRev="1" fill="hold"/>
                                        <p:tgtEl>
                                          <p:spTgt spid="22"/>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19" grpId="0"/>
      <p:bldP spid="20" grpId="0"/>
      <p:bldP spid="21" grpId="0"/>
      <p:bldP spid="2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B7C31-3291-81B0-3039-D80AD0A3CF4A}"/>
              </a:ext>
            </a:extLst>
          </p:cNvPr>
          <p:cNvSpPr>
            <a:spLocks noGrp="1"/>
          </p:cNvSpPr>
          <p:nvPr>
            <p:ph type="title"/>
          </p:nvPr>
        </p:nvSpPr>
        <p:spPr>
          <a:xfrm>
            <a:off x="1143000" y="872935"/>
            <a:ext cx="9905999" cy="893235"/>
          </a:xfrm>
        </p:spPr>
        <p:txBody>
          <a:bodyPr/>
          <a:lstStyle/>
          <a:p>
            <a:r>
              <a:rPr lang="en-GB" dirty="0"/>
              <a:t>One to one support</a:t>
            </a:r>
          </a:p>
        </p:txBody>
      </p:sp>
      <p:sp>
        <p:nvSpPr>
          <p:cNvPr id="3" name="Content Placeholder 2">
            <a:extLst>
              <a:ext uri="{FF2B5EF4-FFF2-40B4-BE49-F238E27FC236}">
                <a16:creationId xmlns:a16="http://schemas.microsoft.com/office/drawing/2014/main" id="{BEA6A46E-E1A6-B190-D41B-D97EDC4BC9C5}"/>
              </a:ext>
            </a:extLst>
          </p:cNvPr>
          <p:cNvSpPr>
            <a:spLocks noGrp="1"/>
          </p:cNvSpPr>
          <p:nvPr>
            <p:ph idx="1"/>
          </p:nvPr>
        </p:nvSpPr>
        <p:spPr>
          <a:xfrm>
            <a:off x="1143001" y="2332025"/>
            <a:ext cx="4953000" cy="3542681"/>
          </a:xfrm>
        </p:spPr>
        <p:txBody>
          <a:bodyPr>
            <a:normAutofit fontScale="92500" lnSpcReduction="10000"/>
          </a:bodyPr>
          <a:lstStyle/>
          <a:p>
            <a:pPr marL="0" indent="0">
              <a:buNone/>
            </a:pPr>
            <a:r>
              <a:rPr lang="en-GB" dirty="0"/>
              <a:t>What is this? </a:t>
            </a:r>
          </a:p>
          <a:p>
            <a:pPr marL="0" indent="0">
              <a:buNone/>
            </a:pPr>
            <a:r>
              <a:rPr lang="en-GB" dirty="0"/>
              <a:t>One on one support is individual support for a young person. This can be shown in many ways such as a one-on-one conversation or even just a game of pool., or two person activities. </a:t>
            </a:r>
          </a:p>
          <a:p>
            <a:pPr marL="0" indent="0">
              <a:buNone/>
            </a:pPr>
            <a:r>
              <a:rPr lang="en-GB" dirty="0"/>
              <a:t>This is a good way to build a strong personal connection with a young person as it can be a very informative and effective way to build a strong relationship with a young person.  </a:t>
            </a:r>
          </a:p>
        </p:txBody>
      </p:sp>
      <p:sp>
        <p:nvSpPr>
          <p:cNvPr id="4" name="TextBox 3">
            <a:extLst>
              <a:ext uri="{FF2B5EF4-FFF2-40B4-BE49-F238E27FC236}">
                <a16:creationId xmlns:a16="http://schemas.microsoft.com/office/drawing/2014/main" id="{98EF61A5-CF44-770B-4E4C-5BBE13E49C93}"/>
              </a:ext>
            </a:extLst>
          </p:cNvPr>
          <p:cNvSpPr txBox="1"/>
          <p:nvPr/>
        </p:nvSpPr>
        <p:spPr>
          <a:xfrm>
            <a:off x="6263014" y="2505205"/>
            <a:ext cx="4509370" cy="1477328"/>
          </a:xfrm>
          <a:prstGeom prst="rect">
            <a:avLst/>
          </a:prstGeom>
          <a:noFill/>
        </p:spPr>
        <p:txBody>
          <a:bodyPr wrap="square" rtlCol="0">
            <a:spAutoFit/>
          </a:bodyPr>
          <a:lstStyle/>
          <a:p>
            <a:r>
              <a:rPr lang="en-GB" dirty="0"/>
              <a:t>Skills effective for this method: </a:t>
            </a:r>
          </a:p>
          <a:p>
            <a:r>
              <a:rPr lang="en-GB" dirty="0"/>
              <a:t>Counselling skills. </a:t>
            </a:r>
          </a:p>
          <a:p>
            <a:r>
              <a:rPr lang="en-GB" dirty="0"/>
              <a:t>Patience </a:t>
            </a:r>
          </a:p>
          <a:p>
            <a:r>
              <a:rPr lang="en-GB" dirty="0"/>
              <a:t>Professionalism</a:t>
            </a:r>
          </a:p>
          <a:p>
            <a:r>
              <a:rPr lang="en-GB" dirty="0"/>
              <a:t>Understanding </a:t>
            </a:r>
          </a:p>
        </p:txBody>
      </p:sp>
    </p:spTree>
    <p:extLst>
      <p:ext uri="{BB962C8B-B14F-4D97-AF65-F5344CB8AC3E}">
        <p14:creationId xmlns:p14="http://schemas.microsoft.com/office/powerpoint/2010/main" val="410226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FBC6C-50AA-C3CC-1736-5440E48379EA}"/>
              </a:ext>
            </a:extLst>
          </p:cNvPr>
          <p:cNvSpPr>
            <a:spLocks noGrp="1"/>
          </p:cNvSpPr>
          <p:nvPr>
            <p:ph type="title"/>
          </p:nvPr>
        </p:nvSpPr>
        <p:spPr/>
        <p:txBody>
          <a:bodyPr/>
          <a:lstStyle/>
          <a:p>
            <a:r>
              <a:rPr lang="en-GB" dirty="0"/>
              <a:t>Group work</a:t>
            </a:r>
          </a:p>
        </p:txBody>
      </p:sp>
      <p:sp>
        <p:nvSpPr>
          <p:cNvPr id="3" name="Content Placeholder 2">
            <a:extLst>
              <a:ext uri="{FF2B5EF4-FFF2-40B4-BE49-F238E27FC236}">
                <a16:creationId xmlns:a16="http://schemas.microsoft.com/office/drawing/2014/main" id="{B9D6E906-CF85-9DBE-15B4-D2E870A00B2F}"/>
              </a:ext>
            </a:extLst>
          </p:cNvPr>
          <p:cNvSpPr>
            <a:spLocks noGrp="1"/>
          </p:cNvSpPr>
          <p:nvPr>
            <p:ph idx="1"/>
          </p:nvPr>
        </p:nvSpPr>
        <p:spPr>
          <a:xfrm>
            <a:off x="1143001" y="2332026"/>
            <a:ext cx="5132294" cy="3567118"/>
          </a:xfrm>
        </p:spPr>
        <p:txBody>
          <a:bodyPr/>
          <a:lstStyle/>
          <a:p>
            <a:pPr marL="0" indent="0">
              <a:buNone/>
            </a:pPr>
            <a:r>
              <a:rPr lang="en-GB" dirty="0"/>
              <a:t>Group work is used to support young people within groups, this often is done through activities. </a:t>
            </a:r>
          </a:p>
          <a:p>
            <a:pPr marL="0" indent="0">
              <a:buNone/>
            </a:pPr>
            <a:r>
              <a:rPr lang="en-GB" dirty="0"/>
              <a:t>This is often a way to help build strong relationships within a group rather than between the youth worker and individual and a way to help develop a young person’s confidence</a:t>
            </a:r>
          </a:p>
        </p:txBody>
      </p:sp>
      <p:sp>
        <p:nvSpPr>
          <p:cNvPr id="4" name="TextBox 3">
            <a:extLst>
              <a:ext uri="{FF2B5EF4-FFF2-40B4-BE49-F238E27FC236}">
                <a16:creationId xmlns:a16="http://schemas.microsoft.com/office/drawing/2014/main" id="{C43FE264-7AD0-2EE8-C4AF-593ABF281AA4}"/>
              </a:ext>
            </a:extLst>
          </p:cNvPr>
          <p:cNvSpPr txBox="1"/>
          <p:nvPr/>
        </p:nvSpPr>
        <p:spPr>
          <a:xfrm>
            <a:off x="6831106" y="2563906"/>
            <a:ext cx="4733365" cy="1754326"/>
          </a:xfrm>
          <a:prstGeom prst="rect">
            <a:avLst/>
          </a:prstGeom>
          <a:noFill/>
        </p:spPr>
        <p:txBody>
          <a:bodyPr wrap="square" rtlCol="0">
            <a:spAutoFit/>
          </a:bodyPr>
          <a:lstStyle/>
          <a:p>
            <a:r>
              <a:rPr lang="en-GB" dirty="0"/>
              <a:t>Skills effective for this method:</a:t>
            </a:r>
          </a:p>
          <a:p>
            <a:r>
              <a:rPr lang="en-GB" dirty="0"/>
              <a:t>Creativity </a:t>
            </a:r>
          </a:p>
          <a:p>
            <a:r>
              <a:rPr lang="en-GB" dirty="0"/>
              <a:t>Communication skills </a:t>
            </a:r>
          </a:p>
          <a:p>
            <a:r>
              <a:rPr lang="en-GB" dirty="0" err="1"/>
              <a:t>Levelheaded</a:t>
            </a:r>
            <a:r>
              <a:rPr lang="en-GB" dirty="0"/>
              <a:t> </a:t>
            </a:r>
          </a:p>
          <a:p>
            <a:r>
              <a:rPr lang="en-GB" dirty="0"/>
              <a:t> </a:t>
            </a:r>
          </a:p>
          <a:p>
            <a:endParaRPr lang="en-GB" dirty="0"/>
          </a:p>
        </p:txBody>
      </p:sp>
    </p:spTree>
    <p:extLst>
      <p:ext uri="{BB962C8B-B14F-4D97-AF65-F5344CB8AC3E}">
        <p14:creationId xmlns:p14="http://schemas.microsoft.com/office/powerpoint/2010/main" val="4859978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64519-21A5-86D3-B15F-749359C245E2}"/>
              </a:ext>
            </a:extLst>
          </p:cNvPr>
          <p:cNvSpPr>
            <a:spLocks noGrp="1"/>
          </p:cNvSpPr>
          <p:nvPr>
            <p:ph type="title"/>
          </p:nvPr>
        </p:nvSpPr>
        <p:spPr/>
        <p:txBody>
          <a:bodyPr/>
          <a:lstStyle/>
          <a:p>
            <a:r>
              <a:rPr lang="en-GB" dirty="0"/>
              <a:t>Outdoor activities</a:t>
            </a:r>
          </a:p>
        </p:txBody>
      </p:sp>
      <p:sp>
        <p:nvSpPr>
          <p:cNvPr id="3" name="Content Placeholder 2">
            <a:extLst>
              <a:ext uri="{FF2B5EF4-FFF2-40B4-BE49-F238E27FC236}">
                <a16:creationId xmlns:a16="http://schemas.microsoft.com/office/drawing/2014/main" id="{D5F956B8-A250-E70F-3D4C-60EC3902AC39}"/>
              </a:ext>
            </a:extLst>
          </p:cNvPr>
          <p:cNvSpPr>
            <a:spLocks noGrp="1"/>
          </p:cNvSpPr>
          <p:nvPr>
            <p:ph idx="1"/>
          </p:nvPr>
        </p:nvSpPr>
        <p:spPr>
          <a:xfrm>
            <a:off x="1143001" y="2332026"/>
            <a:ext cx="5186082" cy="3567118"/>
          </a:xfrm>
        </p:spPr>
        <p:txBody>
          <a:bodyPr/>
          <a:lstStyle/>
          <a:p>
            <a:pPr marL="0" indent="0">
              <a:buNone/>
            </a:pPr>
            <a:r>
              <a:rPr lang="en-GB" dirty="0"/>
              <a:t>Using the outdoors to complete activities and learn new skills, </a:t>
            </a:r>
            <a:r>
              <a:rPr lang="en-GB" dirty="0" err="1"/>
              <a:t>e,g</a:t>
            </a:r>
            <a:r>
              <a:rPr lang="en-GB" dirty="0"/>
              <a:t> orienteering or camping. </a:t>
            </a:r>
          </a:p>
          <a:p>
            <a:pPr marL="0" indent="0">
              <a:buNone/>
            </a:pPr>
            <a:r>
              <a:rPr lang="en-GB" dirty="0"/>
              <a:t>This is a really good way to find ways to create team building activities, boost mental health and a good way to promote health hand wellbeing to young people. Its also a good method to allow them to try something new out and gain a life experience they might not normally have the  opportunity to do. </a:t>
            </a:r>
          </a:p>
        </p:txBody>
      </p:sp>
      <p:sp>
        <p:nvSpPr>
          <p:cNvPr id="5" name="TextBox 4">
            <a:extLst>
              <a:ext uri="{FF2B5EF4-FFF2-40B4-BE49-F238E27FC236}">
                <a16:creationId xmlns:a16="http://schemas.microsoft.com/office/drawing/2014/main" id="{C8E50D7F-2575-D0C4-990A-2ACBD0407619}"/>
              </a:ext>
            </a:extLst>
          </p:cNvPr>
          <p:cNvSpPr txBox="1"/>
          <p:nvPr/>
        </p:nvSpPr>
        <p:spPr>
          <a:xfrm>
            <a:off x="6902824" y="2779059"/>
            <a:ext cx="4146175" cy="1477328"/>
          </a:xfrm>
          <a:prstGeom prst="rect">
            <a:avLst/>
          </a:prstGeom>
          <a:noFill/>
        </p:spPr>
        <p:txBody>
          <a:bodyPr wrap="square" rtlCol="0">
            <a:spAutoFit/>
          </a:bodyPr>
          <a:lstStyle/>
          <a:p>
            <a:r>
              <a:rPr lang="en-GB" dirty="0"/>
              <a:t>Skills needed to effectively practise outdoor activities: </a:t>
            </a:r>
          </a:p>
          <a:p>
            <a:r>
              <a:rPr lang="en-GB" dirty="0"/>
              <a:t>Organisation </a:t>
            </a:r>
          </a:p>
          <a:p>
            <a:r>
              <a:rPr lang="en-GB" dirty="0"/>
              <a:t>Communication </a:t>
            </a:r>
          </a:p>
          <a:p>
            <a:r>
              <a:rPr lang="en-GB" dirty="0"/>
              <a:t>Ability to challenge young people</a:t>
            </a:r>
          </a:p>
        </p:txBody>
      </p:sp>
    </p:spTree>
    <p:extLst>
      <p:ext uri="{BB962C8B-B14F-4D97-AF65-F5344CB8AC3E}">
        <p14:creationId xmlns:p14="http://schemas.microsoft.com/office/powerpoint/2010/main" val="29145159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tar: 7 Points 3">
            <a:extLst>
              <a:ext uri="{FF2B5EF4-FFF2-40B4-BE49-F238E27FC236}">
                <a16:creationId xmlns:a16="http://schemas.microsoft.com/office/drawing/2014/main" id="{B2818675-F3EB-2D60-1327-85A183B1148F}"/>
              </a:ext>
            </a:extLst>
          </p:cNvPr>
          <p:cNvSpPr/>
          <p:nvPr/>
        </p:nvSpPr>
        <p:spPr>
          <a:xfrm>
            <a:off x="2106706" y="735105"/>
            <a:ext cx="7978588" cy="5342965"/>
          </a:xfrm>
          <a:prstGeom prst="star7">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sz="3600" dirty="0">
              <a:solidFill>
                <a:schemeClr val="bg1"/>
              </a:solidFill>
            </a:endParaRPr>
          </a:p>
          <a:p>
            <a:pPr algn="ctr"/>
            <a:r>
              <a:rPr lang="en-GB" sz="3600" dirty="0">
                <a:solidFill>
                  <a:schemeClr val="bg1"/>
                </a:solidFill>
              </a:rPr>
              <a:t>Did you know?</a:t>
            </a:r>
          </a:p>
          <a:p>
            <a:pPr algn="ctr"/>
            <a:endParaRPr lang="en-GB" sz="3600" dirty="0">
              <a:solidFill>
                <a:schemeClr val="bg1"/>
              </a:solidFill>
            </a:endParaRPr>
          </a:p>
          <a:p>
            <a:pPr algn="ctr"/>
            <a:r>
              <a:rPr lang="en-GB" sz="3200" dirty="0">
                <a:solidFill>
                  <a:schemeClr val="bg1"/>
                </a:solidFill>
              </a:rPr>
              <a:t>  83% of young people said spending time in nature made them happy </a:t>
            </a:r>
          </a:p>
        </p:txBody>
      </p:sp>
    </p:spTree>
    <p:extLst>
      <p:ext uri="{BB962C8B-B14F-4D97-AF65-F5344CB8AC3E}">
        <p14:creationId xmlns:p14="http://schemas.microsoft.com/office/powerpoint/2010/main" val="8481310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87EBF-0D1C-5FFA-EC84-25F220841771}"/>
              </a:ext>
            </a:extLst>
          </p:cNvPr>
          <p:cNvSpPr>
            <a:spLocks noGrp="1"/>
          </p:cNvSpPr>
          <p:nvPr>
            <p:ph type="title"/>
          </p:nvPr>
        </p:nvSpPr>
        <p:spPr>
          <a:xfrm>
            <a:off x="1479177" y="971128"/>
            <a:ext cx="9905999" cy="1360898"/>
          </a:xfrm>
        </p:spPr>
        <p:txBody>
          <a:bodyPr/>
          <a:lstStyle/>
          <a:p>
            <a:r>
              <a:rPr lang="en-GB" dirty="0"/>
              <a:t>Creative methods </a:t>
            </a:r>
          </a:p>
        </p:txBody>
      </p:sp>
      <p:sp>
        <p:nvSpPr>
          <p:cNvPr id="3" name="Content Placeholder 2">
            <a:extLst>
              <a:ext uri="{FF2B5EF4-FFF2-40B4-BE49-F238E27FC236}">
                <a16:creationId xmlns:a16="http://schemas.microsoft.com/office/drawing/2014/main" id="{19ADC10D-13A2-1D85-D8BF-9AFF3453E5F7}"/>
              </a:ext>
            </a:extLst>
          </p:cNvPr>
          <p:cNvSpPr>
            <a:spLocks noGrp="1"/>
          </p:cNvSpPr>
          <p:nvPr>
            <p:ph idx="1"/>
          </p:nvPr>
        </p:nvSpPr>
        <p:spPr>
          <a:xfrm>
            <a:off x="1143000" y="2332026"/>
            <a:ext cx="5598459" cy="3567118"/>
          </a:xfrm>
        </p:spPr>
        <p:txBody>
          <a:bodyPr>
            <a:normAutofit/>
          </a:bodyPr>
          <a:lstStyle/>
          <a:p>
            <a:pPr marL="0" indent="0">
              <a:buNone/>
            </a:pPr>
            <a:r>
              <a:rPr lang="en-GB" dirty="0"/>
              <a:t>The use of creative activities to engage with young people, this can be art, drama, sports. </a:t>
            </a:r>
          </a:p>
          <a:p>
            <a:pPr marL="0" indent="0">
              <a:buNone/>
            </a:pPr>
            <a:r>
              <a:rPr lang="en-GB" dirty="0"/>
              <a:t>The creative method a really good way to allow self expression this is also a way to see what a young person enjoys doing as it can be very flexible with the activities available. </a:t>
            </a:r>
          </a:p>
          <a:p>
            <a:pPr marL="0" indent="0">
              <a:buNone/>
            </a:pPr>
            <a:r>
              <a:rPr lang="en-GB" dirty="0"/>
              <a:t>This also link to play therapy, things such as story telling, drama and art therapy. </a:t>
            </a:r>
          </a:p>
          <a:p>
            <a:pPr marL="0" indent="0">
              <a:buNone/>
            </a:pPr>
            <a:endParaRPr lang="en-GB" dirty="0"/>
          </a:p>
        </p:txBody>
      </p:sp>
      <p:sp>
        <p:nvSpPr>
          <p:cNvPr id="4" name="TextBox 3">
            <a:extLst>
              <a:ext uri="{FF2B5EF4-FFF2-40B4-BE49-F238E27FC236}">
                <a16:creationId xmlns:a16="http://schemas.microsoft.com/office/drawing/2014/main" id="{7A1F8A67-FD74-0DF5-5B31-BD15EEBA42A7}"/>
              </a:ext>
            </a:extLst>
          </p:cNvPr>
          <p:cNvSpPr txBox="1"/>
          <p:nvPr/>
        </p:nvSpPr>
        <p:spPr>
          <a:xfrm>
            <a:off x="7261412" y="2492188"/>
            <a:ext cx="4123764" cy="1477328"/>
          </a:xfrm>
          <a:prstGeom prst="rect">
            <a:avLst/>
          </a:prstGeom>
          <a:noFill/>
        </p:spPr>
        <p:txBody>
          <a:bodyPr wrap="square" rtlCol="0">
            <a:spAutoFit/>
          </a:bodyPr>
          <a:lstStyle/>
          <a:p>
            <a:r>
              <a:rPr lang="en-GB" dirty="0"/>
              <a:t>Skills effective: </a:t>
            </a:r>
          </a:p>
          <a:p>
            <a:r>
              <a:rPr lang="en-GB" dirty="0"/>
              <a:t>Creative skills </a:t>
            </a:r>
          </a:p>
          <a:p>
            <a:r>
              <a:rPr lang="en-GB" dirty="0"/>
              <a:t>Counselling Skills </a:t>
            </a:r>
          </a:p>
          <a:p>
            <a:endParaRPr lang="en-GB" dirty="0"/>
          </a:p>
          <a:p>
            <a:endParaRPr lang="en-GB" dirty="0"/>
          </a:p>
        </p:txBody>
      </p:sp>
    </p:spTree>
    <p:extLst>
      <p:ext uri="{BB962C8B-B14F-4D97-AF65-F5344CB8AC3E}">
        <p14:creationId xmlns:p14="http://schemas.microsoft.com/office/powerpoint/2010/main" val="26220997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Wave 3">
            <a:extLst>
              <a:ext uri="{FF2B5EF4-FFF2-40B4-BE49-F238E27FC236}">
                <a16:creationId xmlns:a16="http://schemas.microsoft.com/office/drawing/2014/main" id="{04082154-0152-2BA2-62B9-5D5068761078}"/>
              </a:ext>
            </a:extLst>
          </p:cNvPr>
          <p:cNvSpPr/>
          <p:nvPr/>
        </p:nvSpPr>
        <p:spPr>
          <a:xfrm>
            <a:off x="2223247" y="1559859"/>
            <a:ext cx="7871012" cy="3281082"/>
          </a:xfrm>
          <a:prstGeom prst="wave">
            <a:avLst/>
          </a:prstGeom>
          <a:solidFill>
            <a:schemeClr val="accent5"/>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sz="3600" dirty="0">
                <a:ln w="0"/>
                <a:solidFill>
                  <a:schemeClr val="tx1"/>
                </a:solidFill>
                <a:effectLst>
                  <a:outerShdw blurRad="38100" dist="19050" dir="2700000" algn="tl" rotWithShape="0">
                    <a:schemeClr val="dk1">
                      <a:alpha val="40000"/>
                    </a:schemeClr>
                  </a:outerShdw>
                </a:effectLst>
              </a:rPr>
              <a:t>ACTIVTIY TIME </a:t>
            </a:r>
          </a:p>
        </p:txBody>
      </p:sp>
    </p:spTree>
    <p:extLst>
      <p:ext uri="{BB962C8B-B14F-4D97-AF65-F5344CB8AC3E}">
        <p14:creationId xmlns:p14="http://schemas.microsoft.com/office/powerpoint/2010/main" val="17762690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17656B34-6051-A417-2418-E25E606EDC6F}"/>
              </a:ext>
            </a:extLst>
          </p:cNvPr>
          <p:cNvPicPr>
            <a:picLocks noChangeAspect="1"/>
          </p:cNvPicPr>
          <p:nvPr/>
        </p:nvPicPr>
        <p:blipFill>
          <a:blip r:embed="rId3"/>
          <a:srcRect t="3322" r="1" b="16532"/>
          <a:stretch/>
        </p:blipFill>
        <p:spPr>
          <a:xfrm>
            <a:off x="3093268" y="10"/>
            <a:ext cx="9098732" cy="6857990"/>
          </a:xfrm>
          <a:custGeom>
            <a:avLst/>
            <a:gdLst/>
            <a:ahLst/>
            <a:cxnLst/>
            <a:rect l="l" t="t" r="r" b="b"/>
            <a:pathLst>
              <a:path w="9098732" h="6858000">
                <a:moveTo>
                  <a:pt x="6010592" y="0"/>
                </a:moveTo>
                <a:lnTo>
                  <a:pt x="8235629" y="4"/>
                </a:lnTo>
                <a:cubicBezTo>
                  <a:pt x="8235629" y="3"/>
                  <a:pt x="8235630" y="3"/>
                  <a:pt x="8235630" y="2"/>
                </a:cubicBezTo>
                <a:lnTo>
                  <a:pt x="9098732" y="0"/>
                </a:lnTo>
                <a:lnTo>
                  <a:pt x="9098732" y="6858000"/>
                </a:lnTo>
                <a:lnTo>
                  <a:pt x="0" y="6858000"/>
                </a:lnTo>
                <a:lnTo>
                  <a:pt x="6010589" y="4"/>
                </a:lnTo>
                <a:cubicBezTo>
                  <a:pt x="6010589" y="3"/>
                  <a:pt x="6010590" y="3"/>
                  <a:pt x="6010590" y="2"/>
                </a:cubicBezTo>
                <a:close/>
              </a:path>
            </a:pathLst>
          </a:custGeom>
        </p:spPr>
      </p:pic>
      <p:sp>
        <p:nvSpPr>
          <p:cNvPr id="16" name="Freeform: Shape 12">
            <a:extLst>
              <a:ext uri="{FF2B5EF4-FFF2-40B4-BE49-F238E27FC236}">
                <a16:creationId xmlns:a16="http://schemas.microsoft.com/office/drawing/2014/main" id="{C8C63406-9171-4282-BAAB-2DDC6831F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90295" y="-2"/>
            <a:ext cx="8239927" cy="6858000"/>
          </a:xfrm>
          <a:custGeom>
            <a:avLst/>
            <a:gdLst>
              <a:gd name="connsiteX0" fmla="*/ 6010593 w 8239927"/>
              <a:gd name="connsiteY0" fmla="*/ 0 h 6858000"/>
              <a:gd name="connsiteX1" fmla="*/ 8239927 w 8239927"/>
              <a:gd name="connsiteY1" fmla="*/ 0 h 6858000"/>
              <a:gd name="connsiteX2" fmla="*/ 2229335 w 8239927"/>
              <a:gd name="connsiteY2" fmla="*/ 6858000 h 6858000"/>
              <a:gd name="connsiteX3" fmla="*/ 0 w 823992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239927" h="6858000">
                <a:moveTo>
                  <a:pt x="6010593" y="0"/>
                </a:moveTo>
                <a:lnTo>
                  <a:pt x="8239927" y="0"/>
                </a:lnTo>
                <a:lnTo>
                  <a:pt x="2229335" y="6858000"/>
                </a:lnTo>
                <a:lnTo>
                  <a:pt x="0" y="6858000"/>
                </a:lnTo>
                <a:close/>
              </a:path>
            </a:pathLst>
          </a:custGeom>
          <a:solidFill>
            <a:schemeClr val="bg2">
              <a:alpha val="6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401D563-C65D-04FD-1B2B-EC7BA690651F}"/>
              </a:ext>
            </a:extLst>
          </p:cNvPr>
          <p:cNvSpPr txBox="1"/>
          <p:nvPr/>
        </p:nvSpPr>
        <p:spPr>
          <a:xfrm>
            <a:off x="1143001" y="872937"/>
            <a:ext cx="5920740" cy="1360898"/>
          </a:xfrm>
          <a:prstGeom prst="rect">
            <a:avLst/>
          </a:prstGeom>
        </p:spPr>
        <p:txBody>
          <a:bodyPr vert="horz" lIns="91440" tIns="45720" rIns="91440" bIns="45720" rtlCol="0" anchor="ctr">
            <a:normAutofit/>
          </a:bodyPr>
          <a:lstStyle/>
          <a:p>
            <a:pPr>
              <a:spcBef>
                <a:spcPct val="0"/>
              </a:spcBef>
              <a:spcAft>
                <a:spcPts val="600"/>
              </a:spcAft>
            </a:pPr>
            <a:r>
              <a:rPr lang="en-US" sz="4000" kern="1200">
                <a:solidFill>
                  <a:schemeClr val="tx1"/>
                </a:solidFill>
                <a:latin typeface="+mj-lt"/>
                <a:ea typeface="+mj-ea"/>
                <a:cs typeface="+mj-cs"/>
              </a:rPr>
              <a:t>ICEBREAKER</a:t>
            </a:r>
          </a:p>
        </p:txBody>
      </p:sp>
      <p:sp>
        <p:nvSpPr>
          <p:cNvPr id="5" name="TextBox 4">
            <a:extLst>
              <a:ext uri="{FF2B5EF4-FFF2-40B4-BE49-F238E27FC236}">
                <a16:creationId xmlns:a16="http://schemas.microsoft.com/office/drawing/2014/main" id="{CD6A976F-180C-E5BF-4628-B8F2AA2E9B33}"/>
              </a:ext>
            </a:extLst>
          </p:cNvPr>
          <p:cNvSpPr txBox="1"/>
          <p:nvPr/>
        </p:nvSpPr>
        <p:spPr>
          <a:xfrm>
            <a:off x="1143002" y="2332029"/>
            <a:ext cx="4118906" cy="3840171"/>
          </a:xfrm>
          <a:prstGeom prst="rect">
            <a:avLst/>
          </a:prstGeom>
        </p:spPr>
        <p:txBody>
          <a:bodyPr vert="horz" lIns="91440" tIns="45720" rIns="91440" bIns="45720" rtlCol="0">
            <a:normAutofit/>
          </a:bodyPr>
          <a:lstStyle/>
          <a:p>
            <a:pPr>
              <a:lnSpc>
                <a:spcPct val="120000"/>
              </a:lnSpc>
              <a:spcAft>
                <a:spcPts val="600"/>
              </a:spcAft>
            </a:pPr>
            <a:r>
              <a:rPr lang="en-US" dirty="0"/>
              <a:t>Red – What is your name?</a:t>
            </a:r>
          </a:p>
          <a:p>
            <a:pPr>
              <a:lnSpc>
                <a:spcPct val="120000"/>
              </a:lnSpc>
              <a:spcAft>
                <a:spcPts val="600"/>
              </a:spcAft>
            </a:pPr>
            <a:r>
              <a:rPr lang="en-US" dirty="0"/>
              <a:t>Orange – </a:t>
            </a:r>
            <a:r>
              <a:rPr lang="en-US" dirty="0" err="1"/>
              <a:t>Whats</a:t>
            </a:r>
            <a:r>
              <a:rPr lang="en-US" dirty="0"/>
              <a:t> your </a:t>
            </a:r>
            <a:r>
              <a:rPr lang="en-US" dirty="0" err="1"/>
              <a:t>favourite</a:t>
            </a:r>
            <a:r>
              <a:rPr lang="en-US" dirty="0"/>
              <a:t> film?</a:t>
            </a:r>
          </a:p>
          <a:p>
            <a:pPr>
              <a:lnSpc>
                <a:spcPct val="120000"/>
              </a:lnSpc>
              <a:spcAft>
                <a:spcPts val="600"/>
              </a:spcAft>
            </a:pPr>
            <a:r>
              <a:rPr lang="en-US" dirty="0"/>
              <a:t>Yellow – How are you feeling today? </a:t>
            </a:r>
          </a:p>
          <a:p>
            <a:pPr>
              <a:lnSpc>
                <a:spcPct val="120000"/>
              </a:lnSpc>
              <a:spcAft>
                <a:spcPts val="600"/>
              </a:spcAft>
            </a:pPr>
            <a:r>
              <a:rPr lang="en-US" dirty="0"/>
              <a:t>Green – Tell me a fun fact about yourself. </a:t>
            </a:r>
          </a:p>
          <a:p>
            <a:pPr>
              <a:lnSpc>
                <a:spcPct val="120000"/>
              </a:lnSpc>
              <a:spcAft>
                <a:spcPts val="600"/>
              </a:spcAft>
            </a:pPr>
            <a:r>
              <a:rPr lang="en-US" dirty="0"/>
              <a:t>Brown – Do you have any hobbies? </a:t>
            </a:r>
          </a:p>
        </p:txBody>
      </p:sp>
    </p:spTree>
    <p:extLst>
      <p:ext uri="{BB962C8B-B14F-4D97-AF65-F5344CB8AC3E}">
        <p14:creationId xmlns:p14="http://schemas.microsoft.com/office/powerpoint/2010/main" val="33590613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8308" y="0"/>
            <a:ext cx="6873692" cy="6858000"/>
          </a:xfrm>
          <a:custGeom>
            <a:avLst/>
            <a:gdLst/>
            <a:ahLst/>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3" name="Straight Connector 12">
            <a:extLst>
              <a:ext uri="{FF2B5EF4-FFF2-40B4-BE49-F238E27FC236}">
                <a16:creationId xmlns:a16="http://schemas.microsoft.com/office/drawing/2014/main" id="{4C75A547-BCD1-42BE-966E-53CA0AB9316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C3B0A228-9EA3-4009-A82E-9402BBC726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02E0C409-730D-455F-AA8F-0646ABDB1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88973" y="0"/>
            <a:ext cx="8239927" cy="6858000"/>
          </a:xfrm>
          <a:custGeom>
            <a:avLst/>
            <a:gdLst>
              <a:gd name="connsiteX0" fmla="*/ 6010593 w 8239927"/>
              <a:gd name="connsiteY0" fmla="*/ 0 h 6858000"/>
              <a:gd name="connsiteX1" fmla="*/ 8239927 w 8239927"/>
              <a:gd name="connsiteY1" fmla="*/ 0 h 6858000"/>
              <a:gd name="connsiteX2" fmla="*/ 2229335 w 8239927"/>
              <a:gd name="connsiteY2" fmla="*/ 6858000 h 6858000"/>
              <a:gd name="connsiteX3" fmla="*/ 0 w 823992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239927" h="6858000">
                <a:moveTo>
                  <a:pt x="6010593" y="0"/>
                </a:moveTo>
                <a:lnTo>
                  <a:pt x="8239927" y="0"/>
                </a:lnTo>
                <a:lnTo>
                  <a:pt x="2229335"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303FBB-0D69-E453-897B-A5093D22C7EF}"/>
              </a:ext>
            </a:extLst>
          </p:cNvPr>
          <p:cNvSpPr>
            <a:spLocks noGrp="1"/>
          </p:cNvSpPr>
          <p:nvPr>
            <p:ph type="title"/>
          </p:nvPr>
        </p:nvSpPr>
        <p:spPr>
          <a:xfrm>
            <a:off x="1143001" y="1181101"/>
            <a:ext cx="4953000" cy="2247899"/>
          </a:xfrm>
        </p:spPr>
        <p:txBody>
          <a:bodyPr vert="horz" lIns="91440" tIns="45720" rIns="91440" bIns="45720" rtlCol="0" anchor="t">
            <a:normAutofit/>
          </a:bodyPr>
          <a:lstStyle/>
          <a:p>
            <a:pPr>
              <a:lnSpc>
                <a:spcPct val="90000"/>
              </a:lnSpc>
            </a:pPr>
            <a:r>
              <a:rPr lang="en-US" sz="4800" cap="all" spc="300"/>
              <a:t>Team building game</a:t>
            </a:r>
          </a:p>
        </p:txBody>
      </p:sp>
      <p:pic>
        <p:nvPicPr>
          <p:cNvPr id="6" name="Picture 5" descr="A group of people putting their hands together&#10;&#10;AI-generated content may be incorrect.">
            <a:extLst>
              <a:ext uri="{FF2B5EF4-FFF2-40B4-BE49-F238E27FC236}">
                <a16:creationId xmlns:a16="http://schemas.microsoft.com/office/drawing/2014/main" id="{7964FD88-86B3-59EA-29D3-46669D965B14}"/>
              </a:ext>
            </a:extLst>
          </p:cNvPr>
          <p:cNvPicPr>
            <a:picLocks noChangeAspect="1"/>
          </p:cNvPicPr>
          <p:nvPr/>
        </p:nvPicPr>
        <p:blipFill>
          <a:blip r:embed="rId3"/>
          <a:srcRect l="11340" r="21756" b="-1"/>
          <a:stretch/>
        </p:blipFill>
        <p:spPr>
          <a:xfrm>
            <a:off x="5318308" y="10"/>
            <a:ext cx="6873692" cy="6857990"/>
          </a:xfrm>
          <a:custGeom>
            <a:avLst/>
            <a:gdLst/>
            <a:ahLst/>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close/>
              </a:path>
            </a:pathLst>
          </a:custGeom>
        </p:spPr>
      </p:pic>
    </p:spTree>
    <p:extLst>
      <p:ext uri="{BB962C8B-B14F-4D97-AF65-F5344CB8AC3E}">
        <p14:creationId xmlns:p14="http://schemas.microsoft.com/office/powerpoint/2010/main" val="26275754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xplosion: 14 Points 3">
            <a:extLst>
              <a:ext uri="{FF2B5EF4-FFF2-40B4-BE49-F238E27FC236}">
                <a16:creationId xmlns:a16="http://schemas.microsoft.com/office/drawing/2014/main" id="{111569E8-217C-6393-C95F-B854268BA931}"/>
              </a:ext>
            </a:extLst>
          </p:cNvPr>
          <p:cNvSpPr/>
          <p:nvPr/>
        </p:nvSpPr>
        <p:spPr>
          <a:xfrm>
            <a:off x="1981200" y="502024"/>
            <a:ext cx="8229600" cy="4625788"/>
          </a:xfrm>
          <a:prstGeom prst="irregularSeal2">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3600" dirty="0"/>
              <a:t>Thank you </a:t>
            </a:r>
          </a:p>
        </p:txBody>
      </p:sp>
    </p:spTree>
    <p:extLst>
      <p:ext uri="{BB962C8B-B14F-4D97-AF65-F5344CB8AC3E}">
        <p14:creationId xmlns:p14="http://schemas.microsoft.com/office/powerpoint/2010/main" val="21755665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F14D5AF8-277F-B2CA-EA6A-325E7540AC0A}"/>
              </a:ext>
            </a:extLst>
          </p:cNvPr>
          <p:cNvSpPr>
            <a:spLocks noGrp="1" noChangeArrowheads="1"/>
          </p:cNvSpPr>
          <p:nvPr>
            <p:ph idx="1"/>
          </p:nvPr>
        </p:nvSpPr>
        <p:spPr bwMode="auto">
          <a:xfrm>
            <a:off x="1143000" y="2680786"/>
            <a:ext cx="9167192" cy="17299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a:ln>
                  <a:noFill/>
                </a:ln>
                <a:solidFill>
                  <a:schemeClr val="tx1"/>
                </a:solidFill>
                <a:effectLst/>
                <a:latin typeface="Walbaum Display (body)"/>
                <a:cs typeface="Times New Roman" panose="02020603050405020304" pitchFamily="18" charset="0"/>
              </a:rPr>
              <a:t>Reference list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Walbaum Display (body)"/>
                <a:cs typeface="Times New Roman" panose="02020603050405020304" pitchFamily="18" charset="0"/>
              </a:rPr>
              <a:t>CLS (2019). </a:t>
            </a:r>
            <a:r>
              <a:rPr kumimoji="0" lang="en-US" altLang="en-US" sz="1200" b="0" i="1" u="none" strike="noStrike" cap="none" normalizeH="0" baseline="0" dirty="0">
                <a:ln>
                  <a:noFill/>
                </a:ln>
                <a:solidFill>
                  <a:schemeClr val="tx1"/>
                </a:solidFill>
                <a:effectLst/>
                <a:latin typeface="Walbaum Display (body)"/>
                <a:cs typeface="Times New Roman" panose="02020603050405020304" pitchFamily="18" charset="0"/>
              </a:rPr>
              <a:t>Youth work NOS</a:t>
            </a:r>
            <a:r>
              <a:rPr kumimoji="0" lang="en-US" altLang="en-US" sz="1200" b="0" i="0" u="none" strike="noStrike" cap="none" normalizeH="0" baseline="0" dirty="0">
                <a:ln>
                  <a:noFill/>
                </a:ln>
                <a:solidFill>
                  <a:schemeClr val="tx1"/>
                </a:solidFill>
                <a:effectLst/>
                <a:latin typeface="Walbaum Display (body)"/>
                <a:cs typeface="Times New Roman" panose="02020603050405020304" pitchFamily="18" charset="0"/>
              </a:rPr>
              <a:t>. National Youth Work Occupational Standards. Available at: https://cldstandardscouncil.org.uk/wp-content/uploads/YouthWorkNOS2019Intro.pdf [Accessed 24 Jan. 2025].</a:t>
            </a:r>
            <a:endParaRPr kumimoji="0" lang="en-US" altLang="en-US" sz="800" b="0" i="0" u="none" strike="noStrike" cap="none" normalizeH="0" baseline="0" dirty="0">
              <a:ln>
                <a:noFill/>
              </a:ln>
              <a:solidFill>
                <a:schemeClr val="tx1"/>
              </a:solidFill>
              <a:effectLst/>
              <a:latin typeface="Walbaum Display (body)"/>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Walbaum Display (body)"/>
                <a:cs typeface="Times New Roman" panose="02020603050405020304" pitchFamily="18" charset="0"/>
              </a:rPr>
              <a:t>Natural England (2021). </a:t>
            </a:r>
            <a:r>
              <a:rPr kumimoji="0" lang="en-US" altLang="en-US" sz="1200" b="0" i="1" u="none" strike="noStrike" cap="none" normalizeH="0" baseline="0" dirty="0">
                <a:ln>
                  <a:noFill/>
                </a:ln>
                <a:solidFill>
                  <a:schemeClr val="tx1"/>
                </a:solidFill>
                <a:effectLst/>
                <a:latin typeface="Walbaum Display (body)"/>
                <a:cs typeface="Times New Roman" panose="02020603050405020304" pitchFamily="18" charset="0"/>
              </a:rPr>
              <a:t>The People and Nature Survey for England: Children’s survey (Experimental Statistics)</a:t>
            </a:r>
            <a:r>
              <a:rPr kumimoji="0" lang="en-US" altLang="en-US" sz="1200" b="0" i="0" u="none" strike="noStrike" cap="none" normalizeH="0" baseline="0" dirty="0">
                <a:ln>
                  <a:noFill/>
                </a:ln>
                <a:solidFill>
                  <a:schemeClr val="tx1"/>
                </a:solidFill>
                <a:effectLst/>
                <a:latin typeface="Walbaum Display (body)"/>
                <a:cs typeface="Times New Roman" panose="02020603050405020304" pitchFamily="18" charset="0"/>
              </a:rPr>
              <a:t>. GOV.UK. Available at: https://www.gov.uk/government/statistics/the-people-and-nature-survey-for-england-child-data-wave-1-experimental-statistics/the-people-and-nature-survey-for-england-childrens-survey-experimental-statistics.</a:t>
            </a:r>
            <a:endParaRPr kumimoji="0" lang="en-US" altLang="en-US" sz="800" b="0" i="0" u="none" strike="noStrike" cap="none" normalizeH="0" baseline="0" dirty="0">
              <a:ln>
                <a:noFill/>
              </a:ln>
              <a:solidFill>
                <a:schemeClr val="tx1"/>
              </a:solidFill>
              <a:effectLst/>
              <a:latin typeface="Walbaum Display (body)"/>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Walbaum Display (body)"/>
                <a:cs typeface="Times New Roman" panose="02020603050405020304" pitchFamily="18" charset="0"/>
              </a:rPr>
              <a:t>Wolfe, K. (2020). </a:t>
            </a:r>
            <a:r>
              <a:rPr kumimoji="0" lang="en-US" altLang="en-US" sz="1200" b="0" i="1" u="none" strike="noStrike" cap="none" normalizeH="0" baseline="0" dirty="0">
                <a:ln>
                  <a:noFill/>
                </a:ln>
                <a:solidFill>
                  <a:schemeClr val="tx1"/>
                </a:solidFill>
                <a:effectLst/>
                <a:latin typeface="Walbaum Display (body)"/>
                <a:cs typeface="Times New Roman" panose="02020603050405020304" pitchFamily="18" charset="0"/>
              </a:rPr>
              <a:t>Play Therapy for Teens</a:t>
            </a:r>
            <a:r>
              <a:rPr kumimoji="0" lang="en-US" altLang="en-US" sz="1200" b="0" i="0" u="none" strike="noStrike" cap="none" normalizeH="0" baseline="0" dirty="0">
                <a:ln>
                  <a:noFill/>
                </a:ln>
                <a:solidFill>
                  <a:schemeClr val="tx1"/>
                </a:solidFill>
                <a:effectLst/>
                <a:latin typeface="Walbaum Display (body)"/>
                <a:cs typeface="Times New Roman" panose="02020603050405020304" pitchFamily="18" charset="0"/>
              </a:rPr>
              <a:t>. Mental Health Match. Available at: https://mentalhealthmatch.com/articles/play-therapy-for-teens [Accessed 20 Feb. 2025].</a:t>
            </a:r>
            <a:endParaRPr kumimoji="0" lang="en-US" altLang="en-US" sz="1800" b="0" i="0" u="none" strike="noStrike" cap="none" normalizeH="0" baseline="0" dirty="0">
              <a:ln>
                <a:noFill/>
              </a:ln>
              <a:solidFill>
                <a:schemeClr val="tx1"/>
              </a:solidFill>
              <a:effectLst/>
              <a:latin typeface="Walbaum Display (body)"/>
            </a:endParaRPr>
          </a:p>
        </p:txBody>
      </p:sp>
    </p:spTree>
    <p:extLst>
      <p:ext uri="{BB962C8B-B14F-4D97-AF65-F5344CB8AC3E}">
        <p14:creationId xmlns:p14="http://schemas.microsoft.com/office/powerpoint/2010/main" val="4128464482"/>
      </p:ext>
    </p:extLst>
  </p:cSld>
  <p:clrMapOvr>
    <a:masterClrMapping/>
  </p:clrMapOvr>
</p:sld>
</file>

<file path=ppt/theme/theme1.xml><?xml version="1.0" encoding="utf-8"?>
<a:theme xmlns:a="http://schemas.openxmlformats.org/drawingml/2006/main" name="RegattaVTI">
  <a:themeElements>
    <a:clrScheme name="Regatta Yellow">
      <a:dk1>
        <a:sysClr val="windowText" lastClr="000000"/>
      </a:dk1>
      <a:lt1>
        <a:sysClr val="window" lastClr="FFFFFF"/>
      </a:lt1>
      <a:dk2>
        <a:srgbClr val="181C30"/>
      </a:dk2>
      <a:lt2>
        <a:srgbClr val="C8E1F4"/>
      </a:lt2>
      <a:accent1>
        <a:srgbClr val="217ED3"/>
      </a:accent1>
      <a:accent2>
        <a:srgbClr val="B92525"/>
      </a:accent2>
      <a:accent3>
        <a:srgbClr val="18558C"/>
      </a:accent3>
      <a:accent4>
        <a:srgbClr val="1D8B35"/>
      </a:accent4>
      <a:accent5>
        <a:srgbClr val="EA75AA"/>
      </a:accent5>
      <a:accent6>
        <a:srgbClr val="F5A700"/>
      </a:accent6>
      <a:hlink>
        <a:srgbClr val="DB0000"/>
      </a:hlink>
      <a:folHlink>
        <a:srgbClr val="066BB6"/>
      </a:folHlink>
    </a:clrScheme>
    <a:fontScheme name="Walbaum Display">
      <a:majorFont>
        <a:latin typeface="Walbaum Display"/>
        <a:ea typeface=""/>
        <a:cs typeface=""/>
      </a:majorFont>
      <a:minorFont>
        <a:latin typeface="Walbaum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egattaVTI" id="{FFC3BCE5-6357-41D1-8E67-3F85B69D7E86}" vid="{893A6374-FE17-48E5-8B62-678C1B11AA1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1903</Words>
  <Application>Microsoft Office PowerPoint</Application>
  <PresentationFormat>Widescreen</PresentationFormat>
  <Paragraphs>122</Paragraphs>
  <Slides>13</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Arial</vt:lpstr>
      <vt:lpstr>Walbaum Display</vt:lpstr>
      <vt:lpstr>Walbaum Display (body)</vt:lpstr>
      <vt:lpstr>RegattaVTI</vt:lpstr>
      <vt:lpstr>Skills, tools and approaches used within the youth work sector. </vt:lpstr>
      <vt:lpstr>PowerPoint Presentation</vt:lpstr>
      <vt:lpstr>PowerPoint Presentation</vt:lpstr>
      <vt:lpstr>One to one support</vt:lpstr>
      <vt:lpstr>Group work</vt:lpstr>
      <vt:lpstr>Outdoor activities</vt:lpstr>
      <vt:lpstr>PowerPoint Presentation</vt:lpstr>
      <vt:lpstr>Creative methods </vt:lpstr>
      <vt:lpstr>PowerPoint Presentation</vt:lpstr>
      <vt:lpstr>PowerPoint Presentation</vt:lpstr>
      <vt:lpstr>Team building game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Morgan Davies</dc:creator>
  <cp:lastModifiedBy>Morgan Davies</cp:lastModifiedBy>
  <cp:revision>1</cp:revision>
  <dcterms:created xsi:type="dcterms:W3CDTF">2025-02-17T21:37:08Z</dcterms:created>
  <dcterms:modified xsi:type="dcterms:W3CDTF">2025-02-20T11:29:33Z</dcterms:modified>
</cp:coreProperties>
</file>