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Lst>
  <p:sldSz cx="18288000" cy="10287000"/>
  <p:notesSz cx="6858000" cy="9144000"/>
  <p:embeddedFontLst>
    <p:embeddedFont>
      <p:font typeface="Bernoru SemiCondensed" charset="1" panose="00000A06000000000000"/>
      <p:regular r:id="rId10"/>
    </p:embeddedFont>
    <p:embeddedFont>
      <p:font typeface="Canva Sans" charset="1" panose="020B0503030501040103"/>
      <p:regular r:id="rId11"/>
    </p:embeddedFont>
    <p:embeddedFont>
      <p:font typeface="Radley" charset="1" panose="00000500000000000000"/>
      <p:regular r:id="rId12"/>
    </p:embeddedFont>
    <p:embeddedFont>
      <p:font typeface="Archivo Narrow" charset="1" panose="020B0506020202020B04"/>
      <p:regular r:id="rId13"/>
    </p:embeddedFont>
    <p:embeddedFont>
      <p:font typeface="Arial Bold" charset="1" panose="020B0704020202020204"/>
      <p:regular r:id="rId14"/>
    </p:embeddedFont>
    <p:embeddedFont>
      <p:font typeface="Arial" charset="1" panose="020B0604020202020204"/>
      <p:regular r:id="rId15"/>
    </p:embeddedFont>
    <p:embeddedFont>
      <p:font typeface="Canva Sans Bold" charset="1" panose="020B0803030501040103"/>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fonts/font16.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 Id="rId8" Target="../media/image7.sv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18.png" Type="http://schemas.openxmlformats.org/officeDocument/2006/relationships/image"/><Relationship Id="rId11" Target="../media/image19.png" Type="http://schemas.openxmlformats.org/officeDocument/2006/relationships/image"/><Relationship Id="rId2" Target="../media/image10.png" Type="http://schemas.openxmlformats.org/officeDocument/2006/relationships/image"/><Relationship Id="rId3" Target="../media/image11.svg" Type="http://schemas.openxmlformats.org/officeDocument/2006/relationships/image"/><Relationship Id="rId4" Target="../media/image12.png" Type="http://schemas.openxmlformats.org/officeDocument/2006/relationships/image"/><Relationship Id="rId5" Target="../media/image13.png" Type="http://schemas.openxmlformats.org/officeDocument/2006/relationships/image"/><Relationship Id="rId6" Target="../media/image14.png" Type="http://schemas.openxmlformats.org/officeDocument/2006/relationships/image"/><Relationship Id="rId7" Target="../media/image15.svg" Type="http://schemas.openxmlformats.org/officeDocument/2006/relationships/image"/><Relationship Id="rId8" Target="../media/image16.png" Type="http://schemas.openxmlformats.org/officeDocument/2006/relationships/image"/><Relationship Id="rId9" Target="../media/image17.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D3FFF4"/>
        </a:solidFill>
      </p:bgPr>
    </p:bg>
    <p:spTree>
      <p:nvGrpSpPr>
        <p:cNvPr id="1" name=""/>
        <p:cNvGrpSpPr/>
        <p:nvPr/>
      </p:nvGrpSpPr>
      <p:grpSpPr>
        <a:xfrm>
          <a:off x="0" y="0"/>
          <a:ext cx="0" cy="0"/>
          <a:chOff x="0" y="0"/>
          <a:chExt cx="0" cy="0"/>
        </a:xfrm>
      </p:grpSpPr>
      <p:sp>
        <p:nvSpPr>
          <p:cNvPr name="Freeform 2" id="2"/>
          <p:cNvSpPr/>
          <p:nvPr/>
        </p:nvSpPr>
        <p:spPr>
          <a:xfrm flipH="false" flipV="false" rot="-10800000">
            <a:off x="-1415009" y="-160344"/>
            <a:ext cx="11049676" cy="10607689"/>
          </a:xfrm>
          <a:custGeom>
            <a:avLst/>
            <a:gdLst/>
            <a:ahLst/>
            <a:cxnLst/>
            <a:rect r="r" b="b" t="t" l="l"/>
            <a:pathLst>
              <a:path h="10607689" w="11049676">
                <a:moveTo>
                  <a:pt x="0" y="0"/>
                </a:moveTo>
                <a:lnTo>
                  <a:pt x="11049675" y="0"/>
                </a:lnTo>
                <a:lnTo>
                  <a:pt x="11049675" y="10607688"/>
                </a:lnTo>
                <a:lnTo>
                  <a:pt x="0" y="10607688"/>
                </a:lnTo>
                <a:lnTo>
                  <a:pt x="0" y="0"/>
                </a:lnTo>
                <a:close/>
              </a:path>
            </a:pathLst>
          </a:custGeom>
          <a:blipFill>
            <a:blip r:embed="rId2">
              <a:alphaModFix amt="6999"/>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true" rot="0">
            <a:off x="9950864" y="9263173"/>
            <a:ext cx="2184165" cy="2047654"/>
          </a:xfrm>
          <a:custGeom>
            <a:avLst/>
            <a:gdLst/>
            <a:ahLst/>
            <a:cxnLst/>
            <a:rect r="r" b="b" t="t" l="l"/>
            <a:pathLst>
              <a:path h="2047654" w="2184165">
                <a:moveTo>
                  <a:pt x="0" y="2047654"/>
                </a:moveTo>
                <a:lnTo>
                  <a:pt x="2184165" y="2047654"/>
                </a:lnTo>
                <a:lnTo>
                  <a:pt x="2184165" y="0"/>
                </a:lnTo>
                <a:lnTo>
                  <a:pt x="0" y="0"/>
                </a:lnTo>
                <a:lnTo>
                  <a:pt x="0" y="2047654"/>
                </a:lnTo>
                <a:close/>
              </a:path>
            </a:pathLst>
          </a:custGeom>
          <a:blipFill>
            <a:blip r:embed="rId4"/>
            <a:stretch>
              <a:fillRect l="0" t="0" r="0" b="0"/>
            </a:stretch>
          </a:blipFill>
        </p:spPr>
      </p:sp>
      <p:sp>
        <p:nvSpPr>
          <p:cNvPr name="Freeform 4" id="4"/>
          <p:cNvSpPr/>
          <p:nvPr/>
        </p:nvSpPr>
        <p:spPr>
          <a:xfrm flipH="false" flipV="false" rot="0">
            <a:off x="13433138" y="5556742"/>
            <a:ext cx="4456555" cy="4692466"/>
          </a:xfrm>
          <a:custGeom>
            <a:avLst/>
            <a:gdLst/>
            <a:ahLst/>
            <a:cxnLst/>
            <a:rect r="r" b="b" t="t" l="l"/>
            <a:pathLst>
              <a:path h="4692466" w="4456555">
                <a:moveTo>
                  <a:pt x="0" y="0"/>
                </a:moveTo>
                <a:lnTo>
                  <a:pt x="4456554" y="0"/>
                </a:lnTo>
                <a:lnTo>
                  <a:pt x="4456554" y="4692466"/>
                </a:lnTo>
                <a:lnTo>
                  <a:pt x="0" y="4692466"/>
                </a:lnTo>
                <a:lnTo>
                  <a:pt x="0" y="0"/>
                </a:lnTo>
                <a:close/>
              </a:path>
            </a:pathLst>
          </a:custGeom>
          <a:blipFill>
            <a:blip r:embed="rId5">
              <a:extLst>
                <a:ext uri="{96DAC541-7B7A-43D3-8B79-37D633B846F1}">
                  <asvg:svgBlip xmlns:asvg="http://schemas.microsoft.com/office/drawing/2016/SVG/main" r:embed="rId6"/>
                </a:ext>
              </a:extLst>
            </a:blip>
            <a:stretch>
              <a:fillRect l="0" t="-1034" r="0" b="0"/>
            </a:stretch>
          </a:blipFill>
        </p:spPr>
      </p:sp>
      <p:sp>
        <p:nvSpPr>
          <p:cNvPr name="Freeform 5" id="5"/>
          <p:cNvSpPr/>
          <p:nvPr/>
        </p:nvSpPr>
        <p:spPr>
          <a:xfrm flipH="false" flipV="false" rot="1956133">
            <a:off x="-1309775" y="8887150"/>
            <a:ext cx="4856524" cy="4114800"/>
          </a:xfrm>
          <a:custGeom>
            <a:avLst/>
            <a:gdLst/>
            <a:ahLst/>
            <a:cxnLst/>
            <a:rect r="r" b="b" t="t" l="l"/>
            <a:pathLst>
              <a:path h="4114800" w="4856524">
                <a:moveTo>
                  <a:pt x="0" y="0"/>
                </a:moveTo>
                <a:lnTo>
                  <a:pt x="4856524" y="0"/>
                </a:lnTo>
                <a:lnTo>
                  <a:pt x="4856524"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6" id="6"/>
          <p:cNvSpPr/>
          <p:nvPr/>
        </p:nvSpPr>
        <p:spPr>
          <a:xfrm flipH="true" flipV="true" rot="1956133">
            <a:off x="14419802" y="-2553106"/>
            <a:ext cx="6600979" cy="5592830"/>
          </a:xfrm>
          <a:custGeom>
            <a:avLst/>
            <a:gdLst/>
            <a:ahLst/>
            <a:cxnLst/>
            <a:rect r="r" b="b" t="t" l="l"/>
            <a:pathLst>
              <a:path h="5592830" w="6600979">
                <a:moveTo>
                  <a:pt x="6600980" y="5592830"/>
                </a:moveTo>
                <a:lnTo>
                  <a:pt x="0" y="5592830"/>
                </a:lnTo>
                <a:lnTo>
                  <a:pt x="0" y="0"/>
                </a:lnTo>
                <a:lnTo>
                  <a:pt x="6600980" y="0"/>
                </a:lnTo>
                <a:lnTo>
                  <a:pt x="6600980" y="5592830"/>
                </a:lnTo>
                <a:close/>
              </a:path>
            </a:pathLst>
          </a:custGeom>
          <a:blipFill>
            <a:blip r:embed="rId7">
              <a:extLst>
                <a:ext uri="{96DAC541-7B7A-43D3-8B79-37D633B846F1}">
                  <asvg:svgBlip xmlns:asvg="http://schemas.microsoft.com/office/drawing/2016/SVG/main" r:embed="rId8"/>
                </a:ext>
              </a:extLst>
            </a:blip>
            <a:stretch>
              <a:fillRect l="0" t="0" r="0" b="0"/>
            </a:stretch>
          </a:blipFill>
        </p:spPr>
      </p:sp>
      <p:sp>
        <p:nvSpPr>
          <p:cNvPr name="Freeform 7" id="7"/>
          <p:cNvSpPr/>
          <p:nvPr/>
        </p:nvSpPr>
        <p:spPr>
          <a:xfrm flipH="false" flipV="false" rot="0">
            <a:off x="-623695" y="8784607"/>
            <a:ext cx="3879002" cy="2799934"/>
          </a:xfrm>
          <a:custGeom>
            <a:avLst/>
            <a:gdLst/>
            <a:ahLst/>
            <a:cxnLst/>
            <a:rect r="r" b="b" t="t" l="l"/>
            <a:pathLst>
              <a:path h="2799934" w="3879002">
                <a:moveTo>
                  <a:pt x="0" y="0"/>
                </a:moveTo>
                <a:lnTo>
                  <a:pt x="3879002" y="0"/>
                </a:lnTo>
                <a:lnTo>
                  <a:pt x="3879002" y="2799934"/>
                </a:lnTo>
                <a:lnTo>
                  <a:pt x="0" y="2799934"/>
                </a:lnTo>
                <a:lnTo>
                  <a:pt x="0" y="0"/>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8" id="8"/>
          <p:cNvSpPr/>
          <p:nvPr/>
        </p:nvSpPr>
        <p:spPr>
          <a:xfrm flipH="true" flipV="true" rot="0">
            <a:off x="14545144" y="-1150702"/>
            <a:ext cx="5428312" cy="3918254"/>
          </a:xfrm>
          <a:custGeom>
            <a:avLst/>
            <a:gdLst/>
            <a:ahLst/>
            <a:cxnLst/>
            <a:rect r="r" b="b" t="t" l="l"/>
            <a:pathLst>
              <a:path h="3918254" w="5428312">
                <a:moveTo>
                  <a:pt x="5428312" y="3918254"/>
                </a:moveTo>
                <a:lnTo>
                  <a:pt x="0" y="3918254"/>
                </a:lnTo>
                <a:lnTo>
                  <a:pt x="0" y="0"/>
                </a:lnTo>
                <a:lnTo>
                  <a:pt x="5428312" y="0"/>
                </a:lnTo>
                <a:lnTo>
                  <a:pt x="5428312" y="3918254"/>
                </a:lnTo>
                <a:close/>
              </a:path>
            </a:pathLst>
          </a:custGeom>
          <a:blipFill>
            <a:blip r:embed="rId9">
              <a:extLst>
                <a:ext uri="{96DAC541-7B7A-43D3-8B79-37D633B846F1}">
                  <asvg:svgBlip xmlns:asvg="http://schemas.microsoft.com/office/drawing/2016/SVG/main" r:embed="rId10"/>
                </a:ext>
              </a:extLst>
            </a:blip>
            <a:stretch>
              <a:fillRect l="0" t="0" r="0" b="0"/>
            </a:stretch>
          </a:blipFill>
        </p:spPr>
      </p:sp>
      <p:sp>
        <p:nvSpPr>
          <p:cNvPr name="Freeform 9" id="9"/>
          <p:cNvSpPr/>
          <p:nvPr/>
        </p:nvSpPr>
        <p:spPr>
          <a:xfrm flipH="true" flipV="false" rot="-1349584">
            <a:off x="-1387516" y="-1979347"/>
            <a:ext cx="3445515" cy="3230170"/>
          </a:xfrm>
          <a:custGeom>
            <a:avLst/>
            <a:gdLst/>
            <a:ahLst/>
            <a:cxnLst/>
            <a:rect r="r" b="b" t="t" l="l"/>
            <a:pathLst>
              <a:path h="3230170" w="3445515">
                <a:moveTo>
                  <a:pt x="3445515" y="0"/>
                </a:moveTo>
                <a:lnTo>
                  <a:pt x="0" y="0"/>
                </a:lnTo>
                <a:lnTo>
                  <a:pt x="0" y="3230170"/>
                </a:lnTo>
                <a:lnTo>
                  <a:pt x="3445515" y="3230170"/>
                </a:lnTo>
                <a:lnTo>
                  <a:pt x="3445515" y="0"/>
                </a:lnTo>
                <a:close/>
              </a:path>
            </a:pathLst>
          </a:custGeom>
          <a:blipFill>
            <a:blip r:embed="rId4"/>
            <a:stretch>
              <a:fillRect l="0" t="0" r="0" b="0"/>
            </a:stretch>
          </a:blipFill>
        </p:spPr>
      </p:sp>
      <p:sp>
        <p:nvSpPr>
          <p:cNvPr name="TextBox 10" id="10"/>
          <p:cNvSpPr txBox="true"/>
          <p:nvPr/>
        </p:nvSpPr>
        <p:spPr>
          <a:xfrm rot="0">
            <a:off x="335241" y="1889925"/>
            <a:ext cx="16758211" cy="6151100"/>
          </a:xfrm>
          <a:prstGeom prst="rect">
            <a:avLst/>
          </a:prstGeom>
        </p:spPr>
        <p:txBody>
          <a:bodyPr anchor="t" rtlCol="false" tIns="0" lIns="0" bIns="0" rIns="0">
            <a:spAutoFit/>
          </a:bodyPr>
          <a:lstStyle/>
          <a:p>
            <a:pPr algn="l">
              <a:lnSpc>
                <a:spcPts val="4013"/>
              </a:lnSpc>
            </a:pPr>
            <a:r>
              <a:rPr lang="en-US" sz="4835">
                <a:solidFill>
                  <a:srgbClr val="0A2A45"/>
                </a:solidFill>
                <a:latin typeface="Bernoru SemiCondensed"/>
                <a:ea typeface="Bernoru SemiCondensed"/>
                <a:cs typeface="Bernoru SemiCondensed"/>
                <a:sym typeface="Bernoru SemiCondensed"/>
              </a:rPr>
              <a:t>THE IMPACT OF A LACK OF PROMOTION REGARDING MENTAL HEALTH AWARENESS IN YOUNG PEOPLE IN THE UK.</a:t>
            </a:r>
          </a:p>
          <a:p>
            <a:pPr algn="l">
              <a:lnSpc>
                <a:spcPts val="4013"/>
              </a:lnSpc>
            </a:pPr>
            <a:r>
              <a:rPr lang="en-US" sz="4835">
                <a:solidFill>
                  <a:srgbClr val="0A2A45"/>
                </a:solidFill>
                <a:latin typeface="Bernoru SemiCondensed"/>
                <a:ea typeface="Bernoru SemiCondensed"/>
                <a:cs typeface="Bernoru SemiCondensed"/>
                <a:sym typeface="Bernoru SemiCondensed"/>
              </a:rPr>
              <a:t> </a:t>
            </a:r>
          </a:p>
          <a:p>
            <a:pPr algn="l">
              <a:lnSpc>
                <a:spcPts val="4013"/>
              </a:lnSpc>
            </a:pPr>
            <a:r>
              <a:rPr lang="en-US" sz="4835">
                <a:solidFill>
                  <a:srgbClr val="0A2A45"/>
                </a:solidFill>
                <a:latin typeface="Bernoru SemiCondensed"/>
                <a:ea typeface="Bernoru SemiCondensed"/>
                <a:cs typeface="Bernoru SemiCondensed"/>
                <a:sym typeface="Bernoru SemiCondensed"/>
              </a:rPr>
              <a:t>STUDENT NAME: SHAIRA HUSSAIN</a:t>
            </a:r>
          </a:p>
          <a:p>
            <a:pPr algn="l">
              <a:lnSpc>
                <a:spcPts val="4013"/>
              </a:lnSpc>
            </a:pPr>
          </a:p>
          <a:p>
            <a:pPr algn="l">
              <a:lnSpc>
                <a:spcPts val="4013"/>
              </a:lnSpc>
            </a:pPr>
            <a:r>
              <a:rPr lang="en-US" sz="4835">
                <a:solidFill>
                  <a:srgbClr val="0A2A45"/>
                </a:solidFill>
                <a:latin typeface="Bernoru SemiCondensed"/>
                <a:ea typeface="Bernoru SemiCondensed"/>
                <a:cs typeface="Bernoru SemiCondensed"/>
                <a:sym typeface="Bernoru SemiCondensed"/>
              </a:rPr>
              <a:t>ID: 2314799</a:t>
            </a:r>
          </a:p>
          <a:p>
            <a:pPr algn="l">
              <a:lnSpc>
                <a:spcPts val="4013"/>
              </a:lnSpc>
            </a:pPr>
          </a:p>
          <a:p>
            <a:pPr algn="l">
              <a:lnSpc>
                <a:spcPts val="4013"/>
              </a:lnSpc>
            </a:pPr>
            <a:r>
              <a:rPr lang="en-US" sz="4835">
                <a:solidFill>
                  <a:srgbClr val="0A2A45"/>
                </a:solidFill>
                <a:latin typeface="Bernoru SemiCondensed"/>
                <a:ea typeface="Bernoru SemiCondensed"/>
                <a:cs typeface="Bernoru SemiCondensed"/>
                <a:sym typeface="Bernoru SemiCondensed"/>
              </a:rPr>
              <a:t>MODULE NAME: INDEPENDENT PROJECT </a:t>
            </a:r>
          </a:p>
          <a:p>
            <a:pPr algn="l">
              <a:lnSpc>
                <a:spcPts val="4013"/>
              </a:lnSpc>
            </a:pPr>
          </a:p>
          <a:p>
            <a:pPr algn="l">
              <a:lnSpc>
                <a:spcPts val="4013"/>
              </a:lnSpc>
            </a:pPr>
          </a:p>
          <a:p>
            <a:pPr algn="l">
              <a:lnSpc>
                <a:spcPts val="4013"/>
              </a:lnSpc>
            </a:pPr>
          </a:p>
          <a:p>
            <a:pPr algn="l">
              <a:lnSpc>
                <a:spcPts val="4013"/>
              </a:lnSpc>
            </a:pPr>
            <a:r>
              <a:rPr lang="en-US" sz="4835">
                <a:solidFill>
                  <a:srgbClr val="0A2A45"/>
                </a:solidFill>
                <a:latin typeface="Bernoru SemiCondensed"/>
                <a:ea typeface="Bernoru SemiCondensed"/>
                <a:cs typeface="Bernoru SemiCondensed"/>
                <a:sym typeface="Bernoru SemiCondensed"/>
              </a:rPr>
              <a:t>MODULE CODE: BMHP6020 </a:t>
            </a:r>
          </a:p>
        </p:txBody>
      </p:sp>
      <p:grpSp>
        <p:nvGrpSpPr>
          <p:cNvPr name="Group 11" id="11"/>
          <p:cNvGrpSpPr/>
          <p:nvPr/>
        </p:nvGrpSpPr>
        <p:grpSpPr>
          <a:xfrm rot="0">
            <a:off x="5555680" y="8966300"/>
            <a:ext cx="3588320" cy="1049834"/>
            <a:chOff x="0" y="0"/>
            <a:chExt cx="4784427" cy="1399779"/>
          </a:xfrm>
        </p:grpSpPr>
        <p:grpSp>
          <p:nvGrpSpPr>
            <p:cNvPr name="Group 12" id="12"/>
            <p:cNvGrpSpPr/>
            <p:nvPr/>
          </p:nvGrpSpPr>
          <p:grpSpPr>
            <a:xfrm rot="0">
              <a:off x="0" y="0"/>
              <a:ext cx="4784427" cy="1399779"/>
              <a:chOff x="0" y="0"/>
              <a:chExt cx="745445" cy="218095"/>
            </a:xfrm>
          </p:grpSpPr>
          <p:sp>
            <p:nvSpPr>
              <p:cNvPr name="Freeform 13" id="13"/>
              <p:cNvSpPr/>
              <p:nvPr/>
            </p:nvSpPr>
            <p:spPr>
              <a:xfrm flipH="false" flipV="false" rot="0">
                <a:off x="0" y="0"/>
                <a:ext cx="745445" cy="218095"/>
              </a:xfrm>
              <a:custGeom>
                <a:avLst/>
                <a:gdLst/>
                <a:ahLst/>
                <a:cxnLst/>
                <a:rect r="r" b="b" t="t" l="l"/>
                <a:pathLst>
                  <a:path h="218095" w="745445">
                    <a:moveTo>
                      <a:pt x="42139" y="0"/>
                    </a:moveTo>
                    <a:lnTo>
                      <a:pt x="703306" y="0"/>
                    </a:lnTo>
                    <a:cubicBezTo>
                      <a:pt x="714482" y="0"/>
                      <a:pt x="725200" y="4440"/>
                      <a:pt x="733103" y="12342"/>
                    </a:cubicBezTo>
                    <a:cubicBezTo>
                      <a:pt x="741006" y="20245"/>
                      <a:pt x="745445" y="30963"/>
                      <a:pt x="745445" y="42139"/>
                    </a:cubicBezTo>
                    <a:lnTo>
                      <a:pt x="745445" y="175955"/>
                    </a:lnTo>
                    <a:cubicBezTo>
                      <a:pt x="745445" y="187132"/>
                      <a:pt x="741006" y="197850"/>
                      <a:pt x="733103" y="205752"/>
                    </a:cubicBezTo>
                    <a:cubicBezTo>
                      <a:pt x="725200" y="213655"/>
                      <a:pt x="714482" y="218095"/>
                      <a:pt x="703306" y="218095"/>
                    </a:cubicBezTo>
                    <a:lnTo>
                      <a:pt x="42139" y="218095"/>
                    </a:lnTo>
                    <a:cubicBezTo>
                      <a:pt x="30963" y="218095"/>
                      <a:pt x="20245" y="213655"/>
                      <a:pt x="12342" y="205752"/>
                    </a:cubicBezTo>
                    <a:cubicBezTo>
                      <a:pt x="4440" y="197850"/>
                      <a:pt x="0" y="187132"/>
                      <a:pt x="0" y="175955"/>
                    </a:cubicBezTo>
                    <a:lnTo>
                      <a:pt x="0" y="42139"/>
                    </a:lnTo>
                    <a:cubicBezTo>
                      <a:pt x="0" y="30963"/>
                      <a:pt x="4440" y="20245"/>
                      <a:pt x="12342" y="12342"/>
                    </a:cubicBezTo>
                    <a:cubicBezTo>
                      <a:pt x="20245" y="4440"/>
                      <a:pt x="30963" y="0"/>
                      <a:pt x="42139" y="0"/>
                    </a:cubicBezTo>
                    <a:close/>
                  </a:path>
                </a:pathLst>
              </a:custGeom>
              <a:solidFill>
                <a:srgbClr val="0A2A45"/>
              </a:solidFill>
            </p:spPr>
          </p:sp>
          <p:sp>
            <p:nvSpPr>
              <p:cNvPr name="TextBox 14" id="14"/>
              <p:cNvSpPr txBox="true"/>
              <p:nvPr/>
            </p:nvSpPr>
            <p:spPr>
              <a:xfrm>
                <a:off x="0" y="38100"/>
                <a:ext cx="745445" cy="179995"/>
              </a:xfrm>
              <a:prstGeom prst="rect">
                <a:avLst/>
              </a:prstGeom>
            </p:spPr>
            <p:txBody>
              <a:bodyPr anchor="ctr" rtlCol="false" tIns="50800" lIns="50800" bIns="50800" rIns="50800"/>
              <a:lstStyle/>
              <a:p>
                <a:pPr algn="ctr">
                  <a:lnSpc>
                    <a:spcPts val="2369"/>
                  </a:lnSpc>
                </a:pPr>
              </a:p>
            </p:txBody>
          </p:sp>
        </p:grpSp>
        <p:sp>
          <p:nvSpPr>
            <p:cNvPr name="TextBox 15" id="15"/>
            <p:cNvSpPr txBox="true"/>
            <p:nvPr/>
          </p:nvSpPr>
          <p:spPr>
            <a:xfrm rot="0">
              <a:off x="119716" y="210276"/>
              <a:ext cx="4544994" cy="1016841"/>
            </a:xfrm>
            <a:prstGeom prst="rect">
              <a:avLst/>
            </a:prstGeom>
          </p:spPr>
          <p:txBody>
            <a:bodyPr anchor="t" rtlCol="false" tIns="0" lIns="0" bIns="0" rIns="0">
              <a:spAutoFit/>
            </a:bodyPr>
            <a:lstStyle/>
            <a:p>
              <a:pPr algn="ctr">
                <a:lnSpc>
                  <a:spcPts val="1961"/>
                </a:lnSpc>
              </a:pPr>
              <a:r>
                <a:rPr lang="en-US" sz="1904">
                  <a:solidFill>
                    <a:srgbClr val="FFFFFF"/>
                  </a:solidFill>
                  <a:latin typeface="Canva Sans"/>
                  <a:ea typeface="Canva Sans"/>
                  <a:cs typeface="Canva Sans"/>
                  <a:sym typeface="Canva Sans"/>
                </a:rPr>
                <a:t>1 in 8 people worl</a:t>
              </a:r>
              <a:r>
                <a:rPr lang="en-US" sz="1904">
                  <a:solidFill>
                    <a:srgbClr val="FFFFFF"/>
                  </a:solidFill>
                  <a:latin typeface="Canva Sans"/>
                  <a:ea typeface="Canva Sans"/>
                  <a:cs typeface="Canva Sans"/>
                  <a:sym typeface="Canva Sans"/>
                </a:rPr>
                <a:t>dwide live with a mental health condition</a:t>
              </a:r>
            </a:p>
          </p:txBody>
        </p:sp>
      </p:grpSp>
      <p:grpSp>
        <p:nvGrpSpPr>
          <p:cNvPr name="Group 16" id="16"/>
          <p:cNvGrpSpPr/>
          <p:nvPr/>
        </p:nvGrpSpPr>
        <p:grpSpPr>
          <a:xfrm rot="0">
            <a:off x="612759" y="8966300"/>
            <a:ext cx="3032254" cy="1001138"/>
            <a:chOff x="0" y="0"/>
            <a:chExt cx="4043006" cy="1334851"/>
          </a:xfrm>
        </p:grpSpPr>
        <p:grpSp>
          <p:nvGrpSpPr>
            <p:cNvPr name="Group 17" id="17"/>
            <p:cNvGrpSpPr/>
            <p:nvPr/>
          </p:nvGrpSpPr>
          <p:grpSpPr>
            <a:xfrm rot="0">
              <a:off x="0" y="0"/>
              <a:ext cx="4043006" cy="1334851"/>
              <a:chOff x="0" y="0"/>
              <a:chExt cx="629927" cy="207979"/>
            </a:xfrm>
          </p:grpSpPr>
          <p:sp>
            <p:nvSpPr>
              <p:cNvPr name="Freeform 18" id="18"/>
              <p:cNvSpPr/>
              <p:nvPr/>
            </p:nvSpPr>
            <p:spPr>
              <a:xfrm flipH="false" flipV="false" rot="0">
                <a:off x="0" y="0"/>
                <a:ext cx="629927" cy="207979"/>
              </a:xfrm>
              <a:custGeom>
                <a:avLst/>
                <a:gdLst/>
                <a:ahLst/>
                <a:cxnLst/>
                <a:rect r="r" b="b" t="t" l="l"/>
                <a:pathLst>
                  <a:path h="207979" w="629927">
                    <a:moveTo>
                      <a:pt x="49867" y="0"/>
                    </a:moveTo>
                    <a:lnTo>
                      <a:pt x="580060" y="0"/>
                    </a:lnTo>
                    <a:cubicBezTo>
                      <a:pt x="607601" y="0"/>
                      <a:pt x="629927" y="22326"/>
                      <a:pt x="629927" y="49867"/>
                    </a:cubicBezTo>
                    <a:lnTo>
                      <a:pt x="629927" y="158112"/>
                    </a:lnTo>
                    <a:cubicBezTo>
                      <a:pt x="629927" y="185652"/>
                      <a:pt x="607601" y="207979"/>
                      <a:pt x="580060" y="207979"/>
                    </a:cubicBezTo>
                    <a:lnTo>
                      <a:pt x="49867" y="207979"/>
                    </a:lnTo>
                    <a:cubicBezTo>
                      <a:pt x="22326" y="207979"/>
                      <a:pt x="0" y="185652"/>
                      <a:pt x="0" y="158112"/>
                    </a:cubicBezTo>
                    <a:lnTo>
                      <a:pt x="0" y="49867"/>
                    </a:lnTo>
                    <a:cubicBezTo>
                      <a:pt x="0" y="22326"/>
                      <a:pt x="22326" y="0"/>
                      <a:pt x="49867" y="0"/>
                    </a:cubicBezTo>
                    <a:close/>
                  </a:path>
                </a:pathLst>
              </a:custGeom>
              <a:solidFill>
                <a:srgbClr val="0A2A45"/>
              </a:solidFill>
            </p:spPr>
          </p:sp>
          <p:sp>
            <p:nvSpPr>
              <p:cNvPr name="TextBox 19" id="19"/>
              <p:cNvSpPr txBox="true"/>
              <p:nvPr/>
            </p:nvSpPr>
            <p:spPr>
              <a:xfrm>
                <a:off x="0" y="38100"/>
                <a:ext cx="629927" cy="169879"/>
              </a:xfrm>
              <a:prstGeom prst="rect">
                <a:avLst/>
              </a:prstGeom>
            </p:spPr>
            <p:txBody>
              <a:bodyPr anchor="ctr" rtlCol="false" tIns="50800" lIns="50800" bIns="50800" rIns="50800"/>
              <a:lstStyle/>
              <a:p>
                <a:pPr algn="ctr">
                  <a:lnSpc>
                    <a:spcPts val="2369"/>
                  </a:lnSpc>
                </a:pPr>
              </a:p>
            </p:txBody>
          </p:sp>
        </p:grpSp>
        <p:sp>
          <p:nvSpPr>
            <p:cNvPr name="TextBox 20" id="20"/>
            <p:cNvSpPr txBox="true"/>
            <p:nvPr/>
          </p:nvSpPr>
          <p:spPr>
            <a:xfrm rot="0">
              <a:off x="135458" y="160560"/>
              <a:ext cx="3772091" cy="1016740"/>
            </a:xfrm>
            <a:prstGeom prst="rect">
              <a:avLst/>
            </a:prstGeom>
          </p:spPr>
          <p:txBody>
            <a:bodyPr anchor="t" rtlCol="false" tIns="0" lIns="0" bIns="0" rIns="0">
              <a:spAutoFit/>
            </a:bodyPr>
            <a:lstStyle/>
            <a:p>
              <a:pPr algn="ctr">
                <a:lnSpc>
                  <a:spcPts val="1957"/>
                </a:lnSpc>
              </a:pPr>
              <a:r>
                <a:rPr lang="en-US" sz="1900">
                  <a:solidFill>
                    <a:srgbClr val="FFFFFF"/>
                  </a:solidFill>
                  <a:latin typeface="Canva Sans"/>
                  <a:ea typeface="Canva Sans"/>
                  <a:cs typeface="Canva Sans"/>
                  <a:sym typeface="Canva Sans"/>
                </a:rPr>
                <a:t>Depr</a:t>
              </a:r>
              <a:r>
                <a:rPr lang="en-US" sz="1900">
                  <a:solidFill>
                    <a:srgbClr val="FFFFFF"/>
                  </a:solidFill>
                  <a:latin typeface="Canva Sans"/>
                  <a:ea typeface="Canva Sans"/>
                  <a:cs typeface="Canva Sans"/>
                  <a:sym typeface="Canva Sans"/>
                </a:rPr>
                <a:t>ession is a leading cause of disability globally</a:t>
              </a:r>
            </a:p>
          </p:txBody>
        </p:sp>
      </p:grpSp>
      <p:grpSp>
        <p:nvGrpSpPr>
          <p:cNvPr name="Group 21" id="21"/>
          <p:cNvGrpSpPr/>
          <p:nvPr/>
        </p:nvGrpSpPr>
        <p:grpSpPr>
          <a:xfrm rot="0">
            <a:off x="11434188" y="9035008"/>
            <a:ext cx="3110956" cy="1049834"/>
            <a:chOff x="0" y="0"/>
            <a:chExt cx="4147941" cy="1399779"/>
          </a:xfrm>
        </p:grpSpPr>
        <p:grpSp>
          <p:nvGrpSpPr>
            <p:cNvPr name="Group 22" id="22"/>
            <p:cNvGrpSpPr/>
            <p:nvPr/>
          </p:nvGrpSpPr>
          <p:grpSpPr>
            <a:xfrm rot="0">
              <a:off x="0" y="0"/>
              <a:ext cx="4147941" cy="1399779"/>
              <a:chOff x="0" y="0"/>
              <a:chExt cx="646277" cy="218095"/>
            </a:xfrm>
          </p:grpSpPr>
          <p:sp>
            <p:nvSpPr>
              <p:cNvPr name="Freeform 23" id="23"/>
              <p:cNvSpPr/>
              <p:nvPr/>
            </p:nvSpPr>
            <p:spPr>
              <a:xfrm flipH="false" flipV="false" rot="0">
                <a:off x="0" y="0"/>
                <a:ext cx="646277" cy="218095"/>
              </a:xfrm>
              <a:custGeom>
                <a:avLst/>
                <a:gdLst/>
                <a:ahLst/>
                <a:cxnLst/>
                <a:rect r="r" b="b" t="t" l="l"/>
                <a:pathLst>
                  <a:path h="218095" w="646277">
                    <a:moveTo>
                      <a:pt x="48605" y="0"/>
                    </a:moveTo>
                    <a:lnTo>
                      <a:pt x="597671" y="0"/>
                    </a:lnTo>
                    <a:cubicBezTo>
                      <a:pt x="610562" y="0"/>
                      <a:pt x="622925" y="5121"/>
                      <a:pt x="632040" y="14236"/>
                    </a:cubicBezTo>
                    <a:cubicBezTo>
                      <a:pt x="641156" y="23351"/>
                      <a:pt x="646277" y="35714"/>
                      <a:pt x="646277" y="48605"/>
                    </a:cubicBezTo>
                    <a:lnTo>
                      <a:pt x="646277" y="169489"/>
                    </a:lnTo>
                    <a:cubicBezTo>
                      <a:pt x="646277" y="182380"/>
                      <a:pt x="641156" y="194743"/>
                      <a:pt x="632040" y="203859"/>
                    </a:cubicBezTo>
                    <a:cubicBezTo>
                      <a:pt x="622925" y="212974"/>
                      <a:pt x="610562" y="218095"/>
                      <a:pt x="597671" y="218095"/>
                    </a:cubicBezTo>
                    <a:lnTo>
                      <a:pt x="48605" y="218095"/>
                    </a:lnTo>
                    <a:cubicBezTo>
                      <a:pt x="35714" y="218095"/>
                      <a:pt x="23351" y="212974"/>
                      <a:pt x="14236" y="203859"/>
                    </a:cubicBezTo>
                    <a:cubicBezTo>
                      <a:pt x="5121" y="194743"/>
                      <a:pt x="0" y="182380"/>
                      <a:pt x="0" y="169489"/>
                    </a:cubicBezTo>
                    <a:lnTo>
                      <a:pt x="0" y="48605"/>
                    </a:lnTo>
                    <a:cubicBezTo>
                      <a:pt x="0" y="35714"/>
                      <a:pt x="5121" y="23351"/>
                      <a:pt x="14236" y="14236"/>
                    </a:cubicBezTo>
                    <a:cubicBezTo>
                      <a:pt x="23351" y="5121"/>
                      <a:pt x="35714" y="0"/>
                      <a:pt x="48605" y="0"/>
                    </a:cubicBezTo>
                    <a:close/>
                  </a:path>
                </a:pathLst>
              </a:custGeom>
              <a:solidFill>
                <a:srgbClr val="0A2A45"/>
              </a:solidFill>
            </p:spPr>
          </p:sp>
          <p:sp>
            <p:nvSpPr>
              <p:cNvPr name="TextBox 24" id="24"/>
              <p:cNvSpPr txBox="true"/>
              <p:nvPr/>
            </p:nvSpPr>
            <p:spPr>
              <a:xfrm>
                <a:off x="0" y="38100"/>
                <a:ext cx="646277" cy="179995"/>
              </a:xfrm>
              <a:prstGeom prst="rect">
                <a:avLst/>
              </a:prstGeom>
            </p:spPr>
            <p:txBody>
              <a:bodyPr anchor="ctr" rtlCol="false" tIns="50800" lIns="50800" bIns="50800" rIns="50800"/>
              <a:lstStyle/>
              <a:p>
                <a:pPr algn="ctr">
                  <a:lnSpc>
                    <a:spcPts val="2369"/>
                  </a:lnSpc>
                </a:pPr>
              </a:p>
            </p:txBody>
          </p:sp>
        </p:grpSp>
        <p:sp>
          <p:nvSpPr>
            <p:cNvPr name="TextBox 25" id="25"/>
            <p:cNvSpPr txBox="true"/>
            <p:nvPr/>
          </p:nvSpPr>
          <p:spPr>
            <a:xfrm rot="0">
              <a:off x="134600" y="210377"/>
              <a:ext cx="3878742" cy="1016740"/>
            </a:xfrm>
            <a:prstGeom prst="rect">
              <a:avLst/>
            </a:prstGeom>
          </p:spPr>
          <p:txBody>
            <a:bodyPr anchor="t" rtlCol="false" tIns="0" lIns="0" bIns="0" rIns="0">
              <a:spAutoFit/>
            </a:bodyPr>
            <a:lstStyle/>
            <a:p>
              <a:pPr algn="ctr">
                <a:lnSpc>
                  <a:spcPts val="1957"/>
                </a:lnSpc>
              </a:pPr>
              <a:r>
                <a:rPr lang="en-US" sz="1900">
                  <a:solidFill>
                    <a:srgbClr val="FFFFFF"/>
                  </a:solidFill>
                  <a:latin typeface="Canva Sans"/>
                  <a:ea typeface="Canva Sans"/>
                  <a:cs typeface="Canva Sans"/>
                  <a:sym typeface="Canva Sans"/>
                </a:rPr>
                <a:t>Anxiety</a:t>
              </a:r>
              <a:r>
                <a:rPr lang="en-US" sz="1900">
                  <a:solidFill>
                    <a:srgbClr val="FFFFFF"/>
                  </a:solidFill>
                  <a:latin typeface="Canva Sans"/>
                  <a:ea typeface="Canva Sans"/>
                  <a:cs typeface="Canva Sans"/>
                  <a:sym typeface="Canva Sans"/>
                </a:rPr>
                <a:t> disorders affect hundreds of millions </a:t>
              </a:r>
            </a:p>
            <a:p>
              <a:pPr algn="ctr">
                <a:lnSpc>
                  <a:spcPts val="1957"/>
                </a:lnSpc>
              </a:pPr>
              <a:r>
                <a:rPr lang="en-US" sz="1900">
                  <a:solidFill>
                    <a:srgbClr val="FFFFFF"/>
                  </a:solidFill>
                  <a:latin typeface="Canva Sans"/>
                  <a:ea typeface="Canva Sans"/>
                  <a:cs typeface="Canva Sans"/>
                  <a:sym typeface="Canva Sans"/>
                </a:rPr>
                <a:t>of people</a:t>
              </a:r>
            </a:p>
          </p:txBody>
        </p:sp>
      </p:grpSp>
      <p:sp>
        <p:nvSpPr>
          <p:cNvPr name="TextBox 26" id="26"/>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1</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D4EDF4"/>
        </a:solidFill>
      </p:bgPr>
    </p:bg>
    <p:spTree>
      <p:nvGrpSpPr>
        <p:cNvPr id="1" name=""/>
        <p:cNvGrpSpPr/>
        <p:nvPr/>
      </p:nvGrpSpPr>
      <p:grpSpPr>
        <a:xfrm>
          <a:off x="0" y="0"/>
          <a:ext cx="0" cy="0"/>
          <a:chOff x="0" y="0"/>
          <a:chExt cx="0" cy="0"/>
        </a:xfrm>
      </p:grpSpPr>
      <p:sp>
        <p:nvSpPr>
          <p:cNvPr name="Freeform 2" id="2"/>
          <p:cNvSpPr/>
          <p:nvPr/>
        </p:nvSpPr>
        <p:spPr>
          <a:xfrm flipH="false" flipV="false" rot="0">
            <a:off x="10745507" y="6872192"/>
            <a:ext cx="8320104" cy="8320104"/>
          </a:xfrm>
          <a:custGeom>
            <a:avLst/>
            <a:gdLst/>
            <a:ahLst/>
            <a:cxnLst/>
            <a:rect r="r" b="b" t="t" l="l"/>
            <a:pathLst>
              <a:path h="8320104" w="8320104">
                <a:moveTo>
                  <a:pt x="0" y="0"/>
                </a:moveTo>
                <a:lnTo>
                  <a:pt x="8320104" y="0"/>
                </a:lnTo>
                <a:lnTo>
                  <a:pt x="8320104" y="8320104"/>
                </a:lnTo>
                <a:lnTo>
                  <a:pt x="0" y="8320104"/>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1031251">
            <a:off x="16023185" y="8125568"/>
            <a:ext cx="1602082" cy="2061422"/>
          </a:xfrm>
          <a:custGeom>
            <a:avLst/>
            <a:gdLst/>
            <a:ahLst/>
            <a:cxnLst/>
            <a:rect r="r" b="b" t="t" l="l"/>
            <a:pathLst>
              <a:path h="2061422" w="1602082">
                <a:moveTo>
                  <a:pt x="0" y="0"/>
                </a:moveTo>
                <a:lnTo>
                  <a:pt x="1602083" y="0"/>
                </a:lnTo>
                <a:lnTo>
                  <a:pt x="1602083" y="2061422"/>
                </a:lnTo>
                <a:lnTo>
                  <a:pt x="0" y="2061422"/>
                </a:lnTo>
                <a:lnTo>
                  <a:pt x="0" y="0"/>
                </a:lnTo>
                <a:close/>
              </a:path>
            </a:pathLst>
          </a:custGeom>
          <a:blipFill>
            <a:blip r:embed="rId4"/>
            <a:stretch>
              <a:fillRect l="0" t="-7461" r="0" b="-7461"/>
            </a:stretch>
          </a:blipFill>
        </p:spPr>
      </p:sp>
      <p:sp>
        <p:nvSpPr>
          <p:cNvPr name="Freeform 4" id="4"/>
          <p:cNvSpPr/>
          <p:nvPr/>
        </p:nvSpPr>
        <p:spPr>
          <a:xfrm flipH="false" flipV="false" rot="0">
            <a:off x="603780" y="8441111"/>
            <a:ext cx="3256806" cy="2264831"/>
          </a:xfrm>
          <a:custGeom>
            <a:avLst/>
            <a:gdLst/>
            <a:ahLst/>
            <a:cxnLst/>
            <a:rect r="r" b="b" t="t" l="l"/>
            <a:pathLst>
              <a:path h="2264831" w="3256806">
                <a:moveTo>
                  <a:pt x="0" y="0"/>
                </a:moveTo>
                <a:lnTo>
                  <a:pt x="3256806" y="0"/>
                </a:lnTo>
                <a:lnTo>
                  <a:pt x="3256806" y="2264831"/>
                </a:lnTo>
                <a:lnTo>
                  <a:pt x="0" y="2264831"/>
                </a:lnTo>
                <a:lnTo>
                  <a:pt x="0" y="0"/>
                </a:lnTo>
                <a:close/>
              </a:path>
            </a:pathLst>
          </a:custGeom>
          <a:blipFill>
            <a:blip r:embed="rId5"/>
            <a:stretch>
              <a:fillRect l="-5600" t="-10915" r="0" b="0"/>
            </a:stretch>
          </a:blipFill>
        </p:spPr>
      </p:sp>
      <p:sp>
        <p:nvSpPr>
          <p:cNvPr name="Freeform 5" id="5"/>
          <p:cNvSpPr/>
          <p:nvPr/>
        </p:nvSpPr>
        <p:spPr>
          <a:xfrm flipH="false" flipV="false" rot="-3893465">
            <a:off x="3894295" y="8581842"/>
            <a:ext cx="886452" cy="1442451"/>
          </a:xfrm>
          <a:custGeom>
            <a:avLst/>
            <a:gdLst/>
            <a:ahLst/>
            <a:cxnLst/>
            <a:rect r="r" b="b" t="t" l="l"/>
            <a:pathLst>
              <a:path h="1442451" w="886452">
                <a:moveTo>
                  <a:pt x="0" y="0"/>
                </a:moveTo>
                <a:lnTo>
                  <a:pt x="886452" y="0"/>
                </a:lnTo>
                <a:lnTo>
                  <a:pt x="886452" y="1442451"/>
                </a:lnTo>
                <a:lnTo>
                  <a:pt x="0" y="1442451"/>
                </a:lnTo>
                <a:lnTo>
                  <a:pt x="0" y="0"/>
                </a:lnTo>
                <a:close/>
              </a:path>
            </a:pathLst>
          </a:custGeom>
          <a:blipFill>
            <a:blip r:embed="rId6">
              <a:extLst>
                <a:ext uri="{96DAC541-7B7A-43D3-8B79-37D633B846F1}">
                  <asvg:svgBlip xmlns:asvg="http://schemas.microsoft.com/office/drawing/2016/SVG/main" r:embed="rId7"/>
                </a:ext>
              </a:extLst>
            </a:blip>
            <a:stretch>
              <a:fillRect l="0" t="0" r="0" b="0"/>
            </a:stretch>
          </a:blipFill>
        </p:spPr>
      </p:sp>
      <p:sp>
        <p:nvSpPr>
          <p:cNvPr name="Freeform 6" id="6"/>
          <p:cNvSpPr/>
          <p:nvPr/>
        </p:nvSpPr>
        <p:spPr>
          <a:xfrm flipH="false" flipV="false" rot="-4968002">
            <a:off x="12939384" y="7916813"/>
            <a:ext cx="1238022" cy="2284939"/>
          </a:xfrm>
          <a:custGeom>
            <a:avLst/>
            <a:gdLst/>
            <a:ahLst/>
            <a:cxnLst/>
            <a:rect r="r" b="b" t="t" l="l"/>
            <a:pathLst>
              <a:path h="2284939" w="1238022">
                <a:moveTo>
                  <a:pt x="0" y="0"/>
                </a:moveTo>
                <a:lnTo>
                  <a:pt x="1238021" y="0"/>
                </a:lnTo>
                <a:lnTo>
                  <a:pt x="1238021" y="2284939"/>
                </a:lnTo>
                <a:lnTo>
                  <a:pt x="0" y="2284939"/>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7" id="7"/>
          <p:cNvSpPr/>
          <p:nvPr/>
        </p:nvSpPr>
        <p:spPr>
          <a:xfrm flipH="false" flipV="false" rot="0">
            <a:off x="192281" y="4900424"/>
            <a:ext cx="4986390" cy="3398969"/>
          </a:xfrm>
          <a:custGeom>
            <a:avLst/>
            <a:gdLst/>
            <a:ahLst/>
            <a:cxnLst/>
            <a:rect r="r" b="b" t="t" l="l"/>
            <a:pathLst>
              <a:path h="3398969" w="4986390">
                <a:moveTo>
                  <a:pt x="0" y="0"/>
                </a:moveTo>
                <a:lnTo>
                  <a:pt x="4986390" y="0"/>
                </a:lnTo>
                <a:lnTo>
                  <a:pt x="4986390" y="3398969"/>
                </a:lnTo>
                <a:lnTo>
                  <a:pt x="0" y="3398969"/>
                </a:lnTo>
                <a:lnTo>
                  <a:pt x="0" y="0"/>
                </a:lnTo>
                <a:close/>
              </a:path>
            </a:pathLst>
          </a:custGeom>
          <a:blipFill>
            <a:blip r:embed="rId10"/>
            <a:stretch>
              <a:fillRect l="-1573" t="0" r="-6585" b="0"/>
            </a:stretch>
          </a:blipFill>
        </p:spPr>
      </p:sp>
      <p:sp>
        <p:nvSpPr>
          <p:cNvPr name="Freeform 8" id="8"/>
          <p:cNvSpPr/>
          <p:nvPr/>
        </p:nvSpPr>
        <p:spPr>
          <a:xfrm flipH="false" flipV="false" rot="0">
            <a:off x="5178671" y="5143500"/>
            <a:ext cx="5400028" cy="4673101"/>
          </a:xfrm>
          <a:custGeom>
            <a:avLst/>
            <a:gdLst/>
            <a:ahLst/>
            <a:cxnLst/>
            <a:rect r="r" b="b" t="t" l="l"/>
            <a:pathLst>
              <a:path h="4673101" w="5400028">
                <a:moveTo>
                  <a:pt x="0" y="0"/>
                </a:moveTo>
                <a:lnTo>
                  <a:pt x="5400028" y="0"/>
                </a:lnTo>
                <a:lnTo>
                  <a:pt x="5400028" y="4673101"/>
                </a:lnTo>
                <a:lnTo>
                  <a:pt x="0" y="4673101"/>
                </a:lnTo>
                <a:lnTo>
                  <a:pt x="0" y="0"/>
                </a:lnTo>
                <a:close/>
              </a:path>
            </a:pathLst>
          </a:custGeom>
          <a:blipFill>
            <a:blip r:embed="rId11"/>
            <a:stretch>
              <a:fillRect l="0" t="0" r="0" b="0"/>
            </a:stretch>
          </a:blipFill>
        </p:spPr>
      </p:sp>
      <p:sp>
        <p:nvSpPr>
          <p:cNvPr name="TextBox 9" id="9"/>
          <p:cNvSpPr txBox="true"/>
          <p:nvPr/>
        </p:nvSpPr>
        <p:spPr>
          <a:xfrm rot="0">
            <a:off x="17259300" y="9239250"/>
            <a:ext cx="139422" cy="320675"/>
          </a:xfrm>
          <a:prstGeom prst="rect">
            <a:avLst/>
          </a:prstGeom>
        </p:spPr>
        <p:txBody>
          <a:bodyPr anchor="t" rtlCol="false" tIns="0" lIns="0" bIns="0" rIns="0" wrap="none">
            <a:spAutoFit/>
          </a:bodyPr>
          <a:lstStyle/>
          <a:p>
            <a:pPr algn="ctr">
              <a:lnSpc>
                <a:spcPts val="839"/>
              </a:lnSpc>
              <a:spcBef>
                <a:spcPct val="0"/>
              </a:spcBef>
            </a:pPr>
            <a:r>
              <a:rPr lang="en-US" sz="600">
                <a:solidFill>
                  <a:srgbClr val="FFFFFF"/>
                </a:solidFill>
                <a:latin typeface="Radley"/>
                <a:ea typeface="Radley"/>
                <a:cs typeface="Radley"/>
                <a:sym typeface="Radley"/>
              </a:rPr>
              <a:t>2</a:t>
            </a:r>
          </a:p>
        </p:txBody>
      </p:sp>
      <p:sp>
        <p:nvSpPr>
          <p:cNvPr name="TextBox 10" id="10"/>
          <p:cNvSpPr txBox="true"/>
          <p:nvPr/>
        </p:nvSpPr>
        <p:spPr>
          <a:xfrm rot="0">
            <a:off x="233408" y="440816"/>
            <a:ext cx="4344740" cy="4231008"/>
          </a:xfrm>
          <a:prstGeom prst="rect">
            <a:avLst/>
          </a:prstGeom>
        </p:spPr>
        <p:txBody>
          <a:bodyPr anchor="t" rtlCol="false" tIns="0" lIns="0" bIns="0" rIns="0">
            <a:spAutoFit/>
          </a:bodyPr>
          <a:lstStyle/>
          <a:p>
            <a:pPr algn="l">
              <a:lnSpc>
                <a:spcPts val="2095"/>
              </a:lnSpc>
              <a:spcBef>
                <a:spcPct val="0"/>
              </a:spcBef>
            </a:pPr>
            <a:r>
              <a:rPr lang="en-US" sz="2034">
                <a:solidFill>
                  <a:srgbClr val="000000"/>
                </a:solidFill>
                <a:latin typeface="Radley"/>
                <a:ea typeface="Radley"/>
                <a:cs typeface="Radley"/>
                <a:sym typeface="Radley"/>
              </a:rPr>
              <a:t>0</a:t>
            </a:r>
            <a:r>
              <a:rPr lang="en-US" sz="2034" u="sng">
                <a:solidFill>
                  <a:srgbClr val="000000"/>
                </a:solidFill>
                <a:latin typeface="Radley"/>
                <a:ea typeface="Radley"/>
                <a:cs typeface="Radley"/>
                <a:sym typeface="Radley"/>
              </a:rPr>
              <a:t>1. Introduction and Research Aim </a:t>
            </a:r>
          </a:p>
          <a:p>
            <a:pPr algn="l">
              <a:lnSpc>
                <a:spcPts val="2095"/>
              </a:lnSpc>
              <a:spcBef>
                <a:spcPct val="0"/>
              </a:spcBef>
            </a:pPr>
            <a:r>
              <a:rPr lang="en-US" sz="2034" u="sng">
                <a:solidFill>
                  <a:srgbClr val="000000"/>
                </a:solidFill>
                <a:latin typeface="Radley"/>
                <a:ea typeface="Radley"/>
                <a:cs typeface="Radley"/>
                <a:sym typeface="Radley"/>
              </a:rPr>
              <a:t>This methodology poster</a:t>
            </a:r>
          </a:p>
          <a:p>
            <a:pPr algn="l">
              <a:lnSpc>
                <a:spcPts val="1997"/>
              </a:lnSpc>
              <a:spcBef>
                <a:spcPct val="0"/>
              </a:spcBef>
            </a:pPr>
            <a:r>
              <a:rPr lang="en-US" sz="1939">
                <a:solidFill>
                  <a:srgbClr val="000000"/>
                </a:solidFill>
                <a:latin typeface="Radley"/>
                <a:ea typeface="Radley"/>
                <a:cs typeface="Radley"/>
                <a:sym typeface="Radley"/>
              </a:rPr>
              <a:t>summarises research methods that are used to investigate the impact of a lack of promotion regarding mental health awareness in young people in the UK. This study adopted a secondary research approach, using a structured literature review to identify, evaluate, and analyse evidence. The aim of the research is to critically examine the consequences of limited mental health awareness promotion among young people in the UK, focusing on emotional well-being, stigma, help-seeking behaviour, and the effectiveness of current awareness initiatives.</a:t>
            </a:r>
          </a:p>
        </p:txBody>
      </p:sp>
      <p:sp>
        <p:nvSpPr>
          <p:cNvPr name="TextBox 11" id="11"/>
          <p:cNvSpPr txBox="true"/>
          <p:nvPr/>
        </p:nvSpPr>
        <p:spPr>
          <a:xfrm rot="0">
            <a:off x="4767172" y="440816"/>
            <a:ext cx="6493362" cy="4459608"/>
          </a:xfrm>
          <a:prstGeom prst="rect">
            <a:avLst/>
          </a:prstGeom>
        </p:spPr>
        <p:txBody>
          <a:bodyPr anchor="t" rtlCol="false" tIns="0" lIns="0" bIns="0" rIns="0">
            <a:spAutoFit/>
          </a:bodyPr>
          <a:lstStyle/>
          <a:p>
            <a:pPr algn="just">
              <a:lnSpc>
                <a:spcPts val="2672"/>
              </a:lnSpc>
              <a:spcBef>
                <a:spcPct val="0"/>
              </a:spcBef>
            </a:pPr>
            <a:r>
              <a:rPr lang="en-US" sz="2594" u="sng">
                <a:solidFill>
                  <a:srgbClr val="2A2E30"/>
                </a:solidFill>
                <a:latin typeface="Radley"/>
                <a:ea typeface="Radley"/>
                <a:cs typeface="Radley"/>
                <a:sym typeface="Radley"/>
              </a:rPr>
              <a:t>02 Search Strategy</a:t>
            </a:r>
            <a:r>
              <a:rPr lang="en-US" sz="2594">
                <a:solidFill>
                  <a:srgbClr val="2A2E30"/>
                </a:solidFill>
                <a:latin typeface="Radley"/>
                <a:ea typeface="Radley"/>
                <a:cs typeface="Radley"/>
                <a:sym typeface="Radley"/>
              </a:rPr>
              <a:t> </a:t>
            </a:r>
          </a:p>
          <a:p>
            <a:pPr algn="just">
              <a:lnSpc>
                <a:spcPts val="2054"/>
              </a:lnSpc>
              <a:spcBef>
                <a:spcPct val="0"/>
              </a:spcBef>
            </a:pPr>
            <a:r>
              <a:rPr lang="en-US" sz="1994">
                <a:solidFill>
                  <a:srgbClr val="2A2E30"/>
                </a:solidFill>
                <a:latin typeface="Radley"/>
                <a:ea typeface="Radley"/>
                <a:cs typeface="Radley"/>
                <a:sym typeface="Radley"/>
              </a:rPr>
              <a:t>A search strategy is a structured process for identifying relevant literature using selected keywords, databases, and inclusion criteria. Relevant keywords included “mental health awareness”, “young people”, “mental health promotion”, “mental health literacy”, “stigma”, “help-seeking behaviour”, “emotional wellbeing”, “school mental health interventions”, and “UK youth mental health”. Boolean operators were used to refine search terms, such as </a:t>
            </a:r>
          </a:p>
          <a:p>
            <a:pPr algn="just">
              <a:lnSpc>
                <a:spcPts val="2054"/>
              </a:lnSpc>
              <a:spcBef>
                <a:spcPct val="0"/>
              </a:spcBef>
            </a:pPr>
            <a:r>
              <a:rPr lang="en-US" sz="1994">
                <a:solidFill>
                  <a:srgbClr val="2A2E30"/>
                </a:solidFill>
                <a:latin typeface="Radley"/>
                <a:ea typeface="Radley"/>
                <a:cs typeface="Radley"/>
                <a:sym typeface="Radley"/>
              </a:rPr>
              <a:t>•</a:t>
            </a:r>
            <a:r>
              <a:rPr lang="en-US" sz="1994">
                <a:solidFill>
                  <a:srgbClr val="F70C36"/>
                </a:solidFill>
                <a:latin typeface="Radley"/>
                <a:ea typeface="Radley"/>
                <a:cs typeface="Radley"/>
                <a:sym typeface="Radley"/>
              </a:rPr>
              <a:t>“mental health awareness” AND “young people” AND UK </a:t>
            </a:r>
          </a:p>
          <a:p>
            <a:pPr algn="just">
              <a:lnSpc>
                <a:spcPts val="2054"/>
              </a:lnSpc>
              <a:spcBef>
                <a:spcPct val="0"/>
              </a:spcBef>
            </a:pPr>
            <a:r>
              <a:rPr lang="en-US" sz="1994">
                <a:solidFill>
                  <a:srgbClr val="F70C36"/>
                </a:solidFill>
                <a:latin typeface="Radley"/>
                <a:ea typeface="Radley"/>
                <a:cs typeface="Radley"/>
                <a:sym typeface="Radley"/>
              </a:rPr>
              <a:t>•“mental health stigma” AND “young people” AND UK</a:t>
            </a:r>
          </a:p>
          <a:p>
            <a:pPr algn="just">
              <a:lnSpc>
                <a:spcPts val="2054"/>
              </a:lnSpc>
              <a:spcBef>
                <a:spcPct val="0"/>
              </a:spcBef>
            </a:pPr>
            <a:r>
              <a:rPr lang="en-US" sz="1994">
                <a:solidFill>
                  <a:srgbClr val="F70C36"/>
                </a:solidFill>
                <a:latin typeface="Radley"/>
                <a:ea typeface="Radley"/>
                <a:cs typeface="Radley"/>
                <a:sym typeface="Radley"/>
              </a:rPr>
              <a:t>•“school mental health intervention” AND awareness AND UK</a:t>
            </a:r>
          </a:p>
          <a:p>
            <a:pPr algn="just">
              <a:lnSpc>
                <a:spcPts val="2054"/>
              </a:lnSpc>
              <a:spcBef>
                <a:spcPct val="0"/>
              </a:spcBef>
            </a:pPr>
            <a:r>
              <a:rPr lang="en-US" sz="1994">
                <a:solidFill>
                  <a:srgbClr val="F70C36"/>
                </a:solidFill>
                <a:latin typeface="Radley"/>
                <a:ea typeface="Radley"/>
                <a:cs typeface="Radley"/>
                <a:sym typeface="Radley"/>
              </a:rPr>
              <a:t>•“youth mental health” AND promotion AND support services AND UK. </a:t>
            </a:r>
          </a:p>
        </p:txBody>
      </p:sp>
      <p:sp>
        <p:nvSpPr>
          <p:cNvPr name="TextBox 12" id="12"/>
          <p:cNvSpPr txBox="true"/>
          <p:nvPr/>
        </p:nvSpPr>
        <p:spPr>
          <a:xfrm rot="0">
            <a:off x="11616717" y="440816"/>
            <a:ext cx="6577684" cy="3798123"/>
          </a:xfrm>
          <a:prstGeom prst="rect">
            <a:avLst/>
          </a:prstGeom>
        </p:spPr>
        <p:txBody>
          <a:bodyPr anchor="t" rtlCol="false" tIns="0" lIns="0" bIns="0" rIns="0">
            <a:spAutoFit/>
          </a:bodyPr>
          <a:lstStyle/>
          <a:p>
            <a:pPr algn="ctr">
              <a:lnSpc>
                <a:spcPts val="2740"/>
              </a:lnSpc>
              <a:spcBef>
                <a:spcPct val="0"/>
              </a:spcBef>
            </a:pPr>
            <a:r>
              <a:rPr lang="en-US" sz="2660" u="sng">
                <a:solidFill>
                  <a:srgbClr val="2A2E30"/>
                </a:solidFill>
                <a:latin typeface="Radley"/>
                <a:ea typeface="Radley"/>
                <a:cs typeface="Radley"/>
                <a:sym typeface="Radley"/>
              </a:rPr>
              <a:t>03 Searching for Information </a:t>
            </a:r>
          </a:p>
          <a:p>
            <a:pPr algn="ctr">
              <a:lnSpc>
                <a:spcPts val="2306"/>
              </a:lnSpc>
              <a:spcBef>
                <a:spcPct val="0"/>
              </a:spcBef>
            </a:pPr>
            <a:r>
              <a:rPr lang="en-US" sz="2239">
                <a:solidFill>
                  <a:srgbClr val="2A2E30"/>
                </a:solidFill>
                <a:latin typeface="Archivo Narrow"/>
                <a:ea typeface="Archivo Narrow"/>
                <a:cs typeface="Archivo Narrow"/>
                <a:sym typeface="Archivo Narrow"/>
              </a:rPr>
              <a:t>Literature was collected using UWTSD Online Library, PubMed, ScienceDirect, SAGE Journals, Taylor &amp; Francis Online and Wiley Online Library. Official sources such as NHS England, Gov.uk, WHO, YoungMinds, Mind, and the Mental Health Foundation were also used for policies, reports, and statistics. </a:t>
            </a:r>
          </a:p>
          <a:p>
            <a:pPr algn="ctr">
              <a:lnSpc>
                <a:spcPts val="2306"/>
              </a:lnSpc>
              <a:spcBef>
                <a:spcPct val="0"/>
              </a:spcBef>
            </a:pPr>
            <a:r>
              <a:rPr lang="en-US" sz="2239">
                <a:solidFill>
                  <a:srgbClr val="2A2E30"/>
                </a:solidFill>
                <a:latin typeface="Archivo Narrow"/>
                <a:ea typeface="Archivo Narrow"/>
                <a:cs typeface="Archivo Narrow"/>
                <a:sym typeface="Archivo Narrow"/>
              </a:rPr>
              <a:t>381 search results were found during initial database searches. After applying filters such as publication date, peer-reviewed status, English Language, and relevance to young people's mental health awareness, the number of articles was reduced to 133, from which 72 sources were selected for full-text review. After applying inclusion and exclusion criteria, 26 high-quality sources were included.</a:t>
            </a:r>
          </a:p>
        </p:txBody>
      </p:sp>
      <p:sp>
        <p:nvSpPr>
          <p:cNvPr name="TextBox 13" id="13"/>
          <p:cNvSpPr txBox="true"/>
          <p:nvPr/>
        </p:nvSpPr>
        <p:spPr>
          <a:xfrm rot="0">
            <a:off x="10868729" y="4700399"/>
            <a:ext cx="6254828" cy="3338372"/>
          </a:xfrm>
          <a:prstGeom prst="rect">
            <a:avLst/>
          </a:prstGeom>
        </p:spPr>
        <p:txBody>
          <a:bodyPr anchor="t" rtlCol="false" tIns="0" lIns="0" bIns="0" rIns="0">
            <a:spAutoFit/>
          </a:bodyPr>
          <a:lstStyle/>
          <a:p>
            <a:pPr algn="ctr">
              <a:lnSpc>
                <a:spcPts val="2173"/>
              </a:lnSpc>
              <a:spcBef>
                <a:spcPct val="0"/>
              </a:spcBef>
            </a:pPr>
            <a:r>
              <a:rPr lang="en-US" b="true" sz="2109" u="sng">
                <a:solidFill>
                  <a:srgbClr val="000000"/>
                </a:solidFill>
                <a:latin typeface="Arial Bold"/>
                <a:ea typeface="Arial Bold"/>
                <a:cs typeface="Arial Bold"/>
                <a:sym typeface="Arial Bold"/>
              </a:rPr>
              <a:t>05 Research Validation and Analysis</a:t>
            </a:r>
          </a:p>
          <a:p>
            <a:pPr algn="ctr">
              <a:lnSpc>
                <a:spcPts val="1990"/>
              </a:lnSpc>
              <a:spcBef>
                <a:spcPct val="0"/>
              </a:spcBef>
            </a:pPr>
            <a:r>
              <a:rPr lang="en-US" sz="1932">
                <a:solidFill>
                  <a:srgbClr val="000000"/>
                </a:solidFill>
                <a:latin typeface="Arial"/>
                <a:ea typeface="Arial"/>
                <a:cs typeface="Arial"/>
                <a:sym typeface="Arial"/>
              </a:rPr>
              <a:t>Research validation was undertaken to ensure that evidence was credible, relevant and reliable. CRAAP Test was used to evaluate all selected studies before inclusion. Sources were analysed using thematic analysis. Four themes were organised:</a:t>
            </a:r>
          </a:p>
          <a:p>
            <a:pPr algn="ctr">
              <a:lnSpc>
                <a:spcPts val="1990"/>
              </a:lnSpc>
              <a:spcBef>
                <a:spcPct val="0"/>
              </a:spcBef>
            </a:pPr>
            <a:r>
              <a:rPr lang="en-US" sz="1932">
                <a:solidFill>
                  <a:srgbClr val="000000"/>
                </a:solidFill>
                <a:latin typeface="Arial"/>
                <a:ea typeface="Arial"/>
                <a:cs typeface="Arial"/>
                <a:sym typeface="Arial"/>
              </a:rPr>
              <a:t>•Current levels of mental health awareness among young people</a:t>
            </a:r>
          </a:p>
          <a:p>
            <a:pPr algn="ctr">
              <a:lnSpc>
                <a:spcPts val="1990"/>
              </a:lnSpc>
              <a:spcBef>
                <a:spcPct val="0"/>
              </a:spcBef>
            </a:pPr>
            <a:r>
              <a:rPr lang="en-US" sz="1932">
                <a:solidFill>
                  <a:srgbClr val="000000"/>
                </a:solidFill>
                <a:latin typeface="Arial"/>
                <a:ea typeface="Arial"/>
                <a:cs typeface="Arial"/>
                <a:sym typeface="Arial"/>
              </a:rPr>
              <a:t>•Emotional and psychological effects of poor awareness promotion</a:t>
            </a:r>
          </a:p>
          <a:p>
            <a:pPr algn="ctr">
              <a:lnSpc>
                <a:spcPts val="1990"/>
              </a:lnSpc>
              <a:spcBef>
                <a:spcPct val="0"/>
              </a:spcBef>
            </a:pPr>
            <a:r>
              <a:rPr lang="en-US" sz="1932">
                <a:solidFill>
                  <a:srgbClr val="000000"/>
                </a:solidFill>
                <a:latin typeface="Arial"/>
                <a:ea typeface="Arial"/>
                <a:cs typeface="Arial"/>
                <a:sym typeface="Arial"/>
              </a:rPr>
              <a:t>•Stigma and barriers in help-seeking behaviour</a:t>
            </a:r>
          </a:p>
          <a:p>
            <a:pPr algn="ctr">
              <a:lnSpc>
                <a:spcPts val="2080"/>
              </a:lnSpc>
              <a:spcBef>
                <a:spcPct val="0"/>
              </a:spcBef>
            </a:pPr>
            <a:r>
              <a:rPr lang="en-US" sz="2020">
                <a:solidFill>
                  <a:srgbClr val="000000"/>
                </a:solidFill>
                <a:latin typeface="Arial"/>
                <a:ea typeface="Arial"/>
                <a:cs typeface="Arial"/>
                <a:sym typeface="Arial"/>
              </a:rPr>
              <a:t>•Effectiveness of mental health awareness initiatives and future improvements</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D4EDF4"/>
        </a:solidFill>
      </p:bgPr>
    </p:bg>
    <p:spTree>
      <p:nvGrpSpPr>
        <p:cNvPr id="1" name=""/>
        <p:cNvGrpSpPr/>
        <p:nvPr/>
      </p:nvGrpSpPr>
      <p:grpSpPr>
        <a:xfrm>
          <a:off x="0" y="0"/>
          <a:ext cx="0" cy="0"/>
          <a:chOff x="0" y="0"/>
          <a:chExt cx="0" cy="0"/>
        </a:xfrm>
      </p:grpSpPr>
      <p:sp>
        <p:nvSpPr>
          <p:cNvPr name="TextBox 2" id="2"/>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3</a:t>
            </a:r>
          </a:p>
        </p:txBody>
      </p:sp>
      <p:sp>
        <p:nvSpPr>
          <p:cNvPr name="TextBox 3" id="3"/>
          <p:cNvSpPr txBox="true"/>
          <p:nvPr/>
        </p:nvSpPr>
        <p:spPr>
          <a:xfrm rot="0">
            <a:off x="268257" y="391041"/>
            <a:ext cx="6365970" cy="4235073"/>
          </a:xfrm>
          <a:prstGeom prst="rect">
            <a:avLst/>
          </a:prstGeom>
        </p:spPr>
        <p:txBody>
          <a:bodyPr anchor="t" rtlCol="false" tIns="0" lIns="0" bIns="0" rIns="0">
            <a:spAutoFit/>
          </a:bodyPr>
          <a:lstStyle/>
          <a:p>
            <a:pPr algn="ctr">
              <a:lnSpc>
                <a:spcPts val="3336"/>
              </a:lnSpc>
              <a:spcBef>
                <a:spcPct val="0"/>
              </a:spcBef>
            </a:pPr>
            <a:r>
              <a:rPr lang="en-US" b="true" sz="3239" u="sng">
                <a:solidFill>
                  <a:srgbClr val="000000"/>
                </a:solidFill>
                <a:latin typeface="Canva Sans Bold"/>
                <a:ea typeface="Canva Sans Bold"/>
                <a:cs typeface="Canva Sans Bold"/>
                <a:sym typeface="Canva Sans Bold"/>
              </a:rPr>
              <a:t>06 Inclusion Criteria</a:t>
            </a:r>
            <a:r>
              <a:rPr lang="en-US" b="true" sz="3239">
                <a:solidFill>
                  <a:srgbClr val="000000"/>
                </a:solidFill>
                <a:latin typeface="Canva Sans Bold"/>
                <a:ea typeface="Canva Sans Bold"/>
                <a:cs typeface="Canva Sans Bold"/>
                <a:sym typeface="Canva Sans Bold"/>
              </a:rPr>
              <a:t> </a:t>
            </a:r>
          </a:p>
          <a:p>
            <a:pPr algn="ctr">
              <a:lnSpc>
                <a:spcPts val="3336"/>
              </a:lnSpc>
              <a:spcBef>
                <a:spcPct val="0"/>
              </a:spcBef>
            </a:pPr>
            <a:r>
              <a:rPr lang="en-US" b="true" sz="3239">
                <a:solidFill>
                  <a:srgbClr val="000000"/>
                </a:solidFill>
                <a:latin typeface="Canva Sans Bold"/>
                <a:ea typeface="Canva Sans Bold"/>
                <a:cs typeface="Canva Sans Bold"/>
                <a:sym typeface="Canva Sans Bold"/>
              </a:rPr>
              <a:t>•Peer-reviewed journal articles</a:t>
            </a:r>
          </a:p>
          <a:p>
            <a:pPr algn="ctr">
              <a:lnSpc>
                <a:spcPts val="3336"/>
              </a:lnSpc>
              <a:spcBef>
                <a:spcPct val="0"/>
              </a:spcBef>
            </a:pPr>
            <a:r>
              <a:rPr lang="en-US" b="true" sz="3239">
                <a:solidFill>
                  <a:srgbClr val="000000"/>
                </a:solidFill>
                <a:latin typeface="Canva Sans Bold"/>
                <a:ea typeface="Canva Sans Bold"/>
                <a:cs typeface="Canva Sans Bold"/>
                <a:sym typeface="Canva Sans Bold"/>
              </a:rPr>
              <a:t>• UK-focused evidence </a:t>
            </a:r>
          </a:p>
          <a:p>
            <a:pPr algn="ctr">
              <a:lnSpc>
                <a:spcPts val="3336"/>
              </a:lnSpc>
              <a:spcBef>
                <a:spcPct val="0"/>
              </a:spcBef>
            </a:pPr>
            <a:r>
              <a:rPr lang="en-US" b="true" sz="3239">
                <a:solidFill>
                  <a:srgbClr val="000000"/>
                </a:solidFill>
                <a:latin typeface="Canva Sans Bold"/>
                <a:ea typeface="Canva Sans Bold"/>
                <a:cs typeface="Canva Sans Bold"/>
                <a:sym typeface="Canva Sans Bold"/>
              </a:rPr>
              <a:t>•Sources that were published within the last ten years</a:t>
            </a:r>
          </a:p>
          <a:p>
            <a:pPr algn="ctr">
              <a:lnSpc>
                <a:spcPts val="3336"/>
              </a:lnSpc>
              <a:spcBef>
                <a:spcPct val="0"/>
              </a:spcBef>
            </a:pPr>
            <a:r>
              <a:rPr lang="en-US" b="true" sz="3239">
                <a:solidFill>
                  <a:srgbClr val="000000"/>
                </a:solidFill>
                <a:latin typeface="Canva Sans Bold"/>
                <a:ea typeface="Canva Sans Bold"/>
                <a:cs typeface="Canva Sans Bold"/>
                <a:sym typeface="Canva Sans Bold"/>
              </a:rPr>
              <a:t>•Sources based on mental health awareness, stigma, emotional well-being, help-seeking or support</a:t>
            </a:r>
          </a:p>
          <a:p>
            <a:pPr algn="ctr">
              <a:lnSpc>
                <a:spcPts val="3336"/>
              </a:lnSpc>
              <a:spcBef>
                <a:spcPct val="0"/>
              </a:spcBef>
            </a:pPr>
            <a:r>
              <a:rPr lang="en-US" b="true" sz="3239">
                <a:solidFill>
                  <a:srgbClr val="000000"/>
                </a:solidFill>
                <a:latin typeface="Canva Sans Bold"/>
                <a:ea typeface="Canva Sans Bold"/>
                <a:cs typeface="Canva Sans Bold"/>
                <a:sym typeface="Canva Sans Bold"/>
              </a:rPr>
              <a:t>•English language sources</a:t>
            </a:r>
          </a:p>
        </p:txBody>
      </p:sp>
      <p:sp>
        <p:nvSpPr>
          <p:cNvPr name="TextBox 4" id="4"/>
          <p:cNvSpPr txBox="true"/>
          <p:nvPr/>
        </p:nvSpPr>
        <p:spPr>
          <a:xfrm rot="0">
            <a:off x="7933330" y="400566"/>
            <a:ext cx="8838560" cy="3586132"/>
          </a:xfrm>
          <a:prstGeom prst="rect">
            <a:avLst/>
          </a:prstGeom>
        </p:spPr>
        <p:txBody>
          <a:bodyPr anchor="t" rtlCol="false" tIns="0" lIns="0" bIns="0" rIns="0">
            <a:spAutoFit/>
          </a:bodyPr>
          <a:lstStyle/>
          <a:p>
            <a:pPr algn="ctr">
              <a:lnSpc>
                <a:spcPts val="3549"/>
              </a:lnSpc>
              <a:spcBef>
                <a:spcPct val="0"/>
              </a:spcBef>
            </a:pPr>
            <a:r>
              <a:rPr lang="en-US" b="true" sz="3446" u="sng">
                <a:solidFill>
                  <a:srgbClr val="000000"/>
                </a:solidFill>
                <a:latin typeface="Canva Sans Bold"/>
                <a:ea typeface="Canva Sans Bold"/>
                <a:cs typeface="Canva Sans Bold"/>
                <a:sym typeface="Canva Sans Bold"/>
              </a:rPr>
              <a:t>07 Exclusion Criteria </a:t>
            </a:r>
          </a:p>
          <a:p>
            <a:pPr algn="ctr">
              <a:lnSpc>
                <a:spcPts val="3549"/>
              </a:lnSpc>
              <a:spcBef>
                <a:spcPct val="0"/>
              </a:spcBef>
            </a:pPr>
            <a:r>
              <a:rPr lang="en-US" b="true" sz="3446">
                <a:solidFill>
                  <a:srgbClr val="000000"/>
                </a:solidFill>
                <a:latin typeface="Canva Sans Bold"/>
                <a:ea typeface="Canva Sans Bold"/>
                <a:cs typeface="Canva Sans Bold"/>
                <a:sym typeface="Canva Sans Bold"/>
              </a:rPr>
              <a:t>•Opinion blogs or websites</a:t>
            </a:r>
          </a:p>
          <a:p>
            <a:pPr algn="ctr">
              <a:lnSpc>
                <a:spcPts val="3549"/>
              </a:lnSpc>
              <a:spcBef>
                <a:spcPct val="0"/>
              </a:spcBef>
            </a:pPr>
            <a:r>
              <a:rPr lang="en-US" b="true" sz="3446">
                <a:solidFill>
                  <a:srgbClr val="000000"/>
                </a:solidFill>
                <a:latin typeface="Canva Sans Bold"/>
                <a:ea typeface="Canva Sans Bold"/>
                <a:cs typeface="Canva Sans Bold"/>
                <a:sym typeface="Canva Sans Bold"/>
              </a:rPr>
              <a:t>•Non-English sources</a:t>
            </a:r>
          </a:p>
          <a:p>
            <a:pPr algn="ctr">
              <a:lnSpc>
                <a:spcPts val="3549"/>
              </a:lnSpc>
              <a:spcBef>
                <a:spcPct val="0"/>
              </a:spcBef>
            </a:pPr>
            <a:r>
              <a:rPr lang="en-US" b="true" sz="3446">
                <a:solidFill>
                  <a:srgbClr val="000000"/>
                </a:solidFill>
                <a:latin typeface="Canva Sans Bold"/>
                <a:ea typeface="Canva Sans Bold"/>
                <a:cs typeface="Canva Sans Bold"/>
                <a:sym typeface="Canva Sans Bold"/>
              </a:rPr>
              <a:t>•Sources that were not related to young people or mental health awareness</a:t>
            </a:r>
          </a:p>
          <a:p>
            <a:pPr algn="ctr">
              <a:lnSpc>
                <a:spcPts val="3549"/>
              </a:lnSpc>
              <a:spcBef>
                <a:spcPct val="0"/>
              </a:spcBef>
            </a:pPr>
            <a:r>
              <a:rPr lang="en-US" b="true" sz="3446">
                <a:solidFill>
                  <a:srgbClr val="000000"/>
                </a:solidFill>
                <a:latin typeface="Canva Sans Bold"/>
                <a:ea typeface="Canva Sans Bold"/>
                <a:cs typeface="Canva Sans Bold"/>
                <a:sym typeface="Canva Sans Bold"/>
              </a:rPr>
              <a:t>•Sources without clear authorship, publication date, or evidence base</a:t>
            </a:r>
          </a:p>
          <a:p>
            <a:pPr algn="ctr">
              <a:lnSpc>
                <a:spcPts val="3549"/>
              </a:lnSpc>
              <a:spcBef>
                <a:spcPct val="0"/>
              </a:spcBef>
            </a:pPr>
            <a:r>
              <a:rPr lang="en-US" b="true" sz="3446">
                <a:solidFill>
                  <a:srgbClr val="000000"/>
                </a:solidFill>
                <a:latin typeface="Canva Sans Bold"/>
                <a:ea typeface="Canva Sans Bold"/>
                <a:cs typeface="Canva Sans Bold"/>
                <a:sym typeface="Canva Sans Bold"/>
              </a:rPr>
              <a:t>•Newspaper articles</a:t>
            </a:r>
          </a:p>
        </p:txBody>
      </p:sp>
      <p:sp>
        <p:nvSpPr>
          <p:cNvPr name="Freeform 5" id="5"/>
          <p:cNvSpPr/>
          <p:nvPr/>
        </p:nvSpPr>
        <p:spPr>
          <a:xfrm flipH="false" flipV="false" rot="-712060">
            <a:off x="1887016" y="4772364"/>
            <a:ext cx="3603973" cy="4626249"/>
          </a:xfrm>
          <a:custGeom>
            <a:avLst/>
            <a:gdLst/>
            <a:ahLst/>
            <a:cxnLst/>
            <a:rect r="r" b="b" t="t" l="l"/>
            <a:pathLst>
              <a:path h="4626249" w="3603973">
                <a:moveTo>
                  <a:pt x="0" y="0"/>
                </a:moveTo>
                <a:lnTo>
                  <a:pt x="3603973" y="0"/>
                </a:lnTo>
                <a:lnTo>
                  <a:pt x="3603973" y="4626249"/>
                </a:lnTo>
                <a:lnTo>
                  <a:pt x="0" y="4626249"/>
                </a:lnTo>
                <a:lnTo>
                  <a:pt x="0" y="0"/>
                </a:lnTo>
                <a:close/>
              </a:path>
            </a:pathLst>
          </a:custGeom>
          <a:blipFill>
            <a:blip r:embed="rId2"/>
            <a:stretch>
              <a:fillRect l="-15668" t="-9477" r="0" b="-9477"/>
            </a:stretch>
          </a:blipFill>
        </p:spPr>
      </p:sp>
      <p:sp>
        <p:nvSpPr>
          <p:cNvPr name="TextBox 6" id="6"/>
          <p:cNvSpPr txBox="true"/>
          <p:nvPr/>
        </p:nvSpPr>
        <p:spPr>
          <a:xfrm rot="0">
            <a:off x="6938837" y="5152561"/>
            <a:ext cx="10467863" cy="3923004"/>
          </a:xfrm>
          <a:prstGeom prst="rect">
            <a:avLst/>
          </a:prstGeom>
        </p:spPr>
        <p:txBody>
          <a:bodyPr anchor="t" rtlCol="false" tIns="0" lIns="0" bIns="0" rIns="0">
            <a:spAutoFit/>
          </a:bodyPr>
          <a:lstStyle/>
          <a:p>
            <a:pPr algn="ctr">
              <a:lnSpc>
                <a:spcPts val="3534"/>
              </a:lnSpc>
              <a:spcBef>
                <a:spcPct val="0"/>
              </a:spcBef>
            </a:pPr>
            <a:r>
              <a:rPr lang="en-US" b="true" sz="3431" u="sng">
                <a:solidFill>
                  <a:srgbClr val="000000"/>
                </a:solidFill>
                <a:latin typeface="Canva Sans Bold"/>
                <a:ea typeface="Canva Sans Bold"/>
                <a:cs typeface="Canva Sans Bold"/>
                <a:sym typeface="Canva Sans Bold"/>
              </a:rPr>
              <a:t>08 Ethical Considerations</a:t>
            </a:r>
          </a:p>
          <a:p>
            <a:pPr algn="ctr">
              <a:lnSpc>
                <a:spcPts val="3534"/>
              </a:lnSpc>
              <a:spcBef>
                <a:spcPct val="0"/>
              </a:spcBef>
            </a:pPr>
            <a:r>
              <a:rPr lang="en-US" b="true" sz="3431">
                <a:solidFill>
                  <a:srgbClr val="000000"/>
                </a:solidFill>
                <a:latin typeface="Canva Sans Bold"/>
                <a:ea typeface="Canva Sans Bold"/>
                <a:cs typeface="Canva Sans Bold"/>
                <a:sym typeface="Canva Sans Bold"/>
              </a:rPr>
              <a:t>As this study used secondary research only, hence, for secondary research, it did not involve human participants or primary data collection. Ethical practice was maintained using accurate Harvard referencing to avoid plagiarism. Respect for intellectual property and inclusion of reliable and valid evidence throughout research process was also maintained. </a:t>
            </a:r>
          </a:p>
        </p:txBody>
      </p:sp>
    </p:spTree>
  </p:cSld>
  <p:clrMapOvr>
    <a:masterClrMapping/>
  </p:clrMapOvr>
</p:sld>
</file>

<file path=ppt/slides/slide4.xml><?xml version="1.0" encoding="utf-8"?>
<p:sld xmlns:p="http://schemas.openxmlformats.org/presentationml/2006/main" xmlns:a="http://schemas.openxmlformats.org/drawingml/2006/main">
  <p:cSld>
    <p:bg>
      <p:bgPr>
        <a:solidFill>
          <a:srgbClr val="D4EDF4"/>
        </a:solidFill>
      </p:bgPr>
    </p:bg>
    <p:spTree>
      <p:nvGrpSpPr>
        <p:cNvPr id="1" name=""/>
        <p:cNvGrpSpPr/>
        <p:nvPr/>
      </p:nvGrpSpPr>
      <p:grpSpPr>
        <a:xfrm>
          <a:off x="0" y="0"/>
          <a:ext cx="0" cy="0"/>
          <a:chOff x="0" y="0"/>
          <a:chExt cx="0" cy="0"/>
        </a:xfrm>
      </p:grpSpPr>
      <p:sp>
        <p:nvSpPr>
          <p:cNvPr name="TextBox 2" id="2"/>
          <p:cNvSpPr txBox="true"/>
          <p:nvPr/>
        </p:nvSpPr>
        <p:spPr>
          <a:xfrm rot="0">
            <a:off x="17259300" y="9210675"/>
            <a:ext cx="152400" cy="200025"/>
          </a:xfrm>
          <a:prstGeom prst="rect">
            <a:avLst/>
          </a:prstGeom>
        </p:spPr>
        <p:txBody>
          <a:bodyPr anchor="t" rtlCol="false" tIns="0" lIns="0" bIns="0" rIns="0" wrap="none">
            <a:spAutoFit/>
          </a:bodyPr>
          <a:lstStyle/>
          <a:p>
            <a:pPr algn="ctr">
              <a:lnSpc>
                <a:spcPts val="2800"/>
              </a:lnSpc>
              <a:spcBef>
                <a:spcPct val="0"/>
              </a:spcBef>
            </a:pPr>
            <a:r>
              <a:rPr lang="en-US" sz="2000">
                <a:solidFill>
                  <a:srgbClr val="000000"/>
                </a:solidFill>
                <a:latin typeface="Canva Sans"/>
                <a:ea typeface="Canva Sans"/>
                <a:cs typeface="Canva Sans"/>
                <a:sym typeface="Canva Sans"/>
              </a:rPr>
              <a:t>4</a:t>
            </a:r>
          </a:p>
        </p:txBody>
      </p:sp>
      <p:sp>
        <p:nvSpPr>
          <p:cNvPr name="TextBox 3" id="3"/>
          <p:cNvSpPr txBox="true"/>
          <p:nvPr/>
        </p:nvSpPr>
        <p:spPr>
          <a:xfrm rot="0">
            <a:off x="310356" y="737465"/>
            <a:ext cx="17667289" cy="8850170"/>
          </a:xfrm>
          <a:prstGeom prst="rect">
            <a:avLst/>
          </a:prstGeom>
        </p:spPr>
        <p:txBody>
          <a:bodyPr anchor="t" rtlCol="false" tIns="0" lIns="0" bIns="0" rIns="0">
            <a:spAutoFit/>
          </a:bodyPr>
          <a:lstStyle/>
          <a:p>
            <a:pPr algn="ctr">
              <a:lnSpc>
                <a:spcPts val="2270"/>
              </a:lnSpc>
              <a:spcBef>
                <a:spcPct val="0"/>
              </a:spcBef>
            </a:pPr>
            <a:r>
              <a:rPr lang="en-US" b="true" sz="2204">
                <a:solidFill>
                  <a:srgbClr val="000000"/>
                </a:solidFill>
                <a:latin typeface="Canva Sans Bold"/>
                <a:ea typeface="Canva Sans Bold"/>
                <a:cs typeface="Canva Sans Bold"/>
                <a:sym typeface="Canva Sans Bold"/>
              </a:rPr>
              <a:t>Aveyard, H. (2019) Doing a Literature Review in Health and Social Care: A Practical Guide. 4th ed. Maidenhead: Open University Press.</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Blakeslee, S. (2004) “The CRAAP Test.” California State University, Chico. Available at: https://library.csuchico.edu/sites/default/files/craap-test.pdf.</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Booth, A., Sutton, A. and Papaioannou, D. (2016) Systematic Approaches to a Successful Literature Review. 2nd ed. London: Sage.</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Braun, V. and Clarke, V. (2006) “Using thematic analysis in psychology,” Qualitative Research in Psychology, 3(2), pp. 77–101. Available at: https://doi.org/10.1191/1478088706qp063oa.</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Buchanan, M., Blackburn, R. and Hayhurst, C. (2022) “Children and Adolescent Mental Health (CAMH) Services in the Emergency Department: UK-Wide Online Survey,” BMJ Paediatrics Open, 6(Suppl 1), pp. A78–A79. Available at: https://doi.org/10.1136/bmjpo-2022-RCPCH.41.</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Bye, A. et al. (2026) “Visual content and thematic analyses of images shared on social media before and after episodes of self-harm in a UK clinical youth sample,” BMJ Open, 16, p. e103456. Available at: https://doi.org/10.1136/bmjopen-2025-103456.</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Haycock, D. et al. (2020) “Developing young people’s mental health awareness through education and sport: Insights from the Tackling the Blues programme,” Physical Education and Sport Pedagogy, 26(6), pp. 659–672. Available at: https://doi.org/10.1080/17408989.2020.1800619.</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Jago, N. et al. (2020) “Mental health beyond the school gate: Young people’s perspectives of mental health support online, and in home, school and community contexts,” Educational and Child Psychology, 37(3), pp. 69–85.</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Kılıç, A. (2026) “Mental Health Literacy in Schools: A Bibliometric Analysis,” Psychology in the Schools, 63(2), pp. 455–472. Available at: https://doi.org/10.1002/pits.23478.</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Lindstrom, G., Sofija, E. and Riley, T. (2021) “‘Getting better at getting better’: How sharing mental health stories can shape young people’s wellbeing,” Community Mental Health Journal, 57(8), pp. 1604–1613. Available at: https://doi.org/10.1007/s10597-021-00786-w.</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Lloyd, B., Blazely, A. and Phillips, L. (2018) “Stigma towards individuals who self-harm: Impact of gender and disclosure,” Journal of Public Mental Health, 17(4), pp. 184–194. Available at: https://doi.org/10.1108/JPMH-02-2018-0016.</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Ma, Z. et al. (2022) “School-based interventions to improve mental health literacy and reduce mental health stigma: A systematic review,” Child and Adolescent Mental Health, 27(4), pp. 310–324. Available at: https://doi.org/10.1111/camh.12543.</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Malik, H.B. (2023) “Stigma and help-seeking behaviour in youth,” Nature Reviews Psychology, 2(5), pp. 241–242. Available at: https://doi.org/10.1038/s44159-023-00159-y.</a:t>
            </a:r>
          </a:p>
          <a:p>
            <a:pPr algn="ctr">
              <a:lnSpc>
                <a:spcPts val="2270"/>
              </a:lnSpc>
              <a:spcBef>
                <a:spcPct val="0"/>
              </a:spcBef>
            </a:pPr>
            <a:r>
              <a:rPr lang="en-US" b="true" sz="2204">
                <a:solidFill>
                  <a:srgbClr val="000000"/>
                </a:solidFill>
                <a:latin typeface="Canva Sans Bold"/>
                <a:ea typeface="Canva Sans Bold"/>
                <a:cs typeface="Canva Sans Bold"/>
                <a:sym typeface="Canva Sans Bold"/>
              </a:rPr>
              <a:t>Moss, S.J. et al. (2024) “Evidence based consensus statements for digital tools to address youth mental health literacy,” Scientific Reports, 14(1), pp. 1–15. Available at: https://doi.org/10.1038/s41598-024-54666-0.</a:t>
            </a:r>
          </a:p>
          <a:p>
            <a:pPr algn="ctr">
              <a:lnSpc>
                <a:spcPts val="2270"/>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DAHOs3R0TBk</dc:identifier>
  <dcterms:modified xsi:type="dcterms:W3CDTF">2011-08-01T06:04:30Z</dcterms:modified>
  <cp:revision>1</cp:revision>
  <dc:title>The impact of a lack of promotion regarding mental health awareness in young people in the UK. Design by Student name: Shaira Hussain Student ID: 2314799 Module name: Independent Project Module code: BMHP6020</dc:title>
</cp:coreProperties>
</file>