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31"/>
  </p:notesMasterIdLst>
  <p:sldIdLst>
    <p:sldId id="256" r:id="rId2"/>
    <p:sldId id="278" r:id="rId3"/>
    <p:sldId id="258" r:id="rId4"/>
    <p:sldId id="260" r:id="rId5"/>
    <p:sldId id="261" r:id="rId6"/>
    <p:sldId id="279" r:id="rId7"/>
    <p:sldId id="273" r:id="rId8"/>
    <p:sldId id="284" r:id="rId9"/>
    <p:sldId id="291" r:id="rId10"/>
    <p:sldId id="283" r:id="rId11"/>
    <p:sldId id="282" r:id="rId12"/>
    <p:sldId id="281" r:id="rId13"/>
    <p:sldId id="266" r:id="rId14"/>
    <p:sldId id="288" r:id="rId15"/>
    <p:sldId id="285" r:id="rId16"/>
    <p:sldId id="287" r:id="rId17"/>
    <p:sldId id="268" r:id="rId18"/>
    <p:sldId id="289" r:id="rId19"/>
    <p:sldId id="269" r:id="rId20"/>
    <p:sldId id="277" r:id="rId21"/>
    <p:sldId id="290" r:id="rId22"/>
    <p:sldId id="286" r:id="rId23"/>
    <p:sldId id="271" r:id="rId24"/>
    <p:sldId id="272" r:id="rId25"/>
    <p:sldId id="276" r:id="rId26"/>
    <p:sldId id="292" r:id="rId27"/>
    <p:sldId id="293" r:id="rId28"/>
    <p:sldId id="294" r:id="rId29"/>
    <p:sldId id="29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BE66955-329C-C84C-9C58-C94069F85EB8}">
          <p14:sldIdLst>
            <p14:sldId id="256"/>
            <p14:sldId id="278"/>
          </p14:sldIdLst>
        </p14:section>
        <p14:section name="Untitled Section" id="{F5B9E9FF-ED57-EE44-A82D-22E3CE5DA74B}">
          <p14:sldIdLst>
            <p14:sldId id="258"/>
            <p14:sldId id="260"/>
            <p14:sldId id="261"/>
            <p14:sldId id="279"/>
            <p14:sldId id="273"/>
            <p14:sldId id="284"/>
            <p14:sldId id="291"/>
            <p14:sldId id="283"/>
            <p14:sldId id="282"/>
            <p14:sldId id="281"/>
            <p14:sldId id="266"/>
            <p14:sldId id="288"/>
            <p14:sldId id="285"/>
            <p14:sldId id="287"/>
            <p14:sldId id="268"/>
            <p14:sldId id="289"/>
            <p14:sldId id="269"/>
            <p14:sldId id="277"/>
            <p14:sldId id="290"/>
            <p14:sldId id="286"/>
            <p14:sldId id="271"/>
            <p14:sldId id="272"/>
            <p14:sldId id="276"/>
            <p14:sldId id="292"/>
            <p14:sldId id="293"/>
            <p14:sldId id="294"/>
            <p14:sldId id="29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503E"/>
    <a:srgbClr val="E061CF"/>
    <a:srgbClr val="8E27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5575"/>
    <p:restoredTop sz="80435"/>
  </p:normalViewPr>
  <p:slideViewPr>
    <p:cSldViewPr snapToGrid="0" snapToObjects="1">
      <p:cViewPr>
        <p:scale>
          <a:sx n="49" d="100"/>
          <a:sy n="49" d="100"/>
        </p:scale>
        <p:origin x="640" y="800"/>
      </p:cViewPr>
      <p:guideLst/>
    </p:cSldViewPr>
  </p:slideViewPr>
  <p:notesTextViewPr>
    <p:cViewPr>
      <p:scale>
        <a:sx n="1" d="1"/>
        <a:sy n="1" d="1"/>
      </p:scale>
      <p:origin x="0" y="0"/>
    </p:cViewPr>
  </p:notesTextViewPr>
  <p:notesViewPr>
    <p:cSldViewPr snapToGrid="0" snapToObjects="1">
      <p:cViewPr varScale="1">
        <p:scale>
          <a:sx n="75" d="100"/>
          <a:sy n="75" d="100"/>
        </p:scale>
        <p:origin x="2296" y="1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F48790-63BB-4245-AB97-8C9935CAE0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C4FF366-5AF6-469B-9A59-848D79656FBB}">
      <dgm:prSet/>
      <dgm:spPr/>
      <dgm:t>
        <a:bodyPr/>
        <a:lstStyle/>
        <a:p>
          <a:r>
            <a:rPr lang="en-GB"/>
            <a:t>“Mental health includes our emotional, psychological, and social well-being. It affects how we think, feel, and act” (mentalhealth.gov (2022)</a:t>
          </a:r>
          <a:endParaRPr lang="en-US"/>
        </a:p>
      </dgm:t>
    </dgm:pt>
    <dgm:pt modelId="{F772C298-0AA8-4588-A882-1E13A21FB868}" type="parTrans" cxnId="{C99DCBF7-2283-4966-9BB1-0667FB61495D}">
      <dgm:prSet/>
      <dgm:spPr/>
      <dgm:t>
        <a:bodyPr/>
        <a:lstStyle/>
        <a:p>
          <a:endParaRPr lang="en-US"/>
        </a:p>
      </dgm:t>
    </dgm:pt>
    <dgm:pt modelId="{8B7C8A57-290C-478D-BF24-F747725B67F0}" type="sibTrans" cxnId="{C99DCBF7-2283-4966-9BB1-0667FB61495D}">
      <dgm:prSet/>
      <dgm:spPr/>
      <dgm:t>
        <a:bodyPr/>
        <a:lstStyle/>
        <a:p>
          <a:endParaRPr lang="en-US"/>
        </a:p>
      </dgm:t>
    </dgm:pt>
    <dgm:pt modelId="{02B796DE-D23A-4CE6-96B6-697488E65D4D}">
      <dgm:prSet/>
      <dgm:spPr/>
      <dgm:t>
        <a:bodyPr/>
        <a:lstStyle/>
        <a:p>
          <a:r>
            <a:rPr lang="en-GB"/>
            <a:t>Mental health also helps determine how people handle stress, relate to others, and make choices (Young Minds, 2021)</a:t>
          </a:r>
          <a:endParaRPr lang="en-US"/>
        </a:p>
      </dgm:t>
    </dgm:pt>
    <dgm:pt modelId="{FA034B61-57DE-40C5-AD23-6C1D448B64D0}" type="parTrans" cxnId="{D2196275-928E-4D5F-9354-30BA3FB7EDDD}">
      <dgm:prSet/>
      <dgm:spPr/>
      <dgm:t>
        <a:bodyPr/>
        <a:lstStyle/>
        <a:p>
          <a:endParaRPr lang="en-US"/>
        </a:p>
      </dgm:t>
    </dgm:pt>
    <dgm:pt modelId="{9026A6CB-4647-4504-8BDE-E19730F01E0C}" type="sibTrans" cxnId="{D2196275-928E-4D5F-9354-30BA3FB7EDDD}">
      <dgm:prSet/>
      <dgm:spPr/>
      <dgm:t>
        <a:bodyPr/>
        <a:lstStyle/>
        <a:p>
          <a:endParaRPr lang="en-US"/>
        </a:p>
      </dgm:t>
    </dgm:pt>
    <dgm:pt modelId="{6E124105-8BA4-A94B-9EAF-EFBE170B7F75}" type="pres">
      <dgm:prSet presAssocID="{20F48790-63BB-4245-AB97-8C9935CAE0AF}" presName="linear" presStyleCnt="0">
        <dgm:presLayoutVars>
          <dgm:animLvl val="lvl"/>
          <dgm:resizeHandles val="exact"/>
        </dgm:presLayoutVars>
      </dgm:prSet>
      <dgm:spPr/>
    </dgm:pt>
    <dgm:pt modelId="{CCDBA6F6-A334-D24F-99DA-363EE1C08E7E}" type="pres">
      <dgm:prSet presAssocID="{BC4FF366-5AF6-469B-9A59-848D79656FBB}" presName="parentText" presStyleLbl="node1" presStyleIdx="0" presStyleCnt="2">
        <dgm:presLayoutVars>
          <dgm:chMax val="0"/>
          <dgm:bulletEnabled val="1"/>
        </dgm:presLayoutVars>
      </dgm:prSet>
      <dgm:spPr/>
    </dgm:pt>
    <dgm:pt modelId="{892BA60D-365A-EB43-8295-289B2E78CE48}" type="pres">
      <dgm:prSet presAssocID="{8B7C8A57-290C-478D-BF24-F747725B67F0}" presName="spacer" presStyleCnt="0"/>
      <dgm:spPr/>
    </dgm:pt>
    <dgm:pt modelId="{B4A425F5-D838-F74C-9429-A3C3DDDA1851}" type="pres">
      <dgm:prSet presAssocID="{02B796DE-D23A-4CE6-96B6-697488E65D4D}" presName="parentText" presStyleLbl="node1" presStyleIdx="1" presStyleCnt="2">
        <dgm:presLayoutVars>
          <dgm:chMax val="0"/>
          <dgm:bulletEnabled val="1"/>
        </dgm:presLayoutVars>
      </dgm:prSet>
      <dgm:spPr/>
    </dgm:pt>
  </dgm:ptLst>
  <dgm:cxnLst>
    <dgm:cxn modelId="{CCAF7A06-BD1B-3B43-B047-5217E0F2FC1D}" type="presOf" srcId="{20F48790-63BB-4245-AB97-8C9935CAE0AF}" destId="{6E124105-8BA4-A94B-9EAF-EFBE170B7F75}" srcOrd="0" destOrd="0" presId="urn:microsoft.com/office/officeart/2005/8/layout/vList2"/>
    <dgm:cxn modelId="{D2196275-928E-4D5F-9354-30BA3FB7EDDD}" srcId="{20F48790-63BB-4245-AB97-8C9935CAE0AF}" destId="{02B796DE-D23A-4CE6-96B6-697488E65D4D}" srcOrd="1" destOrd="0" parTransId="{FA034B61-57DE-40C5-AD23-6C1D448B64D0}" sibTransId="{9026A6CB-4647-4504-8BDE-E19730F01E0C}"/>
    <dgm:cxn modelId="{CB45DE83-BB81-DA47-91B8-A9DD1D39D11B}" type="presOf" srcId="{BC4FF366-5AF6-469B-9A59-848D79656FBB}" destId="{CCDBA6F6-A334-D24F-99DA-363EE1C08E7E}" srcOrd="0" destOrd="0" presId="urn:microsoft.com/office/officeart/2005/8/layout/vList2"/>
    <dgm:cxn modelId="{C99DCBF7-2283-4966-9BB1-0667FB61495D}" srcId="{20F48790-63BB-4245-AB97-8C9935CAE0AF}" destId="{BC4FF366-5AF6-469B-9A59-848D79656FBB}" srcOrd="0" destOrd="0" parTransId="{F772C298-0AA8-4588-A882-1E13A21FB868}" sibTransId="{8B7C8A57-290C-478D-BF24-F747725B67F0}"/>
    <dgm:cxn modelId="{DDDBAEF8-4A78-CF4F-A1AA-934DDF080BEE}" type="presOf" srcId="{02B796DE-D23A-4CE6-96B6-697488E65D4D}" destId="{B4A425F5-D838-F74C-9429-A3C3DDDA1851}" srcOrd="0" destOrd="0" presId="urn:microsoft.com/office/officeart/2005/8/layout/vList2"/>
    <dgm:cxn modelId="{92E3C65D-050B-D947-8545-13FCCD7A15FE}" type="presParOf" srcId="{6E124105-8BA4-A94B-9EAF-EFBE170B7F75}" destId="{CCDBA6F6-A334-D24F-99DA-363EE1C08E7E}" srcOrd="0" destOrd="0" presId="urn:microsoft.com/office/officeart/2005/8/layout/vList2"/>
    <dgm:cxn modelId="{3EC0AADF-CC2E-A345-AF59-CD15C551FD18}" type="presParOf" srcId="{6E124105-8BA4-A94B-9EAF-EFBE170B7F75}" destId="{892BA60D-365A-EB43-8295-289B2E78CE48}" srcOrd="1" destOrd="0" presId="urn:microsoft.com/office/officeart/2005/8/layout/vList2"/>
    <dgm:cxn modelId="{F545663B-F944-FD4B-83E2-211619DDAD99}" type="presParOf" srcId="{6E124105-8BA4-A94B-9EAF-EFBE170B7F75}" destId="{B4A425F5-D838-F74C-9429-A3C3DDDA185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A6F6-A334-D24F-99DA-363EE1C08E7E}">
      <dsp:nvSpPr>
        <dsp:cNvPr id="0" name=""/>
        <dsp:cNvSpPr/>
      </dsp:nvSpPr>
      <dsp:spPr>
        <a:xfrm>
          <a:off x="0" y="542659"/>
          <a:ext cx="6666833" cy="2141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“Mental health includes our emotional, psychological, and social well-being. It affects how we think, feel, and act” (mentalhealth.gov (2022)</a:t>
          </a:r>
          <a:endParaRPr lang="en-US" sz="3000" kern="1200"/>
        </a:p>
      </dsp:txBody>
      <dsp:txXfrm>
        <a:off x="104520" y="647179"/>
        <a:ext cx="6457793" cy="1932060"/>
      </dsp:txXfrm>
    </dsp:sp>
    <dsp:sp modelId="{B4A425F5-D838-F74C-9429-A3C3DDDA1851}">
      <dsp:nvSpPr>
        <dsp:cNvPr id="0" name=""/>
        <dsp:cNvSpPr/>
      </dsp:nvSpPr>
      <dsp:spPr>
        <a:xfrm>
          <a:off x="0" y="2770160"/>
          <a:ext cx="6666833" cy="21411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Mental health also helps determine how people handle stress, relate to others, and make choices (Young Minds, 2021)</a:t>
          </a:r>
          <a:endParaRPr lang="en-US" sz="3000" kern="1200"/>
        </a:p>
      </dsp:txBody>
      <dsp:txXfrm>
        <a:off x="104520" y="2874680"/>
        <a:ext cx="6457793" cy="19320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D6D0E-3199-594B-ACB3-6860C19EE188}" type="datetimeFigureOut">
              <a:rPr lang="en-US" smtClean="0"/>
              <a:t>3/6/22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2266F4-03A8-D440-A346-D5AE2228B9F5}" type="slidenum">
              <a:rPr lang="en-US" smtClean="0"/>
              <a:t>‹#›</a:t>
            </a:fld>
            <a:endParaRPr lang="en-US"/>
          </a:p>
        </p:txBody>
      </p:sp>
    </p:spTree>
    <p:extLst>
      <p:ext uri="{BB962C8B-B14F-4D97-AF65-F5344CB8AC3E}">
        <p14:creationId xmlns:p14="http://schemas.microsoft.com/office/powerpoint/2010/main" val="1783333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2016, Public Health Wales published the first Welsh adverse childhood experiences study which revealed 47% of adults in Wales suffered at least one adverse childhood experience in their childhood, and 14% suffered four or more (NHS, 2021).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Positively, in the past 10 years, ACEs have been recognised and importance has been put on how much they can impact our lives later in life. </a:t>
            </a:r>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4</a:t>
            </a:fld>
            <a:endParaRPr lang="en-US"/>
          </a:p>
        </p:txBody>
      </p:sp>
    </p:spTree>
    <p:extLst>
      <p:ext uri="{BB962C8B-B14F-4D97-AF65-F5344CB8AC3E}">
        <p14:creationId xmlns:p14="http://schemas.microsoft.com/office/powerpoint/2010/main" val="1869520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5</a:t>
            </a:fld>
            <a:endParaRPr lang="en-US"/>
          </a:p>
        </p:txBody>
      </p:sp>
    </p:spTree>
    <p:extLst>
      <p:ext uri="{BB962C8B-B14F-4D97-AF65-F5344CB8AC3E}">
        <p14:creationId xmlns:p14="http://schemas.microsoft.com/office/powerpoint/2010/main" val="784671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Throughout this video, I would like you to be mindful of how many ACEs you can identify in the life of this young boy. Try to imagine how difficult life is for a young person living with adverse experiences. </a:t>
            </a:r>
          </a:p>
          <a:p>
            <a:endParaRPr lang="en-US" dirty="0"/>
          </a:p>
          <a:p>
            <a:r>
              <a:rPr lang="en-US" sz="1200" dirty="0"/>
              <a:t>Likely to develop:</a:t>
            </a:r>
          </a:p>
          <a:p>
            <a:r>
              <a:rPr lang="en-US" sz="1200" dirty="0"/>
              <a:t>Problems with school</a:t>
            </a:r>
          </a:p>
          <a:p>
            <a:r>
              <a:rPr lang="en-US" sz="1200" dirty="0"/>
              <a:t>Substance misuse</a:t>
            </a:r>
          </a:p>
          <a:p>
            <a:r>
              <a:rPr lang="en-US" sz="1200" dirty="0"/>
              <a:t>Offending behaviours (getting angry) </a:t>
            </a:r>
          </a:p>
          <a:p>
            <a:r>
              <a:rPr lang="en-US" sz="1200" dirty="0"/>
              <a:t>Develop serious health problems later in life</a:t>
            </a:r>
          </a:p>
          <a:p>
            <a:r>
              <a:rPr lang="en-US" sz="1200" dirty="0"/>
              <a:t>Stumped brain development / body can’t relax (won’t repair as well as they get older)</a:t>
            </a:r>
          </a:p>
          <a:p>
            <a:r>
              <a:rPr lang="en-US" sz="1200" dirty="0"/>
              <a:t>Dad  has substance misuse issues </a:t>
            </a:r>
          </a:p>
          <a:p>
            <a:r>
              <a:rPr lang="en-US" sz="1200" dirty="0"/>
              <a:t>Mum suffers with a mental illness</a:t>
            </a:r>
          </a:p>
          <a:p>
            <a:r>
              <a:rPr lang="en-US" sz="1200" dirty="0"/>
              <a:t>Domestic violence</a:t>
            </a:r>
          </a:p>
          <a:p>
            <a:r>
              <a:rPr lang="en-US" sz="1200" dirty="0"/>
              <a:t>Verbal and physical abuse</a:t>
            </a:r>
          </a:p>
          <a:p>
            <a:r>
              <a:rPr lang="en-US" sz="1200" dirty="0"/>
              <a:t>Neglected (booze and fags, malnourishment)</a:t>
            </a:r>
          </a:p>
          <a:p>
            <a:r>
              <a:rPr lang="en-US" sz="1200" dirty="0"/>
              <a:t>Used to being scared </a:t>
            </a:r>
          </a:p>
          <a:p>
            <a:r>
              <a:rPr lang="en-US" sz="1200" dirty="0"/>
              <a:t>Likely to develop heart disease or cancer, diabetes and social problems as an adult</a:t>
            </a:r>
          </a:p>
          <a:p>
            <a:r>
              <a:rPr lang="en-US" dirty="0"/>
              <a:t> </a:t>
            </a:r>
          </a:p>
        </p:txBody>
      </p:sp>
      <p:sp>
        <p:nvSpPr>
          <p:cNvPr id="4" name="Slide Number Placeholder 3"/>
          <p:cNvSpPr>
            <a:spLocks noGrp="1"/>
          </p:cNvSpPr>
          <p:nvPr>
            <p:ph type="sldNum" sz="quarter" idx="5"/>
          </p:nvPr>
        </p:nvSpPr>
        <p:spPr/>
        <p:txBody>
          <a:bodyPr/>
          <a:lstStyle/>
          <a:p>
            <a:fld id="{BC2266F4-03A8-D440-A346-D5AE2228B9F5}" type="slidenum">
              <a:rPr lang="en-US" smtClean="0"/>
              <a:t>6</a:t>
            </a:fld>
            <a:endParaRPr lang="en-US"/>
          </a:p>
        </p:txBody>
      </p:sp>
    </p:spTree>
    <p:extLst>
      <p:ext uri="{BB962C8B-B14F-4D97-AF65-F5344CB8AC3E}">
        <p14:creationId xmlns:p14="http://schemas.microsoft.com/office/powerpoint/2010/main" val="442449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7</a:t>
            </a:fld>
            <a:endParaRPr lang="en-US"/>
          </a:p>
        </p:txBody>
      </p:sp>
    </p:spTree>
    <p:extLst>
      <p:ext uri="{BB962C8B-B14F-4D97-AF65-F5344CB8AC3E}">
        <p14:creationId xmlns:p14="http://schemas.microsoft.com/office/powerpoint/2010/main" val="256262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Children who have experienced ACEs, especially those who have experienced abuse live in fear and their brain learns that they are in danger at all times and therefore, it is difficult for them to learn new behaviours without having a positive and protective role model. (Wave Trust, 2021).</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8</a:t>
            </a:fld>
            <a:endParaRPr lang="en-US"/>
          </a:p>
        </p:txBody>
      </p:sp>
    </p:spTree>
    <p:extLst>
      <p:ext uri="{BB962C8B-B14F-4D97-AF65-F5344CB8AC3E}">
        <p14:creationId xmlns:p14="http://schemas.microsoft.com/office/powerpoint/2010/main" val="2232726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Adversity: those that have experienced trauma and adverse childhood experiences (ACEs), for example living in a household with adults who have mental health disorders.</a:t>
            </a:r>
          </a:p>
        </p:txBody>
      </p:sp>
      <p:sp>
        <p:nvSpPr>
          <p:cNvPr id="4" name="Slide Number Placeholder 3"/>
          <p:cNvSpPr>
            <a:spLocks noGrp="1"/>
          </p:cNvSpPr>
          <p:nvPr>
            <p:ph type="sldNum" sz="quarter" idx="5"/>
          </p:nvPr>
        </p:nvSpPr>
        <p:spPr/>
        <p:txBody>
          <a:bodyPr/>
          <a:lstStyle/>
          <a:p>
            <a:fld id="{BC2266F4-03A8-D440-A346-D5AE2228B9F5}" type="slidenum">
              <a:rPr lang="en-US" smtClean="0"/>
              <a:t>10</a:t>
            </a:fld>
            <a:endParaRPr lang="en-US"/>
          </a:p>
        </p:txBody>
      </p:sp>
    </p:spTree>
    <p:extLst>
      <p:ext uri="{BB962C8B-B14F-4D97-AF65-F5344CB8AC3E}">
        <p14:creationId xmlns:p14="http://schemas.microsoft.com/office/powerpoint/2010/main" val="1286720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11</a:t>
            </a:fld>
            <a:endParaRPr lang="en-US"/>
          </a:p>
        </p:txBody>
      </p:sp>
    </p:spTree>
    <p:extLst>
      <p:ext uri="{BB962C8B-B14F-4D97-AF65-F5344CB8AC3E}">
        <p14:creationId xmlns:p14="http://schemas.microsoft.com/office/powerpoint/2010/main" val="205875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Protective and supportive environments in the family, at school and in the wider community are important as is provides stability for young people and opportunities for brain development to occur.</a:t>
            </a:r>
          </a:p>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12</a:t>
            </a:fld>
            <a:endParaRPr lang="en-US"/>
          </a:p>
        </p:txBody>
      </p:sp>
    </p:spTree>
    <p:extLst>
      <p:ext uri="{BB962C8B-B14F-4D97-AF65-F5344CB8AC3E}">
        <p14:creationId xmlns:p14="http://schemas.microsoft.com/office/powerpoint/2010/main" val="3626385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2266F4-03A8-D440-A346-D5AE2228B9F5}" type="slidenum">
              <a:rPr lang="en-US" smtClean="0"/>
              <a:t>13</a:t>
            </a:fld>
            <a:endParaRPr lang="en-US"/>
          </a:p>
        </p:txBody>
      </p:sp>
    </p:spTree>
    <p:extLst>
      <p:ext uri="{BB962C8B-B14F-4D97-AF65-F5344CB8AC3E}">
        <p14:creationId xmlns:p14="http://schemas.microsoft.com/office/powerpoint/2010/main" val="110971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14</a:t>
            </a:fld>
            <a:endParaRPr lang="en-US"/>
          </a:p>
        </p:txBody>
      </p:sp>
    </p:spTree>
    <p:extLst>
      <p:ext uri="{BB962C8B-B14F-4D97-AF65-F5344CB8AC3E}">
        <p14:creationId xmlns:p14="http://schemas.microsoft.com/office/powerpoint/2010/main" val="99028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15</a:t>
            </a:fld>
            <a:endParaRPr lang="en-US"/>
          </a:p>
        </p:txBody>
      </p:sp>
    </p:spTree>
    <p:extLst>
      <p:ext uri="{BB962C8B-B14F-4D97-AF65-F5344CB8AC3E}">
        <p14:creationId xmlns:p14="http://schemas.microsoft.com/office/powerpoint/2010/main" val="1252208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When we face stressful situations, it can set off our brain’s in-built alarm bell system, which tells us something isn’t right and that we need to deal with it (Young Minds, 2021)</a:t>
            </a:r>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16</a:t>
            </a:fld>
            <a:endParaRPr lang="en-US"/>
          </a:p>
        </p:txBody>
      </p:sp>
    </p:spTree>
    <p:extLst>
      <p:ext uri="{BB962C8B-B14F-4D97-AF65-F5344CB8AC3E}">
        <p14:creationId xmlns:p14="http://schemas.microsoft.com/office/powerpoint/2010/main" val="1987312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b="1" dirty="0"/>
          </a:p>
        </p:txBody>
      </p:sp>
      <p:sp>
        <p:nvSpPr>
          <p:cNvPr id="4" name="Slide Number Placeholder 3"/>
          <p:cNvSpPr>
            <a:spLocks noGrp="1"/>
          </p:cNvSpPr>
          <p:nvPr>
            <p:ph type="sldNum" sz="quarter" idx="5"/>
          </p:nvPr>
        </p:nvSpPr>
        <p:spPr/>
        <p:txBody>
          <a:bodyPr/>
          <a:lstStyle/>
          <a:p>
            <a:fld id="{BC2266F4-03A8-D440-A346-D5AE2228B9F5}" type="slidenum">
              <a:rPr lang="en-US" smtClean="0"/>
              <a:t>17</a:t>
            </a:fld>
            <a:endParaRPr lang="en-US"/>
          </a:p>
        </p:txBody>
      </p:sp>
    </p:spTree>
    <p:extLst>
      <p:ext uri="{BB962C8B-B14F-4D97-AF65-F5344CB8AC3E}">
        <p14:creationId xmlns:p14="http://schemas.microsoft.com/office/powerpoint/2010/main" val="1713609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19</a:t>
            </a:fld>
            <a:endParaRPr lang="en-US"/>
          </a:p>
        </p:txBody>
      </p:sp>
    </p:spTree>
    <p:extLst>
      <p:ext uri="{BB962C8B-B14F-4D97-AF65-F5344CB8AC3E}">
        <p14:creationId xmlns:p14="http://schemas.microsoft.com/office/powerpoint/2010/main" val="323517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2266F4-03A8-D440-A346-D5AE2228B9F5}" type="slidenum">
              <a:rPr lang="en-US" smtClean="0"/>
              <a:t>25</a:t>
            </a:fld>
            <a:endParaRPr lang="en-US"/>
          </a:p>
        </p:txBody>
      </p:sp>
    </p:spTree>
    <p:extLst>
      <p:ext uri="{BB962C8B-B14F-4D97-AF65-F5344CB8AC3E}">
        <p14:creationId xmlns:p14="http://schemas.microsoft.com/office/powerpoint/2010/main" val="912177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2C4E-CCA7-FF4E-83CA-F928AF59E5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5E59C0A-C5D7-E147-A0E0-C5D839F742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E9F74D4-432D-5845-A55E-00C061985EC1}"/>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157C0993-0369-3042-83E9-D3E47F7BD5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E761BC-9442-EF43-9B28-140C9115321D}"/>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660982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75C0-2EB1-974C-B594-F2074B26D3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A99B49-38B3-CC4D-B296-39AED908A2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4A5FA4-BB5A-0C41-B2B8-F885E214C939}"/>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ADDC53FB-46B2-CB42-B2DB-FBDB5F37A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9F73FA-77E4-9B46-9004-59F2153280FB}"/>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2030932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61600-11D8-E64F-A15E-492CD64D5C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DECC1BD-E7BD-C043-9AB3-5744B91C05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81D6EE-1866-304B-82EC-B24E466DA844}"/>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B36D6232-E115-CF45-AEF9-8073D889CB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0D6EE1-FC9E-6D47-9509-18B9FBC4DB0A}"/>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174937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A38D-E2AA-C14F-B7CA-6B4D4D874E7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C13D60-2963-D44C-BB80-5A47223A61A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DA7F205-A487-8748-A591-6C0258055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8093B32-92F3-504F-9E03-C59E0813F1E7}"/>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6" name="Footer Placeholder 5">
            <a:extLst>
              <a:ext uri="{FF2B5EF4-FFF2-40B4-BE49-F238E27FC236}">
                <a16:creationId xmlns:a16="http://schemas.microsoft.com/office/drawing/2014/main" id="{E421F5B9-45B0-3D42-8A18-81C74FE640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2C3024-31BF-3949-990A-8BA6A4667180}"/>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32860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B92CC-297F-854B-9A95-80C73EBBFA7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15202E-D106-404E-B118-41C1CAD9E6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E5CFEF8-8F9E-BE4B-B3ED-F82D6D3175F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A8371BB-443E-3E45-AA7B-48535CAD8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79794F-D686-2749-9E0D-69DCA21908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05029E-D22C-4A42-BBC0-FF4D2F78EA03}"/>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8" name="Footer Placeholder 7">
            <a:extLst>
              <a:ext uri="{FF2B5EF4-FFF2-40B4-BE49-F238E27FC236}">
                <a16:creationId xmlns:a16="http://schemas.microsoft.com/office/drawing/2014/main" id="{5403EDB5-CB3A-5442-9F95-E727308D1D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6250D8-8EAC-874D-AC13-886E9E3C78C6}"/>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888422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EE81E-E64C-C144-A2DF-6DBD0B0312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7BD498B-78D6-A548-9B93-79E1456C8F4B}"/>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4" name="Footer Placeholder 3">
            <a:extLst>
              <a:ext uri="{FF2B5EF4-FFF2-40B4-BE49-F238E27FC236}">
                <a16:creationId xmlns:a16="http://schemas.microsoft.com/office/drawing/2014/main" id="{22FAADAF-84BC-AB40-A2C1-FAE138FB464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2F405E-A857-1949-9A88-99514CFC57CB}"/>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1931318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98D22C-44F4-1247-BEB5-13A314EA6CA3}"/>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3" name="Footer Placeholder 2">
            <a:extLst>
              <a:ext uri="{FF2B5EF4-FFF2-40B4-BE49-F238E27FC236}">
                <a16:creationId xmlns:a16="http://schemas.microsoft.com/office/drawing/2014/main" id="{698675D9-A6DB-8843-B143-C1C4EE1FEB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268168-BA01-794D-B9B4-B5D7FFCC6937}"/>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3693932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15ED8-E75C-DE4F-BCE6-6D8CDBA18F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3633470-8C65-9D43-BE93-BE7CDB0A70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2F05C8B-22C5-3A4E-964D-EF0EB9C07C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DECF71-0719-A241-8E2E-E66C2D7A837F}"/>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6" name="Footer Placeholder 5">
            <a:extLst>
              <a:ext uri="{FF2B5EF4-FFF2-40B4-BE49-F238E27FC236}">
                <a16:creationId xmlns:a16="http://schemas.microsoft.com/office/drawing/2014/main" id="{4716EDF8-4798-9441-AAEB-F514FFB631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57D91-02FA-8C43-85B8-F86C4D9C40D8}"/>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1788768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904E-ADB7-9D4D-A2A9-F5DF3CF13B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984AE1B-5FCF-BE4D-9CEC-133DE48FB3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4B187CA-D3FA-3A45-AE97-59A5AA8ADA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ACD36B-6103-A24C-9185-13FE5BB47908}"/>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6" name="Footer Placeholder 5">
            <a:extLst>
              <a:ext uri="{FF2B5EF4-FFF2-40B4-BE49-F238E27FC236}">
                <a16:creationId xmlns:a16="http://schemas.microsoft.com/office/drawing/2014/main" id="{13774C61-ABBE-F34E-8B66-9C8713DCFD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97A8DD-877A-0948-9B90-0AABDD57D936}"/>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254557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8FAF-63B3-D34E-A615-2C9EF2F2BE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FE8AF5-1075-9C40-86C3-F51D7414A71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73EB4E-C6F1-0643-9F80-6B23FB861B8A}"/>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0697ECA6-6CD0-9F43-BD13-2D55C3DCB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A93049-53D8-E54B-99D4-21E97E08AFB6}"/>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3155459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1305A-B930-9942-BB36-803108C3AE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68ACEE-725E-F14A-B657-2F62F2F44F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812349-E266-C448-9910-7CD16DC61EE5}"/>
              </a:ext>
            </a:extLst>
          </p:cNvPr>
          <p:cNvSpPr>
            <a:spLocks noGrp="1"/>
          </p:cNvSpPr>
          <p:nvPr>
            <p:ph type="dt" sz="half" idx="10"/>
          </p:nvPr>
        </p:nvSpPr>
        <p:spPr/>
        <p:txBody>
          <a:body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C7A11073-07E5-E541-9FC3-0AF85EC1C9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2F1006-2631-914E-88D5-55199BB8100E}"/>
              </a:ext>
            </a:extLst>
          </p:cNvPr>
          <p:cNvSpPr>
            <a:spLocks noGrp="1"/>
          </p:cNvSpPr>
          <p:nvPr>
            <p:ph type="sldNum" sz="quarter" idx="12"/>
          </p:nvPr>
        </p:nvSpPr>
        <p:spPr/>
        <p:txBody>
          <a:bodyPr/>
          <a:lstStyle/>
          <a:p>
            <a:fld id="{177C7C40-EA06-3A4D-AE08-F3549191E9BA}" type="slidenum">
              <a:rPr lang="en-US" smtClean="0"/>
              <a:t>‹#›</a:t>
            </a:fld>
            <a:endParaRPr lang="en-US"/>
          </a:p>
        </p:txBody>
      </p:sp>
    </p:spTree>
    <p:extLst>
      <p:ext uri="{BB962C8B-B14F-4D97-AF65-F5344CB8AC3E}">
        <p14:creationId xmlns:p14="http://schemas.microsoft.com/office/powerpoint/2010/main" val="150868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5FB06A-A0A3-F443-AA3C-4E7BB05C38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E25991-FCFD-4240-8F48-705CB2EF09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3E8FFC-EF9E-BD43-B38E-4F9DAC1F02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C0D731-B424-864C-8CF3-06C7D55168CE}" type="datetimeFigureOut">
              <a:rPr lang="en-US" smtClean="0"/>
              <a:t>3/3/22</a:t>
            </a:fld>
            <a:endParaRPr lang="en-US"/>
          </a:p>
        </p:txBody>
      </p:sp>
      <p:sp>
        <p:nvSpPr>
          <p:cNvPr id="5" name="Footer Placeholder 4">
            <a:extLst>
              <a:ext uri="{FF2B5EF4-FFF2-40B4-BE49-F238E27FC236}">
                <a16:creationId xmlns:a16="http://schemas.microsoft.com/office/drawing/2014/main" id="{2C67C187-859F-AF43-BC22-E9A72AB5B0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C35A7B-A308-1D46-923D-878E3DAA3E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7C7C40-EA06-3A4D-AE08-F3549191E9BA}" type="slidenum">
              <a:rPr lang="en-US" smtClean="0"/>
              <a:t>‹#›</a:t>
            </a:fld>
            <a:endParaRPr lang="en-US"/>
          </a:p>
        </p:txBody>
      </p:sp>
    </p:spTree>
    <p:extLst>
      <p:ext uri="{BB962C8B-B14F-4D97-AF65-F5344CB8AC3E}">
        <p14:creationId xmlns:p14="http://schemas.microsoft.com/office/powerpoint/2010/main" val="5406701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tyZnASq8aQ"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d-SSwYTe8TY" TargetMode="External"/><Relationship Id="rId2" Type="http://schemas.openxmlformats.org/officeDocument/2006/relationships/hyperlink" Target="https://www.instituteofhealthequity.org/resources-reports/the-impact-of-adverse-experiences-in-the-home-on-children-and-young-people/impact-of-adverse-experiences-in-the-home.pdf" TargetMode="External"/><Relationship Id="rId1" Type="http://schemas.openxmlformats.org/officeDocument/2006/relationships/slideLayout" Target="../slideLayouts/slideLayout2.xml"/><Relationship Id="rId6" Type="http://schemas.openxmlformats.org/officeDocument/2006/relationships/hyperlink" Target="https://www.liverpoolcamhs.com/aces/what-are-adverse-childhood-experiences/" TargetMode="External"/><Relationship Id="rId5" Type="http://schemas.openxmlformats.org/officeDocument/2006/relationships/hyperlink" Target="https://www.youtube.com/watch?v=xYBUY1kZpf8" TargetMode="External"/><Relationship Id="rId4" Type="http://schemas.openxmlformats.org/officeDocument/2006/relationships/hyperlink" Target="https://assets.publishing.service.gov.uk/government/uploads/system/uploads/attachment_data/file/277566/Narrative__January_2014_.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mentalhealth.gov/basics/what-is-mental-health" TargetMode="External"/><Relationship Id="rId2" Type="http://schemas.openxmlformats.org/officeDocument/2006/relationships/hyperlink" Target="https://mft.nhs.uk/rmch/services/camhs/young-people/adverse-childhood-experiences-aces-and-attachment/" TargetMode="External"/><Relationship Id="rId1" Type="http://schemas.openxmlformats.org/officeDocument/2006/relationships/slideLayout" Target="../slideLayouts/slideLayout2.xml"/><Relationship Id="rId6" Type="http://schemas.openxmlformats.org/officeDocument/2006/relationships/hyperlink" Target="https://phw.nhs.wales/topics/adverse-childhood-experiences/" TargetMode="External"/><Relationship Id="rId5" Type="http://schemas.openxmlformats.org/officeDocument/2006/relationships/hyperlink" Target="https://phw.nhs.wales/files/aces/aces-and-their-impact-on-health-harming-behaviours-in-the-welsh-adult-population-pdf/" TargetMode="External"/><Relationship Id="rId4" Type="http://schemas.openxmlformats.org/officeDocument/2006/relationships/hyperlink" Target="https://cldstandardscouncil.org.uk/wpcontent/uploads/YouthWorkNOS2019Intro.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gov.scot/publications/adverse-childhood-experiences-aces/pages/aces-overview/" TargetMode="External"/><Relationship Id="rId2" Type="http://schemas.openxmlformats.org/officeDocument/2006/relationships/hyperlink" Target="https://www.rwjf.org/en/library/infographics/the-truth-about-aces.html" TargetMode="External"/><Relationship Id="rId1" Type="http://schemas.openxmlformats.org/officeDocument/2006/relationships/slideLayout" Target="../slideLayouts/slideLayout2.xml"/><Relationship Id="rId5" Type="http://schemas.openxmlformats.org/officeDocument/2006/relationships/hyperlink" Target="https://www.wavetrust.org/adverse-childhood-experiences" TargetMode="External"/><Relationship Id="rId4" Type="http://schemas.openxmlformats.org/officeDocument/2006/relationships/hyperlink" Target="https://www.unicef.org.uk/publications/report-card-11-child-wellbeing-what-do-you-think/"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mft.nhs.uk/rmch/services/camhs/young-people/adverse-childhood-experiences-aces-and-attachment/" TargetMode="External"/><Relationship Id="rId3" Type="http://schemas.openxmlformats.org/officeDocument/2006/relationships/hyperlink" Target="https://gov.wales/sites/default/files/pdf-versions/2021/3/3/1615991408/review-adverse-childhood-experiences-ace-policy-report.pdf" TargetMode="External"/><Relationship Id="rId7" Type="http://schemas.openxmlformats.org/officeDocument/2006/relationships/hyperlink" Target="https://www.who.int/news-room/fact-sheets/detail/adolescent-mental-health" TargetMode="External"/><Relationship Id="rId2" Type="http://schemas.openxmlformats.org/officeDocument/2006/relationships/hyperlink" Target="https://www.futuregenerations.wales/wp-content/uploads/2017/02/150623-guide-to-the-fg-act-en.pdf" TargetMode="External"/><Relationship Id="rId1" Type="http://schemas.openxmlformats.org/officeDocument/2006/relationships/slideLayout" Target="../slideLayouts/slideLayout2.xml"/><Relationship Id="rId6" Type="http://schemas.openxmlformats.org/officeDocument/2006/relationships/hyperlink" Target="https://www.wirralsafeguarding.co.uk/adverse-childhood-experiences-aces/" TargetMode="External"/><Relationship Id="rId5" Type="http://schemas.openxmlformats.org/officeDocument/2006/relationships/hyperlink" Target="https://gov.wales/ending-physical-punishment-children" TargetMode="External"/><Relationship Id="rId4" Type="http://schemas.openxmlformats.org/officeDocument/2006/relationships/hyperlink" Target="https://gov.wales/sites/default/files/pdf-versions/2022/3/2/1646139428/children-and-young-peoples-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5">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9">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1">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E5BBDB-4A38-C147-A3B7-5B6B725902C3}"/>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ACEs, Mental Health and Youth Work Intervention</a:t>
            </a:r>
          </a:p>
        </p:txBody>
      </p:sp>
      <p:sp>
        <p:nvSpPr>
          <p:cNvPr id="3" name="Subtitle 2">
            <a:extLst>
              <a:ext uri="{FF2B5EF4-FFF2-40B4-BE49-F238E27FC236}">
                <a16:creationId xmlns:a16="http://schemas.microsoft.com/office/drawing/2014/main" id="{4C804E11-673A-E549-B508-93220494BED2}"/>
              </a:ext>
            </a:extLst>
          </p:cNvPr>
          <p:cNvSpPr>
            <a:spLocks noGrp="1"/>
          </p:cNvSpPr>
          <p:nvPr>
            <p:ph type="subTitle" idx="1"/>
          </p:nvPr>
        </p:nvSpPr>
        <p:spPr>
          <a:xfrm>
            <a:off x="1350682" y="4870824"/>
            <a:ext cx="10005951" cy="1458258"/>
          </a:xfrm>
        </p:spPr>
        <p:txBody>
          <a:bodyPr anchor="ctr">
            <a:normAutofit/>
          </a:bodyPr>
          <a:lstStyle/>
          <a:p>
            <a:pPr algn="l"/>
            <a:r>
              <a:rPr lang="en-US" dirty="0"/>
              <a:t>Young People in Focus: By Jo Price</a:t>
            </a:r>
          </a:p>
        </p:txBody>
      </p:sp>
    </p:spTree>
    <p:extLst>
      <p:ext uri="{BB962C8B-B14F-4D97-AF65-F5344CB8AC3E}">
        <p14:creationId xmlns:p14="http://schemas.microsoft.com/office/powerpoint/2010/main" val="2902348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7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5BBDB-4A38-C147-A3B7-5B6B725902C3}"/>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Presentation Content</a:t>
            </a:r>
          </a:p>
        </p:txBody>
      </p:sp>
      <p:sp>
        <p:nvSpPr>
          <p:cNvPr id="3" name="Subtitle 2">
            <a:extLst>
              <a:ext uri="{FF2B5EF4-FFF2-40B4-BE49-F238E27FC236}">
                <a16:creationId xmlns:a16="http://schemas.microsoft.com/office/drawing/2014/main" id="{4C804E11-673A-E549-B508-93220494BED2}"/>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lvl="0" indent="-228600" algn="l">
              <a:buFont typeface="Arial" panose="020B0604020202020204" pitchFamily="34" charset="0"/>
              <a:buChar char="•"/>
            </a:pPr>
            <a:r>
              <a:rPr lang="en-US" sz="2000" b="0" i="0" dirty="0"/>
              <a:t>ACEs</a:t>
            </a:r>
            <a:endParaRPr lang="en-US" sz="2000" dirty="0"/>
          </a:p>
          <a:p>
            <a:pPr lvl="0" indent="-228600" algn="l">
              <a:buFont typeface="Arial" panose="020B0604020202020204" pitchFamily="34" charset="0"/>
              <a:buChar char="•"/>
            </a:pPr>
            <a:r>
              <a:rPr lang="en-US" sz="2000" b="0" i="0" dirty="0"/>
              <a:t>Identify a group of young people (Mental Health)</a:t>
            </a:r>
            <a:endParaRPr lang="en-US" sz="2000" dirty="0"/>
          </a:p>
          <a:p>
            <a:pPr lvl="0" indent="-228600" algn="l">
              <a:buFont typeface="Arial" panose="020B0604020202020204" pitchFamily="34" charset="0"/>
              <a:buChar char="•"/>
            </a:pPr>
            <a:r>
              <a:rPr lang="en-US" sz="2000" b="0" i="0" dirty="0"/>
              <a:t>Mental health and adolescence</a:t>
            </a:r>
          </a:p>
          <a:p>
            <a:pPr lvl="0" indent="-228600" algn="l">
              <a:buFont typeface="Arial" panose="020B0604020202020204" pitchFamily="34" charset="0"/>
              <a:buChar char="•"/>
            </a:pPr>
            <a:r>
              <a:rPr lang="en-US" sz="2000" dirty="0"/>
              <a:t>Contributing factors to poor mental health</a:t>
            </a:r>
            <a:endParaRPr lang="en-US" sz="2000" b="0" i="0" dirty="0"/>
          </a:p>
          <a:p>
            <a:pPr lvl="0" indent="-228600" algn="l">
              <a:buFont typeface="Arial" panose="020B0604020202020204" pitchFamily="34" charset="0"/>
              <a:buChar char="•"/>
            </a:pPr>
            <a:r>
              <a:rPr lang="en-US" sz="2000" dirty="0"/>
              <a:t>Mitigation of ACEs</a:t>
            </a:r>
            <a:endParaRPr lang="en-US" sz="2000" b="0" i="0" dirty="0"/>
          </a:p>
          <a:p>
            <a:pPr lvl="0" indent="-228600" algn="l">
              <a:buFont typeface="Arial" panose="020B0604020202020204" pitchFamily="34" charset="0"/>
              <a:buChar char="•"/>
            </a:pPr>
            <a:r>
              <a:rPr lang="en-US" sz="2000" dirty="0"/>
              <a:t>Wellbeing </a:t>
            </a:r>
          </a:p>
          <a:p>
            <a:pPr lvl="0" indent="-228600" algn="l">
              <a:buFont typeface="Arial" panose="020B0604020202020204" pitchFamily="34" charset="0"/>
              <a:buChar char="•"/>
            </a:pPr>
            <a:r>
              <a:rPr lang="en-US" sz="2000" dirty="0"/>
              <a:t>Youth work intervention</a:t>
            </a:r>
          </a:p>
          <a:p>
            <a:pPr lvl="0" indent="-228600" algn="l">
              <a:buFont typeface="Arial" panose="020B0604020202020204" pitchFamily="34" charset="0"/>
              <a:buChar char="•"/>
            </a:pPr>
            <a:endParaRPr lang="en-US" sz="2000" b="0" i="0" dirty="0"/>
          </a:p>
          <a:p>
            <a:pPr algn="l"/>
            <a:endParaRPr lang="en-US" sz="2000" dirty="0"/>
          </a:p>
        </p:txBody>
      </p:sp>
    </p:spTree>
    <p:extLst>
      <p:ext uri="{BB962C8B-B14F-4D97-AF65-F5344CB8AC3E}">
        <p14:creationId xmlns:p14="http://schemas.microsoft.com/office/powerpoint/2010/main" val="43976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4">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439A32B-88E5-AF4A-8363-7DA73E317DF6}"/>
              </a:ext>
            </a:extLst>
          </p:cNvPr>
          <p:cNvSpPr>
            <a:spLocks noGrp="1"/>
          </p:cNvSpPr>
          <p:nvPr>
            <p:ph type="title"/>
          </p:nvPr>
        </p:nvSpPr>
        <p:spPr>
          <a:xfrm>
            <a:off x="1804988" y="1442172"/>
            <a:ext cx="8582025" cy="2177328"/>
          </a:xfrm>
          <a:prstGeom prst="ellipse">
            <a:avLst/>
          </a:prstGeom>
        </p:spPr>
        <p:txBody>
          <a:bodyPr vert="horz" lIns="91440" tIns="45720" rIns="91440" bIns="45720" rtlCol="0" anchor="ctr" anchorCtr="1">
            <a:normAutofit/>
          </a:bodyPr>
          <a:lstStyle/>
          <a:p>
            <a:pPr algn="ctr"/>
            <a:r>
              <a:rPr lang="en-US" sz="5100" kern="1200" cap="all" spc="200" baseline="0" dirty="0">
                <a:solidFill>
                  <a:schemeClr val="tx1"/>
                </a:solidFill>
                <a:latin typeface="+mj-lt"/>
                <a:ea typeface="+mj-ea"/>
                <a:cs typeface="+mj-cs"/>
              </a:rPr>
              <a:t>ACES, what are they?</a:t>
            </a:r>
          </a:p>
        </p:txBody>
      </p:sp>
      <p:sp>
        <p:nvSpPr>
          <p:cNvPr id="37" name="Rectangle: Rounded Corners 36">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3004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2EE68-B8A0-D640-8695-4536DA386D7A}"/>
              </a:ext>
            </a:extLst>
          </p:cNvPr>
          <p:cNvSpPr>
            <a:spLocks noGrp="1"/>
          </p:cNvSpPr>
          <p:nvPr>
            <p:ph type="title"/>
          </p:nvPr>
        </p:nvSpPr>
        <p:spPr>
          <a:xfrm>
            <a:off x="1136397" y="502020"/>
            <a:ext cx="5323715" cy="1642970"/>
          </a:xfrm>
        </p:spPr>
        <p:txBody>
          <a:bodyPr anchor="b">
            <a:normAutofit/>
          </a:bodyPr>
          <a:lstStyle/>
          <a:p>
            <a:r>
              <a:rPr lang="en-US" sz="4000"/>
              <a:t>Adverse Childhood Experiences (ACEs)</a:t>
            </a:r>
          </a:p>
        </p:txBody>
      </p:sp>
      <p:sp>
        <p:nvSpPr>
          <p:cNvPr id="3" name="Content Placeholder 2">
            <a:extLst>
              <a:ext uri="{FF2B5EF4-FFF2-40B4-BE49-F238E27FC236}">
                <a16:creationId xmlns:a16="http://schemas.microsoft.com/office/drawing/2014/main" id="{A0895F94-0CD3-554C-A2BB-4B9964A35A3B}"/>
              </a:ext>
            </a:extLst>
          </p:cNvPr>
          <p:cNvSpPr>
            <a:spLocks noGrp="1"/>
          </p:cNvSpPr>
          <p:nvPr>
            <p:ph idx="1"/>
          </p:nvPr>
        </p:nvSpPr>
        <p:spPr>
          <a:xfrm>
            <a:off x="946269" y="2405895"/>
            <a:ext cx="5315189" cy="3682672"/>
          </a:xfrm>
        </p:spPr>
        <p:txBody>
          <a:bodyPr anchor="t">
            <a:normAutofit/>
          </a:bodyPr>
          <a:lstStyle/>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Adverse Childhood Experiences (ACEs) refer to traumatic events or circumstances which happen in childhood which can lead to poorer outcomes across the life course (Welsh Government, 2021, p.5)</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term ACEs has been in use for over 20 years to describe a set of ten specific events and circumstances. Studies from across the world have consistently demonstrated a strong association between ACEs and poorer outcomes across the life course” (Welsh Government, 2021, p.3).</a:t>
            </a:r>
          </a:p>
          <a:p>
            <a:endParaRPr lang="en-GB" sz="1400" dirty="0"/>
          </a:p>
          <a:p>
            <a:pPr marL="0" indent="0">
              <a:buNone/>
            </a:pPr>
            <a:endParaRPr lang="en-US" sz="1400" dirty="0"/>
          </a:p>
        </p:txBody>
      </p:sp>
      <p:sp>
        <p:nvSpPr>
          <p:cNvPr id="49" name="Rectangle 4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F0CCFB0-FDF1-0C4C-928C-3E9E29EE84EE}"/>
              </a:ext>
            </a:extLst>
          </p:cNvPr>
          <p:cNvPicPr>
            <a:picLocks noChangeAspect="1"/>
          </p:cNvPicPr>
          <p:nvPr/>
        </p:nvPicPr>
        <p:blipFill>
          <a:blip r:embed="rId3"/>
          <a:stretch>
            <a:fillRect/>
          </a:stretch>
        </p:blipFill>
        <p:spPr>
          <a:xfrm>
            <a:off x="7075967" y="2157295"/>
            <a:ext cx="4170530" cy="2575302"/>
          </a:xfrm>
          <a:prstGeom prst="rect">
            <a:avLst/>
          </a:prstGeom>
        </p:spPr>
      </p:pic>
      <p:sp>
        <p:nvSpPr>
          <p:cNvPr id="6" name="TextBox 5">
            <a:extLst>
              <a:ext uri="{FF2B5EF4-FFF2-40B4-BE49-F238E27FC236}">
                <a16:creationId xmlns:a16="http://schemas.microsoft.com/office/drawing/2014/main" id="{2770DED8-2B23-3B43-9174-B8ADC36E9A48}"/>
              </a:ext>
            </a:extLst>
          </p:cNvPr>
          <p:cNvSpPr txBox="1"/>
          <p:nvPr/>
        </p:nvSpPr>
        <p:spPr>
          <a:xfrm>
            <a:off x="8810991" y="4776741"/>
            <a:ext cx="2693350" cy="369332"/>
          </a:xfrm>
          <a:prstGeom prst="rect">
            <a:avLst/>
          </a:prstGeom>
          <a:noFill/>
        </p:spPr>
        <p:txBody>
          <a:bodyPr wrap="square" rtlCol="0">
            <a:spAutoFit/>
          </a:bodyPr>
          <a:lstStyle/>
          <a:p>
            <a:pPr>
              <a:spcAft>
                <a:spcPts val="600"/>
              </a:spcAft>
            </a:pPr>
            <a:r>
              <a:rPr lang="en-GB" dirty="0">
                <a:solidFill>
                  <a:schemeClr val="bg1"/>
                </a:solidFill>
              </a:rPr>
              <a:t>(Liverpool CHAMS ,2022)</a:t>
            </a:r>
            <a:endParaRPr lang="en-US" dirty="0">
              <a:solidFill>
                <a:schemeClr val="bg1"/>
              </a:solidFill>
            </a:endParaRPr>
          </a:p>
        </p:txBody>
      </p:sp>
    </p:spTree>
    <p:extLst>
      <p:ext uri="{BB962C8B-B14F-4D97-AF65-F5344CB8AC3E}">
        <p14:creationId xmlns:p14="http://schemas.microsoft.com/office/powerpoint/2010/main" val="253000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1E72B4B-9B71-F842-82D9-1BE7EFF69549}"/>
              </a:ext>
            </a:extLst>
          </p:cNvPr>
          <p:cNvSpPr/>
          <p:nvPr/>
        </p:nvSpPr>
        <p:spPr>
          <a:xfrm>
            <a:off x="888380" y="575598"/>
            <a:ext cx="10441259" cy="1015663"/>
          </a:xfrm>
          <a:prstGeom prst="rect">
            <a:avLst/>
          </a:prstGeom>
          <a:solidFill>
            <a:srgbClr val="0070C0">
              <a:alpha val="19000"/>
            </a:srgbClr>
          </a:solidFill>
        </p:spPr>
        <p:txBody>
          <a:bodyPr wrap="square">
            <a:spAutoFit/>
          </a:bodyPr>
          <a:lstStyle/>
          <a:p>
            <a:pPr algn="just">
              <a:spcAft>
                <a:spcPts val="0"/>
              </a:spcAft>
            </a:pPr>
            <a:r>
              <a:rPr lang="en-GB" sz="2000" dirty="0">
                <a:solidFill>
                  <a:srgbClr val="212529"/>
                </a:solidFill>
                <a:latin typeface="Helvetica Neue" panose="02000503000000020004" pitchFamily="2" charset="0"/>
                <a:ea typeface="Times New Roman" panose="02020603050405020304" pitchFamily="18" charset="0"/>
                <a:cs typeface="Times New Roman" panose="02020603050405020304" pitchFamily="18" charset="0"/>
              </a:rPr>
              <a:t>“Adverse childhood experiences are traumatic events, particularly those in early childhood that significantly affect the health and well-being of people” </a:t>
            </a:r>
          </a:p>
          <a:p>
            <a:pPr algn="just">
              <a:spcAft>
                <a:spcPts val="0"/>
              </a:spcAft>
            </a:pPr>
            <a:r>
              <a:rPr lang="en-GB" sz="2000" dirty="0">
                <a:solidFill>
                  <a:srgbClr val="212529"/>
                </a:solidFill>
                <a:latin typeface="Helvetica Neue" panose="02000503000000020004" pitchFamily="2" charset="0"/>
                <a:ea typeface="Times New Roman" panose="02020603050405020304" pitchFamily="18" charset="0"/>
                <a:cs typeface="Times New Roman" panose="02020603050405020304" pitchFamily="18" charset="0"/>
              </a:rPr>
              <a:t>							         (Public Health Wales, 2016)</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3842780A-6355-CA4D-8573-7190F13CB243}"/>
              </a:ext>
            </a:extLst>
          </p:cNvPr>
          <p:cNvSpPr txBox="1"/>
          <p:nvPr/>
        </p:nvSpPr>
        <p:spPr>
          <a:xfrm>
            <a:off x="10334588" y="6309490"/>
            <a:ext cx="1536700" cy="369332"/>
          </a:xfrm>
          <a:prstGeom prst="rect">
            <a:avLst/>
          </a:prstGeom>
          <a:noFill/>
        </p:spPr>
        <p:txBody>
          <a:bodyPr wrap="square" rtlCol="0">
            <a:spAutoFit/>
          </a:bodyPr>
          <a:lstStyle/>
          <a:p>
            <a:r>
              <a:rPr lang="en-US" sz="1600" i="1" dirty="0"/>
              <a:t>(CHAMS,2022</a:t>
            </a:r>
            <a:r>
              <a:rPr lang="en-US" i="1" dirty="0"/>
              <a:t>)</a:t>
            </a:r>
          </a:p>
        </p:txBody>
      </p:sp>
      <p:pic>
        <p:nvPicPr>
          <p:cNvPr id="42" name="Picture 41">
            <a:extLst>
              <a:ext uri="{FF2B5EF4-FFF2-40B4-BE49-F238E27FC236}">
                <a16:creationId xmlns:a16="http://schemas.microsoft.com/office/drawing/2014/main" id="{F21026CA-CCDD-C044-B19D-A9108E338C80}"/>
              </a:ext>
            </a:extLst>
          </p:cNvPr>
          <p:cNvPicPr>
            <a:picLocks noChangeAspect="1"/>
          </p:cNvPicPr>
          <p:nvPr/>
        </p:nvPicPr>
        <p:blipFill>
          <a:blip r:embed="rId3"/>
          <a:stretch>
            <a:fillRect/>
          </a:stretch>
        </p:blipFill>
        <p:spPr>
          <a:xfrm>
            <a:off x="658077" y="1773819"/>
            <a:ext cx="4921205" cy="2285225"/>
          </a:xfrm>
          <a:prstGeom prst="rect">
            <a:avLst/>
          </a:prstGeom>
        </p:spPr>
      </p:pic>
      <p:pic>
        <p:nvPicPr>
          <p:cNvPr id="44" name="Picture 43">
            <a:extLst>
              <a:ext uri="{FF2B5EF4-FFF2-40B4-BE49-F238E27FC236}">
                <a16:creationId xmlns:a16="http://schemas.microsoft.com/office/drawing/2014/main" id="{046D178B-B5A6-914B-A120-6F6043D8C8BD}"/>
              </a:ext>
            </a:extLst>
          </p:cNvPr>
          <p:cNvPicPr>
            <a:picLocks noChangeAspect="1"/>
          </p:cNvPicPr>
          <p:nvPr/>
        </p:nvPicPr>
        <p:blipFill>
          <a:blip r:embed="rId4"/>
          <a:stretch>
            <a:fillRect/>
          </a:stretch>
        </p:blipFill>
        <p:spPr>
          <a:xfrm>
            <a:off x="7045867" y="1773819"/>
            <a:ext cx="3898900" cy="2285225"/>
          </a:xfrm>
          <a:prstGeom prst="rect">
            <a:avLst/>
          </a:prstGeom>
        </p:spPr>
      </p:pic>
      <p:pic>
        <p:nvPicPr>
          <p:cNvPr id="46" name="Picture 45">
            <a:extLst>
              <a:ext uri="{FF2B5EF4-FFF2-40B4-BE49-F238E27FC236}">
                <a16:creationId xmlns:a16="http://schemas.microsoft.com/office/drawing/2014/main" id="{B07EA4C5-09CB-E740-BF52-FD3F208F50AF}"/>
              </a:ext>
            </a:extLst>
          </p:cNvPr>
          <p:cNvPicPr>
            <a:picLocks noChangeAspect="1"/>
          </p:cNvPicPr>
          <p:nvPr/>
        </p:nvPicPr>
        <p:blipFill>
          <a:blip r:embed="rId5"/>
          <a:stretch>
            <a:fillRect/>
          </a:stretch>
        </p:blipFill>
        <p:spPr>
          <a:xfrm>
            <a:off x="1251055" y="4099543"/>
            <a:ext cx="9791700" cy="2285225"/>
          </a:xfrm>
          <a:prstGeom prst="rect">
            <a:avLst/>
          </a:prstGeom>
        </p:spPr>
      </p:pic>
    </p:spTree>
    <p:extLst>
      <p:ext uri="{BB962C8B-B14F-4D97-AF65-F5344CB8AC3E}">
        <p14:creationId xmlns:p14="http://schemas.microsoft.com/office/powerpoint/2010/main" val="982751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p:tgtEl>
                                          <p:spTgt spid="10"/>
                                        </p:tgtEl>
                                        <p:attrNameLst>
                                          <p:attrName>ppt_y</p:attrName>
                                        </p:attrNameLst>
                                      </p:cBhvr>
                                      <p:tavLst>
                                        <p:tav tm="0">
                                          <p:val>
                                            <p:strVal val="#ppt_y+#ppt_h*1.125000"/>
                                          </p:val>
                                        </p:tav>
                                        <p:tav tm="100000">
                                          <p:val>
                                            <p:strVal val="#ppt_y"/>
                                          </p:val>
                                        </p:tav>
                                      </p:tavLst>
                                    </p:anim>
                                    <p:animEffect transition="in" filter="wipe(up)">
                                      <p:cBhvr>
                                        <p:cTn id="8" dur="500"/>
                                        <p:tgtEl>
                                          <p:spTgt spid="10"/>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2"/>
                                        </p:tgtEl>
                                        <p:attrNameLst>
                                          <p:attrName>style.visibility</p:attrName>
                                        </p:attrNameLst>
                                      </p:cBhvr>
                                      <p:to>
                                        <p:strVal val="visible"/>
                                      </p:to>
                                    </p:set>
                                    <p:anim calcmode="lin" valueType="num">
                                      <p:cBhvr additive="base">
                                        <p:cTn id="13" dur="500"/>
                                        <p:tgtEl>
                                          <p:spTgt spid="42"/>
                                        </p:tgtEl>
                                        <p:attrNameLst>
                                          <p:attrName>ppt_y</p:attrName>
                                        </p:attrNameLst>
                                      </p:cBhvr>
                                      <p:tavLst>
                                        <p:tav tm="0">
                                          <p:val>
                                            <p:strVal val="#ppt_y+#ppt_h*1.125000"/>
                                          </p:val>
                                        </p:tav>
                                        <p:tav tm="100000">
                                          <p:val>
                                            <p:strVal val="#ppt_y"/>
                                          </p:val>
                                        </p:tav>
                                      </p:tavLst>
                                    </p:anim>
                                    <p:animEffect transition="in" filter="wipe(up)">
                                      <p:cBhvr>
                                        <p:cTn id="14" dur="500"/>
                                        <p:tgtEl>
                                          <p:spTgt spid="42"/>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4"/>
                                        </p:tgtEl>
                                        <p:attrNameLst>
                                          <p:attrName>style.visibility</p:attrName>
                                        </p:attrNameLst>
                                      </p:cBhvr>
                                      <p:to>
                                        <p:strVal val="visible"/>
                                      </p:to>
                                    </p:set>
                                    <p:anim calcmode="lin" valueType="num">
                                      <p:cBhvr additive="base">
                                        <p:cTn id="19" dur="500"/>
                                        <p:tgtEl>
                                          <p:spTgt spid="44"/>
                                        </p:tgtEl>
                                        <p:attrNameLst>
                                          <p:attrName>ppt_y</p:attrName>
                                        </p:attrNameLst>
                                      </p:cBhvr>
                                      <p:tavLst>
                                        <p:tav tm="0">
                                          <p:val>
                                            <p:strVal val="#ppt_y+#ppt_h*1.125000"/>
                                          </p:val>
                                        </p:tav>
                                        <p:tav tm="100000">
                                          <p:val>
                                            <p:strVal val="#ppt_y"/>
                                          </p:val>
                                        </p:tav>
                                      </p:tavLst>
                                    </p:anim>
                                    <p:animEffect transition="in" filter="wipe(up)">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6"/>
                                        </p:tgtEl>
                                        <p:attrNameLst>
                                          <p:attrName>style.visibility</p:attrName>
                                        </p:attrNameLst>
                                      </p:cBhvr>
                                      <p:to>
                                        <p:strVal val="visible"/>
                                      </p:to>
                                    </p:set>
                                    <p:anim calcmode="lin" valueType="num">
                                      <p:cBhvr additive="base">
                                        <p:cTn id="25" dur="500"/>
                                        <p:tgtEl>
                                          <p:spTgt spid="46"/>
                                        </p:tgtEl>
                                        <p:attrNameLst>
                                          <p:attrName>ppt_y</p:attrName>
                                        </p:attrNameLst>
                                      </p:cBhvr>
                                      <p:tavLst>
                                        <p:tav tm="0">
                                          <p:val>
                                            <p:strVal val="#ppt_y+#ppt_h*1.125000"/>
                                          </p:val>
                                        </p:tav>
                                        <p:tav tm="100000">
                                          <p:val>
                                            <p:strVal val="#ppt_y"/>
                                          </p:val>
                                        </p:tav>
                                      </p:tavLst>
                                    </p:anim>
                                    <p:animEffect transition="in" filter="wipe(up)">
                                      <p:cBhvr>
                                        <p:cTn id="26" dur="500"/>
                                        <p:tgtEl>
                                          <p:spTgt spid="46"/>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40"/>
                                        </p:tgtEl>
                                        <p:attrNameLst>
                                          <p:attrName>style.visibility</p:attrName>
                                        </p:attrNameLst>
                                      </p:cBhvr>
                                      <p:to>
                                        <p:strVal val="visible"/>
                                      </p:to>
                                    </p:set>
                                    <p:anim calcmode="lin" valueType="num">
                                      <p:cBhvr additive="base">
                                        <p:cTn id="31" dur="500"/>
                                        <p:tgtEl>
                                          <p:spTgt spid="40"/>
                                        </p:tgtEl>
                                        <p:attrNameLst>
                                          <p:attrName>ppt_y</p:attrName>
                                        </p:attrNameLst>
                                      </p:cBhvr>
                                      <p:tavLst>
                                        <p:tav tm="0">
                                          <p:val>
                                            <p:strVal val="#ppt_y+#ppt_h*1.125000"/>
                                          </p:val>
                                        </p:tav>
                                        <p:tav tm="100000">
                                          <p:val>
                                            <p:strVal val="#ppt_y"/>
                                          </p:val>
                                        </p:tav>
                                      </p:tavLst>
                                    </p:anim>
                                    <p:animEffect transition="in" filter="wipe(up)">
                                      <p:cBhvr>
                                        <p:cTn id="3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88B33-2768-BC45-90D4-9590C4E322B4}"/>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ACEs Through the Eye of a Child</a:t>
            </a:r>
          </a:p>
        </p:txBody>
      </p:sp>
      <p:sp>
        <p:nvSpPr>
          <p:cNvPr id="3" name="Content Placeholder 2">
            <a:extLst>
              <a:ext uri="{FF2B5EF4-FFF2-40B4-BE49-F238E27FC236}">
                <a16:creationId xmlns:a16="http://schemas.microsoft.com/office/drawing/2014/main" id="{F68F5338-D1D0-814E-9183-58397EFCBAEE}"/>
              </a:ext>
            </a:extLst>
          </p:cNvPr>
          <p:cNvSpPr>
            <a:spLocks noGrp="1"/>
          </p:cNvSpPr>
          <p:nvPr>
            <p:ph idx="1"/>
          </p:nvPr>
        </p:nvSpPr>
        <p:spPr>
          <a:xfrm>
            <a:off x="1371599" y="2318197"/>
            <a:ext cx="9724031" cy="3683358"/>
          </a:xfrm>
        </p:spPr>
        <p:txBody>
          <a:bodyPr anchor="ctr">
            <a:normAutofit/>
          </a:bodyPr>
          <a:lstStyle/>
          <a:p>
            <a:r>
              <a:rPr lang="en-US" sz="1000" dirty="0">
                <a:hlinkClick r:id="rId3"/>
              </a:rPr>
              <a:t>https://www.youtube.com/watch?v=0tyZnASq8aQ</a:t>
            </a:r>
            <a:endParaRPr lang="en-US" sz="1000" dirty="0"/>
          </a:p>
          <a:p>
            <a:pPr marL="0" indent="0">
              <a:buNone/>
            </a:pPr>
            <a:endParaRPr lang="en-US" sz="1000" dirty="0"/>
          </a:p>
        </p:txBody>
      </p:sp>
      <p:sp>
        <p:nvSpPr>
          <p:cNvPr id="5" name="Rounded Rectangle 4">
            <a:extLst>
              <a:ext uri="{FF2B5EF4-FFF2-40B4-BE49-F238E27FC236}">
                <a16:creationId xmlns:a16="http://schemas.microsoft.com/office/drawing/2014/main" id="{114088A4-511C-7948-B791-BD272798340B}"/>
              </a:ext>
            </a:extLst>
          </p:cNvPr>
          <p:cNvSpPr/>
          <p:nvPr/>
        </p:nvSpPr>
        <p:spPr>
          <a:xfrm>
            <a:off x="6096000" y="2318197"/>
            <a:ext cx="5389756" cy="3926486"/>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2000" b="1" dirty="0">
                <a:solidFill>
                  <a:sysClr val="windowText" lastClr="000000"/>
                </a:solidFill>
              </a:rPr>
              <a:t>Identified ACEs:</a:t>
            </a:r>
          </a:p>
          <a:p>
            <a:pPr algn="ctr"/>
            <a:endParaRPr lang="en-US" sz="2000" b="1" dirty="0">
              <a:solidFill>
                <a:sysClr val="windowText" lastClr="000000"/>
              </a:solidFill>
            </a:endParaRPr>
          </a:p>
          <a:p>
            <a:pPr marL="285750" indent="-285750">
              <a:buFont typeface="Arial" panose="020B0604020202020204" pitchFamily="34" charset="0"/>
              <a:buChar char="•"/>
            </a:pPr>
            <a:r>
              <a:rPr lang="en-US" sz="2000" dirty="0">
                <a:solidFill>
                  <a:sysClr val="windowText" lastClr="000000"/>
                </a:solidFill>
              </a:rPr>
              <a:t>Problems with alcohol</a:t>
            </a:r>
          </a:p>
          <a:p>
            <a:endParaRPr lang="en-US" sz="2000" dirty="0">
              <a:solidFill>
                <a:sysClr val="windowText" lastClr="000000"/>
              </a:solidFill>
            </a:endParaRPr>
          </a:p>
          <a:p>
            <a:pPr marL="285750" indent="-285750">
              <a:buFont typeface="Arial" panose="020B0604020202020204" pitchFamily="34" charset="0"/>
              <a:buChar char="•"/>
            </a:pPr>
            <a:r>
              <a:rPr lang="en-US" sz="2000" dirty="0">
                <a:solidFill>
                  <a:sysClr val="windowText" lastClr="000000"/>
                </a:solidFill>
              </a:rPr>
              <a:t>Mum suffers with mental health</a:t>
            </a:r>
          </a:p>
          <a:p>
            <a:pPr marL="285750" indent="-285750">
              <a:buFont typeface="Arial" panose="020B0604020202020204" pitchFamily="34" charset="0"/>
              <a:buChar char="•"/>
            </a:pPr>
            <a:endParaRPr lang="en-US" sz="2000" dirty="0">
              <a:solidFill>
                <a:sysClr val="windowText" lastClr="000000"/>
              </a:solidFill>
            </a:endParaRPr>
          </a:p>
          <a:p>
            <a:pPr marL="285750" indent="-285750">
              <a:buFont typeface="Arial" panose="020B0604020202020204" pitchFamily="34" charset="0"/>
              <a:buChar char="•"/>
            </a:pPr>
            <a:r>
              <a:rPr lang="en-US" sz="2000" dirty="0">
                <a:solidFill>
                  <a:sysClr val="windowText" lastClr="000000"/>
                </a:solidFill>
              </a:rPr>
              <a:t>Domestic violence</a:t>
            </a:r>
          </a:p>
          <a:p>
            <a:endParaRPr lang="en-US" sz="2000" dirty="0">
              <a:solidFill>
                <a:sysClr val="windowText" lastClr="000000"/>
              </a:solidFill>
            </a:endParaRPr>
          </a:p>
          <a:p>
            <a:pPr marL="285750" indent="-285750">
              <a:buFont typeface="Arial" panose="020B0604020202020204" pitchFamily="34" charset="0"/>
              <a:buChar char="•"/>
            </a:pPr>
            <a:r>
              <a:rPr lang="en-US" sz="2000" dirty="0">
                <a:solidFill>
                  <a:sysClr val="windowText" lastClr="000000"/>
                </a:solidFill>
              </a:rPr>
              <a:t>Verbal and physical abuse</a:t>
            </a:r>
          </a:p>
          <a:p>
            <a:endParaRPr lang="en-US" sz="2000" dirty="0">
              <a:solidFill>
                <a:sysClr val="windowText" lastClr="000000"/>
              </a:solidFill>
            </a:endParaRPr>
          </a:p>
          <a:p>
            <a:pPr marL="285750" indent="-285750">
              <a:buFont typeface="Arial" panose="020B0604020202020204" pitchFamily="34" charset="0"/>
              <a:buChar char="•"/>
            </a:pPr>
            <a:r>
              <a:rPr lang="en-US" sz="2000" dirty="0">
                <a:solidFill>
                  <a:sysClr val="windowText" lastClr="000000"/>
                </a:solidFill>
              </a:rPr>
              <a:t>Neglect (booze and fags)</a:t>
            </a:r>
          </a:p>
        </p:txBody>
      </p:sp>
    </p:spTree>
    <p:extLst>
      <p:ext uri="{BB962C8B-B14F-4D97-AF65-F5344CB8AC3E}">
        <p14:creationId xmlns:p14="http://schemas.microsoft.com/office/powerpoint/2010/main" val="80647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35" name="Rectangle 34">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E875B-6713-644D-939C-FD5D5236F18B}"/>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Impact of ACEs</a:t>
            </a:r>
          </a:p>
        </p:txBody>
      </p:sp>
      <p:pic>
        <p:nvPicPr>
          <p:cNvPr id="25" name="Picture 24">
            <a:extLst>
              <a:ext uri="{FF2B5EF4-FFF2-40B4-BE49-F238E27FC236}">
                <a16:creationId xmlns:a16="http://schemas.microsoft.com/office/drawing/2014/main" id="{835C6D9D-4908-2648-9FD3-FF7BBA5EEE53}"/>
              </a:ext>
            </a:extLst>
          </p:cNvPr>
          <p:cNvPicPr>
            <a:picLocks noChangeAspect="1"/>
          </p:cNvPicPr>
          <p:nvPr/>
        </p:nvPicPr>
        <p:blipFill>
          <a:blip r:embed="rId3"/>
          <a:stretch>
            <a:fillRect/>
          </a:stretch>
        </p:blipFill>
        <p:spPr>
          <a:xfrm>
            <a:off x="1380135" y="2467876"/>
            <a:ext cx="6009981" cy="3498695"/>
          </a:xfrm>
          <a:prstGeom prst="rect">
            <a:avLst/>
          </a:prstGeom>
        </p:spPr>
      </p:pic>
      <p:sp>
        <p:nvSpPr>
          <p:cNvPr id="27" name="TextBox 26">
            <a:extLst>
              <a:ext uri="{FF2B5EF4-FFF2-40B4-BE49-F238E27FC236}">
                <a16:creationId xmlns:a16="http://schemas.microsoft.com/office/drawing/2014/main" id="{27252A48-5715-DC45-AD17-05F7C71C758B}"/>
              </a:ext>
            </a:extLst>
          </p:cNvPr>
          <p:cNvSpPr txBox="1"/>
          <p:nvPr/>
        </p:nvSpPr>
        <p:spPr>
          <a:xfrm>
            <a:off x="4594162" y="5966571"/>
            <a:ext cx="3889180" cy="369332"/>
          </a:xfrm>
          <a:prstGeom prst="rect">
            <a:avLst/>
          </a:prstGeom>
          <a:noFill/>
        </p:spPr>
        <p:txBody>
          <a:bodyPr wrap="square" rtlCol="0">
            <a:spAutoFit/>
          </a:bodyPr>
          <a:lstStyle/>
          <a:p>
            <a:r>
              <a:rPr lang="en-US" sz="1600" i="1" dirty="0"/>
              <a:t>(CHAMS, 2022</a:t>
            </a:r>
            <a:r>
              <a:rPr lang="en-US" i="1" dirty="0"/>
              <a:t>)</a:t>
            </a:r>
          </a:p>
        </p:txBody>
      </p:sp>
      <p:sp>
        <p:nvSpPr>
          <p:cNvPr id="16" name="TextBox 15">
            <a:extLst>
              <a:ext uri="{FF2B5EF4-FFF2-40B4-BE49-F238E27FC236}">
                <a16:creationId xmlns:a16="http://schemas.microsoft.com/office/drawing/2014/main" id="{C7BFB407-7DAE-C64E-848F-08F167B42811}"/>
              </a:ext>
            </a:extLst>
          </p:cNvPr>
          <p:cNvSpPr txBox="1"/>
          <p:nvPr/>
        </p:nvSpPr>
        <p:spPr>
          <a:xfrm>
            <a:off x="7639347" y="2924561"/>
            <a:ext cx="4303421" cy="2862322"/>
          </a:xfrm>
          <a:prstGeom prst="rect">
            <a:avLst/>
          </a:prstGeom>
          <a:noFill/>
        </p:spPr>
        <p:txBody>
          <a:bodyPr wrap="square" rtlCol="0">
            <a:spAutoFit/>
          </a:bodyPr>
          <a:lstStyle/>
          <a:p>
            <a:pPr lvl="0"/>
            <a:r>
              <a:rPr lang="en-GB" dirty="0"/>
              <a:t>Public Health Wales (2015) explain People who experience ACEs as children often end up trying to raise their own children in households where ACEs are more common. This cycle of childhood adversity can  see successive generations of families living  poor health and anti-social behaviour for many generations, finding it difficult to break the cycle. </a:t>
            </a:r>
          </a:p>
          <a:p>
            <a:pPr lvl="0"/>
            <a:r>
              <a:rPr lang="en-GB" dirty="0"/>
              <a:t>	                                   (PHW, 2015)</a:t>
            </a:r>
          </a:p>
        </p:txBody>
      </p:sp>
    </p:spTree>
    <p:extLst>
      <p:ext uri="{BB962C8B-B14F-4D97-AF65-F5344CB8AC3E}">
        <p14:creationId xmlns:p14="http://schemas.microsoft.com/office/powerpoint/2010/main" val="51463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p:tgtEl>
                                          <p:spTgt spid="27"/>
                                        </p:tgtEl>
                                        <p:attrNameLst>
                                          <p:attrName>ppt_y</p:attrName>
                                        </p:attrNameLst>
                                      </p:cBhvr>
                                      <p:tavLst>
                                        <p:tav tm="0">
                                          <p:val>
                                            <p:strVal val="#ppt_y+#ppt_h*1.125000"/>
                                          </p:val>
                                        </p:tav>
                                        <p:tav tm="100000">
                                          <p:val>
                                            <p:strVal val="#ppt_y"/>
                                          </p:val>
                                        </p:tav>
                                      </p:tavLst>
                                    </p:anim>
                                    <p:animEffect transition="in" filter="wipe(up)">
                                      <p:cBhvr>
                                        <p:cTn id="14" dur="500"/>
                                        <p:tgtEl>
                                          <p:spTgt spid="27"/>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B67DE-5270-9848-9E0E-E2D92A7FECAB}"/>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Impact of ACEs Continued…</a:t>
            </a:r>
          </a:p>
        </p:txBody>
      </p:sp>
      <p:pic>
        <p:nvPicPr>
          <p:cNvPr id="13" name="Picture 12">
            <a:extLst>
              <a:ext uri="{FF2B5EF4-FFF2-40B4-BE49-F238E27FC236}">
                <a16:creationId xmlns:a16="http://schemas.microsoft.com/office/drawing/2014/main" id="{38B12E7E-93EE-DD4E-97BB-7382E2E7C96F}"/>
              </a:ext>
            </a:extLst>
          </p:cNvPr>
          <p:cNvPicPr>
            <a:picLocks noChangeAspect="1"/>
          </p:cNvPicPr>
          <p:nvPr/>
        </p:nvPicPr>
        <p:blipFill>
          <a:blip r:embed="rId3"/>
          <a:stretch>
            <a:fillRect/>
          </a:stretch>
        </p:blipFill>
        <p:spPr>
          <a:xfrm>
            <a:off x="421710" y="1822073"/>
            <a:ext cx="2211387" cy="1789724"/>
          </a:xfrm>
          <a:prstGeom prst="rect">
            <a:avLst/>
          </a:prstGeom>
        </p:spPr>
      </p:pic>
      <p:pic>
        <p:nvPicPr>
          <p:cNvPr id="11" name="Picture 10">
            <a:extLst>
              <a:ext uri="{FF2B5EF4-FFF2-40B4-BE49-F238E27FC236}">
                <a16:creationId xmlns:a16="http://schemas.microsoft.com/office/drawing/2014/main" id="{DB1F4736-6F1B-0647-993B-4A5731CCA992}"/>
              </a:ext>
            </a:extLst>
          </p:cNvPr>
          <p:cNvPicPr>
            <a:picLocks noChangeAspect="1"/>
          </p:cNvPicPr>
          <p:nvPr/>
        </p:nvPicPr>
        <p:blipFill>
          <a:blip r:embed="rId4"/>
          <a:stretch>
            <a:fillRect/>
          </a:stretch>
        </p:blipFill>
        <p:spPr>
          <a:xfrm>
            <a:off x="2877989" y="1885279"/>
            <a:ext cx="1870615" cy="1789724"/>
          </a:xfrm>
          <a:prstGeom prst="rect">
            <a:avLst/>
          </a:prstGeom>
        </p:spPr>
      </p:pic>
      <p:pic>
        <p:nvPicPr>
          <p:cNvPr id="17" name="Picture 16">
            <a:extLst>
              <a:ext uri="{FF2B5EF4-FFF2-40B4-BE49-F238E27FC236}">
                <a16:creationId xmlns:a16="http://schemas.microsoft.com/office/drawing/2014/main" id="{5BE7BF81-3843-004C-A211-3ADA464B7D49}"/>
              </a:ext>
            </a:extLst>
          </p:cNvPr>
          <p:cNvPicPr>
            <a:picLocks noChangeAspect="1"/>
          </p:cNvPicPr>
          <p:nvPr/>
        </p:nvPicPr>
        <p:blipFill>
          <a:blip r:embed="rId5"/>
          <a:stretch>
            <a:fillRect/>
          </a:stretch>
        </p:blipFill>
        <p:spPr>
          <a:xfrm>
            <a:off x="5356420" y="1759638"/>
            <a:ext cx="1479155" cy="2041005"/>
          </a:xfrm>
          <a:prstGeom prst="rect">
            <a:avLst/>
          </a:prstGeom>
        </p:spPr>
      </p:pic>
      <p:pic>
        <p:nvPicPr>
          <p:cNvPr id="19" name="Picture 18">
            <a:extLst>
              <a:ext uri="{FF2B5EF4-FFF2-40B4-BE49-F238E27FC236}">
                <a16:creationId xmlns:a16="http://schemas.microsoft.com/office/drawing/2014/main" id="{6D9A083B-A049-3546-9C92-64EEF12013AF}"/>
              </a:ext>
            </a:extLst>
          </p:cNvPr>
          <p:cNvPicPr>
            <a:picLocks noChangeAspect="1"/>
          </p:cNvPicPr>
          <p:nvPr/>
        </p:nvPicPr>
        <p:blipFill>
          <a:blip r:embed="rId6"/>
          <a:stretch>
            <a:fillRect/>
          </a:stretch>
        </p:blipFill>
        <p:spPr>
          <a:xfrm>
            <a:off x="9985314" y="1794220"/>
            <a:ext cx="1570004" cy="2041005"/>
          </a:xfrm>
          <a:prstGeom prst="rect">
            <a:avLst/>
          </a:prstGeom>
        </p:spPr>
      </p:pic>
      <p:pic>
        <p:nvPicPr>
          <p:cNvPr id="21" name="Picture 20">
            <a:extLst>
              <a:ext uri="{FF2B5EF4-FFF2-40B4-BE49-F238E27FC236}">
                <a16:creationId xmlns:a16="http://schemas.microsoft.com/office/drawing/2014/main" id="{820C7EBF-5944-484A-9688-036C28D1652F}"/>
              </a:ext>
            </a:extLst>
          </p:cNvPr>
          <p:cNvPicPr>
            <a:picLocks noChangeAspect="1"/>
          </p:cNvPicPr>
          <p:nvPr/>
        </p:nvPicPr>
        <p:blipFill>
          <a:blip r:embed="rId7"/>
          <a:stretch>
            <a:fillRect/>
          </a:stretch>
        </p:blipFill>
        <p:spPr>
          <a:xfrm>
            <a:off x="7684132" y="1696432"/>
            <a:ext cx="1427588" cy="2041005"/>
          </a:xfrm>
          <a:prstGeom prst="rect">
            <a:avLst/>
          </a:prstGeom>
        </p:spPr>
      </p:pic>
      <p:pic>
        <p:nvPicPr>
          <p:cNvPr id="25" name="Picture 24">
            <a:extLst>
              <a:ext uri="{FF2B5EF4-FFF2-40B4-BE49-F238E27FC236}">
                <a16:creationId xmlns:a16="http://schemas.microsoft.com/office/drawing/2014/main" id="{AA9F4659-F050-904E-AD27-08E521025331}"/>
              </a:ext>
            </a:extLst>
          </p:cNvPr>
          <p:cNvPicPr>
            <a:picLocks noChangeAspect="1"/>
          </p:cNvPicPr>
          <p:nvPr/>
        </p:nvPicPr>
        <p:blipFill>
          <a:blip r:embed="rId8"/>
          <a:stretch>
            <a:fillRect/>
          </a:stretch>
        </p:blipFill>
        <p:spPr>
          <a:xfrm>
            <a:off x="6274361" y="4122821"/>
            <a:ext cx="1828800" cy="1206500"/>
          </a:xfrm>
          <a:prstGeom prst="rect">
            <a:avLst/>
          </a:prstGeom>
        </p:spPr>
      </p:pic>
      <p:pic>
        <p:nvPicPr>
          <p:cNvPr id="27" name="Picture 26">
            <a:extLst>
              <a:ext uri="{FF2B5EF4-FFF2-40B4-BE49-F238E27FC236}">
                <a16:creationId xmlns:a16="http://schemas.microsoft.com/office/drawing/2014/main" id="{49B9987E-6274-754A-9872-47B5B4ABD0FE}"/>
              </a:ext>
            </a:extLst>
          </p:cNvPr>
          <p:cNvPicPr>
            <a:picLocks noChangeAspect="1"/>
          </p:cNvPicPr>
          <p:nvPr/>
        </p:nvPicPr>
        <p:blipFill>
          <a:blip r:embed="rId9"/>
          <a:stretch>
            <a:fillRect/>
          </a:stretch>
        </p:blipFill>
        <p:spPr>
          <a:xfrm>
            <a:off x="6280567" y="5329321"/>
            <a:ext cx="1663700" cy="1320800"/>
          </a:xfrm>
          <a:prstGeom prst="rect">
            <a:avLst/>
          </a:prstGeom>
        </p:spPr>
      </p:pic>
      <p:pic>
        <p:nvPicPr>
          <p:cNvPr id="29" name="Picture 28">
            <a:extLst>
              <a:ext uri="{FF2B5EF4-FFF2-40B4-BE49-F238E27FC236}">
                <a16:creationId xmlns:a16="http://schemas.microsoft.com/office/drawing/2014/main" id="{E610CDDC-2399-1E43-8127-E1373574B249}"/>
              </a:ext>
            </a:extLst>
          </p:cNvPr>
          <p:cNvPicPr>
            <a:picLocks noChangeAspect="1"/>
          </p:cNvPicPr>
          <p:nvPr/>
        </p:nvPicPr>
        <p:blipFill>
          <a:blip r:embed="rId10"/>
          <a:stretch>
            <a:fillRect/>
          </a:stretch>
        </p:blipFill>
        <p:spPr>
          <a:xfrm>
            <a:off x="9039556" y="4734462"/>
            <a:ext cx="1879600" cy="1346200"/>
          </a:xfrm>
          <a:prstGeom prst="rect">
            <a:avLst/>
          </a:prstGeom>
        </p:spPr>
      </p:pic>
      <p:pic>
        <p:nvPicPr>
          <p:cNvPr id="31" name="Picture 30">
            <a:extLst>
              <a:ext uri="{FF2B5EF4-FFF2-40B4-BE49-F238E27FC236}">
                <a16:creationId xmlns:a16="http://schemas.microsoft.com/office/drawing/2014/main" id="{7BCB0C51-074D-484A-A7FB-06AEF9A27AB1}"/>
              </a:ext>
            </a:extLst>
          </p:cNvPr>
          <p:cNvPicPr>
            <a:picLocks noChangeAspect="1"/>
          </p:cNvPicPr>
          <p:nvPr/>
        </p:nvPicPr>
        <p:blipFill>
          <a:blip r:embed="rId11"/>
          <a:stretch>
            <a:fillRect/>
          </a:stretch>
        </p:blipFill>
        <p:spPr>
          <a:xfrm>
            <a:off x="646658" y="4024110"/>
            <a:ext cx="1761490" cy="1206500"/>
          </a:xfrm>
          <a:prstGeom prst="rect">
            <a:avLst/>
          </a:prstGeom>
        </p:spPr>
      </p:pic>
      <p:pic>
        <p:nvPicPr>
          <p:cNvPr id="38" name="Picture 37">
            <a:extLst>
              <a:ext uri="{FF2B5EF4-FFF2-40B4-BE49-F238E27FC236}">
                <a16:creationId xmlns:a16="http://schemas.microsoft.com/office/drawing/2014/main" id="{CE6790F2-DF65-7B49-ABEF-177CA8BC626C}"/>
              </a:ext>
            </a:extLst>
          </p:cNvPr>
          <p:cNvPicPr>
            <a:picLocks noChangeAspect="1"/>
          </p:cNvPicPr>
          <p:nvPr/>
        </p:nvPicPr>
        <p:blipFill>
          <a:blip r:embed="rId12"/>
          <a:stretch>
            <a:fillRect/>
          </a:stretch>
        </p:blipFill>
        <p:spPr>
          <a:xfrm>
            <a:off x="749092" y="5294110"/>
            <a:ext cx="1556622" cy="1193800"/>
          </a:xfrm>
          <a:prstGeom prst="rect">
            <a:avLst/>
          </a:prstGeom>
        </p:spPr>
      </p:pic>
      <p:pic>
        <p:nvPicPr>
          <p:cNvPr id="41" name="Picture 40">
            <a:extLst>
              <a:ext uri="{FF2B5EF4-FFF2-40B4-BE49-F238E27FC236}">
                <a16:creationId xmlns:a16="http://schemas.microsoft.com/office/drawing/2014/main" id="{AD5F4ED3-04D7-D24B-A65A-5F16E37D7CB2}"/>
              </a:ext>
            </a:extLst>
          </p:cNvPr>
          <p:cNvPicPr>
            <a:picLocks noChangeAspect="1"/>
          </p:cNvPicPr>
          <p:nvPr/>
        </p:nvPicPr>
        <p:blipFill>
          <a:blip r:embed="rId13"/>
          <a:stretch>
            <a:fillRect/>
          </a:stretch>
        </p:blipFill>
        <p:spPr>
          <a:xfrm>
            <a:off x="3400527" y="4131212"/>
            <a:ext cx="1772816" cy="1206500"/>
          </a:xfrm>
          <a:prstGeom prst="rect">
            <a:avLst/>
          </a:prstGeom>
        </p:spPr>
      </p:pic>
      <p:pic>
        <p:nvPicPr>
          <p:cNvPr id="42" name="Picture 41">
            <a:extLst>
              <a:ext uri="{FF2B5EF4-FFF2-40B4-BE49-F238E27FC236}">
                <a16:creationId xmlns:a16="http://schemas.microsoft.com/office/drawing/2014/main" id="{66735E33-7978-FC4D-8177-FBC0C99D2E71}"/>
              </a:ext>
            </a:extLst>
          </p:cNvPr>
          <p:cNvPicPr>
            <a:picLocks noChangeAspect="1"/>
          </p:cNvPicPr>
          <p:nvPr/>
        </p:nvPicPr>
        <p:blipFill>
          <a:blip r:embed="rId14"/>
          <a:stretch>
            <a:fillRect/>
          </a:stretch>
        </p:blipFill>
        <p:spPr>
          <a:xfrm>
            <a:off x="3402855" y="5369662"/>
            <a:ext cx="1549400" cy="1193800"/>
          </a:xfrm>
          <a:prstGeom prst="rect">
            <a:avLst/>
          </a:prstGeom>
        </p:spPr>
      </p:pic>
      <p:sp>
        <p:nvSpPr>
          <p:cNvPr id="43" name="TextBox 42">
            <a:extLst>
              <a:ext uri="{FF2B5EF4-FFF2-40B4-BE49-F238E27FC236}">
                <a16:creationId xmlns:a16="http://schemas.microsoft.com/office/drawing/2014/main" id="{3B265209-26C9-9446-A6B4-2D2DB181B9EE}"/>
              </a:ext>
            </a:extLst>
          </p:cNvPr>
          <p:cNvSpPr txBox="1"/>
          <p:nvPr/>
        </p:nvSpPr>
        <p:spPr>
          <a:xfrm>
            <a:off x="9102858" y="6169516"/>
            <a:ext cx="1879600" cy="343863"/>
          </a:xfrm>
          <a:prstGeom prst="rect">
            <a:avLst/>
          </a:prstGeom>
          <a:noFill/>
        </p:spPr>
        <p:txBody>
          <a:bodyPr wrap="square" rtlCol="0">
            <a:spAutoFit/>
          </a:bodyPr>
          <a:lstStyle/>
          <a:p>
            <a:r>
              <a:rPr lang="en-US" sz="1600" i="1" dirty="0"/>
              <a:t>(Young Minds, 2019)</a:t>
            </a:r>
            <a:endParaRPr lang="en-US" i="1" dirty="0"/>
          </a:p>
        </p:txBody>
      </p:sp>
      <p:sp>
        <p:nvSpPr>
          <p:cNvPr id="44" name="TextBox 43">
            <a:extLst>
              <a:ext uri="{FF2B5EF4-FFF2-40B4-BE49-F238E27FC236}">
                <a16:creationId xmlns:a16="http://schemas.microsoft.com/office/drawing/2014/main" id="{DC8856B3-42B1-4045-A62E-AB92A02DFFCD}"/>
              </a:ext>
            </a:extLst>
          </p:cNvPr>
          <p:cNvSpPr txBox="1"/>
          <p:nvPr/>
        </p:nvSpPr>
        <p:spPr>
          <a:xfrm>
            <a:off x="10296653" y="3734177"/>
            <a:ext cx="1879600" cy="343863"/>
          </a:xfrm>
          <a:prstGeom prst="rect">
            <a:avLst/>
          </a:prstGeom>
          <a:noFill/>
        </p:spPr>
        <p:txBody>
          <a:bodyPr wrap="square" rtlCol="0">
            <a:spAutoFit/>
          </a:bodyPr>
          <a:lstStyle/>
          <a:p>
            <a:r>
              <a:rPr lang="en-US" sz="1600" i="1" dirty="0"/>
              <a:t>(CHAMS, 2022)</a:t>
            </a:r>
            <a:endParaRPr lang="en-US" i="1" dirty="0"/>
          </a:p>
        </p:txBody>
      </p:sp>
    </p:spTree>
    <p:extLst>
      <p:ext uri="{BB962C8B-B14F-4D97-AF65-F5344CB8AC3E}">
        <p14:creationId xmlns:p14="http://schemas.microsoft.com/office/powerpoint/2010/main" val="323208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500" fill="hold"/>
                                        <p:tgtEl>
                                          <p:spTgt spid="17"/>
                                        </p:tgtEl>
                                        <p:attrNameLst>
                                          <p:attrName>ppt_w</p:attrName>
                                        </p:attrNameLst>
                                      </p:cBhvr>
                                      <p:tavLst>
                                        <p:tav tm="0">
                                          <p:val>
                                            <p:fltVal val="0"/>
                                          </p:val>
                                        </p:tav>
                                        <p:tav tm="100000">
                                          <p:val>
                                            <p:strVal val="#ppt_w"/>
                                          </p:val>
                                        </p:tav>
                                      </p:tavLst>
                                    </p:anim>
                                    <p:anim calcmode="lin" valueType="num">
                                      <p:cBhvr>
                                        <p:cTn id="20" dur="500" fill="hold"/>
                                        <p:tgtEl>
                                          <p:spTgt spid="17"/>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p:cTn id="25" dur="500" fill="hold"/>
                                        <p:tgtEl>
                                          <p:spTgt spid="21"/>
                                        </p:tgtEl>
                                        <p:attrNameLst>
                                          <p:attrName>ppt_w</p:attrName>
                                        </p:attrNameLst>
                                      </p:cBhvr>
                                      <p:tavLst>
                                        <p:tav tm="0">
                                          <p:val>
                                            <p:fltVal val="0"/>
                                          </p:val>
                                        </p:tav>
                                        <p:tav tm="100000">
                                          <p:val>
                                            <p:strVal val="#ppt_w"/>
                                          </p:val>
                                        </p:tav>
                                      </p:tavLst>
                                    </p:anim>
                                    <p:anim calcmode="lin" valueType="num">
                                      <p:cBhvr>
                                        <p:cTn id="26" dur="500" fill="hold"/>
                                        <p:tgtEl>
                                          <p:spTgt spid="21"/>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p:cTn id="31" dur="500" fill="hold"/>
                                        <p:tgtEl>
                                          <p:spTgt spid="19"/>
                                        </p:tgtEl>
                                        <p:attrNameLst>
                                          <p:attrName>ppt_w</p:attrName>
                                        </p:attrNameLst>
                                      </p:cBhvr>
                                      <p:tavLst>
                                        <p:tav tm="0">
                                          <p:val>
                                            <p:fltVal val="0"/>
                                          </p:val>
                                        </p:tav>
                                        <p:tav tm="100000">
                                          <p:val>
                                            <p:strVal val="#ppt_w"/>
                                          </p:val>
                                        </p:tav>
                                      </p:tavLst>
                                    </p:anim>
                                    <p:anim calcmode="lin" valueType="num">
                                      <p:cBhvr>
                                        <p:cTn id="32" dur="500" fill="hold"/>
                                        <p:tgtEl>
                                          <p:spTgt spid="19"/>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1"/>
                                        </p:tgtEl>
                                        <p:attrNameLst>
                                          <p:attrName>style.visibility</p:attrName>
                                        </p:attrNameLst>
                                      </p:cBhvr>
                                      <p:to>
                                        <p:strVal val="visible"/>
                                      </p:to>
                                    </p:set>
                                    <p:anim calcmode="lin" valueType="num">
                                      <p:cBhvr additive="base">
                                        <p:cTn id="41" dur="500" fill="hold"/>
                                        <p:tgtEl>
                                          <p:spTgt spid="31"/>
                                        </p:tgtEl>
                                        <p:attrNameLst>
                                          <p:attrName>ppt_x</p:attrName>
                                        </p:attrNameLst>
                                      </p:cBhvr>
                                      <p:tavLst>
                                        <p:tav tm="0">
                                          <p:val>
                                            <p:strVal val="#ppt_x"/>
                                          </p:val>
                                        </p:tav>
                                        <p:tav tm="100000">
                                          <p:val>
                                            <p:strVal val="#ppt_x"/>
                                          </p:val>
                                        </p:tav>
                                      </p:tavLst>
                                    </p:anim>
                                    <p:anim calcmode="lin" valueType="num">
                                      <p:cBhvr additive="base">
                                        <p:cTn id="42"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8"/>
                                        </p:tgtEl>
                                        <p:attrNameLst>
                                          <p:attrName>style.visibility</p:attrName>
                                        </p:attrNameLst>
                                      </p:cBhvr>
                                      <p:to>
                                        <p:strVal val="visible"/>
                                      </p:to>
                                    </p:set>
                                    <p:anim calcmode="lin" valueType="num">
                                      <p:cBhvr additive="base">
                                        <p:cTn id="47" dur="500" fill="hold"/>
                                        <p:tgtEl>
                                          <p:spTgt spid="38"/>
                                        </p:tgtEl>
                                        <p:attrNameLst>
                                          <p:attrName>ppt_x</p:attrName>
                                        </p:attrNameLst>
                                      </p:cBhvr>
                                      <p:tavLst>
                                        <p:tav tm="0">
                                          <p:val>
                                            <p:strVal val="#ppt_x"/>
                                          </p:val>
                                        </p:tav>
                                        <p:tav tm="100000">
                                          <p:val>
                                            <p:strVal val="#ppt_x"/>
                                          </p:val>
                                        </p:tav>
                                      </p:tavLst>
                                    </p:anim>
                                    <p:anim calcmode="lin" valueType="num">
                                      <p:cBhvr additive="base">
                                        <p:cTn id="4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ppt_x"/>
                                          </p:val>
                                        </p:tav>
                                        <p:tav tm="100000">
                                          <p:val>
                                            <p:strVal val="#ppt_x"/>
                                          </p:val>
                                        </p:tav>
                                      </p:tavLst>
                                    </p:anim>
                                    <p:anim calcmode="lin" valueType="num">
                                      <p:cBhvr additive="base">
                                        <p:cTn id="54"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2"/>
                                        </p:tgtEl>
                                        <p:attrNameLst>
                                          <p:attrName>style.visibility</p:attrName>
                                        </p:attrNameLst>
                                      </p:cBhvr>
                                      <p:to>
                                        <p:strVal val="visible"/>
                                      </p:to>
                                    </p:set>
                                    <p:anim calcmode="lin" valueType="num">
                                      <p:cBhvr additive="base">
                                        <p:cTn id="59" dur="500" fill="hold"/>
                                        <p:tgtEl>
                                          <p:spTgt spid="42"/>
                                        </p:tgtEl>
                                        <p:attrNameLst>
                                          <p:attrName>ppt_x</p:attrName>
                                        </p:attrNameLst>
                                      </p:cBhvr>
                                      <p:tavLst>
                                        <p:tav tm="0">
                                          <p:val>
                                            <p:strVal val="#ppt_x"/>
                                          </p:val>
                                        </p:tav>
                                        <p:tav tm="100000">
                                          <p:val>
                                            <p:strVal val="#ppt_x"/>
                                          </p:val>
                                        </p:tav>
                                      </p:tavLst>
                                    </p:anim>
                                    <p:anim calcmode="lin" valueType="num">
                                      <p:cBhvr additive="base">
                                        <p:cTn id="60"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additive="base">
                                        <p:cTn id="65" dur="500" fill="hold"/>
                                        <p:tgtEl>
                                          <p:spTgt spid="25"/>
                                        </p:tgtEl>
                                        <p:attrNameLst>
                                          <p:attrName>ppt_x</p:attrName>
                                        </p:attrNameLst>
                                      </p:cBhvr>
                                      <p:tavLst>
                                        <p:tav tm="0">
                                          <p:val>
                                            <p:strVal val="#ppt_x"/>
                                          </p:val>
                                        </p:tav>
                                        <p:tav tm="100000">
                                          <p:val>
                                            <p:strVal val="#ppt_x"/>
                                          </p:val>
                                        </p:tav>
                                      </p:tavLst>
                                    </p:anim>
                                    <p:anim calcmode="lin" valueType="num">
                                      <p:cBhvr additive="base">
                                        <p:cTn id="6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27"/>
                                        </p:tgtEl>
                                        <p:attrNameLst>
                                          <p:attrName>style.visibility</p:attrName>
                                        </p:attrNameLst>
                                      </p:cBhvr>
                                      <p:to>
                                        <p:strVal val="visible"/>
                                      </p:to>
                                    </p:set>
                                    <p:anim calcmode="lin" valueType="num">
                                      <p:cBhvr additive="base">
                                        <p:cTn id="71" dur="500" fill="hold"/>
                                        <p:tgtEl>
                                          <p:spTgt spid="27"/>
                                        </p:tgtEl>
                                        <p:attrNameLst>
                                          <p:attrName>ppt_x</p:attrName>
                                        </p:attrNameLst>
                                      </p:cBhvr>
                                      <p:tavLst>
                                        <p:tav tm="0">
                                          <p:val>
                                            <p:strVal val="#ppt_x"/>
                                          </p:val>
                                        </p:tav>
                                        <p:tav tm="100000">
                                          <p:val>
                                            <p:strVal val="#ppt_x"/>
                                          </p:val>
                                        </p:tav>
                                      </p:tavLst>
                                    </p:anim>
                                    <p:anim calcmode="lin" valueType="num">
                                      <p:cBhvr additive="base">
                                        <p:cTn id="7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29"/>
                                        </p:tgtEl>
                                        <p:attrNameLst>
                                          <p:attrName>style.visibility</p:attrName>
                                        </p:attrNameLst>
                                      </p:cBhvr>
                                      <p:to>
                                        <p:strVal val="visible"/>
                                      </p:to>
                                    </p:set>
                                    <p:anim calcmode="lin" valueType="num">
                                      <p:cBhvr additive="base">
                                        <p:cTn id="77" dur="500" fill="hold"/>
                                        <p:tgtEl>
                                          <p:spTgt spid="29"/>
                                        </p:tgtEl>
                                        <p:attrNameLst>
                                          <p:attrName>ppt_x</p:attrName>
                                        </p:attrNameLst>
                                      </p:cBhvr>
                                      <p:tavLst>
                                        <p:tav tm="0">
                                          <p:val>
                                            <p:strVal val="#ppt_x"/>
                                          </p:val>
                                        </p:tav>
                                        <p:tav tm="100000">
                                          <p:val>
                                            <p:strVal val="#ppt_x"/>
                                          </p:val>
                                        </p:tav>
                                      </p:tavLst>
                                    </p:anim>
                                    <p:anim calcmode="lin" valueType="num">
                                      <p:cBhvr additive="base">
                                        <p:cTn id="7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DA91B-210B-7242-84B9-AA41E23E6A4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Mental Health </a:t>
            </a:r>
          </a:p>
        </p:txBody>
      </p:sp>
      <p:graphicFrame>
        <p:nvGraphicFramePr>
          <p:cNvPr id="5" name="Content Placeholder 2">
            <a:extLst>
              <a:ext uri="{FF2B5EF4-FFF2-40B4-BE49-F238E27FC236}">
                <a16:creationId xmlns:a16="http://schemas.microsoft.com/office/drawing/2014/main" id="{B6EA8B46-8FB8-1F1B-044E-89507812CAC3}"/>
              </a:ext>
            </a:extLst>
          </p:cNvPr>
          <p:cNvGraphicFramePr>
            <a:graphicFrameLocks noGrp="1"/>
          </p:cNvGraphicFramePr>
          <p:nvPr>
            <p:ph idx="1"/>
            <p:extLst>
              <p:ext uri="{D42A27DB-BD31-4B8C-83A1-F6EECF244321}">
                <p14:modId xmlns:p14="http://schemas.microsoft.com/office/powerpoint/2010/main" val="38363741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2328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713F0-B0EE-ED47-B347-189A2DF9823E}"/>
              </a:ext>
            </a:extLst>
          </p:cNvPr>
          <p:cNvSpPr>
            <a:spLocks noGrp="1"/>
          </p:cNvSpPr>
          <p:nvPr>
            <p:ph type="title"/>
          </p:nvPr>
        </p:nvSpPr>
        <p:spPr>
          <a:xfrm>
            <a:off x="1371599" y="294538"/>
            <a:ext cx="9895951" cy="1033669"/>
          </a:xfrm>
        </p:spPr>
        <p:txBody>
          <a:bodyPr>
            <a:normAutofit/>
          </a:bodyPr>
          <a:lstStyle/>
          <a:p>
            <a:r>
              <a:rPr lang="en-US" sz="3400" dirty="0">
                <a:solidFill>
                  <a:srgbClr val="FFFFFF"/>
                </a:solidFill>
              </a:rPr>
              <a:t>Mental Health: Causes</a:t>
            </a:r>
          </a:p>
        </p:txBody>
      </p:sp>
      <p:sp>
        <p:nvSpPr>
          <p:cNvPr id="3" name="Content Placeholder 2">
            <a:extLst>
              <a:ext uri="{FF2B5EF4-FFF2-40B4-BE49-F238E27FC236}">
                <a16:creationId xmlns:a16="http://schemas.microsoft.com/office/drawing/2014/main" id="{28CCA2A7-1387-8743-B470-062DAD67E0C4}"/>
              </a:ext>
            </a:extLst>
          </p:cNvPr>
          <p:cNvSpPr>
            <a:spLocks noGrp="1"/>
          </p:cNvSpPr>
          <p:nvPr>
            <p:ph idx="1"/>
          </p:nvPr>
        </p:nvSpPr>
        <p:spPr>
          <a:xfrm>
            <a:off x="1371599" y="1891970"/>
            <a:ext cx="9724031" cy="4109585"/>
          </a:xfrm>
        </p:spPr>
        <p:txBody>
          <a:bodyPr anchor="ctr">
            <a:normAutofit/>
          </a:bodyPr>
          <a:lstStyle/>
          <a:p>
            <a:r>
              <a:rPr lang="en-US" sz="2100" dirty="0"/>
              <a:t>Adversity (ACEs)</a:t>
            </a:r>
          </a:p>
          <a:p>
            <a:r>
              <a:rPr lang="en-US" sz="2100" dirty="0"/>
              <a:t>Biological factors such as genes and chemistry (changes in the adolescent brain)</a:t>
            </a:r>
          </a:p>
          <a:p>
            <a:r>
              <a:rPr lang="en-US" sz="2100" dirty="0"/>
              <a:t>Family history of mental health problems </a:t>
            </a:r>
          </a:p>
          <a:p>
            <a:r>
              <a:rPr lang="en-US" sz="2100" dirty="0"/>
              <a:t>Physical Health problems </a:t>
            </a:r>
          </a:p>
          <a:p>
            <a:r>
              <a:rPr lang="en-US" sz="2100" dirty="0"/>
              <a:t>Difficult relationships with friends or partners</a:t>
            </a:r>
          </a:p>
          <a:p>
            <a:r>
              <a:rPr lang="en-US" sz="2100" dirty="0"/>
              <a:t>Covid19/isolation</a:t>
            </a:r>
          </a:p>
          <a:p>
            <a:r>
              <a:rPr lang="en-US" sz="2100" dirty="0"/>
              <a:t>Social media </a:t>
            </a:r>
          </a:p>
          <a:p>
            <a:r>
              <a:rPr lang="en-US" sz="2100" dirty="0"/>
              <a:t>Living in poverty</a:t>
            </a:r>
          </a:p>
          <a:p>
            <a:pPr marL="0" indent="0">
              <a:buNone/>
            </a:pPr>
            <a:endParaRPr lang="en-US" sz="2000" dirty="0"/>
          </a:p>
        </p:txBody>
      </p:sp>
    </p:spTree>
    <p:extLst>
      <p:ext uri="{BB962C8B-B14F-4D97-AF65-F5344CB8AC3E}">
        <p14:creationId xmlns:p14="http://schemas.microsoft.com/office/powerpoint/2010/main" val="311686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A00A3-1650-4E44-89CD-321B836296CD}"/>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Common Mental Health Problems (Young People)</a:t>
            </a:r>
          </a:p>
        </p:txBody>
      </p:sp>
      <p:sp>
        <p:nvSpPr>
          <p:cNvPr id="5" name="Rounded Rectangle 4">
            <a:extLst>
              <a:ext uri="{FF2B5EF4-FFF2-40B4-BE49-F238E27FC236}">
                <a16:creationId xmlns:a16="http://schemas.microsoft.com/office/drawing/2014/main" id="{2075BD83-2C85-BE4C-94BD-2D75432B7427}"/>
              </a:ext>
            </a:extLst>
          </p:cNvPr>
          <p:cNvSpPr/>
          <p:nvPr/>
        </p:nvSpPr>
        <p:spPr>
          <a:xfrm>
            <a:off x="981307" y="1891970"/>
            <a:ext cx="4282069" cy="4125951"/>
          </a:xfrm>
          <a:prstGeom prst="roundRect">
            <a:avLst/>
          </a:prstGeom>
          <a:solidFill>
            <a:schemeClr val="accent2">
              <a:lumMod val="40000"/>
              <a:lumOff val="60000"/>
              <a:alpha val="74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Arial" panose="020B0604020202020204" pitchFamily="34" charset="0"/>
              <a:buChar char="•"/>
            </a:pPr>
            <a:r>
              <a:rPr lang="en-US" sz="2000" dirty="0">
                <a:solidFill>
                  <a:schemeClr val="tx1"/>
                </a:solidFill>
              </a:rPr>
              <a:t>Anxiety</a:t>
            </a:r>
          </a:p>
          <a:p>
            <a:pPr marL="285750" indent="-285750">
              <a:buFont typeface="Arial" panose="020B0604020202020204" pitchFamily="34" charset="0"/>
              <a:buChar char="•"/>
            </a:pPr>
            <a:r>
              <a:rPr lang="en-US" sz="2000" dirty="0">
                <a:solidFill>
                  <a:schemeClr val="tx1"/>
                </a:solidFill>
              </a:rPr>
              <a:t>Depression</a:t>
            </a:r>
          </a:p>
          <a:p>
            <a:pPr marL="285750" indent="-285750">
              <a:buFont typeface="Arial" panose="020B0604020202020204" pitchFamily="34" charset="0"/>
              <a:buChar char="•"/>
            </a:pPr>
            <a:r>
              <a:rPr lang="en-US" sz="2000" dirty="0">
                <a:solidFill>
                  <a:schemeClr val="tx1"/>
                </a:solidFill>
              </a:rPr>
              <a:t>Eating disorders</a:t>
            </a:r>
          </a:p>
          <a:p>
            <a:pPr marL="285750" indent="-285750">
              <a:buFont typeface="Arial" panose="020B0604020202020204" pitchFamily="34" charset="0"/>
              <a:buChar char="•"/>
            </a:pPr>
            <a:r>
              <a:rPr lang="en-US" sz="2000" dirty="0">
                <a:solidFill>
                  <a:schemeClr val="tx1"/>
                </a:solidFill>
              </a:rPr>
              <a:t>ADHD</a:t>
            </a:r>
          </a:p>
          <a:p>
            <a:pPr marL="285750" indent="-285750">
              <a:buFont typeface="Arial" panose="020B0604020202020204" pitchFamily="34" charset="0"/>
              <a:buChar char="•"/>
            </a:pPr>
            <a:r>
              <a:rPr lang="en-US" sz="2000" dirty="0">
                <a:solidFill>
                  <a:schemeClr val="tx1"/>
                </a:solidFill>
              </a:rPr>
              <a:t>Bipolar disorder</a:t>
            </a:r>
          </a:p>
          <a:p>
            <a:pPr marL="285750" indent="-285750">
              <a:buFont typeface="Arial" panose="020B0604020202020204" pitchFamily="34" charset="0"/>
              <a:buChar char="•"/>
            </a:pPr>
            <a:r>
              <a:rPr lang="en-US" sz="2000" dirty="0">
                <a:solidFill>
                  <a:schemeClr val="tx1"/>
                </a:solidFill>
              </a:rPr>
              <a:t>Borderline Personality Disorder</a:t>
            </a:r>
          </a:p>
          <a:p>
            <a:pPr marL="285750" indent="-285750">
              <a:buFont typeface="Arial" panose="020B0604020202020204" pitchFamily="34" charset="0"/>
              <a:buChar char="•"/>
            </a:pPr>
            <a:r>
              <a:rPr lang="en-US" sz="2000" dirty="0">
                <a:solidFill>
                  <a:schemeClr val="tx1"/>
                </a:solidFill>
              </a:rPr>
              <a:t>OCD</a:t>
            </a:r>
          </a:p>
          <a:p>
            <a:pPr marL="285750" indent="-285750">
              <a:buFont typeface="Arial" panose="020B0604020202020204" pitchFamily="34" charset="0"/>
              <a:buChar char="•"/>
            </a:pPr>
            <a:r>
              <a:rPr lang="en-US" sz="2000" dirty="0">
                <a:solidFill>
                  <a:schemeClr val="tx1"/>
                </a:solidFill>
              </a:rPr>
              <a:t>Phobias</a:t>
            </a:r>
          </a:p>
          <a:p>
            <a:pPr marL="285750" indent="-285750">
              <a:buFont typeface="Arial" panose="020B0604020202020204" pitchFamily="34" charset="0"/>
              <a:buChar char="•"/>
            </a:pPr>
            <a:r>
              <a:rPr lang="en-US" sz="2000" dirty="0">
                <a:solidFill>
                  <a:schemeClr val="tx1"/>
                </a:solidFill>
              </a:rPr>
              <a:t>Psychosis</a:t>
            </a:r>
          </a:p>
          <a:p>
            <a:pPr marL="285750" indent="-285750">
              <a:buFont typeface="Arial" panose="020B0604020202020204" pitchFamily="34" charset="0"/>
              <a:buChar char="•"/>
            </a:pPr>
            <a:r>
              <a:rPr lang="en-US" sz="2000" dirty="0">
                <a:solidFill>
                  <a:schemeClr val="tx1"/>
                </a:solidFill>
              </a:rPr>
              <a:t>PTSD </a:t>
            </a:r>
          </a:p>
          <a:p>
            <a:pPr marL="285750" indent="-285750">
              <a:buFont typeface="Arial" panose="020B0604020202020204" pitchFamily="34" charset="0"/>
              <a:buChar char="•"/>
            </a:pPr>
            <a:r>
              <a:rPr lang="en-US" sz="2000" dirty="0">
                <a:solidFill>
                  <a:schemeClr val="tx1"/>
                </a:solidFill>
              </a:rPr>
              <a:t>Schizophrenia </a:t>
            </a:r>
          </a:p>
          <a:p>
            <a:pPr marL="285750" indent="-285750">
              <a:buFont typeface="Arial" panose="020B0604020202020204" pitchFamily="34" charset="0"/>
              <a:buChar char="•"/>
            </a:pPr>
            <a:endParaRPr lang="en-US" dirty="0">
              <a:solidFill>
                <a:schemeClr val="tx1"/>
              </a:solidFill>
            </a:endParaRPr>
          </a:p>
        </p:txBody>
      </p:sp>
      <p:sp>
        <p:nvSpPr>
          <p:cNvPr id="19" name="Rounded Rectangle 18">
            <a:extLst>
              <a:ext uri="{FF2B5EF4-FFF2-40B4-BE49-F238E27FC236}">
                <a16:creationId xmlns:a16="http://schemas.microsoft.com/office/drawing/2014/main" id="{10B5B043-F6B9-6447-B36F-6474D4A9365B}"/>
              </a:ext>
            </a:extLst>
          </p:cNvPr>
          <p:cNvSpPr/>
          <p:nvPr/>
        </p:nvSpPr>
        <p:spPr>
          <a:xfrm>
            <a:off x="6928624" y="1891970"/>
            <a:ext cx="4282069" cy="4125951"/>
          </a:xfrm>
          <a:prstGeom prst="roundRect">
            <a:avLst/>
          </a:prstGeom>
          <a:solidFill>
            <a:schemeClr val="accent6">
              <a:lumMod val="40000"/>
              <a:lumOff val="60000"/>
              <a:alpha val="74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Arial" panose="020B0604020202020204" pitchFamily="34" charset="0"/>
              <a:buChar char="•"/>
            </a:pPr>
            <a:r>
              <a:rPr lang="en-US" sz="2000" dirty="0">
                <a:solidFill>
                  <a:schemeClr val="tx1"/>
                </a:solidFill>
              </a:rPr>
              <a:t>Feeling hopeless, anxious and angry all the time</a:t>
            </a:r>
          </a:p>
          <a:p>
            <a:pPr marL="285750" indent="-285750">
              <a:buFont typeface="Arial" panose="020B0604020202020204" pitchFamily="34" charset="0"/>
              <a:buChar char="•"/>
            </a:pPr>
            <a:r>
              <a:rPr lang="en-US" sz="2000" dirty="0">
                <a:solidFill>
                  <a:schemeClr val="tx1"/>
                </a:solidFill>
              </a:rPr>
              <a:t>Numbness (not feeling anything)</a:t>
            </a:r>
          </a:p>
          <a:p>
            <a:pPr marL="285750" indent="-285750">
              <a:buFont typeface="Arial" panose="020B0604020202020204" pitchFamily="34" charset="0"/>
              <a:buChar char="•"/>
            </a:pPr>
            <a:r>
              <a:rPr lang="en-US" sz="2000" dirty="0">
                <a:solidFill>
                  <a:schemeClr val="tx1"/>
                </a:solidFill>
              </a:rPr>
              <a:t>Isolating yourself </a:t>
            </a:r>
          </a:p>
          <a:p>
            <a:pPr marL="285750" indent="-285750">
              <a:buFont typeface="Arial" panose="020B0604020202020204" pitchFamily="34" charset="0"/>
              <a:buChar char="•"/>
            </a:pPr>
            <a:r>
              <a:rPr lang="en-US" sz="2000" dirty="0">
                <a:solidFill>
                  <a:schemeClr val="tx1"/>
                </a:solidFill>
              </a:rPr>
              <a:t>Extreme highs and lows </a:t>
            </a:r>
          </a:p>
          <a:p>
            <a:pPr marL="285750" indent="-285750">
              <a:buFont typeface="Arial" panose="020B0604020202020204" pitchFamily="34" charset="0"/>
              <a:buChar char="•"/>
            </a:pPr>
            <a:r>
              <a:rPr lang="en-US" sz="2000" dirty="0">
                <a:solidFill>
                  <a:schemeClr val="tx1"/>
                </a:solidFill>
              </a:rPr>
              <a:t>A change in eating patterns </a:t>
            </a:r>
          </a:p>
          <a:p>
            <a:pPr marL="285750" indent="-285750">
              <a:buFont typeface="Arial" panose="020B0604020202020204" pitchFamily="34" charset="0"/>
              <a:buChar char="•"/>
            </a:pPr>
            <a:r>
              <a:rPr lang="en-US" sz="2000" dirty="0">
                <a:solidFill>
                  <a:schemeClr val="tx1"/>
                </a:solidFill>
              </a:rPr>
              <a:t>Obsessive behaviours or thoughts </a:t>
            </a:r>
          </a:p>
          <a:p>
            <a:pPr marL="285750" indent="-285750">
              <a:buFont typeface="Arial" panose="020B0604020202020204" pitchFamily="34" charset="0"/>
              <a:buChar char="•"/>
            </a:pPr>
            <a:r>
              <a:rPr lang="en-US" sz="2000" dirty="0">
                <a:solidFill>
                  <a:schemeClr val="tx1"/>
                </a:solidFill>
              </a:rPr>
              <a:t>Relying heavily on substances </a:t>
            </a:r>
          </a:p>
          <a:p>
            <a:pPr marL="285750" indent="-285750">
              <a:buFont typeface="Arial" panose="020B0604020202020204" pitchFamily="34" charset="0"/>
              <a:buChar char="•"/>
            </a:pPr>
            <a:r>
              <a:rPr lang="en-US" sz="2000" dirty="0">
                <a:solidFill>
                  <a:schemeClr val="tx1"/>
                </a:solidFill>
              </a:rPr>
              <a:t>Constant unwanted thoughts </a:t>
            </a:r>
          </a:p>
        </p:txBody>
      </p:sp>
      <p:sp>
        <p:nvSpPr>
          <p:cNvPr id="6" name="TextBox 5">
            <a:extLst>
              <a:ext uri="{FF2B5EF4-FFF2-40B4-BE49-F238E27FC236}">
                <a16:creationId xmlns:a16="http://schemas.microsoft.com/office/drawing/2014/main" id="{F639C7F2-E7A6-8E4E-BF60-3E2D19803729}"/>
              </a:ext>
            </a:extLst>
          </p:cNvPr>
          <p:cNvSpPr txBox="1"/>
          <p:nvPr/>
        </p:nvSpPr>
        <p:spPr>
          <a:xfrm>
            <a:off x="9069658" y="6313328"/>
            <a:ext cx="2118732" cy="369332"/>
          </a:xfrm>
          <a:prstGeom prst="rect">
            <a:avLst/>
          </a:prstGeom>
          <a:noFill/>
        </p:spPr>
        <p:txBody>
          <a:bodyPr wrap="square" rtlCol="0">
            <a:spAutoFit/>
          </a:bodyPr>
          <a:lstStyle/>
          <a:p>
            <a:r>
              <a:rPr lang="en-US" dirty="0"/>
              <a:t>(Young Minds, 2021)</a:t>
            </a:r>
          </a:p>
        </p:txBody>
      </p:sp>
    </p:spTree>
    <p:extLst>
      <p:ext uri="{BB962C8B-B14F-4D97-AF65-F5344CB8AC3E}">
        <p14:creationId xmlns:p14="http://schemas.microsoft.com/office/powerpoint/2010/main" val="353055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dissolve">
                                      <p:cBhvr>
                                        <p:cTn id="31" dur="500"/>
                                        <p:tgtEl>
                                          <p:spTgt spid="5">
                                            <p:txEl>
                                              <p:pRg st="4" end="4"/>
                                            </p:txEl>
                                          </p:spTgt>
                                        </p:tgtEl>
                                      </p:cBhvr>
                                    </p:animEffect>
                                  </p:childTnLst>
                                </p:cTn>
                              </p:par>
                              <p:par>
                                <p:cTn id="32" presetID="9" presetClass="entr" presetSubtype="0" fill="hold" nodeType="with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dissolve">
                                      <p:cBhvr>
                                        <p:cTn id="34" dur="500"/>
                                        <p:tgtEl>
                                          <p:spTgt spid="5">
                                            <p:txEl>
                                              <p:pRg st="5" end="5"/>
                                            </p:txEl>
                                          </p:spTgt>
                                        </p:tgtEl>
                                      </p:cBhvr>
                                    </p:animEffect>
                                  </p:childTnLst>
                                </p:cTn>
                              </p:par>
                              <p:par>
                                <p:cTn id="35" presetID="9" presetClass="entr" presetSubtype="0" fill="hold" nodeType="with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dissolve">
                                      <p:cBhvr>
                                        <p:cTn id="37" dur="500"/>
                                        <p:tgtEl>
                                          <p:spTgt spid="5">
                                            <p:txEl>
                                              <p:pRg st="6" end="6"/>
                                            </p:txEl>
                                          </p:spTgt>
                                        </p:tgtEl>
                                      </p:cBhvr>
                                    </p:animEffect>
                                  </p:childTnLst>
                                </p:cTn>
                              </p:par>
                              <p:par>
                                <p:cTn id="38" presetID="9" presetClass="entr" presetSubtype="0" fill="hold" nodeType="withEffect">
                                  <p:stCondLst>
                                    <p:cond delay="0"/>
                                  </p:stCondLst>
                                  <p:childTnLst>
                                    <p:set>
                                      <p:cBhvr>
                                        <p:cTn id="39" dur="1" fill="hold">
                                          <p:stCondLst>
                                            <p:cond delay="0"/>
                                          </p:stCondLst>
                                        </p:cTn>
                                        <p:tgtEl>
                                          <p:spTgt spid="5">
                                            <p:txEl>
                                              <p:pRg st="7" end="7"/>
                                            </p:txEl>
                                          </p:spTgt>
                                        </p:tgtEl>
                                        <p:attrNameLst>
                                          <p:attrName>style.visibility</p:attrName>
                                        </p:attrNameLst>
                                      </p:cBhvr>
                                      <p:to>
                                        <p:strVal val="visible"/>
                                      </p:to>
                                    </p:set>
                                    <p:animEffect transition="in" filter="dissolve">
                                      <p:cBhvr>
                                        <p:cTn id="40" dur="500"/>
                                        <p:tgtEl>
                                          <p:spTgt spid="5">
                                            <p:txEl>
                                              <p:pRg st="7" end="7"/>
                                            </p:txEl>
                                          </p:spTgt>
                                        </p:tgtEl>
                                      </p:cBhvr>
                                    </p:animEffect>
                                  </p:childTnLst>
                                </p:cTn>
                              </p:par>
                              <p:par>
                                <p:cTn id="41" presetID="9" presetClass="entr" presetSubtype="0" fill="hold" nodeType="with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Effect transition="in" filter="dissolve">
                                      <p:cBhvr>
                                        <p:cTn id="43" dur="500"/>
                                        <p:tgtEl>
                                          <p:spTgt spid="5">
                                            <p:txEl>
                                              <p:pRg st="8" end="8"/>
                                            </p:txEl>
                                          </p:spTgt>
                                        </p:tgtEl>
                                      </p:cBhvr>
                                    </p:animEffect>
                                  </p:childTnLst>
                                </p:cTn>
                              </p:par>
                              <p:par>
                                <p:cTn id="44" presetID="9" presetClass="entr" presetSubtype="0" fill="hold" nodeType="withEffect">
                                  <p:stCondLst>
                                    <p:cond delay="0"/>
                                  </p:stCondLst>
                                  <p:childTnLst>
                                    <p:set>
                                      <p:cBhvr>
                                        <p:cTn id="45" dur="1" fill="hold">
                                          <p:stCondLst>
                                            <p:cond delay="0"/>
                                          </p:stCondLst>
                                        </p:cTn>
                                        <p:tgtEl>
                                          <p:spTgt spid="5">
                                            <p:txEl>
                                              <p:pRg st="9" end="9"/>
                                            </p:txEl>
                                          </p:spTgt>
                                        </p:tgtEl>
                                        <p:attrNameLst>
                                          <p:attrName>style.visibility</p:attrName>
                                        </p:attrNameLst>
                                      </p:cBhvr>
                                      <p:to>
                                        <p:strVal val="visible"/>
                                      </p:to>
                                    </p:set>
                                    <p:animEffect transition="in" filter="dissolve">
                                      <p:cBhvr>
                                        <p:cTn id="46" dur="500"/>
                                        <p:tgtEl>
                                          <p:spTgt spid="5">
                                            <p:txEl>
                                              <p:pRg st="9" end="9"/>
                                            </p:txEl>
                                          </p:spTgt>
                                        </p:tgtEl>
                                      </p:cBhvr>
                                    </p:animEffect>
                                  </p:childTnLst>
                                </p:cTn>
                              </p:par>
                              <p:par>
                                <p:cTn id="47" presetID="9" presetClass="entr" presetSubtype="0" fill="hold" nodeType="with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Effect transition="in" filter="dissolve">
                                      <p:cBhvr>
                                        <p:cTn id="49" dur="500"/>
                                        <p:tgtEl>
                                          <p:spTgt spid="5">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19">
                                            <p:txEl>
                                              <p:pRg st="0" end="0"/>
                                            </p:txEl>
                                          </p:spTgt>
                                        </p:tgtEl>
                                        <p:attrNameLst>
                                          <p:attrName>style.visibility</p:attrName>
                                        </p:attrNameLst>
                                      </p:cBhvr>
                                      <p:to>
                                        <p:strVal val="visible"/>
                                      </p:to>
                                    </p:set>
                                    <p:anim calcmode="lin" valueType="num">
                                      <p:cBhvr additive="base">
                                        <p:cTn id="54"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19">
                                            <p:txEl>
                                              <p:pRg st="1" end="1"/>
                                            </p:txEl>
                                          </p:spTgt>
                                        </p:tgtEl>
                                        <p:attrNameLst>
                                          <p:attrName>style.visibility</p:attrName>
                                        </p:attrNameLst>
                                      </p:cBhvr>
                                      <p:to>
                                        <p:strVal val="visible"/>
                                      </p:to>
                                    </p:set>
                                    <p:anim calcmode="lin" valueType="num">
                                      <p:cBhvr additive="base">
                                        <p:cTn id="60"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19">
                                            <p:txEl>
                                              <p:pRg st="2" end="2"/>
                                            </p:txEl>
                                          </p:spTgt>
                                        </p:tgtEl>
                                        <p:attrNameLst>
                                          <p:attrName>style.visibility</p:attrName>
                                        </p:attrNameLst>
                                      </p:cBhvr>
                                      <p:to>
                                        <p:strVal val="visible"/>
                                      </p:to>
                                    </p:set>
                                    <p:anim calcmode="lin" valueType="num">
                                      <p:cBhvr additive="base">
                                        <p:cTn id="66" dur="500" fill="hold"/>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19">
                                            <p:txEl>
                                              <p:pRg st="3" end="3"/>
                                            </p:txEl>
                                          </p:spTgt>
                                        </p:tgtEl>
                                        <p:attrNameLst>
                                          <p:attrName>style.visibility</p:attrName>
                                        </p:attrNameLst>
                                      </p:cBhvr>
                                      <p:to>
                                        <p:strVal val="visible"/>
                                      </p:to>
                                    </p:set>
                                    <p:anim calcmode="lin" valueType="num">
                                      <p:cBhvr additive="base">
                                        <p:cTn id="72" dur="500" fill="hold"/>
                                        <p:tgtEl>
                                          <p:spTgt spid="19">
                                            <p:txEl>
                                              <p:pRg st="3" end="3"/>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nodeType="clickEffect">
                                  <p:stCondLst>
                                    <p:cond delay="0"/>
                                  </p:stCondLst>
                                  <p:childTnLst>
                                    <p:set>
                                      <p:cBhvr>
                                        <p:cTn id="77" dur="1" fill="hold">
                                          <p:stCondLst>
                                            <p:cond delay="0"/>
                                          </p:stCondLst>
                                        </p:cTn>
                                        <p:tgtEl>
                                          <p:spTgt spid="19">
                                            <p:txEl>
                                              <p:pRg st="4" end="4"/>
                                            </p:txEl>
                                          </p:spTgt>
                                        </p:tgtEl>
                                        <p:attrNameLst>
                                          <p:attrName>style.visibility</p:attrName>
                                        </p:attrNameLst>
                                      </p:cBhvr>
                                      <p:to>
                                        <p:strVal val="visible"/>
                                      </p:to>
                                    </p:set>
                                    <p:anim calcmode="lin" valueType="num">
                                      <p:cBhvr additive="base">
                                        <p:cTn id="78" dur="500" fill="hold"/>
                                        <p:tgtEl>
                                          <p:spTgt spid="19">
                                            <p:txEl>
                                              <p:pRg st="4" end="4"/>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19">
                                            <p:txEl>
                                              <p:pRg st="5" end="5"/>
                                            </p:txEl>
                                          </p:spTgt>
                                        </p:tgtEl>
                                        <p:attrNameLst>
                                          <p:attrName>style.visibility</p:attrName>
                                        </p:attrNameLst>
                                      </p:cBhvr>
                                      <p:to>
                                        <p:strVal val="visible"/>
                                      </p:to>
                                    </p:set>
                                    <p:anim calcmode="lin" valueType="num">
                                      <p:cBhvr additive="base">
                                        <p:cTn id="84" dur="500" fill="hold"/>
                                        <p:tgtEl>
                                          <p:spTgt spid="19">
                                            <p:txEl>
                                              <p:pRg st="5" end="5"/>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nodeType="clickEffect">
                                  <p:stCondLst>
                                    <p:cond delay="0"/>
                                  </p:stCondLst>
                                  <p:childTnLst>
                                    <p:set>
                                      <p:cBhvr>
                                        <p:cTn id="89" dur="1" fill="hold">
                                          <p:stCondLst>
                                            <p:cond delay="0"/>
                                          </p:stCondLst>
                                        </p:cTn>
                                        <p:tgtEl>
                                          <p:spTgt spid="19">
                                            <p:txEl>
                                              <p:pRg st="6" end="6"/>
                                            </p:txEl>
                                          </p:spTgt>
                                        </p:tgtEl>
                                        <p:attrNameLst>
                                          <p:attrName>style.visibility</p:attrName>
                                        </p:attrNameLst>
                                      </p:cBhvr>
                                      <p:to>
                                        <p:strVal val="visible"/>
                                      </p:to>
                                    </p:set>
                                    <p:anim calcmode="lin" valueType="num">
                                      <p:cBhvr additive="base">
                                        <p:cTn id="90" dur="500" fill="hold"/>
                                        <p:tgtEl>
                                          <p:spTgt spid="19">
                                            <p:txEl>
                                              <p:pRg st="6" end="6"/>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nodeType="clickEffect">
                                  <p:stCondLst>
                                    <p:cond delay="0"/>
                                  </p:stCondLst>
                                  <p:childTnLst>
                                    <p:set>
                                      <p:cBhvr>
                                        <p:cTn id="95" dur="1" fill="hold">
                                          <p:stCondLst>
                                            <p:cond delay="0"/>
                                          </p:stCondLst>
                                        </p:cTn>
                                        <p:tgtEl>
                                          <p:spTgt spid="19">
                                            <p:txEl>
                                              <p:pRg st="7" end="7"/>
                                            </p:txEl>
                                          </p:spTgt>
                                        </p:tgtEl>
                                        <p:attrNameLst>
                                          <p:attrName>style.visibility</p:attrName>
                                        </p:attrNameLst>
                                      </p:cBhvr>
                                      <p:to>
                                        <p:strVal val="visible"/>
                                      </p:to>
                                    </p:set>
                                    <p:anim calcmode="lin" valueType="num">
                                      <p:cBhvr additive="base">
                                        <p:cTn id="96" dur="500" fill="hold"/>
                                        <p:tgtEl>
                                          <p:spTgt spid="19">
                                            <p:txEl>
                                              <p:pRg st="7" end="7"/>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1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nodeType="clickEffect">
                                  <p:stCondLst>
                                    <p:cond delay="0"/>
                                  </p:stCondLst>
                                  <p:childTnLst>
                                    <p:set>
                                      <p:cBhvr>
                                        <p:cTn id="101"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AF04B-A5F0-5941-9C9E-E983B2E24B26}"/>
              </a:ext>
            </a:extLst>
          </p:cNvPr>
          <p:cNvSpPr>
            <a:spLocks noGrp="1"/>
          </p:cNvSpPr>
          <p:nvPr>
            <p:ph type="title"/>
          </p:nvPr>
        </p:nvSpPr>
        <p:spPr>
          <a:xfrm>
            <a:off x="511930" y="448841"/>
            <a:ext cx="10117810" cy="1150470"/>
          </a:xfrm>
        </p:spPr>
        <p:txBody>
          <a:bodyPr anchor="b">
            <a:normAutofit/>
          </a:bodyPr>
          <a:lstStyle/>
          <a:p>
            <a:r>
              <a:rPr lang="en-US" sz="4000" dirty="0"/>
              <a:t>Mental Health and Adolescence</a:t>
            </a:r>
          </a:p>
        </p:txBody>
      </p:sp>
      <p:sp>
        <p:nvSpPr>
          <p:cNvPr id="8" name="Content Placeholder 7">
            <a:extLst>
              <a:ext uri="{FF2B5EF4-FFF2-40B4-BE49-F238E27FC236}">
                <a16:creationId xmlns:a16="http://schemas.microsoft.com/office/drawing/2014/main" id="{C435A183-6FF0-440F-8485-4F3528ADF901}"/>
              </a:ext>
            </a:extLst>
          </p:cNvPr>
          <p:cNvSpPr>
            <a:spLocks noGrp="1"/>
          </p:cNvSpPr>
          <p:nvPr>
            <p:ph idx="1"/>
          </p:nvPr>
        </p:nvSpPr>
        <p:spPr>
          <a:xfrm>
            <a:off x="229522" y="2201592"/>
            <a:ext cx="8564137" cy="3598089"/>
          </a:xfrm>
        </p:spPr>
        <p:txBody>
          <a:bodyPr anchor="t">
            <a:normAutofit fontScale="92500" lnSpcReduction="10000"/>
          </a:bodyPr>
          <a:lstStyle/>
          <a:p>
            <a:pPr algn="just"/>
            <a:r>
              <a:rPr lang="en-GB" sz="1800" dirty="0"/>
              <a:t>WHO (2021) "Adolescence is a crucial period for developing social and emotional habits important for mental well-being”. </a:t>
            </a:r>
          </a:p>
          <a:p>
            <a:pPr algn="just"/>
            <a:r>
              <a:rPr lang="en-GB" sz="1800" dirty="0"/>
              <a:t>Experiencing adversity and having exposure to additional risks such as poverty, abuse, violence, changes emotionally and socially can make adolescents more vulnerable to mental health problems. </a:t>
            </a:r>
          </a:p>
          <a:p>
            <a:pPr algn="just"/>
            <a:r>
              <a:rPr lang="en-GB" sz="1800" dirty="0"/>
              <a:t>More likely to engage in risky behaviours such as substance misuse which will in turn, will worsen their mental health and wellbeing.</a:t>
            </a:r>
          </a:p>
          <a:p>
            <a:pPr algn="just"/>
            <a:r>
              <a:rPr lang="en-GB" sz="1800" dirty="0"/>
              <a:t>“Adolescents with mental health conditions are particularly vulnerable to social exclusion, discrimination, stigma (affecting readiness to seek help), educational difficulties, risk-taking behaviours, physical ill-health and human rights violations”.</a:t>
            </a:r>
          </a:p>
          <a:p>
            <a:pPr algn="just"/>
            <a:r>
              <a:rPr lang="en-GB" sz="1800" dirty="0"/>
              <a:t>If adolescents are exposed to adverse experiences, it is vital that they have access to mental health care in order to protect them from adversity. Should this not happen, it could have a detrimental affect on their mental state, heightened throughout adolescence.</a:t>
            </a:r>
          </a:p>
          <a:p>
            <a:pPr algn="just"/>
            <a:endParaRPr lang="en-GB" sz="1800" i="1" dirty="0"/>
          </a:p>
        </p:txBody>
      </p:sp>
      <p:pic>
        <p:nvPicPr>
          <p:cNvPr id="12" name="Content Placeholder 3">
            <a:extLst>
              <a:ext uri="{FF2B5EF4-FFF2-40B4-BE49-F238E27FC236}">
                <a16:creationId xmlns:a16="http://schemas.microsoft.com/office/drawing/2014/main" id="{8A950212-CA1D-7C49-AE96-D2F42D570065}"/>
              </a:ext>
            </a:extLst>
          </p:cNvPr>
          <p:cNvPicPr>
            <a:picLocks noChangeAspect="1"/>
          </p:cNvPicPr>
          <p:nvPr/>
        </p:nvPicPr>
        <p:blipFill rotWithShape="1">
          <a:blip r:embed="rId3"/>
          <a:srcRect r="929" b="-5"/>
          <a:stretch/>
        </p:blipFill>
        <p:spPr>
          <a:xfrm>
            <a:off x="9023181" y="1599311"/>
            <a:ext cx="2656889" cy="2574653"/>
          </a:xfrm>
          <a:prstGeom prst="rect">
            <a:avLst/>
          </a:prstGeom>
        </p:spPr>
      </p:pic>
      <p:sp>
        <p:nvSpPr>
          <p:cNvPr id="32" name="Rectangle 3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888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AF04B-A5F0-5941-9C9E-E983B2E24B26}"/>
              </a:ext>
            </a:extLst>
          </p:cNvPr>
          <p:cNvSpPr>
            <a:spLocks noGrp="1"/>
          </p:cNvSpPr>
          <p:nvPr>
            <p:ph type="title"/>
          </p:nvPr>
        </p:nvSpPr>
        <p:spPr>
          <a:xfrm>
            <a:off x="1136397" y="502020"/>
            <a:ext cx="6986936" cy="1642970"/>
          </a:xfrm>
        </p:spPr>
        <p:txBody>
          <a:bodyPr anchor="b">
            <a:normAutofit/>
          </a:bodyPr>
          <a:lstStyle/>
          <a:p>
            <a:r>
              <a:rPr lang="en-US" sz="4000" dirty="0"/>
              <a:t>Mental Health and Adolescence continued… </a:t>
            </a:r>
          </a:p>
        </p:txBody>
      </p:sp>
      <p:sp>
        <p:nvSpPr>
          <p:cNvPr id="8" name="Content Placeholder 7">
            <a:extLst>
              <a:ext uri="{FF2B5EF4-FFF2-40B4-BE49-F238E27FC236}">
                <a16:creationId xmlns:a16="http://schemas.microsoft.com/office/drawing/2014/main" id="{C435A183-6FF0-440F-8485-4F3528ADF901}"/>
              </a:ext>
            </a:extLst>
          </p:cNvPr>
          <p:cNvSpPr>
            <a:spLocks noGrp="1"/>
          </p:cNvSpPr>
          <p:nvPr>
            <p:ph idx="1"/>
          </p:nvPr>
        </p:nvSpPr>
        <p:spPr>
          <a:xfrm>
            <a:off x="245327" y="2405894"/>
            <a:ext cx="6986936" cy="3950086"/>
          </a:xfrm>
        </p:spPr>
        <p:txBody>
          <a:bodyPr anchor="t">
            <a:normAutofit/>
          </a:bodyPr>
          <a:lstStyle/>
          <a:p>
            <a:r>
              <a:rPr lang="en-GB" sz="1800" dirty="0"/>
              <a:t>The more risk factors adolescents are exposed to, the greater the potential impact on their mental health. Factors that can contribute to stress during adolescence include exposure to adversity, pressure to conform with peers (WHO, 2021)</a:t>
            </a:r>
          </a:p>
          <a:p>
            <a:r>
              <a:rPr lang="en-GB" sz="1800" dirty="0">
                <a:cs typeface="Arial" panose="020B0604020202020204" pitchFamily="34" charset="0"/>
              </a:rPr>
              <a:t>Children who experience stressful and poor quality childhoods are more likely to adopt health-harming behaviours during adolescence which can themselves lead to mental health illnesses and diseases such as cancer, heart disease and diabetes later in life (Public Health Wales, 2015). </a:t>
            </a:r>
            <a:endParaRPr lang="en-US" sz="1400" dirty="0"/>
          </a:p>
          <a:p>
            <a:endParaRPr lang="en-GB" sz="1800" dirty="0">
              <a:cs typeface="Arial" panose="020B0604020202020204" pitchFamily="34" charset="0"/>
            </a:endParaRPr>
          </a:p>
        </p:txBody>
      </p:sp>
      <p:sp>
        <p:nvSpPr>
          <p:cNvPr id="41" name="Rectangle 4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Content Placeholder 3">
            <a:extLst>
              <a:ext uri="{FF2B5EF4-FFF2-40B4-BE49-F238E27FC236}">
                <a16:creationId xmlns:a16="http://schemas.microsoft.com/office/drawing/2014/main" id="{8A950212-CA1D-7C49-AE96-D2F42D570065}"/>
              </a:ext>
            </a:extLst>
          </p:cNvPr>
          <p:cNvPicPr>
            <a:picLocks noChangeAspect="1"/>
          </p:cNvPicPr>
          <p:nvPr/>
        </p:nvPicPr>
        <p:blipFill rotWithShape="1">
          <a:blip r:embed="rId3"/>
          <a:srcRect r="929" b="-5"/>
          <a:stretch/>
        </p:blipFill>
        <p:spPr>
          <a:xfrm>
            <a:off x="7370464" y="2287178"/>
            <a:ext cx="3316970" cy="3214310"/>
          </a:xfrm>
          <a:prstGeom prst="rect">
            <a:avLst/>
          </a:prstGeom>
        </p:spPr>
      </p:pic>
    </p:spTree>
    <p:extLst>
      <p:ext uri="{BB962C8B-B14F-4D97-AF65-F5344CB8AC3E}">
        <p14:creationId xmlns:p14="http://schemas.microsoft.com/office/powerpoint/2010/main" val="136502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3842780A-6355-CA4D-8573-7190F13CB243}"/>
              </a:ext>
            </a:extLst>
          </p:cNvPr>
          <p:cNvSpPr txBox="1"/>
          <p:nvPr/>
        </p:nvSpPr>
        <p:spPr>
          <a:xfrm>
            <a:off x="10334588" y="6309490"/>
            <a:ext cx="1536700" cy="369332"/>
          </a:xfrm>
          <a:prstGeom prst="rect">
            <a:avLst/>
          </a:prstGeom>
          <a:noFill/>
        </p:spPr>
        <p:txBody>
          <a:bodyPr wrap="square" rtlCol="0">
            <a:spAutoFit/>
          </a:bodyPr>
          <a:lstStyle/>
          <a:p>
            <a:r>
              <a:rPr lang="en-US" sz="1600" i="1" dirty="0"/>
              <a:t>(CHAMS,2022</a:t>
            </a:r>
            <a:r>
              <a:rPr lang="en-US" i="1" dirty="0"/>
              <a:t>)</a:t>
            </a:r>
          </a:p>
        </p:txBody>
      </p:sp>
      <p:pic>
        <p:nvPicPr>
          <p:cNvPr id="42" name="Picture 41">
            <a:extLst>
              <a:ext uri="{FF2B5EF4-FFF2-40B4-BE49-F238E27FC236}">
                <a16:creationId xmlns:a16="http://schemas.microsoft.com/office/drawing/2014/main" id="{F21026CA-CCDD-C044-B19D-A9108E338C80}"/>
              </a:ext>
            </a:extLst>
          </p:cNvPr>
          <p:cNvPicPr>
            <a:picLocks noChangeAspect="1"/>
          </p:cNvPicPr>
          <p:nvPr/>
        </p:nvPicPr>
        <p:blipFill>
          <a:blip r:embed="rId3"/>
          <a:stretch>
            <a:fillRect/>
          </a:stretch>
        </p:blipFill>
        <p:spPr>
          <a:xfrm>
            <a:off x="636306" y="968276"/>
            <a:ext cx="4921205" cy="2285225"/>
          </a:xfrm>
          <a:prstGeom prst="rect">
            <a:avLst/>
          </a:prstGeom>
        </p:spPr>
      </p:pic>
      <p:pic>
        <p:nvPicPr>
          <p:cNvPr id="44" name="Picture 43">
            <a:extLst>
              <a:ext uri="{FF2B5EF4-FFF2-40B4-BE49-F238E27FC236}">
                <a16:creationId xmlns:a16="http://schemas.microsoft.com/office/drawing/2014/main" id="{046D178B-B5A6-914B-A120-6F6043D8C8BD}"/>
              </a:ext>
            </a:extLst>
          </p:cNvPr>
          <p:cNvPicPr>
            <a:picLocks noChangeAspect="1"/>
          </p:cNvPicPr>
          <p:nvPr/>
        </p:nvPicPr>
        <p:blipFill>
          <a:blip r:embed="rId4"/>
          <a:stretch>
            <a:fillRect/>
          </a:stretch>
        </p:blipFill>
        <p:spPr>
          <a:xfrm>
            <a:off x="6893467" y="1143775"/>
            <a:ext cx="3898900" cy="2285225"/>
          </a:xfrm>
          <a:prstGeom prst="rect">
            <a:avLst/>
          </a:prstGeom>
        </p:spPr>
      </p:pic>
      <p:pic>
        <p:nvPicPr>
          <p:cNvPr id="46" name="Picture 45">
            <a:extLst>
              <a:ext uri="{FF2B5EF4-FFF2-40B4-BE49-F238E27FC236}">
                <a16:creationId xmlns:a16="http://schemas.microsoft.com/office/drawing/2014/main" id="{B07EA4C5-09CB-E740-BF52-FD3F208F50AF}"/>
              </a:ext>
            </a:extLst>
          </p:cNvPr>
          <p:cNvPicPr>
            <a:picLocks noChangeAspect="1"/>
          </p:cNvPicPr>
          <p:nvPr/>
        </p:nvPicPr>
        <p:blipFill>
          <a:blip r:embed="rId5"/>
          <a:stretch>
            <a:fillRect/>
          </a:stretch>
        </p:blipFill>
        <p:spPr>
          <a:xfrm>
            <a:off x="1251055" y="4099543"/>
            <a:ext cx="9791700" cy="2285225"/>
          </a:xfrm>
          <a:prstGeom prst="rect">
            <a:avLst/>
          </a:prstGeom>
        </p:spPr>
      </p:pic>
      <p:sp>
        <p:nvSpPr>
          <p:cNvPr id="5" name="Right Arrow 4">
            <a:extLst>
              <a:ext uri="{FF2B5EF4-FFF2-40B4-BE49-F238E27FC236}">
                <a16:creationId xmlns:a16="http://schemas.microsoft.com/office/drawing/2014/main" id="{6EAD72B6-CE6A-D049-812F-1E7F187C4CFD}"/>
              </a:ext>
            </a:extLst>
          </p:cNvPr>
          <p:cNvSpPr/>
          <p:nvPr/>
        </p:nvSpPr>
        <p:spPr>
          <a:xfrm rot="16200000">
            <a:off x="1067218" y="3294124"/>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Arrow 10">
            <a:extLst>
              <a:ext uri="{FF2B5EF4-FFF2-40B4-BE49-F238E27FC236}">
                <a16:creationId xmlns:a16="http://schemas.microsoft.com/office/drawing/2014/main" id="{18EA2D29-B75C-3A44-966C-C22226380C1D}"/>
              </a:ext>
            </a:extLst>
          </p:cNvPr>
          <p:cNvSpPr/>
          <p:nvPr/>
        </p:nvSpPr>
        <p:spPr>
          <a:xfrm rot="16200000">
            <a:off x="2764493" y="3294123"/>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Arrow 11">
            <a:extLst>
              <a:ext uri="{FF2B5EF4-FFF2-40B4-BE49-F238E27FC236}">
                <a16:creationId xmlns:a16="http://schemas.microsoft.com/office/drawing/2014/main" id="{AEA5E76B-6901-CB47-AE99-6924F423D3B3}"/>
              </a:ext>
            </a:extLst>
          </p:cNvPr>
          <p:cNvSpPr/>
          <p:nvPr/>
        </p:nvSpPr>
        <p:spPr>
          <a:xfrm rot="16200000">
            <a:off x="4441430" y="3294124"/>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D2BA9DAD-8DE4-654E-A410-B38A24463BC5}"/>
              </a:ext>
            </a:extLst>
          </p:cNvPr>
          <p:cNvSpPr/>
          <p:nvPr/>
        </p:nvSpPr>
        <p:spPr>
          <a:xfrm rot="16200000">
            <a:off x="7602707" y="3424158"/>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ight Arrow 13">
            <a:extLst>
              <a:ext uri="{FF2B5EF4-FFF2-40B4-BE49-F238E27FC236}">
                <a16:creationId xmlns:a16="http://schemas.microsoft.com/office/drawing/2014/main" id="{A57FD144-AB4B-7440-8A0A-EAF3500D33EF}"/>
              </a:ext>
            </a:extLst>
          </p:cNvPr>
          <p:cNvSpPr/>
          <p:nvPr/>
        </p:nvSpPr>
        <p:spPr>
          <a:xfrm rot="16200000">
            <a:off x="9722329" y="3424159"/>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4">
            <a:extLst>
              <a:ext uri="{FF2B5EF4-FFF2-40B4-BE49-F238E27FC236}">
                <a16:creationId xmlns:a16="http://schemas.microsoft.com/office/drawing/2014/main" id="{8CAF4312-FF52-CD40-826A-DB778DC3BD0B}"/>
              </a:ext>
            </a:extLst>
          </p:cNvPr>
          <p:cNvSpPr/>
          <p:nvPr/>
        </p:nvSpPr>
        <p:spPr>
          <a:xfrm rot="13459499">
            <a:off x="4846963" y="5969451"/>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Arrow 15">
            <a:extLst>
              <a:ext uri="{FF2B5EF4-FFF2-40B4-BE49-F238E27FC236}">
                <a16:creationId xmlns:a16="http://schemas.microsoft.com/office/drawing/2014/main" id="{9871A7F2-5313-B84B-991F-B42DFE4EADAB}"/>
              </a:ext>
            </a:extLst>
          </p:cNvPr>
          <p:cNvSpPr/>
          <p:nvPr/>
        </p:nvSpPr>
        <p:spPr>
          <a:xfrm rot="13459499">
            <a:off x="2827068" y="6171833"/>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937E1B70-B3F0-224B-B015-0FF8DC5107BB}"/>
              </a:ext>
            </a:extLst>
          </p:cNvPr>
          <p:cNvSpPr/>
          <p:nvPr/>
        </p:nvSpPr>
        <p:spPr>
          <a:xfrm rot="13459499">
            <a:off x="6680207" y="5979534"/>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Arrow 18">
            <a:extLst>
              <a:ext uri="{FF2B5EF4-FFF2-40B4-BE49-F238E27FC236}">
                <a16:creationId xmlns:a16="http://schemas.microsoft.com/office/drawing/2014/main" id="{689887C5-2B91-3640-850C-EA8C95F08FD1}"/>
              </a:ext>
            </a:extLst>
          </p:cNvPr>
          <p:cNvSpPr/>
          <p:nvPr/>
        </p:nvSpPr>
        <p:spPr>
          <a:xfrm rot="13459499">
            <a:off x="8836526" y="5934261"/>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Arrow 19">
            <a:extLst>
              <a:ext uri="{FF2B5EF4-FFF2-40B4-BE49-F238E27FC236}">
                <a16:creationId xmlns:a16="http://schemas.microsoft.com/office/drawing/2014/main" id="{F0C4F63B-88B9-5240-8798-B58FBE9E854F}"/>
              </a:ext>
            </a:extLst>
          </p:cNvPr>
          <p:cNvSpPr/>
          <p:nvPr/>
        </p:nvSpPr>
        <p:spPr>
          <a:xfrm rot="13459499">
            <a:off x="11067361" y="5695923"/>
            <a:ext cx="664831" cy="4258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654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P spid="13" grpId="0" animBg="1"/>
      <p:bldP spid="14" grpId="0" animBg="1"/>
      <p:bldP spid="15" grpId="0" animBg="1"/>
      <p:bldP spid="16" grpId="0" animBg="1"/>
      <p:bldP spid="18" grpId="0" animBg="1"/>
      <p:bldP spid="19" grpId="0" animBg="1"/>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50A02-FCA1-774A-8455-B2D1C056050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Anxiety </a:t>
            </a:r>
          </a:p>
        </p:txBody>
      </p:sp>
      <p:sp>
        <p:nvSpPr>
          <p:cNvPr id="3" name="Content Placeholder 2">
            <a:extLst>
              <a:ext uri="{FF2B5EF4-FFF2-40B4-BE49-F238E27FC236}">
                <a16:creationId xmlns:a16="http://schemas.microsoft.com/office/drawing/2014/main" id="{E857C9FC-64DF-084B-9CD0-C2EB3C3D3A4D}"/>
              </a:ext>
            </a:extLst>
          </p:cNvPr>
          <p:cNvSpPr>
            <a:spLocks noGrp="1"/>
          </p:cNvSpPr>
          <p:nvPr>
            <p:ph idx="1"/>
          </p:nvPr>
        </p:nvSpPr>
        <p:spPr>
          <a:xfrm>
            <a:off x="4810259" y="649480"/>
            <a:ext cx="6555347" cy="5546047"/>
          </a:xfrm>
        </p:spPr>
        <p:txBody>
          <a:bodyPr anchor="ctr">
            <a:normAutofit/>
          </a:bodyPr>
          <a:lstStyle/>
          <a:p>
            <a:pPr marL="0" indent="0">
              <a:buNone/>
            </a:pPr>
            <a:endParaRPr lang="en-US" sz="2000" dirty="0"/>
          </a:p>
          <a:p>
            <a:r>
              <a:rPr lang="en-US" sz="2000" dirty="0"/>
              <a:t>Mind (2022) define Anxiety as “</a:t>
            </a:r>
            <a:r>
              <a:rPr lang="en-GB" sz="2000" dirty="0"/>
              <a:t>something</a:t>
            </a:r>
            <a:r>
              <a:rPr lang="en-GB" sz="1800" dirty="0"/>
              <a:t> we feel when we are worried, tense or afraid – particularly about things that are about to happen, or which we think could happen in the future”.</a:t>
            </a:r>
            <a:endParaRPr lang="en-US" sz="1800" dirty="0"/>
          </a:p>
          <a:p>
            <a:r>
              <a:rPr lang="en-US" sz="2000" dirty="0"/>
              <a:t>Normal human feeling of fear or panic</a:t>
            </a:r>
          </a:p>
          <a:p>
            <a:r>
              <a:rPr lang="en-US" sz="2000" dirty="0"/>
              <a:t>Becomes alarming when you can’t calm down or return to a normal state</a:t>
            </a:r>
          </a:p>
          <a:p>
            <a:r>
              <a:rPr lang="en-US" sz="2000" dirty="0"/>
              <a:t>When someone is not in a stressful situation and anxieties are still present, that is when it becomes a problem. </a:t>
            </a:r>
          </a:p>
          <a:p>
            <a:r>
              <a:rPr lang="en-US" sz="2000" dirty="0"/>
              <a:t>There is an increasing number of young people who have presented as suffering with anxiety. </a:t>
            </a:r>
          </a:p>
        </p:txBody>
      </p:sp>
    </p:spTree>
    <p:extLst>
      <p:ext uri="{BB962C8B-B14F-4D97-AF65-F5344CB8AC3E}">
        <p14:creationId xmlns:p14="http://schemas.microsoft.com/office/powerpoint/2010/main" val="271689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anim calcmode="lin" valueType="num">
                                      <p:cBhvr>
                                        <p:cTn id="2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50A02-FCA1-774A-8455-B2D1C056050E}"/>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Depression </a:t>
            </a:r>
          </a:p>
        </p:txBody>
      </p:sp>
      <p:sp>
        <p:nvSpPr>
          <p:cNvPr id="3" name="Content Placeholder 2">
            <a:extLst>
              <a:ext uri="{FF2B5EF4-FFF2-40B4-BE49-F238E27FC236}">
                <a16:creationId xmlns:a16="http://schemas.microsoft.com/office/drawing/2014/main" id="{E857C9FC-64DF-084B-9CD0-C2EB3C3D3A4D}"/>
              </a:ext>
            </a:extLst>
          </p:cNvPr>
          <p:cNvSpPr>
            <a:spLocks noGrp="1"/>
          </p:cNvSpPr>
          <p:nvPr>
            <p:ph idx="1"/>
          </p:nvPr>
        </p:nvSpPr>
        <p:spPr>
          <a:xfrm>
            <a:off x="4810259" y="649480"/>
            <a:ext cx="6555347" cy="5546047"/>
          </a:xfrm>
        </p:spPr>
        <p:txBody>
          <a:bodyPr anchor="t">
            <a:normAutofit lnSpcReduction="10000"/>
          </a:bodyPr>
          <a:lstStyle/>
          <a:p>
            <a:pPr marL="0" indent="0">
              <a:buNone/>
            </a:pPr>
            <a:endParaRPr lang="en-US" sz="2000" dirty="0"/>
          </a:p>
          <a:p>
            <a:r>
              <a:rPr lang="en-GB" sz="2000" dirty="0"/>
              <a:t>Young Minds (2021) explain depression as a mood disorder where you feel very down all the time.</a:t>
            </a:r>
          </a:p>
          <a:p>
            <a:r>
              <a:rPr lang="en-GB" sz="2000" dirty="0"/>
              <a:t>While people can feel down and lack motivation at times, if that feeling is consistent for a long period of time, they may well have depression.  </a:t>
            </a:r>
          </a:p>
          <a:p>
            <a:r>
              <a:rPr lang="en-GB" sz="2000" dirty="0"/>
              <a:t>Often there is a link between both anxiety and depression for young people (PHW, 2016).</a:t>
            </a:r>
          </a:p>
          <a:p>
            <a:r>
              <a:rPr lang="en-GB" sz="2000" dirty="0"/>
              <a:t>Signs and symptoms for professionals to be aware of: </a:t>
            </a:r>
          </a:p>
          <a:p>
            <a:r>
              <a:rPr lang="en-US" sz="2000" dirty="0"/>
              <a:t>Avoiding friends and social situations, not doing things they previously wanted to do, sleep more or less than usual, feeling hopeless, possibilities of wanting to self harm, being self critical, feeling tired and not having energy.</a:t>
            </a:r>
          </a:p>
          <a:p>
            <a:r>
              <a:rPr lang="en-US" sz="2000" dirty="0"/>
              <a:t>In addition, similar to depression, Seasonal Affected Disorder occurs throughout the winter months when the weather is poorer, it is essential that youth workers take this in to consideration when supporting young people.</a:t>
            </a:r>
          </a:p>
          <a:p>
            <a:pPr marL="0" indent="0">
              <a:buNone/>
            </a:pPr>
            <a:r>
              <a:rPr lang="en-US" sz="2000" dirty="0"/>
              <a:t>				</a:t>
            </a:r>
            <a:r>
              <a:rPr lang="en-US" sz="1600" i="1" dirty="0"/>
              <a:t>(Young Minds, 2021)</a:t>
            </a:r>
          </a:p>
        </p:txBody>
      </p:sp>
    </p:spTree>
    <p:extLst>
      <p:ext uri="{BB962C8B-B14F-4D97-AF65-F5344CB8AC3E}">
        <p14:creationId xmlns:p14="http://schemas.microsoft.com/office/powerpoint/2010/main" val="33173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6A2C0-D56C-404E-8F12-521644EE035C}"/>
              </a:ext>
            </a:extLst>
          </p:cNvPr>
          <p:cNvSpPr>
            <a:spLocks noGrp="1"/>
          </p:cNvSpPr>
          <p:nvPr>
            <p:ph type="title"/>
          </p:nvPr>
        </p:nvSpPr>
        <p:spPr>
          <a:xfrm>
            <a:off x="283834" y="305296"/>
            <a:ext cx="8877398" cy="1642970"/>
          </a:xfrm>
        </p:spPr>
        <p:txBody>
          <a:bodyPr anchor="b">
            <a:normAutofit/>
          </a:bodyPr>
          <a:lstStyle/>
          <a:p>
            <a:r>
              <a:rPr lang="en-US" sz="4000" dirty="0" err="1"/>
              <a:t>Covid</a:t>
            </a:r>
            <a:r>
              <a:rPr lang="en-US" sz="4000" dirty="0"/>
              <a:t> 19: Impact on Mental Health</a:t>
            </a:r>
          </a:p>
        </p:txBody>
      </p:sp>
      <p:sp>
        <p:nvSpPr>
          <p:cNvPr id="3" name="Content Placeholder 2">
            <a:extLst>
              <a:ext uri="{FF2B5EF4-FFF2-40B4-BE49-F238E27FC236}">
                <a16:creationId xmlns:a16="http://schemas.microsoft.com/office/drawing/2014/main" id="{F8E0F30D-D489-1148-B43E-F2EE053ED791}"/>
              </a:ext>
            </a:extLst>
          </p:cNvPr>
          <p:cNvSpPr>
            <a:spLocks noGrp="1"/>
          </p:cNvSpPr>
          <p:nvPr>
            <p:ph idx="1"/>
          </p:nvPr>
        </p:nvSpPr>
        <p:spPr>
          <a:xfrm>
            <a:off x="283835" y="2405894"/>
            <a:ext cx="6563014" cy="3994473"/>
          </a:xfrm>
        </p:spPr>
        <p:txBody>
          <a:bodyPr anchor="t">
            <a:normAutofit lnSpcReduction="10000"/>
          </a:bodyPr>
          <a:lstStyle/>
          <a:p>
            <a:r>
              <a:rPr lang="en-US" sz="1700" dirty="0"/>
              <a:t> A study carried out by Panchal et al (2021) on </a:t>
            </a:r>
            <a:r>
              <a:rPr lang="en-GB" sz="1700" dirty="0"/>
              <a:t>the impact of COVID-19 and lockdown on child and adolescent mental health discovered that there was a rise in mental health problems throughout the pandemic. </a:t>
            </a:r>
            <a:endParaRPr lang="en-US" sz="1700" dirty="0"/>
          </a:p>
          <a:p>
            <a:r>
              <a:rPr lang="en-GB" sz="1700" dirty="0"/>
              <a:t>Most commonly, anxiety and depression due to a lack of routine and uncertainty around the situation and excessive exposure to the situation .(Young Minds, 2021) </a:t>
            </a:r>
          </a:p>
          <a:p>
            <a:pPr marL="0" indent="0">
              <a:buNone/>
            </a:pPr>
            <a:endParaRPr lang="en-GB" sz="1700" dirty="0"/>
          </a:p>
          <a:p>
            <a:r>
              <a:rPr lang="en-GB" sz="1700" dirty="0"/>
              <a:t>Becoming isolated at home with very little escape and lack of freedom.</a:t>
            </a:r>
          </a:p>
          <a:p>
            <a:r>
              <a:rPr lang="en-GB" sz="1700" dirty="0"/>
              <a:t>Lack of socialising with peers and close support networks.</a:t>
            </a:r>
          </a:p>
          <a:p>
            <a:pPr marL="0" indent="0">
              <a:buNone/>
            </a:pPr>
            <a:endParaRPr lang="en-GB" sz="1700" dirty="0"/>
          </a:p>
          <a:p>
            <a:r>
              <a:rPr lang="en-US" sz="1700" dirty="0"/>
              <a:t>Social Media/influencers and expectations (Image): a cause of eating disorders and body dysmorphia. </a:t>
            </a:r>
            <a:endParaRPr lang="en-GB" sz="1700" dirty="0"/>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98F4F6CE-09C9-EE41-90E2-3AED999051C2}"/>
              </a:ext>
            </a:extLst>
          </p:cNvPr>
          <p:cNvSpPr txBox="1"/>
          <p:nvPr/>
        </p:nvSpPr>
        <p:spPr>
          <a:xfrm>
            <a:off x="8577943" y="587829"/>
            <a:ext cx="2982686" cy="646331"/>
          </a:xfrm>
          <a:prstGeom prst="rect">
            <a:avLst/>
          </a:prstGeom>
          <a:noFill/>
        </p:spPr>
        <p:txBody>
          <a:bodyPr wrap="square" rtlCol="0">
            <a:spAutoFit/>
          </a:bodyPr>
          <a:lstStyle/>
          <a:p>
            <a:r>
              <a:rPr lang="en-US" sz="3600" dirty="0">
                <a:solidFill>
                  <a:srgbClr val="FF0000"/>
                </a:solidFill>
              </a:rPr>
              <a:t>59% ^ Anxiety</a:t>
            </a:r>
          </a:p>
        </p:txBody>
      </p:sp>
      <p:sp>
        <p:nvSpPr>
          <p:cNvPr id="8" name="Rectangle 7">
            <a:extLst>
              <a:ext uri="{FF2B5EF4-FFF2-40B4-BE49-F238E27FC236}">
                <a16:creationId xmlns:a16="http://schemas.microsoft.com/office/drawing/2014/main" id="{3558E644-6215-FF4D-BE8A-57B95929FADD}"/>
              </a:ext>
            </a:extLst>
          </p:cNvPr>
          <p:cNvSpPr/>
          <p:nvPr/>
        </p:nvSpPr>
        <p:spPr>
          <a:xfrm>
            <a:off x="8442774" y="1974568"/>
            <a:ext cx="3130985" cy="646331"/>
          </a:xfrm>
          <a:prstGeom prst="rect">
            <a:avLst/>
          </a:prstGeom>
        </p:spPr>
        <p:txBody>
          <a:bodyPr wrap="none">
            <a:spAutoFit/>
          </a:bodyPr>
          <a:lstStyle/>
          <a:p>
            <a:r>
              <a:rPr lang="en-US" sz="3600" dirty="0">
                <a:solidFill>
                  <a:srgbClr val="FF0000"/>
                </a:solidFill>
              </a:rPr>
              <a:t>13.9% ^ Severe </a:t>
            </a:r>
          </a:p>
        </p:txBody>
      </p:sp>
      <p:sp>
        <p:nvSpPr>
          <p:cNvPr id="21" name="TextBox 20">
            <a:extLst>
              <a:ext uri="{FF2B5EF4-FFF2-40B4-BE49-F238E27FC236}">
                <a16:creationId xmlns:a16="http://schemas.microsoft.com/office/drawing/2014/main" id="{8186975E-D448-CF47-82D0-942AABDB655E}"/>
              </a:ext>
            </a:extLst>
          </p:cNvPr>
          <p:cNvSpPr txBox="1"/>
          <p:nvPr/>
        </p:nvSpPr>
        <p:spPr>
          <a:xfrm>
            <a:off x="8503793" y="3293534"/>
            <a:ext cx="2982686" cy="553998"/>
          </a:xfrm>
          <a:prstGeom prst="rect">
            <a:avLst/>
          </a:prstGeom>
          <a:noFill/>
        </p:spPr>
        <p:txBody>
          <a:bodyPr wrap="square" rtlCol="0">
            <a:spAutoFit/>
          </a:bodyPr>
          <a:lstStyle/>
          <a:p>
            <a:r>
              <a:rPr lang="en-US" sz="3000" dirty="0">
                <a:solidFill>
                  <a:srgbClr val="FF0000"/>
                </a:solidFill>
              </a:rPr>
              <a:t>39% ^ Depression</a:t>
            </a:r>
          </a:p>
        </p:txBody>
      </p:sp>
      <p:sp>
        <p:nvSpPr>
          <p:cNvPr id="25" name="TextBox 24">
            <a:extLst>
              <a:ext uri="{FF2B5EF4-FFF2-40B4-BE49-F238E27FC236}">
                <a16:creationId xmlns:a16="http://schemas.microsoft.com/office/drawing/2014/main" id="{0134E786-499F-D84C-8683-C566CB578ECD}"/>
              </a:ext>
            </a:extLst>
          </p:cNvPr>
          <p:cNvSpPr txBox="1"/>
          <p:nvPr/>
        </p:nvSpPr>
        <p:spPr>
          <a:xfrm>
            <a:off x="8516923" y="4246786"/>
            <a:ext cx="2982686" cy="1754326"/>
          </a:xfrm>
          <a:prstGeom prst="rect">
            <a:avLst/>
          </a:prstGeom>
          <a:noFill/>
        </p:spPr>
        <p:txBody>
          <a:bodyPr wrap="square" rtlCol="0">
            <a:spAutoFit/>
          </a:bodyPr>
          <a:lstStyle/>
          <a:p>
            <a:r>
              <a:rPr lang="en-US" sz="3600" dirty="0">
                <a:solidFill>
                  <a:srgbClr val="FF0000"/>
                </a:solidFill>
              </a:rPr>
              <a:t>56% ^ Disturbed sleep</a:t>
            </a:r>
          </a:p>
        </p:txBody>
      </p:sp>
      <p:sp>
        <p:nvSpPr>
          <p:cNvPr id="37" name="TextBox 36">
            <a:extLst>
              <a:ext uri="{FF2B5EF4-FFF2-40B4-BE49-F238E27FC236}">
                <a16:creationId xmlns:a16="http://schemas.microsoft.com/office/drawing/2014/main" id="{1FFF9F20-0AA5-254F-BB93-59C91B8ADF1A}"/>
              </a:ext>
            </a:extLst>
          </p:cNvPr>
          <p:cNvSpPr txBox="1"/>
          <p:nvPr/>
        </p:nvSpPr>
        <p:spPr>
          <a:xfrm>
            <a:off x="9145704" y="6270170"/>
            <a:ext cx="2088353" cy="338554"/>
          </a:xfrm>
          <a:prstGeom prst="rect">
            <a:avLst/>
          </a:prstGeom>
          <a:noFill/>
        </p:spPr>
        <p:txBody>
          <a:bodyPr wrap="square" rtlCol="0">
            <a:spAutoFit/>
          </a:bodyPr>
          <a:lstStyle/>
          <a:p>
            <a:r>
              <a:rPr lang="en-US" sz="1600" dirty="0">
                <a:solidFill>
                  <a:schemeClr val="bg1"/>
                </a:solidFill>
              </a:rPr>
              <a:t>(Young Minds, 2021)</a:t>
            </a:r>
          </a:p>
        </p:txBody>
      </p:sp>
    </p:spTree>
    <p:extLst>
      <p:ext uri="{BB962C8B-B14F-4D97-AF65-F5344CB8AC3E}">
        <p14:creationId xmlns:p14="http://schemas.microsoft.com/office/powerpoint/2010/main" val="2252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5">
                                            <p:txEl>
                                              <p:pRg st="0" end="0"/>
                                            </p:txEl>
                                          </p:spTgt>
                                        </p:tgtEl>
                                        <p:attrNameLst>
                                          <p:attrName>style.visibility</p:attrName>
                                        </p:attrNameLst>
                                      </p:cBhvr>
                                      <p:to>
                                        <p:strVal val="visible"/>
                                      </p:to>
                                    </p:set>
                                    <p:anim calcmode="lin" valueType="num">
                                      <p:cBhvr additive="base">
                                        <p:cTn id="37"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7"/>
                                        </p:tgtEl>
                                        <p:attrNameLst>
                                          <p:attrName>style.visibility</p:attrName>
                                        </p:attrNameLst>
                                      </p:cBhvr>
                                      <p:to>
                                        <p:strVal val="visible"/>
                                      </p:to>
                                    </p:set>
                                    <p:anim calcmode="lin" valueType="num">
                                      <p:cBhvr additive="base">
                                        <p:cTn id="61" dur="500" fill="hold"/>
                                        <p:tgtEl>
                                          <p:spTgt spid="37"/>
                                        </p:tgtEl>
                                        <p:attrNameLst>
                                          <p:attrName>ppt_x</p:attrName>
                                        </p:attrNameLst>
                                      </p:cBhvr>
                                      <p:tavLst>
                                        <p:tav tm="0">
                                          <p:val>
                                            <p:strVal val="#ppt_x"/>
                                          </p:val>
                                        </p:tav>
                                        <p:tav tm="100000">
                                          <p:val>
                                            <p:strVal val="#ppt_x"/>
                                          </p:val>
                                        </p:tav>
                                      </p:tavLst>
                                    </p:anim>
                                    <p:anim calcmode="lin" valueType="num">
                                      <p:cBhvr additive="base">
                                        <p:cTn id="62"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21" grpId="0"/>
      <p:bldP spid="3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6E6D-B88C-B643-A88A-9AB024E82D00}"/>
              </a:ext>
            </a:extLst>
          </p:cNvPr>
          <p:cNvSpPr>
            <a:spLocks noGrp="1"/>
          </p:cNvSpPr>
          <p:nvPr>
            <p:ph type="title"/>
          </p:nvPr>
        </p:nvSpPr>
        <p:spPr>
          <a:xfrm>
            <a:off x="1702756" y="4502944"/>
            <a:ext cx="10515600" cy="1325563"/>
          </a:xfrm>
        </p:spPr>
        <p:txBody>
          <a:bodyPr/>
          <a:lstStyle/>
          <a:p>
            <a:r>
              <a:rPr lang="en-US" b="1" dirty="0"/>
              <a:t>ACEs can be prevented and reversed!</a:t>
            </a:r>
          </a:p>
        </p:txBody>
      </p:sp>
      <p:pic>
        <p:nvPicPr>
          <p:cNvPr id="4" name="Content Placeholder 3">
            <a:extLst>
              <a:ext uri="{FF2B5EF4-FFF2-40B4-BE49-F238E27FC236}">
                <a16:creationId xmlns:a16="http://schemas.microsoft.com/office/drawing/2014/main" id="{B56A9E35-8EB3-6644-9F3B-95E777AE4A1C}"/>
              </a:ext>
            </a:extLst>
          </p:cNvPr>
          <p:cNvPicPr>
            <a:picLocks noGrp="1" noChangeAspect="1"/>
          </p:cNvPicPr>
          <p:nvPr>
            <p:ph idx="1"/>
          </p:nvPr>
        </p:nvPicPr>
        <p:blipFill>
          <a:blip r:embed="rId2"/>
          <a:stretch>
            <a:fillRect/>
          </a:stretch>
        </p:blipFill>
        <p:spPr>
          <a:xfrm>
            <a:off x="3265945" y="1324928"/>
            <a:ext cx="5660110" cy="2812256"/>
          </a:xfrm>
        </p:spPr>
      </p:pic>
    </p:spTree>
    <p:extLst>
      <p:ext uri="{BB962C8B-B14F-4D97-AF65-F5344CB8AC3E}">
        <p14:creationId xmlns:p14="http://schemas.microsoft.com/office/powerpoint/2010/main" val="200036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strVal val="#ppt_w*0.70"/>
                                          </p:val>
                                        </p:tav>
                                        <p:tav tm="100000">
                                          <p:val>
                                            <p:strVal val="#ppt_w"/>
                                          </p:val>
                                        </p:tav>
                                      </p:tavLst>
                                    </p:anim>
                                    <p:anim calcmode="lin" valueType="num">
                                      <p:cBhvr>
                                        <p:cTn id="16" dur="1000" fill="hold"/>
                                        <p:tgtEl>
                                          <p:spTgt spid="2"/>
                                        </p:tgtEl>
                                        <p:attrNameLst>
                                          <p:attrName>ppt_h</p:attrName>
                                        </p:attrNameLst>
                                      </p:cBhvr>
                                      <p:tavLst>
                                        <p:tav tm="0">
                                          <p:val>
                                            <p:strVal val="#ppt_h"/>
                                          </p:val>
                                        </p:tav>
                                        <p:tav tm="100000">
                                          <p:val>
                                            <p:strVal val="#ppt_h"/>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D038-98C2-B74C-9427-9F2693BEEAAD}"/>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Mitigation of ACEs</a:t>
            </a:r>
          </a:p>
        </p:txBody>
      </p:sp>
      <p:sp>
        <p:nvSpPr>
          <p:cNvPr id="3" name="Content Placeholder 2">
            <a:extLst>
              <a:ext uri="{FF2B5EF4-FFF2-40B4-BE49-F238E27FC236}">
                <a16:creationId xmlns:a16="http://schemas.microsoft.com/office/drawing/2014/main" id="{981B2D3D-226B-654C-8152-18D739D70D9C}"/>
              </a:ext>
            </a:extLst>
          </p:cNvPr>
          <p:cNvSpPr>
            <a:spLocks noGrp="1"/>
          </p:cNvSpPr>
          <p:nvPr>
            <p:ph idx="1"/>
          </p:nvPr>
        </p:nvSpPr>
        <p:spPr>
          <a:xfrm>
            <a:off x="4810259" y="649480"/>
            <a:ext cx="6555347" cy="5546047"/>
          </a:xfrm>
        </p:spPr>
        <p:txBody>
          <a:bodyPr anchor="ctr">
            <a:normAutofit/>
          </a:bodyPr>
          <a:lstStyle/>
          <a:p>
            <a:r>
              <a:rPr lang="en-US" sz="2000" dirty="0"/>
              <a:t>Bring communities together</a:t>
            </a:r>
          </a:p>
          <a:p>
            <a:r>
              <a:rPr lang="en-US" sz="2000" dirty="0"/>
              <a:t> Educate communities, build positive relationships with organisations, parents, teachers and other professionals to recognise signs and mitigate ACEs working collaboratively with foundations such as Robert Wood Johnson Foundation. </a:t>
            </a:r>
          </a:p>
          <a:p>
            <a:r>
              <a:rPr lang="en-US" sz="2000" dirty="0"/>
              <a:t>Early intervention with parents before conception in order to try and break the cycle repeating.</a:t>
            </a:r>
          </a:p>
          <a:p>
            <a:r>
              <a:rPr lang="en-US" sz="2000" dirty="0"/>
              <a:t>Youth work intervention</a:t>
            </a:r>
          </a:p>
          <a:p>
            <a:r>
              <a:rPr lang="en-US" sz="2000" dirty="0"/>
              <a:t>Developing positive relationships with young people</a:t>
            </a:r>
          </a:p>
          <a:p>
            <a:r>
              <a:rPr lang="en-US" sz="2000" dirty="0"/>
              <a:t>Encourage young people to speak up (CYPRO). Educate young people on their rights, UNCRC (Rights of the child) and the recently introduced Ending Physical Punishment of Children Act (in Wales)</a:t>
            </a:r>
          </a:p>
          <a:p>
            <a:r>
              <a:rPr lang="en-US" sz="2000" dirty="0"/>
              <a:t>Encourage others to report signs or incidents to social services to prevent further adversity and suffering.</a:t>
            </a:r>
          </a:p>
        </p:txBody>
      </p:sp>
    </p:spTree>
    <p:extLst>
      <p:ext uri="{BB962C8B-B14F-4D97-AF65-F5344CB8AC3E}">
        <p14:creationId xmlns:p14="http://schemas.microsoft.com/office/powerpoint/2010/main" val="247810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D038-98C2-B74C-9427-9F2693BEEAAD}"/>
              </a:ext>
            </a:extLst>
          </p:cNvPr>
          <p:cNvSpPr>
            <a:spLocks noGrp="1"/>
          </p:cNvSpPr>
          <p:nvPr>
            <p:ph type="title"/>
          </p:nvPr>
        </p:nvSpPr>
        <p:spPr>
          <a:xfrm>
            <a:off x="418225" y="2520191"/>
            <a:ext cx="3201366" cy="1837894"/>
          </a:xfrm>
        </p:spPr>
        <p:txBody>
          <a:bodyPr anchor="b">
            <a:normAutofit/>
          </a:bodyPr>
          <a:lstStyle/>
          <a:p>
            <a:pPr algn="r"/>
            <a:r>
              <a:rPr lang="en-US" sz="4000" dirty="0">
                <a:solidFill>
                  <a:srgbClr val="FFFFFF"/>
                </a:solidFill>
              </a:rPr>
              <a:t>Youth Work Interventions </a:t>
            </a:r>
          </a:p>
        </p:txBody>
      </p:sp>
      <p:sp>
        <p:nvSpPr>
          <p:cNvPr id="3" name="Content Placeholder 2">
            <a:extLst>
              <a:ext uri="{FF2B5EF4-FFF2-40B4-BE49-F238E27FC236}">
                <a16:creationId xmlns:a16="http://schemas.microsoft.com/office/drawing/2014/main" id="{981B2D3D-226B-654C-8152-18D739D70D9C}"/>
              </a:ext>
            </a:extLst>
          </p:cNvPr>
          <p:cNvSpPr>
            <a:spLocks noGrp="1"/>
          </p:cNvSpPr>
          <p:nvPr>
            <p:ph idx="1"/>
          </p:nvPr>
        </p:nvSpPr>
        <p:spPr>
          <a:xfrm>
            <a:off x="4810259" y="649480"/>
            <a:ext cx="6555347" cy="5546047"/>
          </a:xfrm>
        </p:spPr>
        <p:txBody>
          <a:bodyPr anchor="t">
            <a:normAutofit lnSpcReduction="10000"/>
          </a:bodyPr>
          <a:lstStyle/>
          <a:p>
            <a:endParaRPr lang="en-US" sz="2000" dirty="0"/>
          </a:p>
          <a:p>
            <a:r>
              <a:rPr lang="en-US" sz="2000" dirty="0"/>
              <a:t>Devise person centered plans for young people based around wellbeing to improve their mental health </a:t>
            </a:r>
          </a:p>
          <a:p>
            <a:r>
              <a:rPr lang="en-US" sz="2000" dirty="0"/>
              <a:t>promote opportunities to young people that are participate, inclusive, educative, expressive and empowering.</a:t>
            </a:r>
          </a:p>
          <a:p>
            <a:r>
              <a:rPr lang="en-US" sz="2000" dirty="0"/>
              <a:t>Work collaboratively with health organisations, mental health specialists such as MIND, Young Minds, YPCS, Youth Services,  sports organisations and mental health charities that are trained to provide the best possible support for young people. </a:t>
            </a:r>
          </a:p>
          <a:p>
            <a:r>
              <a:rPr lang="en-US" sz="2000" dirty="0"/>
              <a:t>Build relationships within communities to promote positive and meaningful relationships and develop support networks acting as protective factors.</a:t>
            </a:r>
          </a:p>
          <a:p>
            <a:r>
              <a:rPr lang="en-US" sz="2000" dirty="0"/>
              <a:t>Promote opportunities for young people to socialise with likeminded people in order to reduce stigma attached to mental health (according to their personalised plan). (YW06)</a:t>
            </a:r>
          </a:p>
        </p:txBody>
      </p:sp>
    </p:spTree>
    <p:extLst>
      <p:ext uri="{BB962C8B-B14F-4D97-AF65-F5344CB8AC3E}">
        <p14:creationId xmlns:p14="http://schemas.microsoft.com/office/powerpoint/2010/main" val="381069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ABF24-6B5E-1E40-946C-F46A89C0BE2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Wellbeing</a:t>
            </a:r>
          </a:p>
        </p:txBody>
      </p:sp>
      <p:sp>
        <p:nvSpPr>
          <p:cNvPr id="3" name="Content Placeholder 2">
            <a:extLst>
              <a:ext uri="{FF2B5EF4-FFF2-40B4-BE49-F238E27FC236}">
                <a16:creationId xmlns:a16="http://schemas.microsoft.com/office/drawing/2014/main" id="{65D9940C-758F-5E41-807A-EBC49FEFC457}"/>
              </a:ext>
            </a:extLst>
          </p:cNvPr>
          <p:cNvSpPr>
            <a:spLocks noGrp="1"/>
          </p:cNvSpPr>
          <p:nvPr>
            <p:ph idx="1"/>
          </p:nvPr>
        </p:nvSpPr>
        <p:spPr>
          <a:xfrm>
            <a:off x="4810259" y="649480"/>
            <a:ext cx="6555347" cy="5546047"/>
          </a:xfrm>
        </p:spPr>
        <p:txBody>
          <a:bodyPr anchor="ctr">
            <a:normAutofit/>
          </a:bodyPr>
          <a:lstStyle/>
          <a:p>
            <a:r>
              <a:rPr lang="en-GB" sz="2000" dirty="0"/>
              <a:t>The Mental Health Foundation (2016) define wellbeing as “the state of being comfortable, happy and healthy”. </a:t>
            </a:r>
          </a:p>
          <a:p>
            <a:r>
              <a:rPr lang="en-GB" sz="2000" dirty="0"/>
              <a:t>This can be measured in two forms: subjective and objective wellbeing. </a:t>
            </a:r>
          </a:p>
          <a:p>
            <a:r>
              <a:rPr lang="en-GB" sz="2000" dirty="0"/>
              <a:t>Department of Health (2016)  explain subjective wellbeing as a persons own wellbeing</a:t>
            </a:r>
            <a:r>
              <a:rPr lang="en-GB" sz="2000" dirty="0">
                <a:sym typeface="Wingdings" pitchFamily="2" charset="2"/>
              </a:rPr>
              <a:t> (</a:t>
            </a:r>
            <a:r>
              <a:rPr lang="en-GB" sz="2000" dirty="0"/>
              <a:t>life satisfaction) and objective wellbeing is based on human needs and rights, food, safety and education).</a:t>
            </a:r>
          </a:p>
          <a:p>
            <a:r>
              <a:rPr lang="en-GB" sz="2000" dirty="0"/>
              <a:t>Subjective wellbeing can add 4 – 10 years on your life.</a:t>
            </a:r>
          </a:p>
          <a:p>
            <a:r>
              <a:rPr lang="en-GB" sz="2000" dirty="0"/>
              <a:t>The Well-being of Future Generations (Wales) Act 2015  aims to improve the social, economic, environmental and cultural well-being of Wales (WG, 2015)</a:t>
            </a:r>
          </a:p>
        </p:txBody>
      </p:sp>
    </p:spTree>
    <p:extLst>
      <p:ext uri="{BB962C8B-B14F-4D97-AF65-F5344CB8AC3E}">
        <p14:creationId xmlns:p14="http://schemas.microsoft.com/office/powerpoint/2010/main" val="264708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D038-98C2-B74C-9427-9F2693BEEAAD}"/>
              </a:ext>
            </a:extLst>
          </p:cNvPr>
          <p:cNvSpPr>
            <a:spLocks noGrp="1"/>
          </p:cNvSpPr>
          <p:nvPr>
            <p:ph type="title"/>
          </p:nvPr>
        </p:nvSpPr>
        <p:spPr>
          <a:xfrm>
            <a:off x="418225" y="2520191"/>
            <a:ext cx="3201366" cy="1837894"/>
          </a:xfrm>
        </p:spPr>
        <p:txBody>
          <a:bodyPr anchor="b">
            <a:normAutofit fontScale="90000"/>
          </a:bodyPr>
          <a:lstStyle/>
          <a:p>
            <a:pPr algn="r"/>
            <a:r>
              <a:rPr lang="en-US" sz="4000" dirty="0">
                <a:solidFill>
                  <a:srgbClr val="FFFFFF"/>
                </a:solidFill>
              </a:rPr>
              <a:t>Youth Work Interventions to Improve Wellbeing </a:t>
            </a:r>
          </a:p>
        </p:txBody>
      </p:sp>
      <p:sp>
        <p:nvSpPr>
          <p:cNvPr id="3" name="Content Placeholder 2">
            <a:extLst>
              <a:ext uri="{FF2B5EF4-FFF2-40B4-BE49-F238E27FC236}">
                <a16:creationId xmlns:a16="http://schemas.microsoft.com/office/drawing/2014/main" id="{981B2D3D-226B-654C-8152-18D739D70D9C}"/>
              </a:ext>
            </a:extLst>
          </p:cNvPr>
          <p:cNvSpPr>
            <a:spLocks noGrp="1"/>
          </p:cNvSpPr>
          <p:nvPr>
            <p:ph idx="1"/>
          </p:nvPr>
        </p:nvSpPr>
        <p:spPr>
          <a:xfrm>
            <a:off x="4810259" y="649480"/>
            <a:ext cx="6555347" cy="5546047"/>
          </a:xfrm>
        </p:spPr>
        <p:txBody>
          <a:bodyPr anchor="t">
            <a:normAutofit fontScale="92500" lnSpcReduction="20000"/>
          </a:bodyPr>
          <a:lstStyle/>
          <a:p>
            <a:r>
              <a:rPr lang="en-US" sz="2000" dirty="0"/>
              <a:t>Offer alternative, fun and exciting projects such as:</a:t>
            </a:r>
          </a:p>
          <a:p>
            <a:r>
              <a:rPr lang="en-US" sz="2000" dirty="0"/>
              <a:t>Upcycling (therapeutic) </a:t>
            </a:r>
          </a:p>
          <a:p>
            <a:r>
              <a:rPr lang="en-US" sz="2000" dirty="0"/>
              <a:t>Opportunities to engage with nature and the outdoors (especially in Pembrokeshire) </a:t>
            </a:r>
          </a:p>
          <a:p>
            <a:r>
              <a:rPr lang="en-US" sz="2000" dirty="0"/>
              <a:t>Opportunities to engage in meaningful volunteering projects that could lead to employment (building positive relationships with community connectors)</a:t>
            </a:r>
          </a:p>
          <a:p>
            <a:r>
              <a:rPr lang="en-US" sz="2000" dirty="0"/>
              <a:t>Beach games (take notice)</a:t>
            </a:r>
          </a:p>
          <a:p>
            <a:r>
              <a:rPr lang="en-US" sz="2000" dirty="0"/>
              <a:t>Sporting opportunities (be active)</a:t>
            </a:r>
          </a:p>
          <a:p>
            <a:r>
              <a:rPr lang="en-US" sz="2000" dirty="0"/>
              <a:t>Trips to broaden horizons </a:t>
            </a:r>
          </a:p>
          <a:p>
            <a:r>
              <a:rPr lang="en-US" sz="2000" dirty="0"/>
              <a:t>Devise a wellbeing passport to promote a healthier lifestyle </a:t>
            </a:r>
          </a:p>
          <a:p>
            <a:r>
              <a:rPr lang="en-US" sz="2000" dirty="0"/>
              <a:t>Engage in cooking programmes (you are what you eat) </a:t>
            </a:r>
          </a:p>
          <a:p>
            <a:r>
              <a:rPr lang="en-US" sz="2000" dirty="0"/>
              <a:t>Offer small interventions specific to individuals needs (State of Mind)</a:t>
            </a:r>
          </a:p>
          <a:p>
            <a:r>
              <a:rPr lang="en-US" sz="2000" dirty="0"/>
              <a:t>Educate and empower young people via vicarious learning</a:t>
            </a:r>
          </a:p>
          <a:p>
            <a:r>
              <a:rPr lang="en-US" sz="2000" dirty="0"/>
              <a:t>Emotional health and wellbeing residential trips to calming environments.</a:t>
            </a:r>
          </a:p>
          <a:p>
            <a:r>
              <a:rPr lang="en-US" sz="2000" dirty="0"/>
              <a:t>All offering a sense of purpose and belonging</a:t>
            </a:r>
          </a:p>
        </p:txBody>
      </p:sp>
    </p:spTree>
    <p:extLst>
      <p:ext uri="{BB962C8B-B14F-4D97-AF65-F5344CB8AC3E}">
        <p14:creationId xmlns:p14="http://schemas.microsoft.com/office/powerpoint/2010/main" val="659389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D038-98C2-B74C-9427-9F2693BEEAAD}"/>
              </a:ext>
            </a:extLst>
          </p:cNvPr>
          <p:cNvSpPr>
            <a:spLocks noGrp="1"/>
          </p:cNvSpPr>
          <p:nvPr>
            <p:ph type="title"/>
          </p:nvPr>
        </p:nvSpPr>
        <p:spPr>
          <a:xfrm>
            <a:off x="418225" y="968518"/>
            <a:ext cx="3201366" cy="3387497"/>
          </a:xfrm>
        </p:spPr>
        <p:txBody>
          <a:bodyPr anchor="b">
            <a:normAutofit/>
          </a:bodyPr>
          <a:lstStyle/>
          <a:p>
            <a:pPr algn="r"/>
            <a:r>
              <a:rPr lang="en-US" sz="4000" dirty="0">
                <a:solidFill>
                  <a:srgbClr val="FFFFFF"/>
                </a:solidFill>
              </a:rPr>
              <a:t>Case Study</a:t>
            </a:r>
            <a:br>
              <a:rPr lang="en-US" sz="4000" dirty="0">
                <a:solidFill>
                  <a:srgbClr val="FFFFFF"/>
                </a:solidFill>
              </a:rPr>
            </a:br>
            <a:r>
              <a:rPr lang="en-US" sz="2000" dirty="0">
                <a:solidFill>
                  <a:srgbClr val="FFFFFF"/>
                </a:solidFill>
              </a:rPr>
              <a:t>Young person aged 16</a:t>
            </a:r>
            <a:br>
              <a:rPr lang="en-US" sz="2000" dirty="0">
                <a:solidFill>
                  <a:srgbClr val="FFFFFF"/>
                </a:solidFill>
              </a:rPr>
            </a:br>
            <a:r>
              <a:rPr lang="en-US" sz="2000" dirty="0">
                <a:solidFill>
                  <a:srgbClr val="FFFFFF"/>
                </a:solidFill>
              </a:rPr>
              <a:t>Experiencing mental health problems during Covid19. </a:t>
            </a:r>
            <a:endParaRPr lang="en-US" sz="4000" dirty="0">
              <a:solidFill>
                <a:srgbClr val="FFFFFF"/>
              </a:solidFill>
            </a:endParaRPr>
          </a:p>
        </p:txBody>
      </p:sp>
      <p:sp>
        <p:nvSpPr>
          <p:cNvPr id="3" name="Content Placeholder 2">
            <a:extLst>
              <a:ext uri="{FF2B5EF4-FFF2-40B4-BE49-F238E27FC236}">
                <a16:creationId xmlns:a16="http://schemas.microsoft.com/office/drawing/2014/main" id="{981B2D3D-226B-654C-8152-18D739D70D9C}"/>
              </a:ext>
            </a:extLst>
          </p:cNvPr>
          <p:cNvSpPr>
            <a:spLocks noGrp="1"/>
          </p:cNvSpPr>
          <p:nvPr>
            <p:ph idx="1"/>
          </p:nvPr>
        </p:nvSpPr>
        <p:spPr>
          <a:xfrm>
            <a:off x="4810259" y="245328"/>
            <a:ext cx="6555347" cy="5950200"/>
          </a:xfrm>
        </p:spPr>
        <p:txBody>
          <a:bodyPr anchor="t">
            <a:normAutofit fontScale="92500" lnSpcReduction="10000"/>
          </a:bodyPr>
          <a:lstStyle/>
          <a:p>
            <a:pPr marL="0" indent="0">
              <a:buNone/>
            </a:pPr>
            <a:endParaRPr lang="en-US" sz="2000" dirty="0"/>
          </a:p>
          <a:p>
            <a:pPr marL="0" indent="0">
              <a:buNone/>
            </a:pPr>
            <a:r>
              <a:rPr lang="en-US" sz="2000" dirty="0"/>
              <a:t>Age: 16</a:t>
            </a:r>
          </a:p>
          <a:p>
            <a:pPr marL="0" indent="0">
              <a:buNone/>
            </a:pPr>
            <a:r>
              <a:rPr lang="en-US" sz="2000" dirty="0"/>
              <a:t>ACEs experienced: </a:t>
            </a:r>
          </a:p>
          <a:p>
            <a:r>
              <a:rPr lang="en-US" sz="2000" dirty="0"/>
              <a:t>Emotional Neglect, Mental Health, Family breakdown, substance misuse (young persons own mental health deteriorating, suicidal). </a:t>
            </a:r>
          </a:p>
          <a:p>
            <a:pPr marL="0" indent="0">
              <a:buNone/>
            </a:pPr>
            <a:r>
              <a:rPr lang="en-US" sz="2000" dirty="0"/>
              <a:t>Adolescence: </a:t>
            </a:r>
          </a:p>
          <a:p>
            <a:r>
              <a:rPr lang="en-US" sz="2000" dirty="0"/>
              <a:t>Changes in behaviours, displaying risky behaviours, no sense of belonging.  Experiencing family breakdown and arguments.</a:t>
            </a:r>
          </a:p>
          <a:p>
            <a:pPr marL="0" indent="0">
              <a:buNone/>
            </a:pPr>
            <a:r>
              <a:rPr lang="en-US" sz="2000" dirty="0"/>
              <a:t>Youth Work intervention: </a:t>
            </a:r>
          </a:p>
          <a:p>
            <a:r>
              <a:rPr lang="en-US" sz="2000" dirty="0"/>
              <a:t>Devised a person </a:t>
            </a:r>
            <a:r>
              <a:rPr lang="en-US" sz="2000" dirty="0" err="1"/>
              <a:t>centrerd</a:t>
            </a:r>
            <a:r>
              <a:rPr lang="en-US" sz="2000" dirty="0"/>
              <a:t> wellbeing plan based on their  interests and needs</a:t>
            </a:r>
          </a:p>
          <a:p>
            <a:r>
              <a:rPr lang="en-US" sz="2000" dirty="0"/>
              <a:t>Engaged in walk and talk sessions</a:t>
            </a:r>
          </a:p>
          <a:p>
            <a:r>
              <a:rPr lang="en-US" sz="2000" dirty="0"/>
              <a:t>Offered counselling sessions once per week with professional agencies. </a:t>
            </a:r>
          </a:p>
          <a:p>
            <a:r>
              <a:rPr lang="en-US" sz="2000" dirty="0"/>
              <a:t>Engaged activities online (with youth workers) based on the five ways to wellbeing and Future Generations Act (Wales 2015).</a:t>
            </a:r>
          </a:p>
          <a:p>
            <a:pPr marL="0" indent="0">
              <a:buNone/>
            </a:pPr>
            <a:endParaRPr lang="en-US" sz="2000" dirty="0"/>
          </a:p>
          <a:p>
            <a:endParaRPr lang="en-US" sz="2000" dirty="0"/>
          </a:p>
          <a:p>
            <a:pPr marL="0" indent="0">
              <a:buNone/>
            </a:pPr>
            <a:endParaRPr lang="en-US" sz="2000" dirty="0"/>
          </a:p>
          <a:p>
            <a:pPr>
              <a:buFontTx/>
              <a:buChar char="-"/>
            </a:pPr>
            <a:endParaRPr lang="en-US" sz="2000" dirty="0"/>
          </a:p>
          <a:p>
            <a:pPr>
              <a:buFontTx/>
              <a:buChar char="-"/>
            </a:pPr>
            <a:endParaRPr lang="en-US" sz="2000" dirty="0"/>
          </a:p>
          <a:p>
            <a:pPr marL="0" indent="0">
              <a:buNone/>
            </a:pPr>
            <a:endParaRPr lang="en-US" sz="2000" dirty="0"/>
          </a:p>
        </p:txBody>
      </p:sp>
    </p:spTree>
    <p:extLst>
      <p:ext uri="{BB962C8B-B14F-4D97-AF65-F5344CB8AC3E}">
        <p14:creationId xmlns:p14="http://schemas.microsoft.com/office/powerpoint/2010/main" val="3513157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D038-98C2-B74C-9427-9F2693BEEAAD}"/>
              </a:ext>
            </a:extLst>
          </p:cNvPr>
          <p:cNvSpPr>
            <a:spLocks noGrp="1"/>
          </p:cNvSpPr>
          <p:nvPr>
            <p:ph type="title"/>
          </p:nvPr>
        </p:nvSpPr>
        <p:spPr>
          <a:xfrm>
            <a:off x="418225" y="968518"/>
            <a:ext cx="3201366" cy="3387497"/>
          </a:xfrm>
        </p:spPr>
        <p:txBody>
          <a:bodyPr anchor="b">
            <a:normAutofit/>
          </a:bodyPr>
          <a:lstStyle/>
          <a:p>
            <a:pPr algn="r"/>
            <a:r>
              <a:rPr lang="en-US" sz="4000" dirty="0">
                <a:solidFill>
                  <a:srgbClr val="FFFFFF"/>
                </a:solidFill>
              </a:rPr>
              <a:t>Case Study</a:t>
            </a:r>
            <a:br>
              <a:rPr lang="en-US" sz="4000" dirty="0">
                <a:solidFill>
                  <a:srgbClr val="FFFFFF"/>
                </a:solidFill>
              </a:rPr>
            </a:br>
            <a:r>
              <a:rPr lang="en-US" sz="2000" dirty="0">
                <a:solidFill>
                  <a:srgbClr val="FFFFFF"/>
                </a:solidFill>
              </a:rPr>
              <a:t>Young person aged 16</a:t>
            </a:r>
            <a:br>
              <a:rPr lang="en-US" sz="2000" dirty="0">
                <a:solidFill>
                  <a:srgbClr val="FFFFFF"/>
                </a:solidFill>
              </a:rPr>
            </a:br>
            <a:r>
              <a:rPr lang="en-US" sz="2000" dirty="0">
                <a:solidFill>
                  <a:srgbClr val="FFFFFF"/>
                </a:solidFill>
              </a:rPr>
              <a:t>Experiencing mental health problems during Covid19. </a:t>
            </a:r>
            <a:endParaRPr lang="en-US" sz="4000" dirty="0">
              <a:solidFill>
                <a:srgbClr val="FFFFFF"/>
              </a:solidFill>
            </a:endParaRPr>
          </a:p>
        </p:txBody>
      </p:sp>
      <p:sp>
        <p:nvSpPr>
          <p:cNvPr id="3" name="Content Placeholder 2">
            <a:extLst>
              <a:ext uri="{FF2B5EF4-FFF2-40B4-BE49-F238E27FC236}">
                <a16:creationId xmlns:a16="http://schemas.microsoft.com/office/drawing/2014/main" id="{981B2D3D-226B-654C-8152-18D739D70D9C}"/>
              </a:ext>
            </a:extLst>
          </p:cNvPr>
          <p:cNvSpPr>
            <a:spLocks noGrp="1"/>
          </p:cNvSpPr>
          <p:nvPr>
            <p:ph idx="1"/>
          </p:nvPr>
        </p:nvSpPr>
        <p:spPr>
          <a:xfrm>
            <a:off x="4810259" y="245328"/>
            <a:ext cx="6555347" cy="5950200"/>
          </a:xfrm>
        </p:spPr>
        <p:txBody>
          <a:bodyPr anchor="t">
            <a:normAutofit lnSpcReduction="10000"/>
          </a:bodyPr>
          <a:lstStyle/>
          <a:p>
            <a:pPr marL="0" indent="0">
              <a:buNone/>
            </a:pPr>
            <a:endParaRPr lang="en-US" sz="2000" dirty="0"/>
          </a:p>
          <a:p>
            <a:pPr marL="0" indent="0">
              <a:buNone/>
            </a:pPr>
            <a:r>
              <a:rPr lang="en-US" sz="2000" dirty="0"/>
              <a:t>Outcome: </a:t>
            </a:r>
          </a:p>
          <a:p>
            <a:r>
              <a:rPr lang="en-US" sz="2000" dirty="0"/>
              <a:t>Receives support daily with improving mental health and wellbeing</a:t>
            </a:r>
          </a:p>
          <a:p>
            <a:r>
              <a:rPr lang="en-US" sz="2000" dirty="0"/>
              <a:t>Has a stable home with structure and feels safe</a:t>
            </a:r>
          </a:p>
          <a:p>
            <a:r>
              <a:rPr lang="en-US" sz="2000" dirty="0"/>
              <a:t>Learning how to live independently </a:t>
            </a:r>
          </a:p>
          <a:p>
            <a:r>
              <a:rPr lang="en-US" sz="2000" dirty="0"/>
              <a:t>Has positive contact with family </a:t>
            </a:r>
          </a:p>
          <a:p>
            <a:r>
              <a:rPr lang="en-US" sz="2000" dirty="0"/>
              <a:t>Self esteem and confidence has improved</a:t>
            </a:r>
          </a:p>
          <a:p>
            <a:r>
              <a:rPr lang="en-US" sz="2000" dirty="0"/>
              <a:t>Better relationships with friends (more sustainable)</a:t>
            </a:r>
          </a:p>
          <a:p>
            <a:r>
              <a:rPr lang="en-US" sz="2000" dirty="0"/>
              <a:t>Has a sense of belonging</a:t>
            </a:r>
          </a:p>
          <a:p>
            <a:r>
              <a:rPr lang="en-US" sz="2000" dirty="0"/>
              <a:t>Overcome adversity and now sustains a part time job and engages well in college. </a:t>
            </a:r>
          </a:p>
          <a:p>
            <a:r>
              <a:rPr lang="en-US" sz="2000" dirty="0"/>
              <a:t>Has become a member of local sports teams and continues to keep fit and active (engages with the community)</a:t>
            </a:r>
          </a:p>
          <a:p>
            <a:r>
              <a:rPr lang="en-US" sz="2000" dirty="0"/>
              <a:t>Without youth work intervention and a multi agency approach at a very concerning time, we can debate whether this young person would still be alive today.</a:t>
            </a:r>
          </a:p>
          <a:p>
            <a:pPr marL="0" indent="0">
              <a:buNone/>
            </a:pPr>
            <a:endParaRPr lang="en-US" sz="2000" dirty="0"/>
          </a:p>
          <a:p>
            <a:pPr>
              <a:buFontTx/>
              <a:buChar char="-"/>
            </a:pPr>
            <a:endParaRPr lang="en-US" sz="2000" dirty="0"/>
          </a:p>
          <a:p>
            <a:pPr>
              <a:buFontTx/>
              <a:buChar char="-"/>
            </a:pPr>
            <a:endParaRPr lang="en-US" sz="2000" dirty="0"/>
          </a:p>
          <a:p>
            <a:pPr marL="0" indent="0">
              <a:buNone/>
            </a:pPr>
            <a:endParaRPr lang="en-US" sz="2000" dirty="0"/>
          </a:p>
        </p:txBody>
      </p:sp>
    </p:spTree>
    <p:extLst>
      <p:ext uri="{BB962C8B-B14F-4D97-AF65-F5344CB8AC3E}">
        <p14:creationId xmlns:p14="http://schemas.microsoft.com/office/powerpoint/2010/main" val="3431828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F8EB-3E86-3347-A921-5BCF63294F74}"/>
              </a:ext>
            </a:extLst>
          </p:cNvPr>
          <p:cNvSpPr>
            <a:spLocks noGrp="1"/>
          </p:cNvSpPr>
          <p:nvPr>
            <p:ph type="title"/>
          </p:nvPr>
        </p:nvSpPr>
        <p:spPr/>
        <p:txBody>
          <a:bodyPr/>
          <a:lstStyle/>
          <a:p>
            <a:r>
              <a:rPr lang="en-US" dirty="0"/>
              <a:t>ACEs Don’t Define You</a:t>
            </a:r>
          </a:p>
        </p:txBody>
      </p:sp>
      <p:sp>
        <p:nvSpPr>
          <p:cNvPr id="6" name="Content Placeholder 5">
            <a:extLst>
              <a:ext uri="{FF2B5EF4-FFF2-40B4-BE49-F238E27FC236}">
                <a16:creationId xmlns:a16="http://schemas.microsoft.com/office/drawing/2014/main" id="{59500BC7-32F4-B54E-9031-8B9DB26DBBF7}"/>
              </a:ext>
            </a:extLst>
          </p:cNvPr>
          <p:cNvSpPr>
            <a:spLocks noGrp="1"/>
          </p:cNvSpPr>
          <p:nvPr>
            <p:ph idx="1"/>
          </p:nvPr>
        </p:nvSpPr>
        <p:spPr/>
        <p:txBody>
          <a:bodyPr>
            <a:normAutofit fontScale="92500" lnSpcReduction="20000"/>
          </a:bodyPr>
          <a:lstStyle/>
          <a:p>
            <a:r>
              <a:rPr lang="en-US" dirty="0"/>
              <a:t>Pacchal et al (2021) explain that adversity can be overcome, people can lead happy, healthy and successful lives. Often People that have overcome adversity are those most determined, most helpful and often end up on support work roles.</a:t>
            </a:r>
          </a:p>
          <a:p>
            <a:r>
              <a:rPr lang="en-US" dirty="0"/>
              <a:t>While ACEs tend to be generational, one positive influence can assist in changing thought processes and brain development at any stage in a person’s life. </a:t>
            </a:r>
          </a:p>
          <a:p>
            <a:r>
              <a:rPr lang="en-US" dirty="0"/>
              <a:t>While youth workers do not have magic wands to fix problems, the power of building and maintaining positive relationships with clear boundaries while acting as a positive role model for young people, as well as bringing communities together can mitigate the risk of ACEs and work towards future generations leading a happier and healthier life and improved wellbeing. </a:t>
            </a:r>
          </a:p>
        </p:txBody>
      </p:sp>
    </p:spTree>
    <p:extLst>
      <p:ext uri="{BB962C8B-B14F-4D97-AF65-F5344CB8AC3E}">
        <p14:creationId xmlns:p14="http://schemas.microsoft.com/office/powerpoint/2010/main" val="36601684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13B8-B3B4-AB47-8ED4-04F72DFD55D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408E277-3911-1B40-BE55-AD358DC6B1F1}"/>
              </a:ext>
            </a:extLst>
          </p:cNvPr>
          <p:cNvSpPr>
            <a:spLocks noGrp="1"/>
          </p:cNvSpPr>
          <p:nvPr>
            <p:ph idx="1"/>
          </p:nvPr>
        </p:nvSpPr>
        <p:spPr/>
        <p:txBody>
          <a:bodyPr>
            <a:normAutofit lnSpcReduction="10000"/>
          </a:bodyPr>
          <a:lstStyle/>
          <a:p>
            <a:r>
              <a:rPr lang="en-GB" sz="1700" dirty="0" err="1"/>
              <a:t>Bywaters</a:t>
            </a:r>
            <a:r>
              <a:rPr lang="en-GB" sz="1700" dirty="0"/>
              <a:t> P, Brady G, Sparks T, Bos E. (2014) </a:t>
            </a:r>
            <a:r>
              <a:rPr lang="en-GB" sz="1700" i="1" dirty="0"/>
              <a:t>Child welfare inequalities: new evidence, further questions. Child &amp; Family Social Work</a:t>
            </a:r>
            <a:r>
              <a:rPr lang="en-GB" sz="1700" dirty="0"/>
              <a:t>. </a:t>
            </a:r>
            <a:r>
              <a:rPr lang="en-GB" sz="1700" u="sng" dirty="0">
                <a:hlinkClick r:id="rId2"/>
              </a:rPr>
              <a:t>https://www.instituteofhealthequity.org/resources-reports/the-impact-of-adverse-experiences-in-the-home-on-children-and-young-people/impact-of-adverse-experiences-in-the-home.pdf</a:t>
            </a:r>
            <a:r>
              <a:rPr lang="en-GB" sz="1700" dirty="0"/>
              <a:t> (site visited 17/03/22)</a:t>
            </a:r>
          </a:p>
          <a:p>
            <a:r>
              <a:rPr lang="en-GB" sz="1700" dirty="0"/>
              <a:t>Centres for Disease Control (CDC) (2018) </a:t>
            </a:r>
            <a:r>
              <a:rPr lang="en-GB" sz="1700" i="1" dirty="0"/>
              <a:t>Preventing Adverse Childhood Experiences (ACEs) Online Training Module 1 Lesson 1. </a:t>
            </a:r>
            <a:r>
              <a:rPr lang="en-GB" sz="1700" u="sng" dirty="0">
                <a:hlinkClick r:id="rId3"/>
              </a:rPr>
              <a:t>https://www.youtube.com/watch?v=d-SSwYTe8TY</a:t>
            </a:r>
            <a:r>
              <a:rPr lang="en-GB" sz="1700" i="1" dirty="0"/>
              <a:t> </a:t>
            </a:r>
            <a:r>
              <a:rPr lang="en-GB" sz="1700" dirty="0"/>
              <a:t>(site visited 01/03/22) </a:t>
            </a:r>
          </a:p>
          <a:p>
            <a:r>
              <a:rPr lang="en-GB" sz="1700" dirty="0"/>
              <a:t>Department of Health (2016) </a:t>
            </a:r>
            <a:r>
              <a:rPr lang="en-GB" sz="1700" i="1" dirty="0"/>
              <a:t>Wellbeing Why it Matters to Health Policy.</a:t>
            </a:r>
            <a:r>
              <a:rPr lang="en-GB" sz="1700" dirty="0"/>
              <a:t> </a:t>
            </a:r>
            <a:r>
              <a:rPr lang="en-GB" sz="1700" u="sng" dirty="0">
                <a:hlinkClick r:id="rId4"/>
              </a:rPr>
              <a:t>https://assets.publishing.service.gov.uk/government/uploads/system/uploads/attachment_data/file/277566/Narrative__January_2014_.pdf</a:t>
            </a:r>
            <a:r>
              <a:rPr lang="en-GB" sz="1700" dirty="0"/>
              <a:t> (site Accessed 21/03/22)</a:t>
            </a:r>
          </a:p>
          <a:p>
            <a:r>
              <a:rPr lang="en-GB" sz="1700" dirty="0"/>
              <a:t>Freud, A (2020) </a:t>
            </a:r>
            <a:r>
              <a:rPr lang="en-GB" sz="1700" i="1" dirty="0"/>
              <a:t>Childhood Trauma and the Brain: UK Trauma Council </a:t>
            </a:r>
            <a:r>
              <a:rPr lang="en-GB" sz="1700" u="sng" dirty="0">
                <a:hlinkClick r:id="rId5"/>
              </a:rPr>
              <a:t>https://www.youtube.com/watch?v=xYBUY1kZpf8</a:t>
            </a:r>
            <a:r>
              <a:rPr lang="en-GB" sz="1700" dirty="0"/>
              <a:t> (site visited 20/02/22).</a:t>
            </a:r>
          </a:p>
          <a:p>
            <a:r>
              <a:rPr lang="en-GB" sz="1700" dirty="0"/>
              <a:t>Institute of Health (2015)</a:t>
            </a:r>
            <a:r>
              <a:rPr lang="en-GB" sz="1700" b="1" dirty="0"/>
              <a:t> </a:t>
            </a:r>
            <a:r>
              <a:rPr lang="en-GB" sz="1700" i="1" dirty="0"/>
              <a:t>The impact of adverse experiences in the home on the health of children and young people, and inequalities in prevalence and effects. </a:t>
            </a:r>
            <a:r>
              <a:rPr lang="en-GB" sz="1700" u="sng" dirty="0">
                <a:hlinkClick r:id="rId2"/>
              </a:rPr>
              <a:t>https://www.instituteofhealthequity.org/resources-reports/the-impact-of-adverse-experiences-in-the-home-on-children-and-young-people/impact-of-adverse-experiences-in-the-home.pdf</a:t>
            </a:r>
            <a:r>
              <a:rPr lang="en-GB" sz="1700" i="1" dirty="0"/>
              <a:t> </a:t>
            </a:r>
            <a:r>
              <a:rPr lang="en-GB" sz="1700" dirty="0"/>
              <a:t>(site accessed 07/03/22)</a:t>
            </a:r>
          </a:p>
          <a:p>
            <a:r>
              <a:rPr lang="en-GB" sz="1700" dirty="0"/>
              <a:t>Liverpool CHAMS (2022) </a:t>
            </a:r>
            <a:r>
              <a:rPr lang="en-GB" sz="1700" i="1" dirty="0"/>
              <a:t>What are Adverse Childhood Experiences ACEs? </a:t>
            </a:r>
            <a:r>
              <a:rPr lang="en-GB" sz="1700" i="1" u="sng" dirty="0">
                <a:hlinkClick r:id="rId6"/>
              </a:rPr>
              <a:t>https://www.liverpoolcamhs.com/aces/what-are-adverse-childhood-experiences/</a:t>
            </a:r>
            <a:r>
              <a:rPr lang="en-GB" sz="1700" i="1" dirty="0"/>
              <a:t> (site visited 03/03/22)</a:t>
            </a:r>
            <a:endParaRPr lang="en-GB" sz="1700" dirty="0"/>
          </a:p>
          <a:p>
            <a:endParaRPr lang="en-US" dirty="0"/>
          </a:p>
        </p:txBody>
      </p:sp>
    </p:spTree>
    <p:extLst>
      <p:ext uri="{BB962C8B-B14F-4D97-AF65-F5344CB8AC3E}">
        <p14:creationId xmlns:p14="http://schemas.microsoft.com/office/powerpoint/2010/main" val="1089895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3AFC0-2CB7-0248-983D-C86D16270AFB}"/>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C42DD913-6F56-6E48-B8E0-7643A861EC44}"/>
              </a:ext>
            </a:extLst>
          </p:cNvPr>
          <p:cNvSpPr>
            <a:spLocks noGrp="1"/>
          </p:cNvSpPr>
          <p:nvPr>
            <p:ph idx="1"/>
          </p:nvPr>
        </p:nvSpPr>
        <p:spPr/>
        <p:txBody>
          <a:bodyPr>
            <a:normAutofit/>
          </a:bodyPr>
          <a:lstStyle/>
          <a:p>
            <a:r>
              <a:rPr lang="en-GB" sz="1700" dirty="0"/>
              <a:t>Manchester NHS Foundation Trust (2022) </a:t>
            </a:r>
            <a:r>
              <a:rPr lang="en-GB" sz="1700" i="1" dirty="0"/>
              <a:t>Adverse Childhood Experiences (ACEs) and Attachment. </a:t>
            </a:r>
            <a:r>
              <a:rPr lang="en-GB" sz="1700" u="sng" dirty="0">
                <a:hlinkClick r:id="rId2"/>
              </a:rPr>
              <a:t>https://mft.nhs.uk/rmch/services/camhs/young-people/adverse-childhood-experiences-aces-and-attachment/</a:t>
            </a:r>
            <a:r>
              <a:rPr lang="en-GB" sz="1700" dirty="0"/>
              <a:t> (site visited 17/03/22)</a:t>
            </a:r>
          </a:p>
          <a:p>
            <a:r>
              <a:rPr lang="en-GB" sz="1700" dirty="0" err="1"/>
              <a:t>MentalHealth.gov</a:t>
            </a:r>
            <a:r>
              <a:rPr lang="en-GB" sz="1700" dirty="0"/>
              <a:t> (2022) </a:t>
            </a:r>
            <a:r>
              <a:rPr lang="en-GB" sz="1700" i="1" dirty="0"/>
              <a:t>What is Mental Health? </a:t>
            </a:r>
            <a:r>
              <a:rPr lang="en-GB" sz="1700" i="1" u="sng" dirty="0">
                <a:hlinkClick r:id="rId3"/>
              </a:rPr>
              <a:t>https://www.mentalhealth.gov/basics/what-is-mental-health</a:t>
            </a:r>
            <a:r>
              <a:rPr lang="en-GB" sz="1700" i="1" dirty="0"/>
              <a:t> </a:t>
            </a:r>
            <a:r>
              <a:rPr lang="en-GB" sz="1700" dirty="0"/>
              <a:t>(site visited 06/03/22) </a:t>
            </a:r>
          </a:p>
          <a:p>
            <a:r>
              <a:rPr lang="en-GB" sz="1700" dirty="0"/>
              <a:t>NOS (2019) </a:t>
            </a:r>
            <a:r>
              <a:rPr lang="en-GB" sz="1700" u="sng" dirty="0">
                <a:hlinkClick r:id="rId4"/>
              </a:rPr>
              <a:t>https://cldstandardscouncil.org.uk/wpcontent/uploads/YouthWorkNOS2019Intro.pdf</a:t>
            </a:r>
            <a:r>
              <a:rPr lang="en-GB" sz="1700" dirty="0"/>
              <a:t> (Site accessed: 12/03/22)</a:t>
            </a:r>
          </a:p>
          <a:p>
            <a:r>
              <a:rPr lang="en-GB" sz="1700" dirty="0"/>
              <a:t>Panchal, U., Salazar de Pablo, G., Franco, M. </a:t>
            </a:r>
            <a:r>
              <a:rPr lang="en-GB" sz="1700" i="1" dirty="0"/>
              <a:t>et al.</a:t>
            </a:r>
            <a:r>
              <a:rPr lang="en-GB" sz="1700" dirty="0"/>
              <a:t> (2021) </a:t>
            </a:r>
            <a:r>
              <a:rPr lang="en-GB" sz="1700" i="1" dirty="0"/>
              <a:t>The impact of COVID-19 lockdown on child and adolescent mental health: systematic review. Eur Child </a:t>
            </a:r>
            <a:r>
              <a:rPr lang="en-GB" sz="1700" i="1" dirty="0" err="1"/>
              <a:t>Adolesc</a:t>
            </a:r>
            <a:r>
              <a:rPr lang="en-GB" sz="1700" i="1" dirty="0"/>
              <a:t> Psychiatry. Public Health Wales (2015), Adverse Childhood Experiences and Their Impact on Health-Harming Behaviours in the Welsh Adult Population. </a:t>
            </a:r>
            <a:r>
              <a:rPr lang="en-GB" sz="1700" i="1" u="sng" dirty="0">
                <a:hlinkClick r:id="rId5"/>
              </a:rPr>
              <a:t>https://phw.nhs.wales/files/aces/aces-and-their-impact-on-health-harming-behaviours-in-the-welsh-adult-population-pdf/</a:t>
            </a:r>
            <a:r>
              <a:rPr lang="en-GB" sz="1700" i="1" dirty="0"/>
              <a:t> (site visited 06/03/22)</a:t>
            </a:r>
          </a:p>
          <a:p>
            <a:r>
              <a:rPr lang="en-GB" sz="1700" i="1" dirty="0"/>
              <a:t>Public Health Wales (2016) Adverse Childhood Experiences </a:t>
            </a:r>
            <a:r>
              <a:rPr lang="en-GB" sz="1700" i="1" u="sng" dirty="0">
                <a:hlinkClick r:id="rId6"/>
              </a:rPr>
              <a:t>https://phw.nhs.wales/topics/adverse-childhood-experiences/</a:t>
            </a:r>
            <a:r>
              <a:rPr lang="en-GB" sz="1700" i="1" dirty="0"/>
              <a:t> (Site visited 03/03/22)</a:t>
            </a:r>
          </a:p>
          <a:p>
            <a:pPr marL="0" indent="0">
              <a:buNone/>
            </a:pPr>
            <a:endParaRPr lang="en-US" dirty="0"/>
          </a:p>
        </p:txBody>
      </p:sp>
    </p:spTree>
    <p:extLst>
      <p:ext uri="{BB962C8B-B14F-4D97-AF65-F5344CB8AC3E}">
        <p14:creationId xmlns:p14="http://schemas.microsoft.com/office/powerpoint/2010/main" val="3028448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D4DD-E61A-F745-87C0-551D990EE3BC}"/>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1F18075-B10D-A244-9562-08DCAA2B1882}"/>
              </a:ext>
            </a:extLst>
          </p:cNvPr>
          <p:cNvSpPr>
            <a:spLocks noGrp="1"/>
          </p:cNvSpPr>
          <p:nvPr>
            <p:ph idx="1"/>
          </p:nvPr>
        </p:nvSpPr>
        <p:spPr/>
        <p:txBody>
          <a:bodyPr>
            <a:normAutofit/>
          </a:bodyPr>
          <a:lstStyle/>
          <a:p>
            <a:r>
              <a:rPr lang="en-GB" sz="1700" dirty="0"/>
              <a:t>Robert Wood Jonson Foundation (2013) </a:t>
            </a:r>
            <a:r>
              <a:rPr lang="en-GB" sz="1700" i="1" dirty="0"/>
              <a:t>The Truth About ACEs Infographic.</a:t>
            </a:r>
            <a:endParaRPr lang="en-GB" sz="1700" dirty="0"/>
          </a:p>
          <a:p>
            <a:r>
              <a:rPr lang="en-GB" sz="1700" u="sng" dirty="0">
                <a:hlinkClick r:id="rId2"/>
              </a:rPr>
              <a:t>https://www.rwjf.org/en/library/infographics/the-truth-about-aces.html</a:t>
            </a:r>
            <a:r>
              <a:rPr lang="en-GB" sz="1700" dirty="0"/>
              <a:t> (site visited 02/03/22) </a:t>
            </a:r>
          </a:p>
          <a:p>
            <a:r>
              <a:rPr lang="en-GB" sz="1700" dirty="0"/>
              <a:t>Scottish Government (2022) </a:t>
            </a:r>
            <a:r>
              <a:rPr lang="en-GB" sz="1700" i="1" dirty="0"/>
              <a:t>Adverse Childhood Experiences (ACEs) and Trauma </a:t>
            </a:r>
            <a:r>
              <a:rPr lang="en-GB" sz="1700" i="1" u="sng" dirty="0">
                <a:hlinkClick r:id="rId3"/>
              </a:rPr>
              <a:t>https://www.gov.scot/publications/adverse-childhood-experiences-aces/pages/aces-overview/</a:t>
            </a:r>
            <a:r>
              <a:rPr lang="en-GB" sz="1700" i="1" dirty="0"/>
              <a:t> (site visited 06/03/22)</a:t>
            </a:r>
            <a:endParaRPr lang="en-GB" sz="1700" dirty="0"/>
          </a:p>
          <a:p>
            <a:r>
              <a:rPr lang="en-GB" sz="1700" dirty="0"/>
              <a:t>UNICEF (2007), </a:t>
            </a:r>
            <a:r>
              <a:rPr lang="en-GB" sz="1700" i="1" dirty="0"/>
              <a:t>The Wellbeing of Children: Short Version of the Report For Young People in the UK </a:t>
            </a:r>
            <a:r>
              <a:rPr lang="en-GB" sz="1700" u="sng" dirty="0">
                <a:hlinkClick r:id="rId4"/>
              </a:rPr>
              <a:t>https://www.unicef.org.uk/publications/report-card-11-child-wellbeing-what-do-you-think/</a:t>
            </a:r>
            <a:r>
              <a:rPr lang="en-GB" sz="1700" dirty="0"/>
              <a:t> (Site visited 13/03/22)</a:t>
            </a:r>
          </a:p>
          <a:p>
            <a:r>
              <a:rPr lang="en-GB" sz="1700" dirty="0"/>
              <a:t>Wave Trust (2021) </a:t>
            </a:r>
            <a:r>
              <a:rPr lang="en-GB" sz="1700" i="1" dirty="0"/>
              <a:t>What are Adverse Childhood Experiences (ACEs)? </a:t>
            </a:r>
            <a:r>
              <a:rPr lang="en-GB" sz="1700" u="sng" dirty="0">
                <a:hlinkClick r:id="rId5"/>
              </a:rPr>
              <a:t>https://www.wavetrust.org/adverse-childhood-experiences</a:t>
            </a:r>
            <a:r>
              <a:rPr lang="en-GB" sz="1700" dirty="0"/>
              <a:t> (site visited 11/03/22)</a:t>
            </a:r>
          </a:p>
          <a:p>
            <a:endParaRPr lang="en-GB" i="1" dirty="0"/>
          </a:p>
        </p:txBody>
      </p:sp>
    </p:spTree>
    <p:extLst>
      <p:ext uri="{BB962C8B-B14F-4D97-AF65-F5344CB8AC3E}">
        <p14:creationId xmlns:p14="http://schemas.microsoft.com/office/powerpoint/2010/main" val="1375155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D591F-F96F-CC48-B514-8E56849AF4B0}"/>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EE2F7ADB-FE5B-4741-AF62-85D9568E4395}"/>
              </a:ext>
            </a:extLst>
          </p:cNvPr>
          <p:cNvSpPr>
            <a:spLocks noGrp="1"/>
          </p:cNvSpPr>
          <p:nvPr>
            <p:ph idx="1"/>
          </p:nvPr>
        </p:nvSpPr>
        <p:spPr/>
        <p:txBody>
          <a:bodyPr>
            <a:normAutofit fontScale="62500" lnSpcReduction="20000"/>
          </a:bodyPr>
          <a:lstStyle/>
          <a:p>
            <a:r>
              <a:rPr lang="en-GB" dirty="0"/>
              <a:t>Welsh Government (2015), Wellbeing of </a:t>
            </a:r>
            <a:r>
              <a:rPr lang="en-GB" i="1" dirty="0"/>
              <a:t>Future Generations (Wales) Wellbeing Act 2015. </a:t>
            </a:r>
            <a:r>
              <a:rPr lang="en-GB" u="sng" dirty="0">
                <a:hlinkClick r:id="rId2"/>
              </a:rPr>
              <a:t>https://www.futuregenerations.wales/wp-content/uploads/2017/02/150623-guide-to-the-fg-act-en.pdf</a:t>
            </a:r>
            <a:r>
              <a:rPr lang="en-GB" dirty="0"/>
              <a:t> (site visited 12/02/22)</a:t>
            </a:r>
          </a:p>
          <a:p>
            <a:r>
              <a:rPr lang="en-GB" dirty="0"/>
              <a:t>Welsh Government (2021) Review of Adverse Childhood Experiences (ACE) policy: report. </a:t>
            </a:r>
            <a:r>
              <a:rPr lang="en-GB" u="sng" dirty="0">
                <a:hlinkClick r:id="rId3"/>
              </a:rPr>
              <a:t>https://gov.wales/sites/default/files/pdf-versions/2021/3/3/1615991408/review-adverse-childhood-experiences-ace-policy-report.pdf</a:t>
            </a:r>
            <a:r>
              <a:rPr lang="en-GB" dirty="0"/>
              <a:t> (site visited 03/03/22)</a:t>
            </a:r>
          </a:p>
          <a:p>
            <a:r>
              <a:rPr lang="en-GB" dirty="0"/>
              <a:t>Welsh Government (2022) </a:t>
            </a:r>
            <a:r>
              <a:rPr lang="en-GB" i="1" dirty="0"/>
              <a:t>Children and Young People’s Plan.</a:t>
            </a:r>
            <a:r>
              <a:rPr lang="en-GB" dirty="0"/>
              <a:t> </a:t>
            </a:r>
            <a:r>
              <a:rPr lang="en-GB" u="sng" dirty="0">
                <a:hlinkClick r:id="rId4"/>
              </a:rPr>
              <a:t>https://gov.wales/sites/default/files/pdf-versions/2022/3/2/1646139428/children-and-young-peoples-plan.pdf</a:t>
            </a:r>
            <a:r>
              <a:rPr lang="en-GB" dirty="0"/>
              <a:t> (site visited 22/03/22) </a:t>
            </a:r>
          </a:p>
          <a:p>
            <a:r>
              <a:rPr lang="en-GB" dirty="0"/>
              <a:t>Welsh Government (2022) </a:t>
            </a:r>
            <a:r>
              <a:rPr lang="en-GB" i="1" dirty="0"/>
              <a:t>Ending Physical Punishment in Wales Act. </a:t>
            </a:r>
            <a:r>
              <a:rPr lang="en-GB" u="sng" dirty="0">
                <a:hlinkClick r:id="rId5"/>
              </a:rPr>
              <a:t>https://gov.wales/ending-physical-punishment-children</a:t>
            </a:r>
            <a:r>
              <a:rPr lang="en-GB" i="1" dirty="0"/>
              <a:t> </a:t>
            </a:r>
            <a:r>
              <a:rPr lang="en-GB" dirty="0"/>
              <a:t>(site visited 20/03/22).</a:t>
            </a:r>
          </a:p>
          <a:p>
            <a:r>
              <a:rPr lang="en-GB" dirty="0"/>
              <a:t>Wirral Safeguarding Children Partnership (2022) </a:t>
            </a:r>
            <a:r>
              <a:rPr lang="en-GB" i="1" dirty="0"/>
              <a:t>Adverse Childhood Experiences </a:t>
            </a:r>
            <a:r>
              <a:rPr lang="en-GB" i="1" u="sng" dirty="0">
                <a:hlinkClick r:id="rId6"/>
              </a:rPr>
              <a:t>https://www.wirralsafeguarding.co.uk/adverse-childhood-experiences-aces/</a:t>
            </a:r>
            <a:r>
              <a:rPr lang="en-GB" i="1" dirty="0"/>
              <a:t> </a:t>
            </a:r>
            <a:r>
              <a:rPr lang="en-GB" dirty="0"/>
              <a:t>(site visited 13/03/22)</a:t>
            </a:r>
          </a:p>
          <a:p>
            <a:r>
              <a:rPr lang="en-GB" dirty="0"/>
              <a:t>World Health Organisation (2021) </a:t>
            </a:r>
            <a:r>
              <a:rPr lang="en-GB" i="1" dirty="0"/>
              <a:t>Adolescent Mental Health </a:t>
            </a:r>
            <a:r>
              <a:rPr lang="en-GB" i="1" u="sng" dirty="0">
                <a:hlinkClick r:id="rId7"/>
              </a:rPr>
              <a:t>https://www.who.int/news-room/fact-sheets/detail/adolescent-mental-health</a:t>
            </a:r>
            <a:r>
              <a:rPr lang="en-GB" i="1" dirty="0"/>
              <a:t> </a:t>
            </a:r>
            <a:r>
              <a:rPr lang="en-GB" dirty="0"/>
              <a:t>(site visited 09/03/22) </a:t>
            </a:r>
          </a:p>
          <a:p>
            <a:r>
              <a:rPr lang="en-GB" dirty="0"/>
              <a:t>Young Minds (2018) Cited in NHS Manchester University NHS Foundation Trust (2022) </a:t>
            </a:r>
            <a:r>
              <a:rPr lang="en-GB" i="1" dirty="0"/>
              <a:t>Adverse Childhood Experiences (ACEs) and Attachment. </a:t>
            </a:r>
            <a:r>
              <a:rPr lang="en-GB" u="sng" dirty="0">
                <a:hlinkClick r:id="rId8"/>
              </a:rPr>
              <a:t>https://mft.nhs.uk/rmch/services/camhs/young-people/adverse-childhood-experiences-aces-and-attachment/</a:t>
            </a:r>
            <a:r>
              <a:rPr lang="en-GB" i="1" dirty="0"/>
              <a:t> </a:t>
            </a:r>
            <a:r>
              <a:rPr lang="en-GB" dirty="0"/>
              <a:t>(site visited 03/03/22)</a:t>
            </a:r>
          </a:p>
          <a:p>
            <a:endParaRPr lang="en-US" dirty="0"/>
          </a:p>
        </p:txBody>
      </p:sp>
    </p:spTree>
    <p:extLst>
      <p:ext uri="{BB962C8B-B14F-4D97-AF65-F5344CB8AC3E}">
        <p14:creationId xmlns:p14="http://schemas.microsoft.com/office/powerpoint/2010/main" val="1020029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3025</Words>
  <Application>Microsoft Macintosh PowerPoint</Application>
  <PresentationFormat>Widescreen</PresentationFormat>
  <Paragraphs>250</Paragraphs>
  <Slides>29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Helvetica Neue</vt:lpstr>
      <vt:lpstr>Office Theme</vt:lpstr>
      <vt:lpstr>ACEs, Mental Health and Youth Work Intervention</vt:lpstr>
      <vt:lpstr>Presentation Content</vt:lpstr>
      <vt:lpstr>ACES, what are they?</vt:lpstr>
      <vt:lpstr>Adverse Childhood Experiences (ACEs)</vt:lpstr>
      <vt:lpstr>PowerPoint Presentation</vt:lpstr>
      <vt:lpstr>ACEs Through the Eye of a Child</vt:lpstr>
      <vt:lpstr>Impact of ACEs</vt:lpstr>
      <vt:lpstr>Impact of ACEs Continued…</vt:lpstr>
      <vt:lpstr>Mental Health </vt:lpstr>
      <vt:lpstr>Mental Health: Causes</vt:lpstr>
      <vt:lpstr>Common Mental Health Problems (Young People)</vt:lpstr>
      <vt:lpstr>Mental Health and Adolescence</vt:lpstr>
      <vt:lpstr>Mental Health and Adolescence continued… </vt:lpstr>
      <vt:lpstr>PowerPoint Presentation</vt:lpstr>
      <vt:lpstr>Anxiety </vt:lpstr>
      <vt:lpstr>Depression </vt:lpstr>
      <vt:lpstr>Covid 19: Impact on Mental Health</vt:lpstr>
      <vt:lpstr>ACEs can be prevented and reversed!</vt:lpstr>
      <vt:lpstr>Mitigation of ACEs</vt:lpstr>
      <vt:lpstr>Youth Work Interventions </vt:lpstr>
      <vt:lpstr>Wellbeing</vt:lpstr>
      <vt:lpstr>Youth Work Interventions to Improve Wellbeing </vt:lpstr>
      <vt:lpstr>Case Study Young person aged 16 Experiencing mental health problems during Covid19. </vt:lpstr>
      <vt:lpstr>Case Study Young person aged 16 Experiencing mental health problems during Covid19. </vt:lpstr>
      <vt:lpstr>ACEs Don’t Define You</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ACEs, Mental Health and Youth Work Intervention</dc:title>
  <dc:creator>Joanna Price</dc:creator>
  <cp:lastModifiedBy>Joanna Price</cp:lastModifiedBy>
  <cp:revision>7</cp:revision>
  <dcterms:created xsi:type="dcterms:W3CDTF">2022-03-24T13:34:03Z</dcterms:created>
  <dcterms:modified xsi:type="dcterms:W3CDTF">2022-03-24T14:32:59Z</dcterms:modified>
</cp:coreProperties>
</file>