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8"/>
  </p:notesMasterIdLst>
  <p:sldIdLst>
    <p:sldId id="257" r:id="rId2"/>
    <p:sldId id="261" r:id="rId3"/>
    <p:sldId id="262" r:id="rId4"/>
    <p:sldId id="264" r:id="rId5"/>
    <p:sldId id="265" r:id="rId6"/>
    <p:sldId id="266" r:id="rId7"/>
    <p:sldId id="267" r:id="rId8"/>
    <p:sldId id="268" r:id="rId9"/>
    <p:sldId id="269" r:id="rId10"/>
    <p:sldId id="270" r:id="rId11"/>
    <p:sldId id="271" r:id="rId12"/>
    <p:sldId id="272" r:id="rId13"/>
    <p:sldId id="273" r:id="rId14"/>
    <p:sldId id="274" r:id="rId15"/>
    <p:sldId id="275" r:id="rId16"/>
    <p:sldId id="276"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A32E067-8B92-4543-8B5A-BB6C765B92C2}" v="105" dt="2026-06-27T13:42:59.6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778" autoAdjust="0"/>
    <p:restoredTop sz="94660"/>
  </p:normalViewPr>
  <p:slideViewPr>
    <p:cSldViewPr snapToGrid="0">
      <p:cViewPr varScale="1">
        <p:scale>
          <a:sx n="78" d="100"/>
          <a:sy n="78" d="100"/>
        </p:scale>
        <p:origin x="845" y="62"/>
      </p:cViewPr>
      <p:guideLst/>
    </p:cSldViewPr>
  </p:slideViewPr>
  <p:notesTextViewPr>
    <p:cViewPr>
      <p:scale>
        <a:sx n="200" d="100"/>
        <a:sy n="2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shrat Fatima (2322752)" userId="8da7024f-9a72-4b23-8048-283c9144498c" providerId="ADAL" clId="{AFAE6977-C710-4FF6-B18E-90AC1DB234EA}"/>
    <pc:docChg chg="undo custSel addSld delSld modSld">
      <pc:chgData name="Ishrat Fatima (2322752)" userId="8da7024f-9a72-4b23-8048-283c9144498c" providerId="ADAL" clId="{AFAE6977-C710-4FF6-B18E-90AC1DB234EA}" dt="2026-06-27T13:46:46.949" v="758" actId="113"/>
      <pc:docMkLst>
        <pc:docMk/>
      </pc:docMkLst>
      <pc:sldChg chg="del">
        <pc:chgData name="Ishrat Fatima (2322752)" userId="8da7024f-9a72-4b23-8048-283c9144498c" providerId="ADAL" clId="{AFAE6977-C710-4FF6-B18E-90AC1DB234EA}" dt="2026-06-27T13:44:43.757" v="740" actId="2696"/>
        <pc:sldMkLst>
          <pc:docMk/>
          <pc:sldMk cId="4192458691" sldId="256"/>
        </pc:sldMkLst>
      </pc:sldChg>
      <pc:sldChg chg="addSp modSp">
        <pc:chgData name="Ishrat Fatima (2322752)" userId="8da7024f-9a72-4b23-8048-283c9144498c" providerId="ADAL" clId="{AFAE6977-C710-4FF6-B18E-90AC1DB234EA}" dt="2026-06-26T23:53:59.672" v="636"/>
        <pc:sldMkLst>
          <pc:docMk/>
          <pc:sldMk cId="3374718753" sldId="257"/>
        </pc:sldMkLst>
        <pc:picChg chg="add mod">
          <ac:chgData name="Ishrat Fatima (2322752)" userId="8da7024f-9a72-4b23-8048-283c9144498c" providerId="ADAL" clId="{AFAE6977-C710-4FF6-B18E-90AC1DB234EA}" dt="2026-06-26T23:53:59.672" v="636"/>
          <ac:picMkLst>
            <pc:docMk/>
            <pc:sldMk cId="3374718753" sldId="257"/>
            <ac:picMk id="5" creationId="{94C567F7-4C79-36FD-90FF-90EE7260D0B0}"/>
          </ac:picMkLst>
        </pc:picChg>
      </pc:sldChg>
      <pc:sldChg chg="del">
        <pc:chgData name="Ishrat Fatima (2322752)" userId="8da7024f-9a72-4b23-8048-283c9144498c" providerId="ADAL" clId="{AFAE6977-C710-4FF6-B18E-90AC1DB234EA}" dt="2026-06-27T13:44:46.390" v="743" actId="2696"/>
        <pc:sldMkLst>
          <pc:docMk/>
          <pc:sldMk cId="1113767737" sldId="258"/>
        </pc:sldMkLst>
      </pc:sldChg>
      <pc:sldChg chg="del">
        <pc:chgData name="Ishrat Fatima (2322752)" userId="8da7024f-9a72-4b23-8048-283c9144498c" providerId="ADAL" clId="{AFAE6977-C710-4FF6-B18E-90AC1DB234EA}" dt="2026-06-27T13:44:45.805" v="742" actId="2696"/>
        <pc:sldMkLst>
          <pc:docMk/>
          <pc:sldMk cId="3658691410" sldId="259"/>
        </pc:sldMkLst>
      </pc:sldChg>
      <pc:sldChg chg="del">
        <pc:chgData name="Ishrat Fatima (2322752)" userId="8da7024f-9a72-4b23-8048-283c9144498c" providerId="ADAL" clId="{AFAE6977-C710-4FF6-B18E-90AC1DB234EA}" dt="2026-06-27T13:44:45.042" v="741" actId="2696"/>
        <pc:sldMkLst>
          <pc:docMk/>
          <pc:sldMk cId="3298244180" sldId="260"/>
        </pc:sldMkLst>
      </pc:sldChg>
      <pc:sldChg chg="addSp delSp modSp mod modTransition modAnim">
        <pc:chgData name="Ishrat Fatima (2322752)" userId="8da7024f-9a72-4b23-8048-283c9144498c" providerId="ADAL" clId="{AFAE6977-C710-4FF6-B18E-90AC1DB234EA}" dt="2026-06-27T11:29:50.543" v="657"/>
        <pc:sldMkLst>
          <pc:docMk/>
          <pc:sldMk cId="2509398554" sldId="261"/>
        </pc:sldMkLst>
        <pc:spChg chg="mod">
          <ac:chgData name="Ishrat Fatima (2322752)" userId="8da7024f-9a72-4b23-8048-283c9144498c" providerId="ADAL" clId="{AFAE6977-C710-4FF6-B18E-90AC1DB234EA}" dt="2026-06-24T23:52:26.272" v="540" actId="1076"/>
          <ac:spMkLst>
            <pc:docMk/>
            <pc:sldMk cId="2509398554" sldId="261"/>
            <ac:spMk id="4" creationId="{66BA888B-1225-54DB-D128-6C334FB245F2}"/>
          </ac:spMkLst>
        </pc:spChg>
        <pc:spChg chg="mod">
          <ac:chgData name="Ishrat Fatima (2322752)" userId="8da7024f-9a72-4b23-8048-283c9144498c" providerId="ADAL" clId="{AFAE6977-C710-4FF6-B18E-90AC1DB234EA}" dt="2026-06-24T23:53:51.074" v="541" actId="1076"/>
          <ac:spMkLst>
            <pc:docMk/>
            <pc:sldMk cId="2509398554" sldId="261"/>
            <ac:spMk id="6" creationId="{2C3A6690-CA46-8ED2-47A1-86052A71A5D8}"/>
          </ac:spMkLst>
        </pc:spChg>
        <pc:picChg chg="add del mod ord">
          <ac:chgData name="Ishrat Fatima (2322752)" userId="8da7024f-9a72-4b23-8048-283c9144498c" providerId="ADAL" clId="{AFAE6977-C710-4FF6-B18E-90AC1DB234EA}" dt="2026-06-27T11:29:50.543" v="657"/>
          <ac:picMkLst>
            <pc:docMk/>
            <pc:sldMk cId="2509398554" sldId="261"/>
            <ac:picMk id="5" creationId="{69DCD191-1C2C-FD6A-C547-9168AC7F0C1F}"/>
          </ac:picMkLst>
        </pc:picChg>
        <pc:picChg chg="add mod">
          <ac:chgData name="Ishrat Fatima (2322752)" userId="8da7024f-9a72-4b23-8048-283c9144498c" providerId="ADAL" clId="{AFAE6977-C710-4FF6-B18E-90AC1DB234EA}" dt="2026-06-27T11:29:50.543" v="657"/>
          <ac:picMkLst>
            <pc:docMk/>
            <pc:sldMk cId="2509398554" sldId="261"/>
            <ac:picMk id="7" creationId="{976ED5C0-34BD-C5F0-1D7A-49DA37EB49FF}"/>
          </ac:picMkLst>
        </pc:picChg>
        <pc:picChg chg="add del mod">
          <ac:chgData name="Ishrat Fatima (2322752)" userId="8da7024f-9a72-4b23-8048-283c9144498c" providerId="ADAL" clId="{AFAE6977-C710-4FF6-B18E-90AC1DB234EA}" dt="2026-06-27T11:28:07.770" v="656"/>
          <ac:picMkLst>
            <pc:docMk/>
            <pc:sldMk cId="2509398554" sldId="261"/>
            <ac:picMk id="14" creationId="{6CC966C3-E9A6-B13B-55B2-A551C991E2EE}"/>
          </ac:picMkLst>
        </pc:picChg>
      </pc:sldChg>
      <pc:sldChg chg="addSp delSp modSp mod modTransition delAnim modAnim">
        <pc:chgData name="Ishrat Fatima (2322752)" userId="8da7024f-9a72-4b23-8048-283c9144498c" providerId="ADAL" clId="{AFAE6977-C710-4FF6-B18E-90AC1DB234EA}" dt="2026-06-27T00:11:45.401" v="645"/>
        <pc:sldMkLst>
          <pc:docMk/>
          <pc:sldMk cId="4058450770" sldId="262"/>
        </pc:sldMkLst>
        <pc:spChg chg="mod">
          <ac:chgData name="Ishrat Fatima (2322752)" userId="8da7024f-9a72-4b23-8048-283c9144498c" providerId="ADAL" clId="{AFAE6977-C710-4FF6-B18E-90AC1DB234EA}" dt="2026-06-11T23:12:55.871" v="26" actId="20577"/>
          <ac:spMkLst>
            <pc:docMk/>
            <pc:sldMk cId="4058450770" sldId="262"/>
            <ac:spMk id="14" creationId="{97FCD97E-42B1-3A13-199F-973F86BE5818}"/>
          </ac:spMkLst>
        </pc:spChg>
        <pc:picChg chg="add del mod">
          <ac:chgData name="Ishrat Fatima (2322752)" userId="8da7024f-9a72-4b23-8048-283c9144498c" providerId="ADAL" clId="{AFAE6977-C710-4FF6-B18E-90AC1DB234EA}" dt="2026-06-27T00:07:47.203" v="639" actId="478"/>
          <ac:picMkLst>
            <pc:docMk/>
            <pc:sldMk cId="4058450770" sldId="262"/>
            <ac:picMk id="18" creationId="{0F1E5D79-4E69-96A0-E04E-01EA55F334EF}"/>
          </ac:picMkLst>
        </pc:picChg>
        <pc:picChg chg="add del mod">
          <ac:chgData name="Ishrat Fatima (2322752)" userId="8da7024f-9a72-4b23-8048-283c9144498c" providerId="ADAL" clId="{AFAE6977-C710-4FF6-B18E-90AC1DB234EA}" dt="2026-06-27T00:10:13.648" v="642"/>
          <ac:picMkLst>
            <pc:docMk/>
            <pc:sldMk cId="4058450770" sldId="262"/>
            <ac:picMk id="22" creationId="{909D9817-D3C1-07B5-AFC9-84C85115FF6D}"/>
          </ac:picMkLst>
        </pc:picChg>
        <pc:picChg chg="add del mod">
          <ac:chgData name="Ishrat Fatima (2322752)" userId="8da7024f-9a72-4b23-8048-283c9144498c" providerId="ADAL" clId="{AFAE6977-C710-4FF6-B18E-90AC1DB234EA}" dt="2026-06-27T00:10:21.477" v="644"/>
          <ac:picMkLst>
            <pc:docMk/>
            <pc:sldMk cId="4058450770" sldId="262"/>
            <ac:picMk id="23" creationId="{5A3A0B1A-866E-BB89-036D-033B211BD993}"/>
          </ac:picMkLst>
        </pc:picChg>
        <pc:picChg chg="add del mod ord">
          <ac:chgData name="Ishrat Fatima (2322752)" userId="8da7024f-9a72-4b23-8048-283c9144498c" providerId="ADAL" clId="{AFAE6977-C710-4FF6-B18E-90AC1DB234EA}" dt="2026-06-27T00:11:45.401" v="645"/>
          <ac:picMkLst>
            <pc:docMk/>
            <pc:sldMk cId="4058450770" sldId="262"/>
            <ac:picMk id="26" creationId="{214F30B0-29AF-DAF4-E7C9-7345E329B862}"/>
          </ac:picMkLst>
        </pc:picChg>
        <pc:picChg chg="add mod">
          <ac:chgData name="Ishrat Fatima (2322752)" userId="8da7024f-9a72-4b23-8048-283c9144498c" providerId="ADAL" clId="{AFAE6977-C710-4FF6-B18E-90AC1DB234EA}" dt="2026-06-27T00:11:45.401" v="645"/>
          <ac:picMkLst>
            <pc:docMk/>
            <pc:sldMk cId="4058450770" sldId="262"/>
            <ac:picMk id="27" creationId="{D87DE038-6A95-4ED2-87DA-704F3DDD6315}"/>
          </ac:picMkLst>
        </pc:picChg>
      </pc:sldChg>
      <pc:sldChg chg="delSp modSp new del mod">
        <pc:chgData name="Ishrat Fatima (2322752)" userId="8da7024f-9a72-4b23-8048-283c9144498c" providerId="ADAL" clId="{AFAE6977-C710-4FF6-B18E-90AC1DB234EA}" dt="2026-06-27T13:44:41.601" v="739" actId="2696"/>
        <pc:sldMkLst>
          <pc:docMk/>
          <pc:sldMk cId="367120788" sldId="263"/>
        </pc:sldMkLst>
        <pc:spChg chg="del mod">
          <ac:chgData name="Ishrat Fatima (2322752)" userId="8da7024f-9a72-4b23-8048-283c9144498c" providerId="ADAL" clId="{AFAE6977-C710-4FF6-B18E-90AC1DB234EA}" dt="2026-06-26T22:33:57.732" v="633" actId="478"/>
          <ac:spMkLst>
            <pc:docMk/>
            <pc:sldMk cId="367120788" sldId="263"/>
            <ac:spMk id="2" creationId="{878BAAF9-D866-9720-CD8B-76D10703D4DE}"/>
          </ac:spMkLst>
        </pc:spChg>
        <pc:spChg chg="del">
          <ac:chgData name="Ishrat Fatima (2322752)" userId="8da7024f-9a72-4b23-8048-283c9144498c" providerId="ADAL" clId="{AFAE6977-C710-4FF6-B18E-90AC1DB234EA}" dt="2026-06-26T22:34:04.424" v="634" actId="478"/>
          <ac:spMkLst>
            <pc:docMk/>
            <pc:sldMk cId="367120788" sldId="263"/>
            <ac:spMk id="3" creationId="{3046DF52-804A-4E58-1FA2-BAD4CCBA4DB4}"/>
          </ac:spMkLst>
        </pc:spChg>
        <pc:spChg chg="del">
          <ac:chgData name="Ishrat Fatima (2322752)" userId="8da7024f-9a72-4b23-8048-283c9144498c" providerId="ADAL" clId="{AFAE6977-C710-4FF6-B18E-90AC1DB234EA}" dt="2026-06-26T22:34:04.424" v="634" actId="478"/>
          <ac:spMkLst>
            <pc:docMk/>
            <pc:sldMk cId="367120788" sldId="263"/>
            <ac:spMk id="4" creationId="{2F5A67A4-FBF8-DBCE-68D2-4947870F67BB}"/>
          </ac:spMkLst>
        </pc:spChg>
      </pc:sldChg>
      <pc:sldChg chg="addSp delSp modSp new mod modTransition modAnim">
        <pc:chgData name="Ishrat Fatima (2322752)" userId="8da7024f-9a72-4b23-8048-283c9144498c" providerId="ADAL" clId="{AFAE6977-C710-4FF6-B18E-90AC1DB234EA}" dt="2026-06-27T11:42:36.398" v="660"/>
        <pc:sldMkLst>
          <pc:docMk/>
          <pc:sldMk cId="3060132088" sldId="264"/>
        </pc:sldMkLst>
        <pc:spChg chg="add mod">
          <ac:chgData name="Ishrat Fatima (2322752)" userId="8da7024f-9a72-4b23-8048-283c9144498c" providerId="ADAL" clId="{AFAE6977-C710-4FF6-B18E-90AC1DB234EA}" dt="2026-06-13T19:41:42.324" v="87" actId="255"/>
          <ac:spMkLst>
            <pc:docMk/>
            <pc:sldMk cId="3060132088" sldId="264"/>
            <ac:spMk id="2" creationId="{1C73FFA6-092E-8799-D7B0-AE63D04DF079}"/>
          </ac:spMkLst>
        </pc:spChg>
        <pc:spChg chg="add mod">
          <ac:chgData name="Ishrat Fatima (2322752)" userId="8da7024f-9a72-4b23-8048-283c9144498c" providerId="ADAL" clId="{AFAE6977-C710-4FF6-B18E-90AC1DB234EA}" dt="2026-06-13T19:40:13.101" v="79" actId="20577"/>
          <ac:spMkLst>
            <pc:docMk/>
            <pc:sldMk cId="3060132088" sldId="264"/>
            <ac:spMk id="3" creationId="{02C6FA59-D04B-7D0F-75D3-FE328FC75797}"/>
          </ac:spMkLst>
        </pc:spChg>
        <pc:spChg chg="add mod">
          <ac:chgData name="Ishrat Fatima (2322752)" userId="8da7024f-9a72-4b23-8048-283c9144498c" providerId="ADAL" clId="{AFAE6977-C710-4FF6-B18E-90AC1DB234EA}" dt="2026-06-26T21:58:32.457" v="561" actId="20577"/>
          <ac:spMkLst>
            <pc:docMk/>
            <pc:sldMk cId="3060132088" sldId="264"/>
            <ac:spMk id="4" creationId="{F745CE7D-3AAD-8E82-3693-0A36E4DE2891}"/>
          </ac:spMkLst>
        </pc:spChg>
        <pc:picChg chg="add del mod">
          <ac:chgData name="Ishrat Fatima (2322752)" userId="8da7024f-9a72-4b23-8048-283c9144498c" providerId="ADAL" clId="{AFAE6977-C710-4FF6-B18E-90AC1DB234EA}" dt="2026-06-27T00:14:25.027" v="647"/>
          <ac:picMkLst>
            <pc:docMk/>
            <pc:sldMk cId="3060132088" sldId="264"/>
            <ac:picMk id="7" creationId="{B78343F4-7BBB-E277-70B4-F625965A176C}"/>
          </ac:picMkLst>
        </pc:picChg>
        <pc:picChg chg="add mod">
          <ac:chgData name="Ishrat Fatima (2322752)" userId="8da7024f-9a72-4b23-8048-283c9144498c" providerId="ADAL" clId="{AFAE6977-C710-4FF6-B18E-90AC1DB234EA}" dt="2026-06-13T19:51:14.981" v="106" actId="1076"/>
          <ac:picMkLst>
            <pc:docMk/>
            <pc:sldMk cId="3060132088" sldId="264"/>
            <ac:picMk id="8" creationId="{E256C90B-2BE2-CAC2-6928-6FE3C290B2AD}"/>
          </ac:picMkLst>
        </pc:picChg>
        <pc:picChg chg="add del mod ord">
          <ac:chgData name="Ishrat Fatima (2322752)" userId="8da7024f-9a72-4b23-8048-283c9144498c" providerId="ADAL" clId="{AFAE6977-C710-4FF6-B18E-90AC1DB234EA}" dt="2026-06-27T11:42:36.398" v="660"/>
          <ac:picMkLst>
            <pc:docMk/>
            <pc:sldMk cId="3060132088" sldId="264"/>
            <ac:picMk id="9" creationId="{1CEFA764-BCA5-4B1F-F423-3AA1F0DB32EB}"/>
          </ac:picMkLst>
        </pc:picChg>
        <pc:picChg chg="add mod">
          <ac:chgData name="Ishrat Fatima (2322752)" userId="8da7024f-9a72-4b23-8048-283c9144498c" providerId="ADAL" clId="{AFAE6977-C710-4FF6-B18E-90AC1DB234EA}" dt="2026-06-27T11:42:36.398" v="660"/>
          <ac:picMkLst>
            <pc:docMk/>
            <pc:sldMk cId="3060132088" sldId="264"/>
            <ac:picMk id="10" creationId="{2E3962EE-6C1A-D877-2154-8C0B30D158D7}"/>
          </ac:picMkLst>
        </pc:picChg>
        <pc:picChg chg="add del mod ord">
          <ac:chgData name="Ishrat Fatima (2322752)" userId="8da7024f-9a72-4b23-8048-283c9144498c" providerId="ADAL" clId="{AFAE6977-C710-4FF6-B18E-90AC1DB234EA}" dt="2026-06-27T00:22:32.966" v="648"/>
          <ac:picMkLst>
            <pc:docMk/>
            <pc:sldMk cId="3060132088" sldId="264"/>
            <ac:picMk id="34" creationId="{B7382DD7-225F-B56D-2E37-D611EF0F9831}"/>
          </ac:picMkLst>
        </pc:picChg>
        <pc:picChg chg="add del mod">
          <ac:chgData name="Ishrat Fatima (2322752)" userId="8da7024f-9a72-4b23-8048-283c9144498c" providerId="ADAL" clId="{AFAE6977-C710-4FF6-B18E-90AC1DB234EA}" dt="2026-06-27T11:39:42.097" v="659"/>
          <ac:picMkLst>
            <pc:docMk/>
            <pc:sldMk cId="3060132088" sldId="264"/>
            <ac:picMk id="35" creationId="{F907A120-AF2B-0732-6B31-DCA88E340913}"/>
          </ac:picMkLst>
        </pc:picChg>
      </pc:sldChg>
      <pc:sldChg chg="addSp delSp modSp new mod modTransition modAnim">
        <pc:chgData name="Ishrat Fatima (2322752)" userId="8da7024f-9a72-4b23-8048-283c9144498c" providerId="ADAL" clId="{AFAE6977-C710-4FF6-B18E-90AC1DB234EA}" dt="2026-06-27T11:50:10.331" v="663"/>
        <pc:sldMkLst>
          <pc:docMk/>
          <pc:sldMk cId="1406412284" sldId="265"/>
        </pc:sldMkLst>
        <pc:spChg chg="add mod">
          <ac:chgData name="Ishrat Fatima (2322752)" userId="8da7024f-9a72-4b23-8048-283c9144498c" providerId="ADAL" clId="{AFAE6977-C710-4FF6-B18E-90AC1DB234EA}" dt="2026-06-13T20:47:45.454" v="109"/>
          <ac:spMkLst>
            <pc:docMk/>
            <pc:sldMk cId="1406412284" sldId="265"/>
            <ac:spMk id="2" creationId="{97BC1024-37E3-BB65-D360-8BD31DD4B7B1}"/>
          </ac:spMkLst>
        </pc:spChg>
        <pc:spChg chg="add mod">
          <ac:chgData name="Ishrat Fatima (2322752)" userId="8da7024f-9a72-4b23-8048-283c9144498c" providerId="ADAL" clId="{AFAE6977-C710-4FF6-B18E-90AC1DB234EA}" dt="2026-06-24T23:57:50.339" v="542" actId="1076"/>
          <ac:spMkLst>
            <pc:docMk/>
            <pc:sldMk cId="1406412284" sldId="265"/>
            <ac:spMk id="3" creationId="{7E85FBB4-BEBC-4882-FB88-77484A8B69D0}"/>
          </ac:spMkLst>
        </pc:spChg>
        <pc:spChg chg="add mod">
          <ac:chgData name="Ishrat Fatima (2322752)" userId="8da7024f-9a72-4b23-8048-283c9144498c" providerId="ADAL" clId="{AFAE6977-C710-4FF6-B18E-90AC1DB234EA}" dt="2026-06-13T22:09:13.998" v="215" actId="113"/>
          <ac:spMkLst>
            <pc:docMk/>
            <pc:sldMk cId="1406412284" sldId="265"/>
            <ac:spMk id="4" creationId="{D1AA5AAD-5D28-D99D-6530-0B18A319169C}"/>
          </ac:spMkLst>
        </pc:spChg>
        <pc:spChg chg="add mod">
          <ac:chgData name="Ishrat Fatima (2322752)" userId="8da7024f-9a72-4b23-8048-283c9144498c" providerId="ADAL" clId="{AFAE6977-C710-4FF6-B18E-90AC1DB234EA}" dt="2026-06-25T16:10:43.278" v="546" actId="1076"/>
          <ac:spMkLst>
            <pc:docMk/>
            <pc:sldMk cId="1406412284" sldId="265"/>
            <ac:spMk id="5" creationId="{68006279-EB56-BD3D-8119-C976F5D03E46}"/>
          </ac:spMkLst>
        </pc:spChg>
        <pc:spChg chg="add mod">
          <ac:chgData name="Ishrat Fatima (2322752)" userId="8da7024f-9a72-4b23-8048-283c9144498c" providerId="ADAL" clId="{AFAE6977-C710-4FF6-B18E-90AC1DB234EA}" dt="2026-06-24T23:59:08.038" v="543" actId="1076"/>
          <ac:spMkLst>
            <pc:docMk/>
            <pc:sldMk cId="1406412284" sldId="265"/>
            <ac:spMk id="7" creationId="{BC298B2C-FA3D-6AF3-1B4A-F186748B5BEF}"/>
          </ac:spMkLst>
        </pc:spChg>
        <pc:picChg chg="add del mod ord">
          <ac:chgData name="Ishrat Fatima (2322752)" userId="8da7024f-9a72-4b23-8048-283c9144498c" providerId="ADAL" clId="{AFAE6977-C710-4FF6-B18E-90AC1DB234EA}" dt="2026-06-27T11:50:10.331" v="663"/>
          <ac:picMkLst>
            <pc:docMk/>
            <pc:sldMk cId="1406412284" sldId="265"/>
            <ac:picMk id="14" creationId="{12AC36D9-037B-4364-2CEB-79E7B396D7EA}"/>
          </ac:picMkLst>
        </pc:picChg>
        <pc:picChg chg="add mod">
          <ac:chgData name="Ishrat Fatima (2322752)" userId="8da7024f-9a72-4b23-8048-283c9144498c" providerId="ADAL" clId="{AFAE6977-C710-4FF6-B18E-90AC1DB234EA}" dt="2026-06-27T11:50:10.331" v="663"/>
          <ac:picMkLst>
            <pc:docMk/>
            <pc:sldMk cId="1406412284" sldId="265"/>
            <ac:picMk id="15" creationId="{413259C3-AEB7-DA13-1439-463E76C028CE}"/>
          </ac:picMkLst>
        </pc:picChg>
        <pc:picChg chg="add del mod">
          <ac:chgData name="Ishrat Fatima (2322752)" userId="8da7024f-9a72-4b23-8048-283c9144498c" providerId="ADAL" clId="{AFAE6977-C710-4FF6-B18E-90AC1DB234EA}" dt="2026-06-27T00:29:22.943" v="651"/>
          <ac:picMkLst>
            <pc:docMk/>
            <pc:sldMk cId="1406412284" sldId="265"/>
            <ac:picMk id="20" creationId="{5AF26E00-4919-564C-51CC-892A201D1650}"/>
          </ac:picMkLst>
        </pc:picChg>
        <pc:picChg chg="add del mod ord">
          <ac:chgData name="Ishrat Fatima (2322752)" userId="8da7024f-9a72-4b23-8048-283c9144498c" providerId="ADAL" clId="{AFAE6977-C710-4FF6-B18E-90AC1DB234EA}" dt="2026-06-27T00:31:27.170" v="652"/>
          <ac:picMkLst>
            <pc:docMk/>
            <pc:sldMk cId="1406412284" sldId="265"/>
            <ac:picMk id="23" creationId="{A1ED345D-03AA-3808-DF31-9A74B809DB93}"/>
          </ac:picMkLst>
        </pc:picChg>
        <pc:picChg chg="add del mod">
          <ac:chgData name="Ishrat Fatima (2322752)" userId="8da7024f-9a72-4b23-8048-283c9144498c" providerId="ADAL" clId="{AFAE6977-C710-4FF6-B18E-90AC1DB234EA}" dt="2026-06-27T11:49:30.582" v="662"/>
          <ac:picMkLst>
            <pc:docMk/>
            <pc:sldMk cId="1406412284" sldId="265"/>
            <ac:picMk id="24" creationId="{99D2BAE3-B26F-EF5C-C58D-4CD3A84C00C7}"/>
          </ac:picMkLst>
        </pc:picChg>
      </pc:sldChg>
      <pc:sldChg chg="addSp delSp modSp new mod modTransition modAnim">
        <pc:chgData name="Ishrat Fatima (2322752)" userId="8da7024f-9a72-4b23-8048-283c9144498c" providerId="ADAL" clId="{AFAE6977-C710-4FF6-B18E-90AC1DB234EA}" dt="2026-06-27T13:45:42.867" v="750" actId="113"/>
        <pc:sldMkLst>
          <pc:docMk/>
          <pc:sldMk cId="1235170565" sldId="266"/>
        </pc:sldMkLst>
        <pc:spChg chg="add mod">
          <ac:chgData name="Ishrat Fatima (2322752)" userId="8da7024f-9a72-4b23-8048-283c9144498c" providerId="ADAL" clId="{AFAE6977-C710-4FF6-B18E-90AC1DB234EA}" dt="2026-06-25T16:12:07.462" v="547" actId="1076"/>
          <ac:spMkLst>
            <pc:docMk/>
            <pc:sldMk cId="1235170565" sldId="266"/>
            <ac:spMk id="2" creationId="{5B359107-7E5D-9485-0F8D-2DB73B1B5B78}"/>
          </ac:spMkLst>
        </pc:spChg>
        <pc:spChg chg="add mod">
          <ac:chgData name="Ishrat Fatima (2322752)" userId="8da7024f-9a72-4b23-8048-283c9144498c" providerId="ADAL" clId="{AFAE6977-C710-4FF6-B18E-90AC1DB234EA}" dt="2026-06-27T13:45:25.470" v="746" actId="113"/>
          <ac:spMkLst>
            <pc:docMk/>
            <pc:sldMk cId="1235170565" sldId="266"/>
            <ac:spMk id="3" creationId="{D300EE7A-1255-9312-B701-6E2E767E49F6}"/>
          </ac:spMkLst>
        </pc:spChg>
        <pc:spChg chg="add mod">
          <ac:chgData name="Ishrat Fatima (2322752)" userId="8da7024f-9a72-4b23-8048-283c9144498c" providerId="ADAL" clId="{AFAE6977-C710-4FF6-B18E-90AC1DB234EA}" dt="2026-06-27T13:45:35.762" v="748" actId="113"/>
          <ac:spMkLst>
            <pc:docMk/>
            <pc:sldMk cId="1235170565" sldId="266"/>
            <ac:spMk id="4" creationId="{93AF3E2F-8B06-0119-5AE8-61A7A1054F9E}"/>
          </ac:spMkLst>
        </pc:spChg>
        <pc:spChg chg="add mod">
          <ac:chgData name="Ishrat Fatima (2322752)" userId="8da7024f-9a72-4b23-8048-283c9144498c" providerId="ADAL" clId="{AFAE6977-C710-4FF6-B18E-90AC1DB234EA}" dt="2026-06-27T13:45:42.867" v="750" actId="113"/>
          <ac:spMkLst>
            <pc:docMk/>
            <pc:sldMk cId="1235170565" sldId="266"/>
            <ac:spMk id="5" creationId="{34F6A7AA-6901-66E3-6AE4-C94087B94555}"/>
          </ac:spMkLst>
        </pc:spChg>
        <pc:picChg chg="add del mod ord">
          <ac:chgData name="Ishrat Fatima (2322752)" userId="8da7024f-9a72-4b23-8048-283c9144498c" providerId="ADAL" clId="{AFAE6977-C710-4FF6-B18E-90AC1DB234EA}" dt="2026-06-27T12:00:02.819" v="666"/>
          <ac:picMkLst>
            <pc:docMk/>
            <pc:sldMk cId="1235170565" sldId="266"/>
            <ac:picMk id="14" creationId="{D3491C7D-D882-A98B-2493-CD265AC43D79}"/>
          </ac:picMkLst>
        </pc:picChg>
        <pc:picChg chg="add del mod">
          <ac:chgData name="Ishrat Fatima (2322752)" userId="8da7024f-9a72-4b23-8048-283c9144498c" providerId="ADAL" clId="{AFAE6977-C710-4FF6-B18E-90AC1DB234EA}" dt="2026-06-27T13:07:38.440" v="681"/>
          <ac:picMkLst>
            <pc:docMk/>
            <pc:sldMk cId="1235170565" sldId="266"/>
            <ac:picMk id="15" creationId="{A223E067-7CDD-0410-3136-30EB821B2861}"/>
          </ac:picMkLst>
        </pc:picChg>
        <pc:picChg chg="add del mod">
          <ac:chgData name="Ishrat Fatima (2322752)" userId="8da7024f-9a72-4b23-8048-283c9144498c" providerId="ADAL" clId="{AFAE6977-C710-4FF6-B18E-90AC1DB234EA}" dt="2026-06-27T11:58:56.354" v="665"/>
          <ac:picMkLst>
            <pc:docMk/>
            <pc:sldMk cId="1235170565" sldId="266"/>
            <ac:picMk id="17" creationId="{15563579-E674-B6BC-5A89-59732365A44C}"/>
          </ac:picMkLst>
        </pc:picChg>
        <pc:picChg chg="add del mod ord">
          <ac:chgData name="Ishrat Fatima (2322752)" userId="8da7024f-9a72-4b23-8048-283c9144498c" providerId="ADAL" clId="{AFAE6977-C710-4FF6-B18E-90AC1DB234EA}" dt="2026-06-27T13:09:26.210" v="682"/>
          <ac:picMkLst>
            <pc:docMk/>
            <pc:sldMk cId="1235170565" sldId="266"/>
            <ac:picMk id="23" creationId="{F8A9696B-B07A-7F95-2840-07D6DC546360}"/>
          </ac:picMkLst>
        </pc:picChg>
        <pc:picChg chg="add mod">
          <ac:chgData name="Ishrat Fatima (2322752)" userId="8da7024f-9a72-4b23-8048-283c9144498c" providerId="ADAL" clId="{AFAE6977-C710-4FF6-B18E-90AC1DB234EA}" dt="2026-06-27T13:09:26.210" v="682"/>
          <ac:picMkLst>
            <pc:docMk/>
            <pc:sldMk cId="1235170565" sldId="266"/>
            <ac:picMk id="24" creationId="{555C7CF1-0457-E6A1-92E8-9F273706E194}"/>
          </ac:picMkLst>
        </pc:picChg>
      </pc:sldChg>
      <pc:sldChg chg="addSp delSp modSp new mod modTransition setBg modAnim setClrOvrMap">
        <pc:chgData name="Ishrat Fatima (2322752)" userId="8da7024f-9a72-4b23-8048-283c9144498c" providerId="ADAL" clId="{AFAE6977-C710-4FF6-B18E-90AC1DB234EA}" dt="2026-06-27T12:22:37.665" v="675"/>
        <pc:sldMkLst>
          <pc:docMk/>
          <pc:sldMk cId="2274451983" sldId="267"/>
        </pc:sldMkLst>
        <pc:spChg chg="add del mod">
          <ac:chgData name="Ishrat Fatima (2322752)" userId="8da7024f-9a72-4b23-8048-283c9144498c" providerId="ADAL" clId="{AFAE6977-C710-4FF6-B18E-90AC1DB234EA}" dt="2026-06-24T23:45:43.573" v="537" actId="113"/>
          <ac:spMkLst>
            <pc:docMk/>
            <pc:sldMk cId="2274451983" sldId="267"/>
            <ac:spMk id="2" creationId="{5F4FB39B-060D-1146-05C2-5F2E32472AEB}"/>
          </ac:spMkLst>
        </pc:spChg>
        <pc:spChg chg="add mod">
          <ac:chgData name="Ishrat Fatima (2322752)" userId="8da7024f-9a72-4b23-8048-283c9144498c" providerId="ADAL" clId="{AFAE6977-C710-4FF6-B18E-90AC1DB234EA}" dt="2026-06-24T23:45:34.859" v="536" actId="113"/>
          <ac:spMkLst>
            <pc:docMk/>
            <pc:sldMk cId="2274451983" sldId="267"/>
            <ac:spMk id="3" creationId="{37A4FCF1-52F0-2E3F-A846-B0DE8D6732E2}"/>
          </ac:spMkLst>
        </pc:spChg>
        <pc:picChg chg="add del mod">
          <ac:chgData name="Ishrat Fatima (2322752)" userId="8da7024f-9a72-4b23-8048-283c9144498c" providerId="ADAL" clId="{AFAE6977-C710-4FF6-B18E-90AC1DB234EA}" dt="2026-06-27T12:10:22.972" v="668"/>
          <ac:picMkLst>
            <pc:docMk/>
            <pc:sldMk cId="2274451983" sldId="267"/>
            <ac:picMk id="13" creationId="{1CF374B5-B643-B269-8AA1-46C75F281779}"/>
          </ac:picMkLst>
        </pc:picChg>
        <pc:picChg chg="add del mod ord">
          <ac:chgData name="Ishrat Fatima (2322752)" userId="8da7024f-9a72-4b23-8048-283c9144498c" providerId="ADAL" clId="{AFAE6977-C710-4FF6-B18E-90AC1DB234EA}" dt="2026-06-27T12:11:08.230" v="669"/>
          <ac:picMkLst>
            <pc:docMk/>
            <pc:sldMk cId="2274451983" sldId="267"/>
            <ac:picMk id="15" creationId="{BDED8BE5-5280-3DA6-63DE-182C9695C1D9}"/>
          </ac:picMkLst>
        </pc:picChg>
        <pc:picChg chg="add del mod">
          <ac:chgData name="Ishrat Fatima (2322752)" userId="8da7024f-9a72-4b23-8048-283c9144498c" providerId="ADAL" clId="{AFAE6977-C710-4FF6-B18E-90AC1DB234EA}" dt="2026-06-27T12:11:20.192" v="671"/>
          <ac:picMkLst>
            <pc:docMk/>
            <pc:sldMk cId="2274451983" sldId="267"/>
            <ac:picMk id="16" creationId="{0CE4202B-AAA5-14B7-FF34-3ED0B83A8813}"/>
          </ac:picMkLst>
        </pc:picChg>
        <pc:picChg chg="add del mod ord">
          <ac:chgData name="Ishrat Fatima (2322752)" userId="8da7024f-9a72-4b23-8048-283c9144498c" providerId="ADAL" clId="{AFAE6977-C710-4FF6-B18E-90AC1DB234EA}" dt="2026-06-27T12:19:54.063" v="672"/>
          <ac:picMkLst>
            <pc:docMk/>
            <pc:sldMk cId="2274451983" sldId="267"/>
            <ac:picMk id="19" creationId="{2B5B8406-2A17-7EFE-D6DA-58C3872757E5}"/>
          </ac:picMkLst>
        </pc:picChg>
        <pc:picChg chg="add del mod">
          <ac:chgData name="Ishrat Fatima (2322752)" userId="8da7024f-9a72-4b23-8048-283c9144498c" providerId="ADAL" clId="{AFAE6977-C710-4FF6-B18E-90AC1DB234EA}" dt="2026-06-27T12:20:10.800" v="674"/>
          <ac:picMkLst>
            <pc:docMk/>
            <pc:sldMk cId="2274451983" sldId="267"/>
            <ac:picMk id="20" creationId="{047D774C-7D68-91B4-4504-3466ECAB2878}"/>
          </ac:picMkLst>
        </pc:picChg>
        <pc:picChg chg="add del mod ord">
          <ac:chgData name="Ishrat Fatima (2322752)" userId="8da7024f-9a72-4b23-8048-283c9144498c" providerId="ADAL" clId="{AFAE6977-C710-4FF6-B18E-90AC1DB234EA}" dt="2026-06-27T12:22:37.665" v="675"/>
          <ac:picMkLst>
            <pc:docMk/>
            <pc:sldMk cId="2274451983" sldId="267"/>
            <ac:picMk id="23" creationId="{450EAA71-0624-DC1A-160B-06A9B5087CFB}"/>
          </ac:picMkLst>
        </pc:picChg>
        <pc:picChg chg="add mod">
          <ac:chgData name="Ishrat Fatima (2322752)" userId="8da7024f-9a72-4b23-8048-283c9144498c" providerId="ADAL" clId="{AFAE6977-C710-4FF6-B18E-90AC1DB234EA}" dt="2026-06-27T12:22:37.665" v="675"/>
          <ac:picMkLst>
            <pc:docMk/>
            <pc:sldMk cId="2274451983" sldId="267"/>
            <ac:picMk id="24" creationId="{2F5D36D1-723B-D483-05B5-2099B9686280}"/>
          </ac:picMkLst>
        </pc:picChg>
      </pc:sldChg>
      <pc:sldChg chg="addSp modSp new mod">
        <pc:chgData name="Ishrat Fatima (2322752)" userId="8da7024f-9a72-4b23-8048-283c9144498c" providerId="ADAL" clId="{AFAE6977-C710-4FF6-B18E-90AC1DB234EA}" dt="2026-06-27T13:46:46.949" v="758" actId="113"/>
        <pc:sldMkLst>
          <pc:docMk/>
          <pc:sldMk cId="3392244677" sldId="268"/>
        </pc:sldMkLst>
        <pc:spChg chg="add mod">
          <ac:chgData name="Ishrat Fatima (2322752)" userId="8da7024f-9a72-4b23-8048-283c9144498c" providerId="ADAL" clId="{AFAE6977-C710-4FF6-B18E-90AC1DB234EA}" dt="2026-06-27T13:46:46.949" v="758" actId="113"/>
          <ac:spMkLst>
            <pc:docMk/>
            <pc:sldMk cId="3392244677" sldId="268"/>
            <ac:spMk id="2" creationId="{E024BC66-C619-A205-F24F-61945FAA8EAB}"/>
          </ac:spMkLst>
        </pc:spChg>
        <pc:spChg chg="add mod">
          <ac:chgData name="Ishrat Fatima (2322752)" userId="8da7024f-9a72-4b23-8048-283c9144498c" providerId="ADAL" clId="{AFAE6977-C710-4FF6-B18E-90AC1DB234EA}" dt="2026-06-27T13:45:59.371" v="752" actId="113"/>
          <ac:spMkLst>
            <pc:docMk/>
            <pc:sldMk cId="3392244677" sldId="268"/>
            <ac:spMk id="3" creationId="{5AFA7250-2677-255D-BB69-54AA53E55709}"/>
          </ac:spMkLst>
        </pc:spChg>
        <pc:spChg chg="add mod">
          <ac:chgData name="Ishrat Fatima (2322752)" userId="8da7024f-9a72-4b23-8048-283c9144498c" providerId="ADAL" clId="{AFAE6977-C710-4FF6-B18E-90AC1DB234EA}" dt="2026-06-27T13:46:08.156" v="754" actId="113"/>
          <ac:spMkLst>
            <pc:docMk/>
            <pc:sldMk cId="3392244677" sldId="268"/>
            <ac:spMk id="4" creationId="{5976659B-BCB2-1BA2-D0DA-9507714B741B}"/>
          </ac:spMkLst>
        </pc:spChg>
        <pc:spChg chg="add mod">
          <ac:chgData name="Ishrat Fatima (2322752)" userId="8da7024f-9a72-4b23-8048-283c9144498c" providerId="ADAL" clId="{AFAE6977-C710-4FF6-B18E-90AC1DB234EA}" dt="2026-06-27T13:46:20.218" v="756" actId="113"/>
          <ac:spMkLst>
            <pc:docMk/>
            <pc:sldMk cId="3392244677" sldId="268"/>
            <ac:spMk id="5" creationId="{DB0F90DA-2389-2823-CEF6-711EADD5817E}"/>
          </ac:spMkLst>
        </pc:spChg>
        <pc:spChg chg="add mod">
          <ac:chgData name="Ishrat Fatima (2322752)" userId="8da7024f-9a72-4b23-8048-283c9144498c" providerId="ADAL" clId="{AFAE6977-C710-4FF6-B18E-90AC1DB234EA}" dt="2026-06-25T00:03:03.747" v="544" actId="1076"/>
          <ac:spMkLst>
            <pc:docMk/>
            <pc:sldMk cId="3392244677" sldId="268"/>
            <ac:spMk id="6" creationId="{1B81174D-78DA-DC60-93A9-C7CE7148D605}"/>
          </ac:spMkLst>
        </pc:spChg>
        <pc:picChg chg="add mod">
          <ac:chgData name="Ishrat Fatima (2322752)" userId="8da7024f-9a72-4b23-8048-283c9144498c" providerId="ADAL" clId="{AFAE6977-C710-4FF6-B18E-90AC1DB234EA}" dt="2026-06-27T12:34:36.711" v="676"/>
          <ac:picMkLst>
            <pc:docMk/>
            <pc:sldMk cId="3392244677" sldId="268"/>
            <ac:picMk id="27" creationId="{C7C192C1-2311-3003-A3C8-0DAC6F93E945}"/>
          </ac:picMkLst>
        </pc:picChg>
      </pc:sldChg>
      <pc:sldChg chg="addSp delSp modSp new mod modAnim">
        <pc:chgData name="Ishrat Fatima (2322752)" userId="8da7024f-9a72-4b23-8048-283c9144498c" providerId="ADAL" clId="{AFAE6977-C710-4FF6-B18E-90AC1DB234EA}" dt="2026-06-27T13:43:48.851" v="738" actId="478"/>
        <pc:sldMkLst>
          <pc:docMk/>
          <pc:sldMk cId="682649357" sldId="269"/>
        </pc:sldMkLst>
        <pc:spChg chg="add mod">
          <ac:chgData name="Ishrat Fatima (2322752)" userId="8da7024f-9a72-4b23-8048-283c9144498c" providerId="ADAL" clId="{AFAE6977-C710-4FF6-B18E-90AC1DB234EA}" dt="2026-06-24T21:16:03.156" v="431" actId="1076"/>
          <ac:spMkLst>
            <pc:docMk/>
            <pc:sldMk cId="682649357" sldId="269"/>
            <ac:spMk id="2" creationId="{4FB6CFA2-680B-F963-EA44-AF8CB4835638}"/>
          </ac:spMkLst>
        </pc:spChg>
        <pc:spChg chg="add mod">
          <ac:chgData name="Ishrat Fatima (2322752)" userId="8da7024f-9a72-4b23-8048-283c9144498c" providerId="ADAL" clId="{AFAE6977-C710-4FF6-B18E-90AC1DB234EA}" dt="2026-06-27T13:33:07.119" v="725" actId="1076"/>
          <ac:spMkLst>
            <pc:docMk/>
            <pc:sldMk cId="682649357" sldId="269"/>
            <ac:spMk id="3" creationId="{923B8219-BED4-34F6-43C4-547B8A1F5B93}"/>
          </ac:spMkLst>
        </pc:spChg>
        <pc:spChg chg="add mod">
          <ac:chgData name="Ishrat Fatima (2322752)" userId="8da7024f-9a72-4b23-8048-283c9144498c" providerId="ADAL" clId="{AFAE6977-C710-4FF6-B18E-90AC1DB234EA}" dt="2026-06-27T13:32:53.209" v="723" actId="1076"/>
          <ac:spMkLst>
            <pc:docMk/>
            <pc:sldMk cId="682649357" sldId="269"/>
            <ac:spMk id="4" creationId="{0B14BC3F-8DAC-3D9D-3320-8EC6ED0B0E56}"/>
          </ac:spMkLst>
        </pc:spChg>
        <pc:picChg chg="add mod">
          <ac:chgData name="Ishrat Fatima (2322752)" userId="8da7024f-9a72-4b23-8048-283c9144498c" providerId="ADAL" clId="{AFAE6977-C710-4FF6-B18E-90AC1DB234EA}" dt="2026-06-27T12:41:08.756" v="677"/>
          <ac:picMkLst>
            <pc:docMk/>
            <pc:sldMk cId="682649357" sldId="269"/>
            <ac:picMk id="16" creationId="{069C3344-0491-7F82-45C8-F0E76F791BCC}"/>
          </ac:picMkLst>
        </pc:picChg>
        <pc:picChg chg="add mod">
          <ac:chgData name="Ishrat Fatima (2322752)" userId="8da7024f-9a72-4b23-8048-283c9144498c" providerId="ADAL" clId="{AFAE6977-C710-4FF6-B18E-90AC1DB234EA}" dt="2026-06-27T13:39:26.409" v="729" actId="931"/>
          <ac:picMkLst>
            <pc:docMk/>
            <pc:sldMk cId="682649357" sldId="269"/>
            <ac:picMk id="21" creationId="{36734D6A-4D69-99E3-F5EA-3E80C8CA766D}"/>
          </ac:picMkLst>
        </pc:picChg>
        <pc:picChg chg="add mod">
          <ac:chgData name="Ishrat Fatima (2322752)" userId="8da7024f-9a72-4b23-8048-283c9144498c" providerId="ADAL" clId="{AFAE6977-C710-4FF6-B18E-90AC1DB234EA}" dt="2026-06-27T13:39:25.307" v="728" actId="14100"/>
          <ac:picMkLst>
            <pc:docMk/>
            <pc:sldMk cId="682649357" sldId="269"/>
            <ac:picMk id="23" creationId="{F79F1279-C8A8-8E40-590A-6E1BB9137156}"/>
          </ac:picMkLst>
        </pc:picChg>
        <pc:picChg chg="add del mod">
          <ac:chgData name="Ishrat Fatima (2322752)" userId="8da7024f-9a72-4b23-8048-283c9144498c" providerId="ADAL" clId="{AFAE6977-C710-4FF6-B18E-90AC1DB234EA}" dt="2026-06-27T13:43:48.851" v="738" actId="478"/>
          <ac:picMkLst>
            <pc:docMk/>
            <pc:sldMk cId="682649357" sldId="269"/>
            <ac:picMk id="25" creationId="{3CFA25DF-D8D1-63D0-0CF6-FC10D200F510}"/>
          </ac:picMkLst>
        </pc:picChg>
      </pc:sldChg>
      <pc:sldChg chg="addSp delSp modSp new mod">
        <pc:chgData name="Ishrat Fatima (2322752)" userId="8da7024f-9a72-4b23-8048-283c9144498c" providerId="ADAL" clId="{AFAE6977-C710-4FF6-B18E-90AC1DB234EA}" dt="2026-06-27T12:48:12.069" v="678"/>
        <pc:sldMkLst>
          <pc:docMk/>
          <pc:sldMk cId="3946613779" sldId="270"/>
        </pc:sldMkLst>
        <pc:spChg chg="add mod">
          <ac:chgData name="Ishrat Fatima (2322752)" userId="8da7024f-9a72-4b23-8048-283c9144498c" providerId="ADAL" clId="{AFAE6977-C710-4FF6-B18E-90AC1DB234EA}" dt="2026-06-24T22:28:37.336" v="465" actId="14100"/>
          <ac:spMkLst>
            <pc:docMk/>
            <pc:sldMk cId="3946613779" sldId="270"/>
            <ac:spMk id="3" creationId="{7F526142-1A87-AD8A-D78A-DF2F00B58849}"/>
          </ac:spMkLst>
        </pc:spChg>
        <pc:spChg chg="add mod">
          <ac:chgData name="Ishrat Fatima (2322752)" userId="8da7024f-9a72-4b23-8048-283c9144498c" providerId="ADAL" clId="{AFAE6977-C710-4FF6-B18E-90AC1DB234EA}" dt="2026-06-26T22:08:48.601" v="567" actId="113"/>
          <ac:spMkLst>
            <pc:docMk/>
            <pc:sldMk cId="3946613779" sldId="270"/>
            <ac:spMk id="4" creationId="{CC3A770B-BBD8-74D9-4D8E-8C56D45B9557}"/>
          </ac:spMkLst>
        </pc:spChg>
        <pc:spChg chg="add mod">
          <ac:chgData name="Ishrat Fatima (2322752)" userId="8da7024f-9a72-4b23-8048-283c9144498c" providerId="ADAL" clId="{AFAE6977-C710-4FF6-B18E-90AC1DB234EA}" dt="2026-06-26T22:18:51.018" v="571" actId="113"/>
          <ac:spMkLst>
            <pc:docMk/>
            <pc:sldMk cId="3946613779" sldId="270"/>
            <ac:spMk id="5" creationId="{31370721-3557-B22B-5BE4-1DFB67259EA6}"/>
          </ac:spMkLst>
        </pc:spChg>
        <pc:picChg chg="add mod">
          <ac:chgData name="Ishrat Fatima (2322752)" userId="8da7024f-9a72-4b23-8048-283c9144498c" providerId="ADAL" clId="{AFAE6977-C710-4FF6-B18E-90AC1DB234EA}" dt="2026-06-27T12:48:12.069" v="678"/>
          <ac:picMkLst>
            <pc:docMk/>
            <pc:sldMk cId="3946613779" sldId="270"/>
            <ac:picMk id="15" creationId="{EE8CCFA9-C73E-C4DE-0CD9-3EE860E6977E}"/>
          </ac:picMkLst>
        </pc:picChg>
      </pc:sldChg>
      <pc:sldChg chg="addSp delSp modSp new mod">
        <pc:chgData name="Ishrat Fatima (2322752)" userId="8da7024f-9a72-4b23-8048-283c9144498c" providerId="ADAL" clId="{AFAE6977-C710-4FF6-B18E-90AC1DB234EA}" dt="2026-06-27T12:53:26.872" v="679"/>
        <pc:sldMkLst>
          <pc:docMk/>
          <pc:sldMk cId="495290033" sldId="271"/>
        </pc:sldMkLst>
        <pc:spChg chg="add mod">
          <ac:chgData name="Ishrat Fatima (2322752)" userId="8da7024f-9a72-4b23-8048-283c9144498c" providerId="ADAL" clId="{AFAE6977-C710-4FF6-B18E-90AC1DB234EA}" dt="2026-06-24T23:00:46.864" v="523" actId="14100"/>
          <ac:spMkLst>
            <pc:docMk/>
            <pc:sldMk cId="495290033" sldId="271"/>
            <ac:spMk id="3" creationId="{23775DB1-6D41-AB0C-8A2D-6131160E98F3}"/>
          </ac:spMkLst>
        </pc:spChg>
        <pc:spChg chg="add mod">
          <ac:chgData name="Ishrat Fatima (2322752)" userId="8da7024f-9a72-4b23-8048-283c9144498c" providerId="ADAL" clId="{AFAE6977-C710-4FF6-B18E-90AC1DB234EA}" dt="2026-06-25T16:21:36.430" v="549"/>
          <ac:spMkLst>
            <pc:docMk/>
            <pc:sldMk cId="495290033" sldId="271"/>
            <ac:spMk id="4" creationId="{11503B34-B7BF-3DA5-A8EF-EAA390C87DF6}"/>
          </ac:spMkLst>
        </pc:spChg>
        <pc:picChg chg="add mod">
          <ac:chgData name="Ishrat Fatima (2322752)" userId="8da7024f-9a72-4b23-8048-283c9144498c" providerId="ADAL" clId="{AFAE6977-C710-4FF6-B18E-90AC1DB234EA}" dt="2026-06-27T12:53:26.872" v="679"/>
          <ac:picMkLst>
            <pc:docMk/>
            <pc:sldMk cId="495290033" sldId="271"/>
            <ac:picMk id="12" creationId="{5CD9B1B7-E607-812A-49BD-3419C587DE5A}"/>
          </ac:picMkLst>
        </pc:picChg>
      </pc:sldChg>
      <pc:sldChg chg="addSp modSp new mod">
        <pc:chgData name="Ishrat Fatima (2322752)" userId="8da7024f-9a72-4b23-8048-283c9144498c" providerId="ADAL" clId="{AFAE6977-C710-4FF6-B18E-90AC1DB234EA}" dt="2026-06-26T22:25:43.167" v="583" actId="20577"/>
        <pc:sldMkLst>
          <pc:docMk/>
          <pc:sldMk cId="2327260679" sldId="272"/>
        </pc:sldMkLst>
        <pc:spChg chg="add mod">
          <ac:chgData name="Ishrat Fatima (2322752)" userId="8da7024f-9a72-4b23-8048-283c9144498c" providerId="ADAL" clId="{AFAE6977-C710-4FF6-B18E-90AC1DB234EA}" dt="2026-06-26T22:25:43.167" v="583" actId="20577"/>
          <ac:spMkLst>
            <pc:docMk/>
            <pc:sldMk cId="2327260679" sldId="272"/>
            <ac:spMk id="2" creationId="{F9A170C7-34BF-FA9E-49DE-49D74E64460A}"/>
          </ac:spMkLst>
        </pc:spChg>
      </pc:sldChg>
      <pc:sldChg chg="addSp delSp modSp new mod">
        <pc:chgData name="Ishrat Fatima (2322752)" userId="8da7024f-9a72-4b23-8048-283c9144498c" providerId="ADAL" clId="{AFAE6977-C710-4FF6-B18E-90AC1DB234EA}" dt="2026-06-26T22:28:41.166" v="602"/>
        <pc:sldMkLst>
          <pc:docMk/>
          <pc:sldMk cId="1982812707" sldId="273"/>
        </pc:sldMkLst>
        <pc:spChg chg="add del mod">
          <ac:chgData name="Ishrat Fatima (2322752)" userId="8da7024f-9a72-4b23-8048-283c9144498c" providerId="ADAL" clId="{AFAE6977-C710-4FF6-B18E-90AC1DB234EA}" dt="2026-06-26T22:28:41.166" v="602"/>
          <ac:spMkLst>
            <pc:docMk/>
            <pc:sldMk cId="1982812707" sldId="273"/>
            <ac:spMk id="2" creationId="{EDD30724-0FB6-2566-09B3-0C2B6A08026A}"/>
          </ac:spMkLst>
        </pc:spChg>
        <pc:spChg chg="add mod">
          <ac:chgData name="Ishrat Fatima (2322752)" userId="8da7024f-9a72-4b23-8048-283c9144498c" providerId="ADAL" clId="{AFAE6977-C710-4FF6-B18E-90AC1DB234EA}" dt="2026-06-26T22:28:38.142" v="600" actId="14100"/>
          <ac:spMkLst>
            <pc:docMk/>
            <pc:sldMk cId="1982812707" sldId="273"/>
            <ac:spMk id="3" creationId="{FDF13FA4-DE90-5E6F-6220-2FDF4FDCD787}"/>
          </ac:spMkLst>
        </pc:spChg>
      </pc:sldChg>
      <pc:sldChg chg="addSp modSp new mod">
        <pc:chgData name="Ishrat Fatima (2322752)" userId="8da7024f-9a72-4b23-8048-283c9144498c" providerId="ADAL" clId="{AFAE6977-C710-4FF6-B18E-90AC1DB234EA}" dt="2026-06-26T22:31:03.692" v="615" actId="20577"/>
        <pc:sldMkLst>
          <pc:docMk/>
          <pc:sldMk cId="1888353418" sldId="274"/>
        </pc:sldMkLst>
        <pc:spChg chg="add mod">
          <ac:chgData name="Ishrat Fatima (2322752)" userId="8da7024f-9a72-4b23-8048-283c9144498c" providerId="ADAL" clId="{AFAE6977-C710-4FF6-B18E-90AC1DB234EA}" dt="2026-06-26T22:31:03.692" v="615" actId="20577"/>
          <ac:spMkLst>
            <pc:docMk/>
            <pc:sldMk cId="1888353418" sldId="274"/>
            <ac:spMk id="2" creationId="{4D1B9333-0062-963F-B63E-031012F6DD51}"/>
          </ac:spMkLst>
        </pc:spChg>
      </pc:sldChg>
      <pc:sldChg chg="addSp modSp new mod">
        <pc:chgData name="Ishrat Fatima (2322752)" userId="8da7024f-9a72-4b23-8048-283c9144498c" providerId="ADAL" clId="{AFAE6977-C710-4FF6-B18E-90AC1DB234EA}" dt="2026-06-26T22:32:53.033" v="627" actId="20577"/>
        <pc:sldMkLst>
          <pc:docMk/>
          <pc:sldMk cId="3258212367" sldId="275"/>
        </pc:sldMkLst>
        <pc:spChg chg="add mod">
          <ac:chgData name="Ishrat Fatima (2322752)" userId="8da7024f-9a72-4b23-8048-283c9144498c" providerId="ADAL" clId="{AFAE6977-C710-4FF6-B18E-90AC1DB234EA}" dt="2026-06-26T22:32:53.033" v="627" actId="20577"/>
          <ac:spMkLst>
            <pc:docMk/>
            <pc:sldMk cId="3258212367" sldId="275"/>
            <ac:spMk id="2" creationId="{ADD17820-0868-E0C7-EC7B-EAA28405CA53}"/>
          </ac:spMkLst>
        </pc:spChg>
      </pc:sldChg>
      <pc:sldChg chg="addSp modSp new mod">
        <pc:chgData name="Ishrat Fatima (2322752)" userId="8da7024f-9a72-4b23-8048-283c9144498c" providerId="ADAL" clId="{AFAE6977-C710-4FF6-B18E-90AC1DB234EA}" dt="2026-06-26T22:33:33.430" v="631"/>
        <pc:sldMkLst>
          <pc:docMk/>
          <pc:sldMk cId="3569268069" sldId="276"/>
        </pc:sldMkLst>
        <pc:spChg chg="add mod">
          <ac:chgData name="Ishrat Fatima (2322752)" userId="8da7024f-9a72-4b23-8048-283c9144498c" providerId="ADAL" clId="{AFAE6977-C710-4FF6-B18E-90AC1DB234EA}" dt="2026-06-26T22:33:33.430" v="631"/>
          <ac:spMkLst>
            <pc:docMk/>
            <pc:sldMk cId="3569268069" sldId="276"/>
            <ac:spMk id="2" creationId="{3829694D-DF6C-C1CC-EE8A-752E9AB6DD4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5634835-CB98-427B-B782-83FD2D94C435}" type="datetimeFigureOut">
              <a:rPr lang="en-GB" smtClean="0"/>
              <a:t>27/06/2026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3A553CD-8E53-472B-BBFB-C452A150D05D}" type="slidenum">
              <a:rPr lang="en-GB" smtClean="0"/>
              <a:t>‹#›</a:t>
            </a:fld>
            <a:endParaRPr lang="en-GB"/>
          </a:p>
        </p:txBody>
      </p:sp>
    </p:spTree>
    <p:extLst>
      <p:ext uri="{BB962C8B-B14F-4D97-AF65-F5344CB8AC3E}">
        <p14:creationId xmlns:p14="http://schemas.microsoft.com/office/powerpoint/2010/main" val="477654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A553CD-8E53-472B-BBFB-C452A150D05D}" type="slidenum">
              <a:rPr lang="en-GB" smtClean="0"/>
              <a:t>1</a:t>
            </a:fld>
            <a:endParaRPr lang="en-GB" dirty="0"/>
          </a:p>
        </p:txBody>
      </p:sp>
    </p:spTree>
    <p:extLst>
      <p:ext uri="{BB962C8B-B14F-4D97-AF65-F5344CB8AC3E}">
        <p14:creationId xmlns:p14="http://schemas.microsoft.com/office/powerpoint/2010/main" val="38386336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A553CD-8E53-472B-BBFB-C452A150D05D}" type="slidenum">
              <a:rPr lang="en-GB" smtClean="0"/>
              <a:t>3</a:t>
            </a:fld>
            <a:endParaRPr lang="en-GB" dirty="0"/>
          </a:p>
        </p:txBody>
      </p:sp>
    </p:spTree>
    <p:extLst>
      <p:ext uri="{BB962C8B-B14F-4D97-AF65-F5344CB8AC3E}">
        <p14:creationId xmlns:p14="http://schemas.microsoft.com/office/powerpoint/2010/main" val="38238255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A553CD-8E53-472B-BBFB-C452A150D05D}" type="slidenum">
              <a:rPr lang="en-GB" smtClean="0"/>
              <a:t>5</a:t>
            </a:fld>
            <a:endParaRPr lang="en-GB" dirty="0"/>
          </a:p>
        </p:txBody>
      </p:sp>
    </p:spTree>
    <p:extLst>
      <p:ext uri="{BB962C8B-B14F-4D97-AF65-F5344CB8AC3E}">
        <p14:creationId xmlns:p14="http://schemas.microsoft.com/office/powerpoint/2010/main" val="16174729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A553CD-8E53-472B-BBFB-C452A150D05D}" type="slidenum">
              <a:rPr lang="en-GB" smtClean="0"/>
              <a:t>6</a:t>
            </a:fld>
            <a:endParaRPr lang="en-GB" dirty="0"/>
          </a:p>
        </p:txBody>
      </p:sp>
    </p:spTree>
    <p:extLst>
      <p:ext uri="{BB962C8B-B14F-4D97-AF65-F5344CB8AC3E}">
        <p14:creationId xmlns:p14="http://schemas.microsoft.com/office/powerpoint/2010/main" val="40150811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F8379829-0BA5-461C-8B1F-EB774F44B065}" type="datetimeFigureOut">
              <a:rPr lang="en-GB" smtClean="0"/>
              <a:t>27/06/2026</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52AE74E0-CFE8-431A-B729-4AB0E10B5794}"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407075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8379829-0BA5-461C-8B1F-EB774F44B065}" type="datetimeFigureOut">
              <a:rPr lang="en-GB" smtClean="0"/>
              <a:t>27/06/2026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AE74E0-CFE8-431A-B729-4AB0E10B5794}"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790409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8379829-0BA5-461C-8B1F-EB774F44B065}" type="datetimeFigureOut">
              <a:rPr lang="en-GB" smtClean="0"/>
              <a:t>27/06/2026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AE74E0-CFE8-431A-B729-4AB0E10B5794}"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787036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8379829-0BA5-461C-8B1F-EB774F44B065}" type="datetimeFigureOut">
              <a:rPr lang="en-GB" smtClean="0"/>
              <a:t>27/06/2026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AE74E0-CFE8-431A-B729-4AB0E10B5794}"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670448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8379829-0BA5-461C-8B1F-EB774F44B065}" type="datetimeFigureOut">
              <a:rPr lang="en-GB" smtClean="0"/>
              <a:t>27/06/2026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2AE74E0-CFE8-431A-B729-4AB0E10B5794}"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033633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8379829-0BA5-461C-8B1F-EB774F44B065}" type="datetimeFigureOut">
              <a:rPr lang="en-GB" smtClean="0"/>
              <a:t>27/06/2026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2AE74E0-CFE8-431A-B729-4AB0E10B5794}"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109447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8379829-0BA5-461C-8B1F-EB774F44B065}" type="datetimeFigureOut">
              <a:rPr lang="en-GB" smtClean="0"/>
              <a:t>27/06/2026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2AE74E0-CFE8-431A-B729-4AB0E10B5794}" type="slidenum">
              <a:rPr lang="en-GB" smtClean="0"/>
              <a:t>‹#›</a:t>
            </a:fld>
            <a:endParaRPr lang="en-GB"/>
          </a:p>
        </p:txBody>
      </p:sp>
    </p:spTree>
    <p:extLst>
      <p:ext uri="{BB962C8B-B14F-4D97-AF65-F5344CB8AC3E}">
        <p14:creationId xmlns:p14="http://schemas.microsoft.com/office/powerpoint/2010/main" val="10545484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8379829-0BA5-461C-8B1F-EB774F44B065}" type="datetimeFigureOut">
              <a:rPr lang="en-GB" smtClean="0"/>
              <a:t>27/06/2026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AE74E0-CFE8-431A-B729-4AB0E10B5794}"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432900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F8379829-0BA5-461C-8B1F-EB774F44B065}" type="datetimeFigureOut">
              <a:rPr lang="en-GB" smtClean="0"/>
              <a:t>27/06/2026</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52AE74E0-CFE8-431A-B729-4AB0E10B5794}"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394228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8379829-0BA5-461C-8B1F-EB774F44B065}" type="datetimeFigureOut">
              <a:rPr lang="en-GB" smtClean="0"/>
              <a:t>27/06/2026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AE74E0-CFE8-431A-B729-4AB0E10B5794}"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810659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8379829-0BA5-461C-8B1F-EB774F44B065}" type="datetimeFigureOut">
              <a:rPr lang="en-GB" smtClean="0"/>
              <a:t>27/06/2026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AE74E0-CFE8-431A-B729-4AB0E10B5794}"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380025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F8379829-0BA5-461C-8B1F-EB774F44B065}" type="datetimeFigureOut">
              <a:rPr lang="en-GB" smtClean="0"/>
              <a:t>27/06/2026</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52AE74E0-CFE8-431A-B729-4AB0E10B5794}"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8923021"/>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5" Type="http://schemas.openxmlformats.org/officeDocument/2006/relationships/image" Target="../media/image2.sv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3.png"/><Relationship Id="rId5" Type="http://schemas.openxmlformats.org/officeDocument/2006/relationships/image" Target="../media/image5.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4.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4.png"/><Relationship Id="rId4" Type="http://schemas.openxmlformats.org/officeDocument/2006/relationships/notesSlide" Target="../notesSlides/notesSlide4.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3" Type="http://schemas.openxmlformats.org/officeDocument/2006/relationships/hyperlink" Target="https://www.ageuk.org.uk/discover/2024/september/state-of-health-and-care-of-older-people-in-england-2024/" TargetMode="External"/><Relationship Id="rId2" Type="http://schemas.openxmlformats.org/officeDocument/2006/relationships/hyperlink" Target="https://www.ageuk.org.uk/our-impact/policy-research/frailty-in-older-people/frailty-and-the-nhs-long-term-plan/" TargetMode="External"/><Relationship Id="rId1" Type="http://schemas.openxmlformats.org/officeDocument/2006/relationships/slideLayout" Target="../slideLayouts/slideLayout7.xml"/><Relationship Id="rId4" Type="http://schemas.openxmlformats.org/officeDocument/2006/relationships/hyperlink" Target="https://www.paperclip.co.uk/care-homes/"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legislation.gov.uk/ukpga/2014/23/contents" TargetMode="External"/><Relationship Id="rId2" Type="http://schemas.openxmlformats.org/officeDocument/2006/relationships/hyperlink" Target="https://www.cda-amc.ca/dementia-villages-innovative-residential-care-people-dementia" TargetMode="External"/><Relationship Id="rId1" Type="http://schemas.openxmlformats.org/officeDocument/2006/relationships/slideLayout" Target="../slideLayouts/slideLayout7.xml"/><Relationship Id="rId6" Type="http://schemas.openxmlformats.org/officeDocument/2006/relationships/hyperlink" Target="https://www.gov.uk/guidance/equality-act-2010-guidance" TargetMode="External"/><Relationship Id="rId5" Type="http://schemas.openxmlformats.org/officeDocument/2006/relationships/hyperlink" Target="https://www.gov.uk/government/news/new-reforms-and-independent-commission-to-transform-social-care" TargetMode="External"/><Relationship Id="rId4" Type="http://schemas.openxmlformats.org/officeDocument/2006/relationships/hyperlink" Target="https://ageing-better.org.uk/our-ageing-population-state-ageing-2023-4"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assets.kingsfund.org.uk/f/256914/x/bd8551f32f/public_satisfaction_nhs_bsa2025_march2026.pdf" TargetMode="External"/><Relationship Id="rId2" Type="http://schemas.openxmlformats.org/officeDocument/2006/relationships/hyperlink" Target="https://www.sciencedirect.com/topics/medicine-and-dentistry/continuity-theory" TargetMode="External"/><Relationship Id="rId1" Type="http://schemas.openxmlformats.org/officeDocument/2006/relationships/slideLayout" Target="../slideLayouts/slideLayout7.xml"/><Relationship Id="rId4" Type="http://schemas.openxmlformats.org/officeDocument/2006/relationships/hyperlink" Target="https://careskillsacademy.co.uk/articles/what-does-residential-care-mean/"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mha.org.uk/care-support/later-life-hub/facts-stats-about-older-people" TargetMode="External"/><Relationship Id="rId7" Type="http://schemas.openxmlformats.org/officeDocument/2006/relationships/hyperlink" Target="https://www.theaccessgroup.com/en-gb/blog/hsc-the-challenges-facing-domiciliary-care-in-the-uk-and-how-to-overcome-them/" TargetMode="External"/><Relationship Id="rId2" Type="http://schemas.openxmlformats.org/officeDocument/2006/relationships/hyperlink" Target="https://www.marshcommercial.co.uk/articles/advantages-of-domiciliary-care.html" TargetMode="External"/><Relationship Id="rId1" Type="http://schemas.openxmlformats.org/officeDocument/2006/relationships/slideLayout" Target="../slideLayouts/slideLayout7.xml"/><Relationship Id="rId6" Type="http://schemas.openxmlformats.org/officeDocument/2006/relationships/hyperlink" Target="https://www.health.org.uk/reports-and-analysis/reports/our-ageing-population" TargetMode="External"/><Relationship Id="rId5" Type="http://schemas.openxmlformats.org/officeDocument/2006/relationships/hyperlink" Target="https://telehealth.hhs.gov/patients/what-are-telehealth-considerations-older-adults" TargetMode="External"/><Relationship Id="rId4" Type="http://schemas.openxmlformats.org/officeDocument/2006/relationships/hyperlink" Target="https://www.ageuk.org.uk/siteassets/documents/policy-positions/ageism-and-equalities/human-rights-sept-2023.pdf" TargetMode="External"/></Relationships>
</file>

<file path=ppt/slides/_rels/slide16.xml.rels><?xml version="1.0" encoding="UTF-8" standalone="yes"?>
<Relationships xmlns="http://schemas.openxmlformats.org/package/2006/relationships"><Relationship Id="rId2" Type="http://schemas.openxmlformats.org/officeDocument/2006/relationships/hyperlink" Target="https://www.ebsco.com/research-starters/sociology/activity-theory-aging"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68185A3-0328-88F5-5B72-AA464840B4A4}"/>
              </a:ext>
            </a:extLst>
          </p:cNvPr>
          <p:cNvSpPr txBox="1"/>
          <p:nvPr/>
        </p:nvSpPr>
        <p:spPr>
          <a:xfrm>
            <a:off x="1024128" y="2286000"/>
            <a:ext cx="3133580" cy="3931920"/>
          </a:xfrm>
          <a:prstGeom prst="rect">
            <a:avLst/>
          </a:prstGeom>
        </p:spPr>
        <p:txBody>
          <a:bodyPr vert="horz" lIns="45720" tIns="45720" rIns="45720" bIns="45720" rtlCol="0">
            <a:normAutofit/>
          </a:bodyPr>
          <a:lstStyle/>
          <a:p>
            <a:pPr indent="-228600" defTabSz="914400">
              <a:lnSpc>
                <a:spcPct val="90000"/>
              </a:lnSpc>
              <a:spcAft>
                <a:spcPts val="600"/>
              </a:spcAft>
              <a:buClr>
                <a:schemeClr val="accent1"/>
              </a:buClr>
              <a:buFont typeface="Arial" panose="020B0604020202020204" pitchFamily="34" charset="0"/>
              <a:buChar char="•"/>
            </a:pPr>
            <a:r>
              <a:rPr lang="en-US" sz="1600" dirty="0"/>
              <a:t>Module: Empowering the older person</a:t>
            </a:r>
          </a:p>
          <a:p>
            <a:pPr indent="-228600" defTabSz="914400">
              <a:lnSpc>
                <a:spcPct val="90000"/>
              </a:lnSpc>
              <a:spcAft>
                <a:spcPts val="600"/>
              </a:spcAft>
              <a:buClr>
                <a:schemeClr val="accent1"/>
              </a:buClr>
              <a:buFont typeface="Arial" panose="020B0604020202020204" pitchFamily="34" charset="0"/>
              <a:buChar char="•"/>
            </a:pPr>
            <a:r>
              <a:rPr lang="en-US" sz="1600" dirty="0"/>
              <a:t>BMHP: 6027</a:t>
            </a:r>
          </a:p>
          <a:p>
            <a:pPr indent="-228600" defTabSz="914400">
              <a:lnSpc>
                <a:spcPct val="90000"/>
              </a:lnSpc>
              <a:spcAft>
                <a:spcPts val="600"/>
              </a:spcAft>
              <a:buClr>
                <a:schemeClr val="accent1"/>
              </a:buClr>
              <a:buFont typeface="Arial" panose="020B0604020202020204" pitchFamily="34" charset="0"/>
              <a:buChar char="•"/>
            </a:pPr>
            <a:r>
              <a:rPr lang="en-US" sz="1600" dirty="0"/>
              <a:t>Assessment Component 1: Individual Presentation</a:t>
            </a:r>
          </a:p>
          <a:p>
            <a:pPr indent="-228600" defTabSz="914400">
              <a:lnSpc>
                <a:spcPct val="90000"/>
              </a:lnSpc>
              <a:spcAft>
                <a:spcPts val="600"/>
              </a:spcAft>
              <a:buClr>
                <a:schemeClr val="accent1"/>
              </a:buClr>
              <a:buFont typeface="Arial" panose="020B0604020202020204" pitchFamily="34" charset="0"/>
              <a:buChar char="•"/>
            </a:pPr>
            <a:r>
              <a:rPr lang="en-US" sz="1600" dirty="0"/>
              <a:t>Student name : Ishrat Fatima</a:t>
            </a:r>
          </a:p>
          <a:p>
            <a:pPr indent="-228600" defTabSz="914400">
              <a:lnSpc>
                <a:spcPct val="90000"/>
              </a:lnSpc>
              <a:spcAft>
                <a:spcPts val="600"/>
              </a:spcAft>
              <a:buClr>
                <a:schemeClr val="accent1"/>
              </a:buClr>
              <a:buFont typeface="Arial" panose="020B0604020202020204" pitchFamily="34" charset="0"/>
              <a:buChar char="•"/>
            </a:pPr>
            <a:r>
              <a:rPr lang="en-US" sz="1600" dirty="0"/>
              <a:t>Student number: 2322752</a:t>
            </a:r>
          </a:p>
          <a:p>
            <a:pPr indent="-228600" defTabSz="914400">
              <a:lnSpc>
                <a:spcPct val="90000"/>
              </a:lnSpc>
              <a:spcAft>
                <a:spcPts val="600"/>
              </a:spcAft>
              <a:buClr>
                <a:schemeClr val="accent1"/>
              </a:buClr>
              <a:buFont typeface="Arial" panose="020B0604020202020204" pitchFamily="34" charset="0"/>
              <a:buChar char="•"/>
            </a:pPr>
            <a:endParaRPr lang="en-US" sz="1600" dirty="0"/>
          </a:p>
        </p:txBody>
      </p:sp>
      <p:pic>
        <p:nvPicPr>
          <p:cNvPr id="6" name="Graphic 5" descr="Professor">
            <a:extLst>
              <a:ext uri="{FF2B5EF4-FFF2-40B4-BE49-F238E27FC236}">
                <a16:creationId xmlns:a16="http://schemas.microsoft.com/office/drawing/2014/main" id="{5B42043D-BB5A-F180-66E4-21B2EA773D58}"/>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308210" y="640080"/>
            <a:ext cx="5577840" cy="5577840"/>
          </a:xfrm>
          <a:prstGeom prst="rect">
            <a:avLst/>
          </a:prstGeom>
        </p:spPr>
      </p:pic>
      <p:pic>
        <p:nvPicPr>
          <p:cNvPr id="5" name="Audio 4">
            <a:hlinkClick r:id="" action="ppaction://media"/>
            <a:extLst>
              <a:ext uri="{FF2B5EF4-FFF2-40B4-BE49-F238E27FC236}">
                <a16:creationId xmlns:a16="http://schemas.microsoft.com/office/drawing/2014/main" id="{94C567F7-4C79-36FD-90FF-90EE7260D0B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74718753"/>
      </p:ext>
    </p:extLst>
  </p:cSld>
  <p:clrMapOvr>
    <a:masterClrMapping/>
  </p:clrMapOvr>
  <mc:AlternateContent xmlns:mc="http://schemas.openxmlformats.org/markup-compatibility/2006" xmlns:p14="http://schemas.microsoft.com/office/powerpoint/2010/main">
    <mc:Choice Requires="p14">
      <p:transition spd="slow" p14:dur="2000" advTm="21384"/>
    </mc:Choice>
    <mc:Fallback xmlns="">
      <p:transition spd="slow" advTm="213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8BCBF02-3D10-5AA7-C041-716A0DC4448B}"/>
              </a:ext>
            </a:extLst>
          </p:cNvPr>
          <p:cNvSpPr txBox="1"/>
          <p:nvPr/>
        </p:nvSpPr>
        <p:spPr>
          <a:xfrm>
            <a:off x="687899" y="2124771"/>
            <a:ext cx="4983059" cy="3139321"/>
          </a:xfrm>
          <a:prstGeom prst="rect">
            <a:avLst/>
          </a:prstGeom>
          <a:noFill/>
        </p:spPr>
        <p:txBody>
          <a:bodyPr wrap="square" rtlCol="0">
            <a:spAutoFit/>
          </a:bodyPr>
          <a:lstStyle/>
          <a:p>
            <a:r>
              <a:rPr lang="en-GB" dirty="0"/>
              <a:t>Ageing is a complex biological, psychological and social process. </a:t>
            </a:r>
          </a:p>
          <a:p>
            <a:r>
              <a:rPr lang="en-GB" dirty="0"/>
              <a:t>This presentation explores key theories of ageing and their relevance to care practice. It evaluates current care provisions for older people in the UK</a:t>
            </a:r>
          </a:p>
          <a:p>
            <a:r>
              <a:rPr lang="en-GB" dirty="0"/>
              <a:t>.Key policies and legislation influencing elderly care will be examined.</a:t>
            </a:r>
          </a:p>
          <a:p>
            <a:r>
              <a:rPr lang="en-GB" dirty="0"/>
              <a:t> Technological innovations and case studies will be assessed.</a:t>
            </a:r>
          </a:p>
          <a:p>
            <a:r>
              <a:rPr lang="en-GB" dirty="0"/>
              <a:t>The impact of population ageing on health and social care services will be critically discussed.</a:t>
            </a:r>
          </a:p>
        </p:txBody>
      </p:sp>
      <p:sp>
        <p:nvSpPr>
          <p:cNvPr id="4" name="TextBox 3">
            <a:extLst>
              <a:ext uri="{FF2B5EF4-FFF2-40B4-BE49-F238E27FC236}">
                <a16:creationId xmlns:a16="http://schemas.microsoft.com/office/drawing/2014/main" id="{66BA888B-1225-54DB-D128-6C334FB245F2}"/>
              </a:ext>
            </a:extLst>
          </p:cNvPr>
          <p:cNvSpPr txBox="1"/>
          <p:nvPr/>
        </p:nvSpPr>
        <p:spPr>
          <a:xfrm>
            <a:off x="1422700" y="1270742"/>
            <a:ext cx="2600587" cy="646331"/>
          </a:xfrm>
          <a:prstGeom prst="rect">
            <a:avLst/>
          </a:prstGeom>
          <a:noFill/>
        </p:spPr>
        <p:txBody>
          <a:bodyPr wrap="square" rtlCol="0">
            <a:spAutoFit/>
          </a:bodyPr>
          <a:lstStyle/>
          <a:p>
            <a:r>
              <a:rPr lang="en-GB" dirty="0"/>
              <a:t>Introduction</a:t>
            </a:r>
          </a:p>
          <a:p>
            <a:endParaRPr lang="en-GB" dirty="0"/>
          </a:p>
        </p:txBody>
      </p:sp>
      <p:sp>
        <p:nvSpPr>
          <p:cNvPr id="6" name="TextBox 5">
            <a:extLst>
              <a:ext uri="{FF2B5EF4-FFF2-40B4-BE49-F238E27FC236}">
                <a16:creationId xmlns:a16="http://schemas.microsoft.com/office/drawing/2014/main" id="{2C3A6690-CA46-8ED2-47A1-86052A71A5D8}"/>
              </a:ext>
            </a:extLst>
          </p:cNvPr>
          <p:cNvSpPr txBox="1"/>
          <p:nvPr/>
        </p:nvSpPr>
        <p:spPr>
          <a:xfrm>
            <a:off x="6361053" y="1917073"/>
            <a:ext cx="3261360" cy="3416320"/>
          </a:xfrm>
          <a:prstGeom prst="rect">
            <a:avLst/>
          </a:prstGeom>
          <a:noFill/>
        </p:spPr>
        <p:txBody>
          <a:bodyPr wrap="square" rtlCol="0">
            <a:spAutoFit/>
          </a:bodyPr>
          <a:lstStyle/>
          <a:p>
            <a:r>
              <a:rPr lang="en-GB" dirty="0"/>
              <a:t>What is Ageing</a:t>
            </a:r>
          </a:p>
          <a:p>
            <a:br>
              <a:rPr lang="en-GB" dirty="0"/>
            </a:br>
            <a:r>
              <a:rPr lang="en-GB" dirty="0"/>
              <a:t>At the biological level, ageing is characterised by the accumulation of various forms of molecular and cellular damage over time. This accumulation results in a gradual decline in physical and cognitive functions, an increased susceptibility to disease, and ultimately, mortality(Age UK, 2024).</a:t>
            </a:r>
          </a:p>
        </p:txBody>
      </p:sp>
      <p:pic>
        <p:nvPicPr>
          <p:cNvPr id="7" name="Audio 6">
            <a:hlinkClick r:id="" action="ppaction://media"/>
            <a:extLst>
              <a:ext uri="{FF2B5EF4-FFF2-40B4-BE49-F238E27FC236}">
                <a16:creationId xmlns:a16="http://schemas.microsoft.com/office/drawing/2014/main" id="{976ED5C0-34BD-C5F0-1D7A-49DA37EB49F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09398554"/>
      </p:ext>
    </p:extLst>
  </p:cSld>
  <p:clrMapOvr>
    <a:masterClrMapping/>
  </p:clrMapOvr>
  <mc:AlternateContent xmlns:mc="http://schemas.openxmlformats.org/markup-compatibility/2006">
    <mc:Choice xmlns:p14="http://schemas.microsoft.com/office/powerpoint/2010/main" Requires="p14">
      <p:transition spd="slow" p14:dur="2000" advTm="39981"/>
    </mc:Choice>
    <mc:Fallback>
      <p:transition spd="slow" advTm="399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10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16D19CD-D7F7-7991-19D5-45A4AEA1D75D}"/>
              </a:ext>
            </a:extLst>
          </p:cNvPr>
          <p:cNvSpPr txBox="1"/>
          <p:nvPr/>
        </p:nvSpPr>
        <p:spPr>
          <a:xfrm>
            <a:off x="297809" y="1039911"/>
            <a:ext cx="4773335" cy="3139321"/>
          </a:xfrm>
          <a:prstGeom prst="rect">
            <a:avLst/>
          </a:prstGeom>
          <a:noFill/>
        </p:spPr>
        <p:txBody>
          <a:bodyPr wrap="square" rtlCol="0">
            <a:spAutoFit/>
          </a:bodyPr>
          <a:lstStyle/>
          <a:p>
            <a:r>
              <a:rPr lang="en-GB" dirty="0"/>
              <a:t>The older population in England is getting larger. In the last 40 years, the number of people aged 50 and over has increased by over 6.8 million (a 47% increase), and the number aged 65 and over has increased by over 3.5 million (a 52% increase).</a:t>
            </a:r>
          </a:p>
          <a:p>
            <a:r>
              <a:rPr lang="en-GB" dirty="0"/>
              <a:t>Over 10 million people are currently aged 65 and over, making up 18% of the population.</a:t>
            </a:r>
          </a:p>
          <a:p>
            <a:endParaRPr lang="en-GB" dirty="0"/>
          </a:p>
          <a:p>
            <a:r>
              <a:rPr lang="en-GB" dirty="0"/>
              <a:t>(Centre for Ageing Better, 2024)</a:t>
            </a:r>
          </a:p>
          <a:p>
            <a:endParaRPr lang="en-GB" dirty="0"/>
          </a:p>
        </p:txBody>
      </p:sp>
      <p:sp>
        <p:nvSpPr>
          <p:cNvPr id="3" name="TextBox 2">
            <a:extLst>
              <a:ext uri="{FF2B5EF4-FFF2-40B4-BE49-F238E27FC236}">
                <a16:creationId xmlns:a16="http://schemas.microsoft.com/office/drawing/2014/main" id="{4203DBF5-D2D8-9652-C268-501F079A0DFD}"/>
              </a:ext>
            </a:extLst>
          </p:cNvPr>
          <p:cNvSpPr txBox="1"/>
          <p:nvPr/>
        </p:nvSpPr>
        <p:spPr>
          <a:xfrm>
            <a:off x="5071144" y="1039910"/>
            <a:ext cx="2860646" cy="3139321"/>
          </a:xfrm>
          <a:prstGeom prst="rect">
            <a:avLst/>
          </a:prstGeom>
          <a:noFill/>
        </p:spPr>
        <p:txBody>
          <a:bodyPr wrap="square" rtlCol="0">
            <a:spAutoFit/>
          </a:bodyPr>
          <a:lstStyle/>
          <a:p>
            <a:r>
              <a:rPr lang="en-GB" dirty="0"/>
              <a:t>However the proportion of older people aged above 75 with a long-term condition has risen, and their needs are likely to become more complex, leading to increased demand for NHS services.</a:t>
            </a:r>
          </a:p>
          <a:p>
            <a:r>
              <a:rPr lang="en-GB" dirty="0"/>
              <a:t>(The Health Foundation, 2023)</a:t>
            </a:r>
          </a:p>
          <a:p>
            <a:endParaRPr lang="en-GB" dirty="0"/>
          </a:p>
        </p:txBody>
      </p:sp>
      <p:sp>
        <p:nvSpPr>
          <p:cNvPr id="4" name="TextBox 3">
            <a:extLst>
              <a:ext uri="{FF2B5EF4-FFF2-40B4-BE49-F238E27FC236}">
                <a16:creationId xmlns:a16="http://schemas.microsoft.com/office/drawing/2014/main" id="{CE2B01CF-EE68-B04A-582F-2D352F3553AB}"/>
              </a:ext>
            </a:extLst>
          </p:cNvPr>
          <p:cNvSpPr txBox="1"/>
          <p:nvPr/>
        </p:nvSpPr>
        <p:spPr>
          <a:xfrm>
            <a:off x="604007" y="436227"/>
            <a:ext cx="2919369" cy="369332"/>
          </a:xfrm>
          <a:prstGeom prst="rect">
            <a:avLst/>
          </a:prstGeom>
          <a:noFill/>
        </p:spPr>
        <p:txBody>
          <a:bodyPr wrap="square" rtlCol="0">
            <a:spAutoFit/>
          </a:bodyPr>
          <a:lstStyle/>
          <a:p>
            <a:r>
              <a:rPr lang="en-GB" dirty="0"/>
              <a:t>Ageing Population in the UK</a:t>
            </a:r>
          </a:p>
        </p:txBody>
      </p:sp>
      <p:pic>
        <p:nvPicPr>
          <p:cNvPr id="10" name="Picture 9">
            <a:extLst>
              <a:ext uri="{FF2B5EF4-FFF2-40B4-BE49-F238E27FC236}">
                <a16:creationId xmlns:a16="http://schemas.microsoft.com/office/drawing/2014/main" id="{7387A72B-0597-67A8-5509-A41192D594EC}"/>
              </a:ext>
            </a:extLst>
          </p:cNvPr>
          <p:cNvPicPr>
            <a:picLocks noChangeAspect="1"/>
          </p:cNvPicPr>
          <p:nvPr/>
        </p:nvPicPr>
        <p:blipFill>
          <a:blip r:embed="rId5"/>
          <a:stretch>
            <a:fillRect/>
          </a:stretch>
        </p:blipFill>
        <p:spPr>
          <a:xfrm>
            <a:off x="7826928" y="1039910"/>
            <a:ext cx="4160940" cy="3733426"/>
          </a:xfrm>
          <a:prstGeom prst="rect">
            <a:avLst/>
          </a:prstGeom>
        </p:spPr>
      </p:pic>
      <p:sp>
        <p:nvSpPr>
          <p:cNvPr id="14" name="TextBox 13">
            <a:extLst>
              <a:ext uri="{FF2B5EF4-FFF2-40B4-BE49-F238E27FC236}">
                <a16:creationId xmlns:a16="http://schemas.microsoft.com/office/drawing/2014/main" id="{97FCD97E-42B1-3A13-199F-973F86BE5818}"/>
              </a:ext>
            </a:extLst>
          </p:cNvPr>
          <p:cNvSpPr txBox="1"/>
          <p:nvPr/>
        </p:nvSpPr>
        <p:spPr>
          <a:xfrm>
            <a:off x="5503179" y="4773337"/>
            <a:ext cx="6543412" cy="369332"/>
          </a:xfrm>
          <a:prstGeom prst="rect">
            <a:avLst/>
          </a:prstGeom>
          <a:noFill/>
        </p:spPr>
        <p:txBody>
          <a:bodyPr wrap="square">
            <a:spAutoFit/>
          </a:bodyPr>
          <a:lstStyle/>
          <a:p>
            <a:r>
              <a:rPr lang="en-GB" b="0" i="0" dirty="0">
                <a:solidFill>
                  <a:srgbClr val="333333"/>
                </a:solidFill>
                <a:effectLst/>
                <a:latin typeface="Signika"/>
              </a:rPr>
              <a:t>Source: Age UK 2024: Analysis using ONS (2024</a:t>
            </a:r>
            <a:endParaRPr lang="en-GB" dirty="0"/>
          </a:p>
        </p:txBody>
      </p:sp>
      <p:pic>
        <p:nvPicPr>
          <p:cNvPr id="27" name="Audio 26">
            <a:hlinkClick r:id="" action="ppaction://media"/>
            <a:extLst>
              <a:ext uri="{FF2B5EF4-FFF2-40B4-BE49-F238E27FC236}">
                <a16:creationId xmlns:a16="http://schemas.microsoft.com/office/drawing/2014/main" id="{D87DE038-6A95-4ED2-87DA-704F3DDD631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58450770"/>
      </p:ext>
    </p:extLst>
  </p:cSld>
  <p:clrMapOvr>
    <a:masterClrMapping/>
  </p:clrMapOvr>
  <mc:AlternateContent xmlns:mc="http://schemas.openxmlformats.org/markup-compatibility/2006" xmlns:p14="http://schemas.microsoft.com/office/powerpoint/2010/main">
    <mc:Choice Requires="p14">
      <p:transition spd="slow" p14:dur="2000" advTm="80728"/>
    </mc:Choice>
    <mc:Fallback xmlns="">
      <p:transition spd="slow" advTm="807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C73FFA6-092E-8799-D7B0-AE63D04DF079}"/>
              </a:ext>
            </a:extLst>
          </p:cNvPr>
          <p:cNvSpPr txBox="1"/>
          <p:nvPr/>
        </p:nvSpPr>
        <p:spPr>
          <a:xfrm flipH="1">
            <a:off x="226503" y="251670"/>
            <a:ext cx="3833769" cy="369332"/>
          </a:xfrm>
          <a:prstGeom prst="rect">
            <a:avLst/>
          </a:prstGeom>
          <a:noFill/>
        </p:spPr>
        <p:txBody>
          <a:bodyPr wrap="square" rtlCol="0">
            <a:spAutoFit/>
          </a:bodyPr>
          <a:lstStyle/>
          <a:p>
            <a:r>
              <a:rPr lang="en-GB" b="1" dirty="0"/>
              <a:t>Theoretical Frameworks</a:t>
            </a:r>
          </a:p>
        </p:txBody>
      </p:sp>
      <p:sp>
        <p:nvSpPr>
          <p:cNvPr id="3" name="TextBox 2">
            <a:extLst>
              <a:ext uri="{FF2B5EF4-FFF2-40B4-BE49-F238E27FC236}">
                <a16:creationId xmlns:a16="http://schemas.microsoft.com/office/drawing/2014/main" id="{02C6FA59-D04B-7D0F-75D3-FE328FC75797}"/>
              </a:ext>
            </a:extLst>
          </p:cNvPr>
          <p:cNvSpPr txBox="1"/>
          <p:nvPr/>
        </p:nvSpPr>
        <p:spPr>
          <a:xfrm>
            <a:off x="134224" y="939567"/>
            <a:ext cx="5008227" cy="5078313"/>
          </a:xfrm>
          <a:prstGeom prst="rect">
            <a:avLst/>
          </a:prstGeom>
          <a:noFill/>
        </p:spPr>
        <p:txBody>
          <a:bodyPr wrap="square" rtlCol="0">
            <a:spAutoFit/>
          </a:bodyPr>
          <a:lstStyle/>
          <a:p>
            <a:r>
              <a:rPr lang="en-GB" b="1" dirty="0"/>
              <a:t>Activity Theory (Havighurst, 1961)</a:t>
            </a:r>
          </a:p>
          <a:p>
            <a:endParaRPr lang="en-GB" dirty="0"/>
          </a:p>
          <a:p>
            <a:r>
              <a:rPr lang="en-GB" dirty="0"/>
              <a:t>The Activity Theory of Ageing, developed by Robert J. Havighurst in the 1960s, emphasises that staying active and socially engaged enhances quality of life and health among older adults, in contrast to theories that suggest withdrawal or adaptation of past activities (Ungvarsky, 2025). </a:t>
            </a:r>
          </a:p>
          <a:p>
            <a:r>
              <a:rPr lang="en-GB" dirty="0"/>
              <a:t> </a:t>
            </a:r>
          </a:p>
          <a:p>
            <a:r>
              <a:rPr lang="en-GB" dirty="0"/>
              <a:t> The theory of ageing is accepted but criticised for not recognising the various ways in which older adults can engage, which are influenced by health, finances, and preferences. Critics highlight the importance of meaningful activities and value quieter lifestyles. This view supports both active involvement and individual choices in ageing (Ungvarsky, 2025).</a:t>
            </a:r>
          </a:p>
          <a:p>
            <a:endParaRPr lang="en-GB" dirty="0"/>
          </a:p>
        </p:txBody>
      </p:sp>
      <p:sp>
        <p:nvSpPr>
          <p:cNvPr id="4" name="TextBox 3">
            <a:extLst>
              <a:ext uri="{FF2B5EF4-FFF2-40B4-BE49-F238E27FC236}">
                <a16:creationId xmlns:a16="http://schemas.microsoft.com/office/drawing/2014/main" id="{F745CE7D-3AAD-8E82-3693-0A36E4DE2891}"/>
              </a:ext>
            </a:extLst>
          </p:cNvPr>
          <p:cNvSpPr txBox="1"/>
          <p:nvPr/>
        </p:nvSpPr>
        <p:spPr>
          <a:xfrm>
            <a:off x="5142452" y="939567"/>
            <a:ext cx="4001548" cy="4801314"/>
          </a:xfrm>
          <a:prstGeom prst="rect">
            <a:avLst/>
          </a:prstGeom>
          <a:noFill/>
        </p:spPr>
        <p:txBody>
          <a:bodyPr wrap="square" rtlCol="0">
            <a:spAutoFit/>
          </a:bodyPr>
          <a:lstStyle/>
          <a:p>
            <a:r>
              <a:rPr lang="en-GB" b="1" dirty="0"/>
              <a:t>Continuity Theory (Atchley, 1989)</a:t>
            </a:r>
          </a:p>
          <a:p>
            <a:endParaRPr lang="en-GB" dirty="0"/>
          </a:p>
          <a:p>
            <a:r>
              <a:rPr lang="en-GB" dirty="0"/>
              <a:t>Continuity Theory suggests that older adults maintain familiar activities, relationships, and routines as an adaptive strategy for coping with the physical, social, and psychological changes associated with ageing (Hocking, 2012).</a:t>
            </a:r>
          </a:p>
          <a:p>
            <a:endParaRPr lang="en-GB" dirty="0"/>
          </a:p>
          <a:p>
            <a:r>
              <a:rPr lang="en-GB" dirty="0"/>
              <a:t>However, older adults experiencing chronic illness, dementia, or major life transitions may be unable to maintain previous roles and routines. These disruptions can require individuals to adapt to significant changes in identity and daily life, challenging the assumptions of Continuity Theory (Bury, 1982).</a:t>
            </a:r>
          </a:p>
        </p:txBody>
      </p:sp>
      <p:pic>
        <p:nvPicPr>
          <p:cNvPr id="8" name="Picture 7" descr="Doctor writing">
            <a:extLst>
              <a:ext uri="{FF2B5EF4-FFF2-40B4-BE49-F238E27FC236}">
                <a16:creationId xmlns:a16="http://schemas.microsoft.com/office/drawing/2014/main" id="{E256C90B-2BE2-CAC2-6928-6FE3C290B2A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031651" y="436336"/>
            <a:ext cx="2444488" cy="5352502"/>
          </a:xfrm>
          <a:prstGeom prst="rect">
            <a:avLst/>
          </a:prstGeom>
        </p:spPr>
      </p:pic>
      <p:pic>
        <p:nvPicPr>
          <p:cNvPr id="10" name="Audio 9">
            <a:hlinkClick r:id="" action="ppaction://media"/>
            <a:extLst>
              <a:ext uri="{FF2B5EF4-FFF2-40B4-BE49-F238E27FC236}">
                <a16:creationId xmlns:a16="http://schemas.microsoft.com/office/drawing/2014/main" id="{2E3962EE-6C1A-D877-2154-8C0B30D158D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60132088"/>
      </p:ext>
    </p:extLst>
  </p:cSld>
  <p:clrMapOvr>
    <a:masterClrMapping/>
  </p:clrMapOvr>
  <mc:AlternateContent xmlns:mc="http://schemas.openxmlformats.org/markup-compatibility/2006">
    <mc:Choice xmlns:p14="http://schemas.microsoft.com/office/powerpoint/2010/main" Requires="p14">
      <p:transition spd="slow" p14:dur="2000" advTm="64707"/>
    </mc:Choice>
    <mc:Fallback>
      <p:transition spd="slow" advTm="647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7BC1024-37E3-BB65-D360-8BD31DD4B7B1}"/>
              </a:ext>
            </a:extLst>
          </p:cNvPr>
          <p:cNvSpPr txBox="1"/>
          <p:nvPr/>
        </p:nvSpPr>
        <p:spPr>
          <a:xfrm>
            <a:off x="855677" y="377505"/>
            <a:ext cx="4253218" cy="646331"/>
          </a:xfrm>
          <a:prstGeom prst="rect">
            <a:avLst/>
          </a:prstGeom>
          <a:noFill/>
        </p:spPr>
        <p:txBody>
          <a:bodyPr wrap="square" rtlCol="0">
            <a:spAutoFit/>
          </a:bodyPr>
          <a:lstStyle/>
          <a:p>
            <a:r>
              <a:rPr lang="en-GB" b="1" dirty="0"/>
              <a:t>Policy and Legislation</a:t>
            </a:r>
          </a:p>
          <a:p>
            <a:endParaRPr lang="en-GB" dirty="0"/>
          </a:p>
        </p:txBody>
      </p:sp>
      <p:sp>
        <p:nvSpPr>
          <p:cNvPr id="3" name="TextBox 2">
            <a:extLst>
              <a:ext uri="{FF2B5EF4-FFF2-40B4-BE49-F238E27FC236}">
                <a16:creationId xmlns:a16="http://schemas.microsoft.com/office/drawing/2014/main" id="{7E85FBB4-BEBC-4882-FB88-77484A8B69D0}"/>
              </a:ext>
            </a:extLst>
          </p:cNvPr>
          <p:cNvSpPr txBox="1"/>
          <p:nvPr/>
        </p:nvSpPr>
        <p:spPr>
          <a:xfrm>
            <a:off x="205529" y="1472349"/>
            <a:ext cx="2776757" cy="3693319"/>
          </a:xfrm>
          <a:prstGeom prst="rect">
            <a:avLst/>
          </a:prstGeom>
          <a:noFill/>
        </p:spPr>
        <p:txBody>
          <a:bodyPr wrap="square" rtlCol="0">
            <a:spAutoFit/>
          </a:bodyPr>
          <a:lstStyle/>
          <a:p>
            <a:r>
              <a:rPr lang="en-GB" b="1" dirty="0"/>
              <a:t>Care Act 2014</a:t>
            </a:r>
            <a:endParaRPr lang="en-GB" dirty="0"/>
          </a:p>
          <a:p>
            <a:pPr lvl="0"/>
            <a:r>
              <a:rPr lang="en-GB" dirty="0"/>
              <a:t>. Main legislation governing adult social care in England. </a:t>
            </a:r>
          </a:p>
          <a:p>
            <a:pPr lvl="0"/>
            <a:r>
              <a:rPr lang="en-GB" dirty="0"/>
              <a:t>. Prioritises individual wellbeing, prevention, and safeguarding. </a:t>
            </a:r>
          </a:p>
          <a:p>
            <a:pPr lvl="0"/>
            <a:r>
              <a:rPr lang="en-GB" dirty="0"/>
              <a:t>. Requires local authorities to assess needs and provide appropriate support. </a:t>
            </a:r>
          </a:p>
          <a:p>
            <a:pPr lvl="0"/>
            <a:r>
              <a:rPr lang="en-GB" dirty="0"/>
              <a:t>. Promotes independence and person-centred care (Care Act, 2014). </a:t>
            </a:r>
          </a:p>
          <a:p>
            <a:endParaRPr lang="en-GB" dirty="0"/>
          </a:p>
        </p:txBody>
      </p:sp>
      <p:sp>
        <p:nvSpPr>
          <p:cNvPr id="4" name="TextBox 3">
            <a:extLst>
              <a:ext uri="{FF2B5EF4-FFF2-40B4-BE49-F238E27FC236}">
                <a16:creationId xmlns:a16="http://schemas.microsoft.com/office/drawing/2014/main" id="{D1AA5AAD-5D28-D99D-6530-0B18A319169C}"/>
              </a:ext>
            </a:extLst>
          </p:cNvPr>
          <p:cNvSpPr txBox="1"/>
          <p:nvPr/>
        </p:nvSpPr>
        <p:spPr>
          <a:xfrm>
            <a:off x="2860647" y="1333850"/>
            <a:ext cx="2424417" cy="3970318"/>
          </a:xfrm>
          <a:prstGeom prst="rect">
            <a:avLst/>
          </a:prstGeom>
          <a:noFill/>
        </p:spPr>
        <p:txBody>
          <a:bodyPr wrap="square" rtlCol="0">
            <a:spAutoFit/>
          </a:bodyPr>
          <a:lstStyle/>
          <a:p>
            <a:r>
              <a:rPr lang="en-GB" b="1" dirty="0"/>
              <a:t>Equality Act 2010</a:t>
            </a:r>
            <a:endParaRPr lang="en-GB" dirty="0"/>
          </a:p>
          <a:p>
            <a:r>
              <a:rPr lang="en-GB" dirty="0"/>
              <a:t>. Protects individuals from discrimination, harassment, and unfair treatment. </a:t>
            </a:r>
          </a:p>
          <a:p>
            <a:r>
              <a:rPr lang="en-GB" dirty="0"/>
              <a:t>. Ensures older adults have equal access to health and social care services. </a:t>
            </a:r>
          </a:p>
          <a:p>
            <a:r>
              <a:rPr lang="en-GB" dirty="0"/>
              <a:t>. Supports dignity, inclusion, and fair treatment regardless of age (GOV.UK, 2013).</a:t>
            </a:r>
          </a:p>
          <a:p>
            <a:endParaRPr lang="en-GB" dirty="0"/>
          </a:p>
        </p:txBody>
      </p:sp>
      <p:sp>
        <p:nvSpPr>
          <p:cNvPr id="5" name="TextBox 4">
            <a:extLst>
              <a:ext uri="{FF2B5EF4-FFF2-40B4-BE49-F238E27FC236}">
                <a16:creationId xmlns:a16="http://schemas.microsoft.com/office/drawing/2014/main" id="{68006279-EB56-BD3D-8119-C976F5D03E46}"/>
              </a:ext>
            </a:extLst>
          </p:cNvPr>
          <p:cNvSpPr txBox="1"/>
          <p:nvPr/>
        </p:nvSpPr>
        <p:spPr>
          <a:xfrm>
            <a:off x="5434082" y="1472349"/>
            <a:ext cx="3017242" cy="4247317"/>
          </a:xfrm>
          <a:prstGeom prst="rect">
            <a:avLst/>
          </a:prstGeom>
          <a:noFill/>
        </p:spPr>
        <p:txBody>
          <a:bodyPr wrap="square" rtlCol="0">
            <a:spAutoFit/>
          </a:bodyPr>
          <a:lstStyle/>
          <a:p>
            <a:r>
              <a:rPr lang="en-GB" b="1" dirty="0"/>
              <a:t>NHS Long Term Plan</a:t>
            </a:r>
            <a:endParaRPr lang="en-GB" dirty="0"/>
          </a:p>
          <a:p>
            <a:pPr lvl="0"/>
            <a:r>
              <a:rPr lang="en-GB" dirty="0"/>
              <a:t>. Focuses on delivering more care within communities rather than hospitals. </a:t>
            </a:r>
          </a:p>
          <a:p>
            <a:pPr lvl="0"/>
            <a:r>
              <a:rPr lang="en-GB" dirty="0"/>
              <a:t>. Promotes early intervention and proactive management of frailty and long-term conditions. </a:t>
            </a:r>
          </a:p>
          <a:p>
            <a:pPr lvl="0"/>
            <a:r>
              <a:rPr lang="en-GB" dirty="0"/>
              <a:t>. Encourages integrated physical and mental healthcare. </a:t>
            </a:r>
          </a:p>
          <a:p>
            <a:r>
              <a:rPr lang="en-GB" dirty="0"/>
              <a:t>. Aims to help older adults remain independent and reduce avoidable hospital (Age UK, 2018).  </a:t>
            </a:r>
          </a:p>
        </p:txBody>
      </p:sp>
      <p:sp>
        <p:nvSpPr>
          <p:cNvPr id="7" name="TextBox 6">
            <a:extLst>
              <a:ext uri="{FF2B5EF4-FFF2-40B4-BE49-F238E27FC236}">
                <a16:creationId xmlns:a16="http://schemas.microsoft.com/office/drawing/2014/main" id="{BC298B2C-FA3D-6AF3-1B4A-F186748B5BEF}"/>
              </a:ext>
            </a:extLst>
          </p:cNvPr>
          <p:cNvSpPr txBox="1"/>
          <p:nvPr/>
        </p:nvSpPr>
        <p:spPr>
          <a:xfrm>
            <a:off x="8451324" y="1333850"/>
            <a:ext cx="3017242" cy="4801314"/>
          </a:xfrm>
          <a:prstGeom prst="rect">
            <a:avLst/>
          </a:prstGeom>
          <a:noFill/>
        </p:spPr>
        <p:txBody>
          <a:bodyPr wrap="square" rtlCol="0">
            <a:spAutoFit/>
          </a:bodyPr>
          <a:lstStyle/>
          <a:p>
            <a:r>
              <a:rPr lang="en-GB" b="1" dirty="0"/>
              <a:t>Human Rights Act 1998</a:t>
            </a:r>
            <a:endParaRPr lang="en-GB" dirty="0"/>
          </a:p>
          <a:p>
            <a:pPr lvl="0"/>
            <a:r>
              <a:rPr lang="en-GB" dirty="0"/>
              <a:t>. Protects fundamental rights such as dignity, privacy, autonomy, and respect. </a:t>
            </a:r>
          </a:p>
          <a:p>
            <a:pPr lvl="0"/>
            <a:r>
              <a:rPr lang="en-GB" dirty="0"/>
              <a:t>. Applies to health and social care providers delivering public services. </a:t>
            </a:r>
          </a:p>
          <a:p>
            <a:pPr lvl="0"/>
            <a:r>
              <a:rPr lang="en-GB" dirty="0"/>
              <a:t>. Helps safeguard older adults from neglect, abuse, and discrimination. </a:t>
            </a:r>
          </a:p>
          <a:p>
            <a:pPr lvl="0"/>
            <a:r>
              <a:rPr lang="en-GB" dirty="0"/>
              <a:t>. Supports individuals' rights to participate in decisions about their care (Policy Position Paper: Human Rights, United Kingdom, 2023).</a:t>
            </a:r>
          </a:p>
          <a:p>
            <a:r>
              <a:rPr lang="en-GB" dirty="0"/>
              <a:t> </a:t>
            </a:r>
          </a:p>
          <a:p>
            <a:endParaRPr lang="en-GB" dirty="0"/>
          </a:p>
        </p:txBody>
      </p:sp>
      <p:pic>
        <p:nvPicPr>
          <p:cNvPr id="15" name="Audio 14">
            <a:hlinkClick r:id="" action="ppaction://media"/>
            <a:extLst>
              <a:ext uri="{FF2B5EF4-FFF2-40B4-BE49-F238E27FC236}">
                <a16:creationId xmlns:a16="http://schemas.microsoft.com/office/drawing/2014/main" id="{413259C3-AEB7-DA13-1439-463E76C028C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06412284"/>
      </p:ext>
    </p:extLst>
  </p:cSld>
  <p:clrMapOvr>
    <a:masterClrMapping/>
  </p:clrMapOvr>
  <mc:AlternateContent xmlns:mc="http://schemas.openxmlformats.org/markup-compatibility/2006">
    <mc:Choice xmlns:p14="http://schemas.microsoft.com/office/powerpoint/2010/main" Requires="p14">
      <p:transition spd="slow" p14:dur="2000" advTm="36518"/>
    </mc:Choice>
    <mc:Fallback>
      <p:transition spd="slow" advTm="365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B359107-7E5D-9485-0F8D-2DB73B1B5B78}"/>
              </a:ext>
            </a:extLst>
          </p:cNvPr>
          <p:cNvSpPr txBox="1"/>
          <p:nvPr/>
        </p:nvSpPr>
        <p:spPr>
          <a:xfrm>
            <a:off x="507399" y="188753"/>
            <a:ext cx="3020037" cy="646331"/>
          </a:xfrm>
          <a:prstGeom prst="rect">
            <a:avLst/>
          </a:prstGeom>
          <a:noFill/>
        </p:spPr>
        <p:txBody>
          <a:bodyPr wrap="square" rtlCol="0">
            <a:spAutoFit/>
          </a:bodyPr>
          <a:lstStyle/>
          <a:p>
            <a:r>
              <a:rPr lang="en-GB" dirty="0"/>
              <a:t> </a:t>
            </a:r>
            <a:r>
              <a:rPr lang="en-GB" b="1" dirty="0"/>
              <a:t>Current UK care provision for older adults</a:t>
            </a:r>
            <a:r>
              <a:rPr lang="en-GB" dirty="0"/>
              <a:t> </a:t>
            </a:r>
          </a:p>
        </p:txBody>
      </p:sp>
      <p:sp>
        <p:nvSpPr>
          <p:cNvPr id="3" name="TextBox 2">
            <a:extLst>
              <a:ext uri="{FF2B5EF4-FFF2-40B4-BE49-F238E27FC236}">
                <a16:creationId xmlns:a16="http://schemas.microsoft.com/office/drawing/2014/main" id="{D300EE7A-1255-9312-B701-6E2E767E49F6}"/>
              </a:ext>
            </a:extLst>
          </p:cNvPr>
          <p:cNvSpPr txBox="1"/>
          <p:nvPr/>
        </p:nvSpPr>
        <p:spPr>
          <a:xfrm>
            <a:off x="226503" y="914779"/>
            <a:ext cx="5033394" cy="3139321"/>
          </a:xfrm>
          <a:prstGeom prst="rect">
            <a:avLst/>
          </a:prstGeom>
          <a:noFill/>
        </p:spPr>
        <p:txBody>
          <a:bodyPr wrap="square" rtlCol="0">
            <a:spAutoFit/>
          </a:bodyPr>
          <a:lstStyle/>
          <a:p>
            <a:r>
              <a:rPr lang="en-GB" dirty="0"/>
              <a:t>Current UK care provision for older adults is delivered through residential care, domiciliary (home) care, and supported living services. The delivery of these services is guided by the Care Act 2014, which promotes wellbeing, independence, and person-centred care, and the NHS Long Term Plan, which encourages integrated health and social care and supports older adults to remain in their own homes for longer (Care Act, 2014; NHS England, 2019).</a:t>
            </a:r>
          </a:p>
          <a:p>
            <a:endParaRPr lang="en-GB" dirty="0"/>
          </a:p>
        </p:txBody>
      </p:sp>
      <p:sp>
        <p:nvSpPr>
          <p:cNvPr id="4" name="TextBox 3">
            <a:extLst>
              <a:ext uri="{FF2B5EF4-FFF2-40B4-BE49-F238E27FC236}">
                <a16:creationId xmlns:a16="http://schemas.microsoft.com/office/drawing/2014/main" id="{93AF3E2F-8B06-0119-5AE8-61A7A1054F9E}"/>
              </a:ext>
            </a:extLst>
          </p:cNvPr>
          <p:cNvSpPr txBox="1"/>
          <p:nvPr/>
        </p:nvSpPr>
        <p:spPr>
          <a:xfrm>
            <a:off x="5427677" y="847289"/>
            <a:ext cx="5670958" cy="3693319"/>
          </a:xfrm>
          <a:prstGeom prst="rect">
            <a:avLst/>
          </a:prstGeom>
          <a:noFill/>
        </p:spPr>
        <p:txBody>
          <a:bodyPr wrap="square" rtlCol="0">
            <a:spAutoFit/>
          </a:bodyPr>
          <a:lstStyle/>
          <a:p>
            <a:r>
              <a:rPr lang="en-GB" dirty="0"/>
              <a:t>The demand for these services continues to increase as the population ages. In 2023, approximately 12.5 million people aged 65 and over lived in the UK, accounting for 18.3% of the population (MHA | Live Later Life Well, 2021).While current policies aim to reduce hospital admissions and support independence, funding pressures and workforce shortages have contributed to an estimated 2 million older people experiencing unmet care needs, raising concerns about the long-term sustainability and effectiveness of care provision (Department of Health and Social Care, 2025).</a:t>
            </a:r>
          </a:p>
          <a:p>
            <a:r>
              <a:rPr lang="en-GB" dirty="0"/>
              <a:t> </a:t>
            </a:r>
          </a:p>
          <a:p>
            <a:endParaRPr lang="en-GB" dirty="0"/>
          </a:p>
        </p:txBody>
      </p:sp>
      <p:sp>
        <p:nvSpPr>
          <p:cNvPr id="5" name="TextBox 4">
            <a:extLst>
              <a:ext uri="{FF2B5EF4-FFF2-40B4-BE49-F238E27FC236}">
                <a16:creationId xmlns:a16="http://schemas.microsoft.com/office/drawing/2014/main" id="{34F6A7AA-6901-66E3-6AE4-C94087B94555}"/>
              </a:ext>
            </a:extLst>
          </p:cNvPr>
          <p:cNvSpPr txBox="1"/>
          <p:nvPr/>
        </p:nvSpPr>
        <p:spPr>
          <a:xfrm>
            <a:off x="973123" y="4213490"/>
            <a:ext cx="9118833" cy="923330"/>
          </a:xfrm>
          <a:prstGeom prst="rect">
            <a:avLst/>
          </a:prstGeom>
          <a:noFill/>
        </p:spPr>
        <p:txBody>
          <a:bodyPr wrap="square" rtlCol="0">
            <a:spAutoFit/>
          </a:bodyPr>
          <a:lstStyle/>
          <a:p>
            <a:r>
              <a:rPr lang="en-GB" dirty="0"/>
              <a:t>Domiciliary care support Activity Theory (Havighurst, 1961), which suggests that older adults achieve better wellbeing when they remain active and independent. however, workforce shortages and unmet care needs can limit their effectiveness in practice.</a:t>
            </a:r>
          </a:p>
        </p:txBody>
      </p:sp>
      <p:pic>
        <p:nvPicPr>
          <p:cNvPr id="24" name="Audio 23">
            <a:hlinkClick r:id="" action="ppaction://media"/>
            <a:extLst>
              <a:ext uri="{FF2B5EF4-FFF2-40B4-BE49-F238E27FC236}">
                <a16:creationId xmlns:a16="http://schemas.microsoft.com/office/drawing/2014/main" id="{555C7CF1-0457-E6A1-92E8-9F273706E19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35170565"/>
      </p:ext>
    </p:extLst>
  </p:cSld>
  <p:clrMapOvr>
    <a:masterClrMapping/>
  </p:clrMapOvr>
  <mc:AlternateContent xmlns:mc="http://schemas.openxmlformats.org/markup-compatibility/2006">
    <mc:Choice xmlns:p14="http://schemas.microsoft.com/office/powerpoint/2010/main" Requires="p14">
      <p:transition spd="slow" p14:dur="2000" advTm="104528"/>
    </mc:Choice>
    <mc:Fallback>
      <p:transition spd="slow" advTm="1045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F4FB39B-060D-1146-05C2-5F2E32472AEB}"/>
              </a:ext>
            </a:extLst>
          </p:cNvPr>
          <p:cNvSpPr txBox="1"/>
          <p:nvPr/>
        </p:nvSpPr>
        <p:spPr>
          <a:xfrm>
            <a:off x="75501" y="134224"/>
            <a:ext cx="6020499" cy="5909310"/>
          </a:xfrm>
          <a:prstGeom prst="rect">
            <a:avLst/>
          </a:prstGeom>
          <a:noFill/>
        </p:spPr>
        <p:txBody>
          <a:bodyPr wrap="square" rtlCol="0">
            <a:spAutoFit/>
          </a:bodyPr>
          <a:lstStyle/>
          <a:p>
            <a:r>
              <a:rPr lang="en-GB" b="1" dirty="0"/>
              <a:t>Residential Care</a:t>
            </a:r>
          </a:p>
          <a:p>
            <a:endParaRPr lang="en-GB" dirty="0"/>
          </a:p>
          <a:p>
            <a:r>
              <a:rPr lang="en-GB" dirty="0"/>
              <a:t>Residential care provides 24-hour accommodation and support for older adults who require ongoing assistance with daily living, personal care, and complex health needs. It offers a safe environment and specialist care, particularly for individuals with dementia or high dependency (Luke, 2023).</a:t>
            </a:r>
          </a:p>
          <a:p>
            <a:r>
              <a:rPr lang="en-GB" b="1" dirty="0"/>
              <a:t>Strengths</a:t>
            </a:r>
          </a:p>
          <a:p>
            <a:pPr lvl="0"/>
            <a:r>
              <a:rPr lang="en-GB" dirty="0"/>
              <a:t>Provides continuous care and supervision. </a:t>
            </a:r>
          </a:p>
          <a:p>
            <a:pPr lvl="0"/>
            <a:r>
              <a:rPr lang="en-GB" dirty="0"/>
              <a:t>Supports individuals with complex health needs. </a:t>
            </a:r>
          </a:p>
          <a:p>
            <a:pPr lvl="0"/>
            <a:r>
              <a:rPr lang="en-GB" dirty="0"/>
              <a:t>Promotes safety and access to healthcare professionals. </a:t>
            </a:r>
          </a:p>
          <a:p>
            <a:r>
              <a:rPr lang="en-GB" b="1" dirty="0"/>
              <a:t>Limitations</a:t>
            </a:r>
          </a:p>
          <a:p>
            <a:pPr lvl="0"/>
            <a:r>
              <a:rPr lang="en-GB" dirty="0"/>
              <a:t>The sector continues to face funding pressures and workforce shortages, with around 150,000 vacancies reported. A reduction in care home beds has also limited service capacity, affecting access to residential care (Bellwood, 2024). </a:t>
            </a:r>
          </a:p>
          <a:p>
            <a:r>
              <a:rPr lang="en-GB" b="1" dirty="0"/>
              <a:t>Theory Link</a:t>
            </a:r>
            <a:r>
              <a:rPr lang="en-GB" dirty="0"/>
              <a:t>: Residential care supports Activity Theory by providing opportunities for social interaction and organised activities; however, institutional living may reduce independence and personal autonomy for some residents (Ungvarsky, 2025).</a:t>
            </a:r>
          </a:p>
        </p:txBody>
      </p:sp>
      <p:sp>
        <p:nvSpPr>
          <p:cNvPr id="3" name="TextBox 2">
            <a:extLst>
              <a:ext uri="{FF2B5EF4-FFF2-40B4-BE49-F238E27FC236}">
                <a16:creationId xmlns:a16="http://schemas.microsoft.com/office/drawing/2014/main" id="{37A4FCF1-52F0-2E3F-A846-B0DE8D6732E2}"/>
              </a:ext>
            </a:extLst>
          </p:cNvPr>
          <p:cNvSpPr txBox="1"/>
          <p:nvPr/>
        </p:nvSpPr>
        <p:spPr>
          <a:xfrm>
            <a:off x="5955191" y="134224"/>
            <a:ext cx="6161308" cy="5909310"/>
          </a:xfrm>
          <a:prstGeom prst="rect">
            <a:avLst/>
          </a:prstGeom>
          <a:noFill/>
        </p:spPr>
        <p:txBody>
          <a:bodyPr wrap="square" rtlCol="0">
            <a:spAutoFit/>
          </a:bodyPr>
          <a:lstStyle/>
          <a:p>
            <a:r>
              <a:rPr lang="en-GB" b="1" dirty="0"/>
              <a:t>Domiciliary Care</a:t>
            </a:r>
          </a:p>
          <a:p>
            <a:endParaRPr lang="en-GB" b="1" dirty="0"/>
          </a:p>
          <a:p>
            <a:r>
              <a:rPr lang="en-GB" dirty="0"/>
              <a:t>Domiciliary care enables older adults to receive personalised support with daily activities while remaining in their own homes. This approach promotes independence, maintains familiar surroundings, and can improve emotional well-being, particularly for people living with dementia (Marsh Commercial, 2024).</a:t>
            </a:r>
          </a:p>
          <a:p>
            <a:r>
              <a:rPr lang="en-GB" b="1" dirty="0"/>
              <a:t>Strengths</a:t>
            </a:r>
          </a:p>
          <a:p>
            <a:pPr lvl="0"/>
            <a:r>
              <a:rPr lang="en-GB" dirty="0"/>
              <a:t>Encourages independence and ageing in place. </a:t>
            </a:r>
          </a:p>
          <a:p>
            <a:pPr lvl="0"/>
            <a:r>
              <a:rPr lang="en-GB" dirty="0"/>
              <a:t>Provides personalised, person-centred care. </a:t>
            </a:r>
          </a:p>
          <a:p>
            <a:pPr lvl="0"/>
            <a:r>
              <a:rPr lang="en-GB" dirty="0"/>
              <a:t>Supports emotional well-being by allowing individuals to remain at home. </a:t>
            </a:r>
          </a:p>
          <a:p>
            <a:r>
              <a:rPr lang="en-GB" b="1" dirty="0"/>
              <a:t>Limitations</a:t>
            </a:r>
          </a:p>
          <a:p>
            <a:pPr lvl="0"/>
            <a:r>
              <a:rPr lang="en-GB" dirty="0"/>
              <a:t>Increasing demand, workforce shortages, and higher regulatory expectations make it difficult to provide consistent, high-quality care across the UK (</a:t>
            </a:r>
            <a:r>
              <a:rPr lang="en-GB" dirty="0" err="1"/>
              <a:t>Toersen</a:t>
            </a:r>
            <a:r>
              <a:rPr lang="en-GB" dirty="0"/>
              <a:t>, 2026). </a:t>
            </a:r>
          </a:p>
          <a:p>
            <a:r>
              <a:rPr lang="en-GB" b="1" dirty="0"/>
              <a:t>Theory Link: </a:t>
            </a:r>
            <a:r>
              <a:rPr lang="en-GB" dirty="0"/>
              <a:t>Domiciliary care reflects Activity Theory, which suggests that older adults experience greater wellbeing when they remain active, independent, and socially engaged. However, staffing shortages and unmet care needs may reduce its effectiveness in promoting successful ageing (Ungvarsky, 2025). </a:t>
            </a:r>
          </a:p>
        </p:txBody>
      </p:sp>
      <p:pic>
        <p:nvPicPr>
          <p:cNvPr id="24" name="Audio 23">
            <a:hlinkClick r:id="" action="ppaction://media"/>
            <a:extLst>
              <a:ext uri="{FF2B5EF4-FFF2-40B4-BE49-F238E27FC236}">
                <a16:creationId xmlns:a16="http://schemas.microsoft.com/office/drawing/2014/main" id="{2F5D36D1-723B-D483-05B5-2099B968628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74451983"/>
      </p:ext>
    </p:extLst>
  </p:cSld>
  <p:clrMapOvr>
    <a:masterClrMapping/>
  </p:clrMapOvr>
  <mc:AlternateContent xmlns:mc="http://schemas.openxmlformats.org/markup-compatibility/2006">
    <mc:Choice xmlns:p14="http://schemas.microsoft.com/office/powerpoint/2010/main" Requires="p14">
      <p:transition spd="slow" p14:dur="2000" advTm="119518"/>
    </mc:Choice>
    <mc:Fallback>
      <p:transition spd="slow" advTm="1195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024BC66-C619-A205-F24F-61945FAA8EAB}"/>
              </a:ext>
            </a:extLst>
          </p:cNvPr>
          <p:cNvSpPr txBox="1"/>
          <p:nvPr/>
        </p:nvSpPr>
        <p:spPr>
          <a:xfrm>
            <a:off x="442452" y="627619"/>
            <a:ext cx="11041625" cy="1200329"/>
          </a:xfrm>
          <a:prstGeom prst="rect">
            <a:avLst/>
          </a:prstGeom>
          <a:noFill/>
        </p:spPr>
        <p:txBody>
          <a:bodyPr wrap="square" rtlCol="0">
            <a:spAutoFit/>
          </a:bodyPr>
          <a:lstStyle/>
          <a:p>
            <a:r>
              <a:rPr lang="en-GB" dirty="0"/>
              <a:t>Technology-assisted interventions include various tools like telehealth services, wearable devices, smart home systems, and assistive robots to support the elderly. Telehealth, for example, delivers essential healthcare remotely, reducing hospital visits and helping older adults maintain their independence ( </a:t>
            </a:r>
            <a:r>
              <a:rPr lang="en-GB" dirty="0" err="1"/>
              <a:t>Albarqi</a:t>
            </a:r>
            <a:r>
              <a:rPr lang="en-GB" dirty="0"/>
              <a:t>, M.N., 2024).</a:t>
            </a:r>
          </a:p>
          <a:p>
            <a:endParaRPr lang="en-GB" dirty="0"/>
          </a:p>
        </p:txBody>
      </p:sp>
      <p:sp>
        <p:nvSpPr>
          <p:cNvPr id="3" name="TextBox 2">
            <a:extLst>
              <a:ext uri="{FF2B5EF4-FFF2-40B4-BE49-F238E27FC236}">
                <a16:creationId xmlns:a16="http://schemas.microsoft.com/office/drawing/2014/main" id="{5AFA7250-2677-255D-BB69-54AA53E55709}"/>
              </a:ext>
            </a:extLst>
          </p:cNvPr>
          <p:cNvSpPr txBox="1"/>
          <p:nvPr/>
        </p:nvSpPr>
        <p:spPr>
          <a:xfrm>
            <a:off x="442452" y="2009405"/>
            <a:ext cx="4591665" cy="3139321"/>
          </a:xfrm>
          <a:prstGeom prst="rect">
            <a:avLst/>
          </a:prstGeom>
          <a:noFill/>
        </p:spPr>
        <p:txBody>
          <a:bodyPr wrap="square" rtlCol="0">
            <a:spAutoFit/>
          </a:bodyPr>
          <a:lstStyle/>
          <a:p>
            <a:r>
              <a:rPr lang="en-GB" b="1" dirty="0"/>
              <a:t>Benefits of telehealth</a:t>
            </a:r>
          </a:p>
          <a:p>
            <a:r>
              <a:rPr lang="en-GB" dirty="0"/>
              <a:t>Improves access to healthcare and specialist services. </a:t>
            </a:r>
          </a:p>
          <a:p>
            <a:r>
              <a:rPr lang="en-GB" dirty="0"/>
              <a:t>Supports independent living and ageing in place. </a:t>
            </a:r>
          </a:p>
          <a:p>
            <a:r>
              <a:rPr lang="en-GB" dirty="0"/>
              <a:t>Reduces unnecessary hospital visits and enables early monitoring of chronic conditions. </a:t>
            </a:r>
          </a:p>
          <a:p>
            <a:r>
              <a:rPr lang="en-GB" dirty="0"/>
              <a:t>Allows remote monitoring of blood pressure, heart rate, and blood glucose (Telehealth.HHS.gov, 2024). </a:t>
            </a:r>
          </a:p>
          <a:p>
            <a:endParaRPr lang="en-GB" b="1" dirty="0"/>
          </a:p>
          <a:p>
            <a:endParaRPr lang="en-GB" dirty="0"/>
          </a:p>
        </p:txBody>
      </p:sp>
      <p:sp>
        <p:nvSpPr>
          <p:cNvPr id="4" name="TextBox 3">
            <a:extLst>
              <a:ext uri="{FF2B5EF4-FFF2-40B4-BE49-F238E27FC236}">
                <a16:creationId xmlns:a16="http://schemas.microsoft.com/office/drawing/2014/main" id="{5976659B-BCB2-1BA2-D0DA-9507714B741B}"/>
              </a:ext>
            </a:extLst>
          </p:cNvPr>
          <p:cNvSpPr txBox="1"/>
          <p:nvPr/>
        </p:nvSpPr>
        <p:spPr>
          <a:xfrm>
            <a:off x="6096000" y="2104103"/>
            <a:ext cx="4798141" cy="2862322"/>
          </a:xfrm>
          <a:prstGeom prst="rect">
            <a:avLst/>
          </a:prstGeom>
          <a:noFill/>
        </p:spPr>
        <p:txBody>
          <a:bodyPr wrap="square" rtlCol="0">
            <a:spAutoFit/>
          </a:bodyPr>
          <a:lstStyle/>
          <a:p>
            <a:r>
              <a:rPr lang="en-GB" b="1" dirty="0"/>
              <a:t>Limitations </a:t>
            </a:r>
          </a:p>
          <a:p>
            <a:r>
              <a:rPr lang="en-GB" dirty="0"/>
              <a:t>Digital exclusion due to limited digital skills or lack of technology. </a:t>
            </a:r>
          </a:p>
          <a:p>
            <a:r>
              <a:rPr lang="en-GB" dirty="0"/>
              <a:t>Sensory and cognitive impairments (e.g. hearing loss or dementia) may make telehealth difficult to use. </a:t>
            </a:r>
          </a:p>
          <a:p>
            <a:r>
              <a:rPr lang="en-GB" dirty="0"/>
              <a:t>Limited physical examinations and reduced face-to-face interaction can affect assessment and patient relationships (Mao et al., 2022).</a:t>
            </a:r>
          </a:p>
          <a:p>
            <a:endParaRPr lang="en-GB" dirty="0"/>
          </a:p>
        </p:txBody>
      </p:sp>
      <p:sp>
        <p:nvSpPr>
          <p:cNvPr id="5" name="TextBox 4">
            <a:extLst>
              <a:ext uri="{FF2B5EF4-FFF2-40B4-BE49-F238E27FC236}">
                <a16:creationId xmlns:a16="http://schemas.microsoft.com/office/drawing/2014/main" id="{DB0F90DA-2389-2823-CEF6-711EADD5817E}"/>
              </a:ext>
            </a:extLst>
          </p:cNvPr>
          <p:cNvSpPr txBox="1"/>
          <p:nvPr/>
        </p:nvSpPr>
        <p:spPr>
          <a:xfrm>
            <a:off x="1238865" y="4861259"/>
            <a:ext cx="9085006" cy="1200329"/>
          </a:xfrm>
          <a:prstGeom prst="rect">
            <a:avLst/>
          </a:prstGeom>
          <a:noFill/>
        </p:spPr>
        <p:txBody>
          <a:bodyPr wrap="square" rtlCol="0">
            <a:spAutoFit/>
          </a:bodyPr>
          <a:lstStyle/>
          <a:p>
            <a:r>
              <a:rPr lang="en-GB" dirty="0"/>
              <a:t>Supports Activity Theory (Havighurst, 1961) by enabling older adults to remain independent and manage their health from home. Aligns with the Care Act 2014 and NHS Long Term Plan, which promote independence, integrated care, and the use of digital technologies to improve community-based services.</a:t>
            </a:r>
          </a:p>
        </p:txBody>
      </p:sp>
      <p:sp>
        <p:nvSpPr>
          <p:cNvPr id="6" name="TextBox 5">
            <a:extLst>
              <a:ext uri="{FF2B5EF4-FFF2-40B4-BE49-F238E27FC236}">
                <a16:creationId xmlns:a16="http://schemas.microsoft.com/office/drawing/2014/main" id="{1B81174D-78DA-DC60-93A9-C7CE7148D605}"/>
              </a:ext>
            </a:extLst>
          </p:cNvPr>
          <p:cNvSpPr txBox="1"/>
          <p:nvPr/>
        </p:nvSpPr>
        <p:spPr>
          <a:xfrm>
            <a:off x="2384322" y="171527"/>
            <a:ext cx="7423355" cy="369332"/>
          </a:xfrm>
          <a:prstGeom prst="rect">
            <a:avLst/>
          </a:prstGeom>
          <a:noFill/>
        </p:spPr>
        <p:txBody>
          <a:bodyPr wrap="square" rtlCol="0">
            <a:spAutoFit/>
          </a:bodyPr>
          <a:lstStyle/>
          <a:p>
            <a:r>
              <a:rPr lang="en-GB" b="1" dirty="0"/>
              <a:t>Technological Innovations in Elderly Care</a:t>
            </a:r>
          </a:p>
        </p:txBody>
      </p:sp>
      <p:pic>
        <p:nvPicPr>
          <p:cNvPr id="27" name="Audio 26">
            <a:hlinkClick r:id="" action="ppaction://media"/>
            <a:extLst>
              <a:ext uri="{FF2B5EF4-FFF2-40B4-BE49-F238E27FC236}">
                <a16:creationId xmlns:a16="http://schemas.microsoft.com/office/drawing/2014/main" id="{C7C192C1-2311-3003-A3C8-0DAC6F93E945}"/>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92244677"/>
      </p:ext>
    </p:extLst>
  </p:cSld>
  <p:clrMapOvr>
    <a:masterClrMapping/>
  </p:clrMapOvr>
  <mc:AlternateContent xmlns:mc="http://schemas.openxmlformats.org/markup-compatibility/2006">
    <mc:Choice xmlns:p14="http://schemas.microsoft.com/office/powerpoint/2010/main" Requires="p14">
      <p:transition spd="slow" p14:dur="2000" advTm="84128"/>
    </mc:Choice>
    <mc:Fallback>
      <p:transition spd="slow" advTm="841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FB6CFA2-680B-F963-EA44-AF8CB4835638}"/>
              </a:ext>
            </a:extLst>
          </p:cNvPr>
          <p:cNvSpPr txBox="1"/>
          <p:nvPr/>
        </p:nvSpPr>
        <p:spPr>
          <a:xfrm>
            <a:off x="3067665" y="324465"/>
            <a:ext cx="7561006" cy="646331"/>
          </a:xfrm>
          <a:prstGeom prst="rect">
            <a:avLst/>
          </a:prstGeom>
          <a:noFill/>
        </p:spPr>
        <p:txBody>
          <a:bodyPr wrap="square" rtlCol="0">
            <a:spAutoFit/>
          </a:bodyPr>
          <a:lstStyle/>
          <a:p>
            <a:r>
              <a:rPr lang="en-GB" b="1" dirty="0"/>
              <a:t>Case Studies and Real-World Application-</a:t>
            </a:r>
            <a:endParaRPr lang="en-GB" dirty="0"/>
          </a:p>
          <a:p>
            <a:endParaRPr lang="en-GB" dirty="0"/>
          </a:p>
        </p:txBody>
      </p:sp>
      <p:sp>
        <p:nvSpPr>
          <p:cNvPr id="3" name="TextBox 2">
            <a:extLst>
              <a:ext uri="{FF2B5EF4-FFF2-40B4-BE49-F238E27FC236}">
                <a16:creationId xmlns:a16="http://schemas.microsoft.com/office/drawing/2014/main" id="{923B8219-BED4-34F6-43C4-547B8A1F5B93}"/>
              </a:ext>
            </a:extLst>
          </p:cNvPr>
          <p:cNvSpPr txBox="1"/>
          <p:nvPr/>
        </p:nvSpPr>
        <p:spPr>
          <a:xfrm>
            <a:off x="147485" y="1305341"/>
            <a:ext cx="3703024" cy="4247317"/>
          </a:xfrm>
          <a:prstGeom prst="rect">
            <a:avLst/>
          </a:prstGeom>
          <a:noFill/>
        </p:spPr>
        <p:txBody>
          <a:bodyPr wrap="square" rtlCol="0">
            <a:spAutoFit/>
          </a:bodyPr>
          <a:lstStyle/>
          <a:p>
            <a:r>
              <a:rPr lang="en-GB" b="1" dirty="0" err="1"/>
              <a:t>Hogeweyk</a:t>
            </a:r>
            <a:r>
              <a:rPr lang="en-GB" b="1" dirty="0"/>
              <a:t> Dementia Village (Netherlands)</a:t>
            </a:r>
          </a:p>
          <a:p>
            <a:endParaRPr lang="en-GB" b="1" dirty="0"/>
          </a:p>
          <a:p>
            <a:r>
              <a:rPr lang="en-GB" dirty="0"/>
              <a:t>De </a:t>
            </a:r>
            <a:r>
              <a:rPr lang="en-GB" dirty="0" err="1"/>
              <a:t>Hogeweyk</a:t>
            </a:r>
            <a:r>
              <a:rPr lang="en-GB" dirty="0"/>
              <a:t> is a person-centred dementia care village designed specifically for individuals with advanced dementia. Residents reside in small, home-like households, engage in everyday activities, and have access to gardens, cafés, and shops within a secure environment. This setup aims to enhance their quality of life and promote engagement in a familiar, comfortable setting.</a:t>
            </a:r>
          </a:p>
          <a:p>
            <a:endParaRPr lang="en-GB" dirty="0"/>
          </a:p>
        </p:txBody>
      </p:sp>
      <p:sp>
        <p:nvSpPr>
          <p:cNvPr id="4" name="TextBox 3">
            <a:extLst>
              <a:ext uri="{FF2B5EF4-FFF2-40B4-BE49-F238E27FC236}">
                <a16:creationId xmlns:a16="http://schemas.microsoft.com/office/drawing/2014/main" id="{0B14BC3F-8DAC-3D9D-3320-8EC6ED0B0E56}"/>
              </a:ext>
            </a:extLst>
          </p:cNvPr>
          <p:cNvSpPr txBox="1"/>
          <p:nvPr/>
        </p:nvSpPr>
        <p:spPr>
          <a:xfrm>
            <a:off x="4306530" y="1219200"/>
            <a:ext cx="5289753" cy="5078313"/>
          </a:xfrm>
          <a:prstGeom prst="rect">
            <a:avLst/>
          </a:prstGeom>
          <a:noFill/>
        </p:spPr>
        <p:txBody>
          <a:bodyPr wrap="square" rtlCol="0">
            <a:spAutoFit/>
          </a:bodyPr>
          <a:lstStyle/>
          <a:p>
            <a:r>
              <a:rPr lang="en-GB" b="1" dirty="0"/>
              <a:t>Learning Points</a:t>
            </a:r>
          </a:p>
          <a:p>
            <a:endParaRPr lang="en-GB" b="1" dirty="0"/>
          </a:p>
          <a:p>
            <a:r>
              <a:rPr lang="en-GB" dirty="0"/>
              <a:t>quality of life and promote engagement in a familiar, comfortable setting.</a:t>
            </a:r>
          </a:p>
          <a:p>
            <a:r>
              <a:rPr lang="en-GB" dirty="0"/>
              <a:t>The </a:t>
            </a:r>
            <a:r>
              <a:rPr lang="en-GB" dirty="0" err="1"/>
              <a:t>Hogeweyk</a:t>
            </a:r>
            <a:r>
              <a:rPr lang="en-GB" dirty="0"/>
              <a:t> Care Concept demonstrates that small-scale, home-like environments can improve the quality of life, independence, and social engagement of people living with dementia. The study also highlights that successful implementation depends on adequate staffing, specialist dementia training, and strong leadership, while recognising that further long-term research is needed to confirm its effectiveness compared with traditional residential care  (</a:t>
            </a:r>
            <a:r>
              <a:rPr lang="en-GB" dirty="0" err="1"/>
              <a:t>Canada,sDrug</a:t>
            </a:r>
            <a:r>
              <a:rPr lang="en-GB" dirty="0"/>
              <a:t> AGENCY,2019). This supports </a:t>
            </a:r>
            <a:r>
              <a:rPr lang="en-GB" dirty="0" err="1"/>
              <a:t>Kitwood's</a:t>
            </a:r>
            <a:r>
              <a:rPr lang="en-GB" dirty="0"/>
              <a:t> Person-Centred Care Theory (1997) and aligns with the Care Act 2014, which promotes dignity, well-being, and person-centred care.</a:t>
            </a:r>
          </a:p>
          <a:p>
            <a:endParaRPr lang="en-GB" dirty="0"/>
          </a:p>
        </p:txBody>
      </p:sp>
      <p:pic>
        <p:nvPicPr>
          <p:cNvPr id="16" name="Audio 15">
            <a:hlinkClick r:id="" action="ppaction://media"/>
            <a:extLst>
              <a:ext uri="{FF2B5EF4-FFF2-40B4-BE49-F238E27FC236}">
                <a16:creationId xmlns:a16="http://schemas.microsoft.com/office/drawing/2014/main" id="{069C3344-0491-7F82-45C8-F0E76F791BCC}"/>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82649357"/>
      </p:ext>
    </p:extLst>
  </p:cSld>
  <p:clrMapOvr>
    <a:masterClrMapping/>
  </p:clrMapOvr>
  <mc:AlternateContent xmlns:mc="http://schemas.openxmlformats.org/markup-compatibility/2006">
    <mc:Choice xmlns:p14="http://schemas.microsoft.com/office/powerpoint/2010/main" Requires="p14">
      <p:transition spd="slow" p14:dur="2000" advTm="113873"/>
    </mc:Choice>
    <mc:Fallback>
      <p:transition spd="slow" advTm="1138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F526142-1A87-AD8A-D78A-DF2F00B58849}"/>
              </a:ext>
            </a:extLst>
          </p:cNvPr>
          <p:cNvSpPr txBox="1"/>
          <p:nvPr/>
        </p:nvSpPr>
        <p:spPr>
          <a:xfrm>
            <a:off x="383459" y="383458"/>
            <a:ext cx="3057832" cy="646331"/>
          </a:xfrm>
          <a:prstGeom prst="rect">
            <a:avLst/>
          </a:prstGeom>
          <a:noFill/>
        </p:spPr>
        <p:txBody>
          <a:bodyPr wrap="square" rtlCol="0">
            <a:spAutoFit/>
          </a:bodyPr>
          <a:lstStyle/>
          <a:p>
            <a:r>
              <a:rPr lang="en-GB" b="1" dirty="0"/>
              <a:t>Recommendations-</a:t>
            </a:r>
            <a:endParaRPr lang="en-GB" dirty="0"/>
          </a:p>
          <a:p>
            <a:endParaRPr lang="en-GB" dirty="0"/>
          </a:p>
        </p:txBody>
      </p:sp>
      <p:sp>
        <p:nvSpPr>
          <p:cNvPr id="4" name="TextBox 3">
            <a:extLst>
              <a:ext uri="{FF2B5EF4-FFF2-40B4-BE49-F238E27FC236}">
                <a16:creationId xmlns:a16="http://schemas.microsoft.com/office/drawing/2014/main" id="{CC3A770B-BBD8-74D9-4D8E-8C56D45B9557}"/>
              </a:ext>
            </a:extLst>
          </p:cNvPr>
          <p:cNvSpPr txBox="1"/>
          <p:nvPr/>
        </p:nvSpPr>
        <p:spPr>
          <a:xfrm>
            <a:off x="127819" y="1029789"/>
            <a:ext cx="4306529" cy="3139321"/>
          </a:xfrm>
          <a:prstGeom prst="rect">
            <a:avLst/>
          </a:prstGeom>
          <a:noFill/>
        </p:spPr>
        <p:txBody>
          <a:bodyPr wrap="square" rtlCol="0">
            <a:spAutoFit/>
          </a:bodyPr>
          <a:lstStyle/>
          <a:p>
            <a:r>
              <a:rPr lang="en-GB" b="1" dirty="0"/>
              <a:t>Strengthen the Social Care Workforce</a:t>
            </a:r>
            <a:endParaRPr lang="en-GB" dirty="0"/>
          </a:p>
          <a:p>
            <a:r>
              <a:rPr lang="en-GB" dirty="0"/>
              <a:t>Investing in the recruitment, training, and retention of staff is essential to address workforce shortages and improve the delivery of person-centred care, supporting the aims of the Care Act 2014. However, workforce shortages, increasing demand, and funding pressures continue to affect service quality, highlighting the need for long-term workforce planning and policy reform (Hussein, 2025).</a:t>
            </a:r>
          </a:p>
        </p:txBody>
      </p:sp>
      <p:sp>
        <p:nvSpPr>
          <p:cNvPr id="5" name="TextBox 4">
            <a:extLst>
              <a:ext uri="{FF2B5EF4-FFF2-40B4-BE49-F238E27FC236}">
                <a16:creationId xmlns:a16="http://schemas.microsoft.com/office/drawing/2014/main" id="{31370721-3557-B22B-5BE4-1DFB67259EA6}"/>
              </a:ext>
            </a:extLst>
          </p:cNvPr>
          <p:cNvSpPr txBox="1"/>
          <p:nvPr/>
        </p:nvSpPr>
        <p:spPr>
          <a:xfrm>
            <a:off x="4552337" y="951131"/>
            <a:ext cx="6626942" cy="3139321"/>
          </a:xfrm>
          <a:prstGeom prst="rect">
            <a:avLst/>
          </a:prstGeom>
          <a:noFill/>
        </p:spPr>
        <p:txBody>
          <a:bodyPr wrap="square" rtlCol="0">
            <a:spAutoFit/>
          </a:bodyPr>
          <a:lstStyle/>
          <a:p>
            <a:r>
              <a:rPr lang="en-GB" b="1" dirty="0"/>
              <a:t>Expand Community-Based Services and Digital Support</a:t>
            </a:r>
          </a:p>
          <a:p>
            <a:endParaRPr lang="en-GB" dirty="0"/>
          </a:p>
          <a:p>
            <a:r>
              <a:rPr lang="en-GB" dirty="0"/>
              <a:t>Investing in domiciliary care, reablement services, and telehealth can help older adults maintain independence and reduce unnecessary hospital admissions. This supports Activity Theory, which promotes active ageing and independence (Ungvarsky, 2025), and aligns with the NHS Long Term Plan, which prioritises community-based, integrated care (NHS England, 2019). However, challenges such as rising demand and digital exclusion remain. Improving service integration, providing digital skills training, and increasing access to technology are essential to ensure equitable and effective care (Eccles, 2020).</a:t>
            </a:r>
          </a:p>
        </p:txBody>
      </p:sp>
      <p:pic>
        <p:nvPicPr>
          <p:cNvPr id="15" name="Audio 14">
            <a:hlinkClick r:id="" action="ppaction://media"/>
            <a:extLst>
              <a:ext uri="{FF2B5EF4-FFF2-40B4-BE49-F238E27FC236}">
                <a16:creationId xmlns:a16="http://schemas.microsoft.com/office/drawing/2014/main" id="{EE8CCFA9-C73E-C4DE-0CD9-3EE860E6977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46613779"/>
      </p:ext>
    </p:extLst>
  </p:cSld>
  <p:clrMapOvr>
    <a:masterClrMapping/>
  </p:clrMapOvr>
  <mc:AlternateContent xmlns:mc="http://schemas.openxmlformats.org/markup-compatibility/2006">
    <mc:Choice xmlns:p14="http://schemas.microsoft.com/office/powerpoint/2010/main" Requires="p14">
      <p:transition spd="slow" p14:dur="2000" advTm="123996"/>
    </mc:Choice>
    <mc:Fallback>
      <p:transition spd="slow" advTm="1239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3775DB1-6D41-AB0C-8A2D-6131160E98F3}"/>
              </a:ext>
            </a:extLst>
          </p:cNvPr>
          <p:cNvSpPr txBox="1"/>
          <p:nvPr/>
        </p:nvSpPr>
        <p:spPr>
          <a:xfrm>
            <a:off x="334298" y="294968"/>
            <a:ext cx="11375922" cy="2862322"/>
          </a:xfrm>
          <a:prstGeom prst="rect">
            <a:avLst/>
          </a:prstGeom>
          <a:noFill/>
        </p:spPr>
        <p:txBody>
          <a:bodyPr wrap="square" rtlCol="0">
            <a:spAutoFit/>
          </a:bodyPr>
          <a:lstStyle/>
          <a:p>
            <a:r>
              <a:rPr lang="en-GB" b="1" dirty="0"/>
              <a:t>Conclusion</a:t>
            </a:r>
          </a:p>
          <a:p>
            <a:endParaRPr lang="en-GB" dirty="0"/>
          </a:p>
          <a:p>
            <a:r>
              <a:rPr lang="en-GB" dirty="0"/>
              <a:t>The UK provides a range of services to support older adults, including domiciliary care, residential care, community services, and telehealth. However, increasing demand, workforce shortages, funding pressures, and inequalities in access continue to challenge service delivery (Jefferies, 2026).</a:t>
            </a:r>
          </a:p>
          <a:p>
            <a:r>
              <a:rPr lang="en-GB" dirty="0"/>
              <a:t>Activity Theory and Person-Centred Care Theory highlight the importance of independence, dignity, and social engagement. Policies such as the Care Act 2014, Equality Act 2010, Human Rights Act 1998, and the NHS Long Term Plan help translate these principles into practice by promoting rights-based, person-centred, and integrated care (Barnes </a:t>
            </a:r>
            <a:r>
              <a:rPr lang="en-GB" i="1" dirty="0"/>
              <a:t>et al.</a:t>
            </a:r>
            <a:r>
              <a:rPr lang="en-GB" dirty="0"/>
              <a:t>, 2017).</a:t>
            </a:r>
          </a:p>
          <a:p>
            <a:endParaRPr lang="en-GB" dirty="0"/>
          </a:p>
        </p:txBody>
      </p:sp>
      <p:sp>
        <p:nvSpPr>
          <p:cNvPr id="4" name="TextBox 3">
            <a:extLst>
              <a:ext uri="{FF2B5EF4-FFF2-40B4-BE49-F238E27FC236}">
                <a16:creationId xmlns:a16="http://schemas.microsoft.com/office/drawing/2014/main" id="{11503B34-B7BF-3DA5-A8EF-EAA390C87DF6}"/>
              </a:ext>
            </a:extLst>
          </p:cNvPr>
          <p:cNvSpPr txBox="1"/>
          <p:nvPr/>
        </p:nvSpPr>
        <p:spPr>
          <a:xfrm>
            <a:off x="1219200" y="3157290"/>
            <a:ext cx="9202994" cy="2308324"/>
          </a:xfrm>
          <a:prstGeom prst="rect">
            <a:avLst/>
          </a:prstGeom>
          <a:noFill/>
        </p:spPr>
        <p:txBody>
          <a:bodyPr wrap="square" rtlCol="0">
            <a:spAutoFit/>
          </a:bodyPr>
          <a:lstStyle/>
          <a:p>
            <a:r>
              <a:rPr lang="en-GB" b="1" dirty="0"/>
              <a:t>Final Reflection</a:t>
            </a:r>
          </a:p>
          <a:p>
            <a:endParaRPr lang="en-GB" dirty="0"/>
          </a:p>
          <a:p>
            <a:r>
              <a:rPr lang="en-GB" dirty="0"/>
              <a:t>Improving outcomes for older adults requires the integration of theory, policy, practice, and technology. While innovations such as telehealth can enhance independence and access to care, they must be supported by a skilled workforce, adequate funding, and person-centred approaches to be truly effective (Eccles, 2020).</a:t>
            </a:r>
          </a:p>
          <a:p>
            <a:r>
              <a:rPr lang="en-GB" dirty="0"/>
              <a:t> </a:t>
            </a:r>
          </a:p>
          <a:p>
            <a:endParaRPr lang="en-GB" dirty="0"/>
          </a:p>
        </p:txBody>
      </p:sp>
      <p:pic>
        <p:nvPicPr>
          <p:cNvPr id="12" name="Audio 11">
            <a:hlinkClick r:id="" action="ppaction://media"/>
            <a:extLst>
              <a:ext uri="{FF2B5EF4-FFF2-40B4-BE49-F238E27FC236}">
                <a16:creationId xmlns:a16="http://schemas.microsoft.com/office/drawing/2014/main" id="{5CD9B1B7-E607-812A-49BD-3419C587DE5A}"/>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95290033"/>
      </p:ext>
    </p:extLst>
  </p:cSld>
  <p:clrMapOvr>
    <a:masterClrMapping/>
  </p:clrMapOvr>
  <mc:AlternateContent xmlns:mc="http://schemas.openxmlformats.org/markup-compatibility/2006">
    <mc:Choice xmlns:p14="http://schemas.microsoft.com/office/powerpoint/2010/main" Requires="p14">
      <p:transition spd="slow" p14:dur="2000" advTm="96857"/>
    </mc:Choice>
    <mc:Fallback>
      <p:transition spd="slow" advTm="968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9A170C7-34BF-FA9E-49DE-49D74E64460A}"/>
              </a:ext>
            </a:extLst>
          </p:cNvPr>
          <p:cNvSpPr txBox="1"/>
          <p:nvPr/>
        </p:nvSpPr>
        <p:spPr>
          <a:xfrm>
            <a:off x="383458" y="140750"/>
            <a:ext cx="11012129" cy="6186309"/>
          </a:xfrm>
          <a:prstGeom prst="rect">
            <a:avLst/>
          </a:prstGeom>
          <a:noFill/>
        </p:spPr>
        <p:txBody>
          <a:bodyPr wrap="square" rtlCol="0">
            <a:spAutoFit/>
          </a:bodyPr>
          <a:lstStyle/>
          <a:p>
            <a:r>
              <a:rPr lang="en-GB" b="1" dirty="0"/>
              <a:t>References</a:t>
            </a:r>
          </a:p>
          <a:p>
            <a:endParaRPr lang="en-GB" dirty="0"/>
          </a:p>
          <a:p>
            <a:r>
              <a:rPr lang="en-GB" dirty="0"/>
              <a:t>Age UK (2018) </a:t>
            </a:r>
            <a:r>
              <a:rPr lang="en-GB" i="1" dirty="0"/>
              <a:t>Frailty and the NHS Long Term Plan</a:t>
            </a:r>
            <a:r>
              <a:rPr lang="en-GB" dirty="0"/>
              <a:t>. Available at: </a:t>
            </a:r>
            <a:r>
              <a:rPr lang="en-GB" u="sng" dirty="0">
                <a:hlinkClick r:id="rId2"/>
              </a:rPr>
              <a:t>https://www.ageuk.org.uk/our-impact/policy-research/frailty-in-older-people/frailty-and-the-nhs-long-term-plan/</a:t>
            </a:r>
            <a:r>
              <a:rPr lang="en-GB" dirty="0"/>
              <a:t> (Accessed: 13 June 2026).</a:t>
            </a:r>
          </a:p>
          <a:p>
            <a:endParaRPr lang="en-GB" dirty="0"/>
          </a:p>
          <a:p>
            <a:r>
              <a:rPr lang="en-GB" dirty="0"/>
              <a:t>Age UK (2024) </a:t>
            </a:r>
            <a:r>
              <a:rPr lang="en-GB" i="1" dirty="0"/>
              <a:t>State of Health and Care of Older People in England 2024</a:t>
            </a:r>
            <a:r>
              <a:rPr lang="en-GB" dirty="0"/>
              <a:t>. Available at: </a:t>
            </a:r>
            <a:r>
              <a:rPr lang="en-GB" u="sng" dirty="0">
                <a:hlinkClick r:id="rId3"/>
              </a:rPr>
              <a:t>https://www.ageuk.org.uk/discover/2024/september/state-of-health-and-care-of-older-people-in-england-2024/</a:t>
            </a:r>
            <a:r>
              <a:rPr lang="en-GB" dirty="0"/>
              <a:t> (Accessed: 11 June 2026).</a:t>
            </a:r>
          </a:p>
          <a:p>
            <a:endParaRPr lang="en-GB" dirty="0"/>
          </a:p>
          <a:p>
            <a:r>
              <a:rPr lang="en-GB" dirty="0" err="1"/>
              <a:t>Albarqi</a:t>
            </a:r>
            <a:r>
              <a:rPr lang="en-GB" dirty="0"/>
              <a:t>, M.N. (2024) ‘Exploring the Effectiveness of Technology-Assisted Interventions for Promoting Independence in Elderly Patients: A Systematic Review’, </a:t>
            </a:r>
            <a:r>
              <a:rPr lang="en-GB" i="1" dirty="0"/>
              <a:t>Healthcare</a:t>
            </a:r>
            <a:r>
              <a:rPr lang="en-GB" dirty="0"/>
              <a:t>, 12(21), p. 2105. doi:10.3390/healthcare12212105.</a:t>
            </a:r>
          </a:p>
          <a:p>
            <a:endParaRPr lang="en-GB" dirty="0"/>
          </a:p>
          <a:p>
            <a:r>
              <a:rPr lang="en-GB" dirty="0"/>
              <a:t>Atchley, R.C. (1989) ‘A Continuity Theory of Normal Aging’, </a:t>
            </a:r>
            <a:r>
              <a:rPr lang="en-GB" i="1" dirty="0"/>
              <a:t>The Gerontologist</a:t>
            </a:r>
            <a:r>
              <a:rPr lang="en-GB" dirty="0"/>
              <a:t>, 29(2), pp. 183–190. doi:10.1093/</a:t>
            </a:r>
            <a:r>
              <a:rPr lang="en-GB" dirty="0" err="1"/>
              <a:t>geront</a:t>
            </a:r>
            <a:r>
              <a:rPr lang="en-GB" dirty="0"/>
              <a:t>/29.2.183.</a:t>
            </a:r>
          </a:p>
          <a:p>
            <a:endParaRPr lang="en-GB" dirty="0"/>
          </a:p>
          <a:p>
            <a:r>
              <a:rPr lang="en-GB" dirty="0"/>
              <a:t>Barnes, D., Boland, B., Linhart, K. and Wilson, K. (2017) ‘Personalisation and social care assessment – the Care Act 2014’, </a:t>
            </a:r>
            <a:r>
              <a:rPr lang="en-GB" i="1" dirty="0" err="1"/>
              <a:t>BJPsych</a:t>
            </a:r>
            <a:r>
              <a:rPr lang="en-GB" i="1" dirty="0"/>
              <a:t> Bulletin</a:t>
            </a:r>
            <a:r>
              <a:rPr lang="en-GB" dirty="0"/>
              <a:t>, 41(3), pp. 176–180. doi:10.1192/pb.bp.116.053660.</a:t>
            </a:r>
          </a:p>
          <a:p>
            <a:endParaRPr lang="en-GB" dirty="0"/>
          </a:p>
          <a:p>
            <a:r>
              <a:rPr lang="en-GB" dirty="0"/>
              <a:t>Bellwood, L. (2024) </a:t>
            </a:r>
            <a:r>
              <a:rPr lang="en-GB" i="1" dirty="0"/>
              <a:t>The Serious Challenges Facing Residential Care and Nursing Homes</a:t>
            </a:r>
            <a:r>
              <a:rPr lang="en-GB" dirty="0"/>
              <a:t>. Available at: </a:t>
            </a:r>
            <a:r>
              <a:rPr lang="en-GB" u="sng" dirty="0">
                <a:hlinkClick r:id="rId4"/>
              </a:rPr>
              <a:t>https://www.paperclip.co.uk/care-homes/</a:t>
            </a:r>
            <a:r>
              <a:rPr lang="en-GB" dirty="0"/>
              <a:t> (Accessed: 22 June 2026).</a:t>
            </a:r>
          </a:p>
          <a:p>
            <a:endParaRPr lang="en-GB" dirty="0"/>
          </a:p>
          <a:p>
            <a:endParaRPr lang="en-GB" dirty="0"/>
          </a:p>
        </p:txBody>
      </p:sp>
    </p:spTree>
    <p:extLst>
      <p:ext uri="{BB962C8B-B14F-4D97-AF65-F5344CB8AC3E}">
        <p14:creationId xmlns:p14="http://schemas.microsoft.com/office/powerpoint/2010/main" val="23272606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DF13FA4-DE90-5E6F-6220-2FDF4FDCD787}"/>
              </a:ext>
            </a:extLst>
          </p:cNvPr>
          <p:cNvSpPr txBox="1"/>
          <p:nvPr/>
        </p:nvSpPr>
        <p:spPr>
          <a:xfrm>
            <a:off x="304800" y="285135"/>
            <a:ext cx="11710220" cy="6137149"/>
          </a:xfrm>
          <a:prstGeom prst="rect">
            <a:avLst/>
          </a:prstGeom>
          <a:noFill/>
        </p:spPr>
        <p:txBody>
          <a:bodyPr wrap="square" rtlCol="0">
            <a:spAutoFit/>
          </a:bodyPr>
          <a:lstStyle/>
          <a:p>
            <a:r>
              <a:rPr lang="en-GB" dirty="0"/>
              <a:t>Bury, M. (1982) ‘Chronic illness as biographical disruption’, </a:t>
            </a:r>
            <a:r>
              <a:rPr lang="en-GB" i="1" dirty="0"/>
              <a:t>Sociology of Health &amp; Illness</a:t>
            </a:r>
            <a:r>
              <a:rPr lang="en-GB" dirty="0"/>
              <a:t>, 4(2), pp. 167–182.</a:t>
            </a:r>
          </a:p>
          <a:p>
            <a:endParaRPr lang="en-GB" dirty="0"/>
          </a:p>
          <a:p>
            <a:r>
              <a:rPr lang="en-GB" dirty="0"/>
              <a:t>Canada's Drug Agency (CDA-AMC) (2019) </a:t>
            </a:r>
            <a:r>
              <a:rPr lang="en-GB" i="1" dirty="0"/>
              <a:t>Dementia Villages: Innovative Residential Care for People With Dementia</a:t>
            </a:r>
            <a:r>
              <a:rPr lang="en-GB" dirty="0"/>
              <a:t>. Available at: </a:t>
            </a:r>
            <a:r>
              <a:rPr lang="en-GB" u="sng" dirty="0">
                <a:hlinkClick r:id="rId2"/>
              </a:rPr>
              <a:t>https://www.cda-amc.ca/dementia-villages-innovative-residential-care-people-dementia</a:t>
            </a:r>
            <a:r>
              <a:rPr lang="en-GB" dirty="0"/>
              <a:t> (Accessed: 23 June 2026).</a:t>
            </a:r>
          </a:p>
          <a:p>
            <a:endParaRPr lang="en-GB" dirty="0"/>
          </a:p>
          <a:p>
            <a:r>
              <a:rPr lang="en-GB" dirty="0"/>
              <a:t>Care Act 2014. c.23. Available at: </a:t>
            </a:r>
            <a:r>
              <a:rPr lang="en-GB" u="sng" dirty="0">
                <a:hlinkClick r:id="rId3"/>
              </a:rPr>
              <a:t>https://www.legislation.gov.uk/ukpga/2014/23/contents</a:t>
            </a:r>
            <a:r>
              <a:rPr lang="en-GB" dirty="0"/>
              <a:t> (Accessed: 13 June 2026).</a:t>
            </a:r>
          </a:p>
          <a:p>
            <a:endParaRPr lang="en-GB" dirty="0"/>
          </a:p>
          <a:p>
            <a:r>
              <a:rPr lang="en-GB" dirty="0"/>
              <a:t>Centre for Ageing Better (2024) </a:t>
            </a:r>
            <a:r>
              <a:rPr lang="en-GB" i="1" dirty="0"/>
              <a:t>Our Ageing Population: The State of Ageing 2023–24</a:t>
            </a:r>
            <a:r>
              <a:rPr lang="en-GB" dirty="0"/>
              <a:t>. Available at: </a:t>
            </a:r>
            <a:r>
              <a:rPr lang="en-GB" u="sng" dirty="0">
                <a:hlinkClick r:id="rId4"/>
              </a:rPr>
              <a:t>https://ageing-better.org.uk/our-ageing-population-state-ageing-2023-4</a:t>
            </a:r>
            <a:r>
              <a:rPr lang="en-GB" dirty="0"/>
              <a:t> (Accessed: 11 June 2026).</a:t>
            </a:r>
          </a:p>
          <a:p>
            <a:endParaRPr lang="en-GB" dirty="0"/>
          </a:p>
          <a:p>
            <a:r>
              <a:rPr lang="en-GB" dirty="0"/>
              <a:t>Department of Health and Social Care (2025) </a:t>
            </a:r>
            <a:r>
              <a:rPr lang="en-GB" i="1" dirty="0"/>
              <a:t>New Reforms and Independent Commission to Transform Social Care</a:t>
            </a:r>
            <a:r>
              <a:rPr lang="en-GB" dirty="0"/>
              <a:t>. Available at: </a:t>
            </a:r>
            <a:r>
              <a:rPr lang="en-GB" u="sng" dirty="0">
                <a:hlinkClick r:id="rId5"/>
              </a:rPr>
              <a:t>https://www.gov.uk/government/news/new-reforms-and-independent-commission-to-transform-social-care</a:t>
            </a:r>
            <a:r>
              <a:rPr lang="en-GB" dirty="0"/>
              <a:t> (Accessed: 16 June 2026).</a:t>
            </a:r>
          </a:p>
          <a:p>
            <a:endParaRPr lang="en-GB" dirty="0"/>
          </a:p>
          <a:p>
            <a:r>
              <a:rPr lang="en-GB" dirty="0"/>
              <a:t>Eccles, A. (2020) ‘Remote care technologies, older people and the social care crisis in the United Kingdom: A Multiple Streams Approach to understanding the "silver bullet" of telecare policy’, </a:t>
            </a:r>
            <a:r>
              <a:rPr lang="en-GB" i="1" dirty="0"/>
              <a:t>Ageing and Society</a:t>
            </a:r>
            <a:r>
              <a:rPr lang="en-GB" dirty="0"/>
              <a:t>, 41(8), pp. 1726–1747. doi:10.1017/S0144686X19001776.</a:t>
            </a:r>
          </a:p>
          <a:p>
            <a:endParaRPr lang="en-GB" dirty="0"/>
          </a:p>
          <a:p>
            <a:r>
              <a:rPr lang="en-GB" dirty="0"/>
              <a:t>Equality Act 2010 (2013) </a:t>
            </a:r>
            <a:r>
              <a:rPr lang="en-GB" i="1" dirty="0"/>
              <a:t>Guidance on the Equality Act 2010</a:t>
            </a:r>
            <a:r>
              <a:rPr lang="en-GB" dirty="0"/>
              <a:t>. Available at: </a:t>
            </a:r>
            <a:r>
              <a:rPr lang="en-GB" u="sng" dirty="0">
                <a:hlinkClick r:id="rId6"/>
              </a:rPr>
              <a:t>https://www.gov.uk/guidance/equality-act-2010-guidance</a:t>
            </a:r>
            <a:r>
              <a:rPr lang="en-GB" dirty="0"/>
              <a:t> (Accessed: 13 June 2026).</a:t>
            </a:r>
          </a:p>
          <a:p>
            <a:endParaRPr lang="en-GB" dirty="0"/>
          </a:p>
          <a:p>
            <a:endParaRPr lang="en-GB" dirty="0"/>
          </a:p>
        </p:txBody>
      </p:sp>
    </p:spTree>
    <p:extLst>
      <p:ext uri="{BB962C8B-B14F-4D97-AF65-F5344CB8AC3E}">
        <p14:creationId xmlns:p14="http://schemas.microsoft.com/office/powerpoint/2010/main" val="19828127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D1B9333-0062-963F-B63E-031012F6DD51}"/>
              </a:ext>
            </a:extLst>
          </p:cNvPr>
          <p:cNvSpPr txBox="1"/>
          <p:nvPr/>
        </p:nvSpPr>
        <p:spPr>
          <a:xfrm>
            <a:off x="186814" y="157316"/>
            <a:ext cx="11818374" cy="5632311"/>
          </a:xfrm>
          <a:prstGeom prst="rect">
            <a:avLst/>
          </a:prstGeom>
          <a:noFill/>
        </p:spPr>
        <p:txBody>
          <a:bodyPr wrap="square" rtlCol="0">
            <a:spAutoFit/>
          </a:bodyPr>
          <a:lstStyle/>
          <a:p>
            <a:endParaRPr lang="en-GB" dirty="0"/>
          </a:p>
          <a:p>
            <a:r>
              <a:rPr lang="en-GB" dirty="0"/>
              <a:t>Hocking, C. (2012) ‘Continuity Theory’, </a:t>
            </a:r>
            <a:r>
              <a:rPr lang="en-GB" i="1" dirty="0"/>
              <a:t>ScienceDirect Topics</a:t>
            </a:r>
            <a:r>
              <a:rPr lang="en-GB" dirty="0"/>
              <a:t>. Available at: </a:t>
            </a:r>
            <a:r>
              <a:rPr lang="en-GB" u="sng" dirty="0">
                <a:hlinkClick r:id="rId2"/>
              </a:rPr>
              <a:t>https://www.sciencedirect.com/topics/medicine-and-dentistry/continuity-theory</a:t>
            </a:r>
            <a:r>
              <a:rPr lang="en-GB" dirty="0"/>
              <a:t> (Accessed: 12 June 2026).</a:t>
            </a:r>
          </a:p>
          <a:p>
            <a:endParaRPr lang="en-GB" dirty="0"/>
          </a:p>
          <a:p>
            <a:r>
              <a:rPr lang="en-GB" dirty="0"/>
              <a:t>Hussein, S. (2025) </a:t>
            </a:r>
            <a:r>
              <a:rPr lang="en-GB" i="1" dirty="0"/>
              <a:t>Policy Drivers of Social Care Workforce Change: United Kingdom Insights, Impacts, and Future Directions</a:t>
            </a:r>
            <a:r>
              <a:rPr lang="en-GB" dirty="0"/>
              <a:t>. Centre for Care.</a:t>
            </a:r>
          </a:p>
          <a:p>
            <a:endParaRPr lang="en-GB" dirty="0"/>
          </a:p>
          <a:p>
            <a:r>
              <a:rPr lang="en-GB" dirty="0"/>
              <a:t>Jefferies, D. (2026) </a:t>
            </a:r>
            <a:r>
              <a:rPr lang="en-GB" i="1" dirty="0"/>
              <a:t>Public Satisfaction with the NHS and Social Care in 2025</a:t>
            </a:r>
            <a:r>
              <a:rPr lang="en-GB" dirty="0"/>
              <a:t>. London: The King's Fund. Available at: </a:t>
            </a:r>
            <a:r>
              <a:rPr lang="en-GB" u="sng" dirty="0">
                <a:hlinkClick r:id="rId3"/>
              </a:rPr>
              <a:t>https://assets.kingsfund.org.uk/f/256914/x/bd8551f32f/public_satisfaction_nhs_bsa2025_march2026.pdf</a:t>
            </a:r>
            <a:r>
              <a:rPr lang="en-GB" dirty="0"/>
              <a:t> (Accessed: 25 June 2026).</a:t>
            </a:r>
          </a:p>
          <a:p>
            <a:endParaRPr lang="en-GB" dirty="0"/>
          </a:p>
          <a:p>
            <a:r>
              <a:rPr lang="en-GB" dirty="0" err="1"/>
              <a:t>Kitwood</a:t>
            </a:r>
            <a:r>
              <a:rPr lang="en-GB" dirty="0"/>
              <a:t>, T. (1997) </a:t>
            </a:r>
            <a:r>
              <a:rPr lang="en-GB" i="1" dirty="0"/>
              <a:t>Dementia Reconsidered: The Person Comes First</a:t>
            </a:r>
            <a:r>
              <a:rPr lang="en-GB" dirty="0"/>
              <a:t>. Buckingham: Open University Press.</a:t>
            </a:r>
          </a:p>
          <a:p>
            <a:r>
              <a:rPr lang="en-GB" dirty="0"/>
              <a:t>Luke (2023) </a:t>
            </a:r>
            <a:r>
              <a:rPr lang="en-GB" i="1" dirty="0"/>
              <a:t>What Does Residential Care Mean?</a:t>
            </a:r>
            <a:r>
              <a:rPr lang="en-GB" dirty="0"/>
              <a:t> Available at: </a:t>
            </a:r>
            <a:r>
              <a:rPr lang="en-GB" u="sng" dirty="0">
                <a:hlinkClick r:id="rId4"/>
              </a:rPr>
              <a:t>https://careskillsacademy.co.uk/articles/what-does-residential-care-mean/</a:t>
            </a:r>
            <a:r>
              <a:rPr lang="en-GB" dirty="0"/>
              <a:t> (Accessed: 22 June 2026).</a:t>
            </a:r>
          </a:p>
          <a:p>
            <a:endParaRPr lang="en-GB" dirty="0"/>
          </a:p>
          <a:p>
            <a:r>
              <a:rPr lang="en-GB" dirty="0"/>
              <a:t>Mao, A., Tam, L., Xu, A., Osborn, K., </a:t>
            </a:r>
            <a:r>
              <a:rPr lang="en-GB" dirty="0" err="1"/>
              <a:t>Sheffrin</a:t>
            </a:r>
            <a:r>
              <a:rPr lang="en-GB" dirty="0"/>
              <a:t>, M., Gould, C., Schillinger, E., Martin, M. and Mesias, M. (2022) ‘Barriers to Telemedicine Video Visits for Older Adults in Independent Living Facilities: Mixed Methods Cross-sectional Needs Assessment’, </a:t>
            </a:r>
            <a:r>
              <a:rPr lang="en-GB" i="1" dirty="0"/>
              <a:t>JMIR Aging</a:t>
            </a:r>
            <a:r>
              <a:rPr lang="en-GB" dirty="0"/>
              <a:t>, 5(2), p. e34326. doi:10.2196/34326.</a:t>
            </a:r>
          </a:p>
          <a:p>
            <a:endParaRPr lang="en-GB" dirty="0"/>
          </a:p>
          <a:p>
            <a:endParaRPr lang="en-GB" dirty="0"/>
          </a:p>
        </p:txBody>
      </p:sp>
    </p:spTree>
    <p:extLst>
      <p:ext uri="{BB962C8B-B14F-4D97-AF65-F5344CB8AC3E}">
        <p14:creationId xmlns:p14="http://schemas.microsoft.com/office/powerpoint/2010/main" val="18883534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DD17820-0868-E0C7-EC7B-EAA28405CA53}"/>
              </a:ext>
            </a:extLst>
          </p:cNvPr>
          <p:cNvSpPr txBox="1"/>
          <p:nvPr/>
        </p:nvSpPr>
        <p:spPr>
          <a:xfrm>
            <a:off x="108155" y="167148"/>
            <a:ext cx="11779045" cy="6463308"/>
          </a:xfrm>
          <a:prstGeom prst="rect">
            <a:avLst/>
          </a:prstGeom>
          <a:noFill/>
        </p:spPr>
        <p:txBody>
          <a:bodyPr wrap="square" rtlCol="0">
            <a:spAutoFit/>
          </a:bodyPr>
          <a:lstStyle/>
          <a:p>
            <a:endParaRPr lang="en-GB" dirty="0"/>
          </a:p>
          <a:p>
            <a:r>
              <a:rPr lang="en-GB" dirty="0"/>
              <a:t>Marsh Commercial (2024) </a:t>
            </a:r>
            <a:r>
              <a:rPr lang="en-GB" i="1" dirty="0"/>
              <a:t>Advantages of Domiciliary Care: A Guide for Care Providers</a:t>
            </a:r>
            <a:r>
              <a:rPr lang="en-GB" dirty="0"/>
              <a:t>. Available at: </a:t>
            </a:r>
            <a:r>
              <a:rPr lang="en-GB" u="sng" dirty="0">
                <a:hlinkClick r:id="rId2"/>
              </a:rPr>
              <a:t>https://www.marshcommercial.co.uk/articles/advantages-of-domiciliary-care.html</a:t>
            </a:r>
            <a:r>
              <a:rPr lang="en-GB" dirty="0"/>
              <a:t> (Accessed: 22 June 2026).</a:t>
            </a:r>
          </a:p>
          <a:p>
            <a:endParaRPr lang="en-GB" dirty="0"/>
          </a:p>
          <a:p>
            <a:r>
              <a:rPr lang="en-GB" dirty="0"/>
              <a:t>MHA (2021) </a:t>
            </a:r>
            <a:r>
              <a:rPr lang="en-GB" i="1" dirty="0"/>
              <a:t>Facts &amp; Stats About Older People in the UK</a:t>
            </a:r>
            <a:r>
              <a:rPr lang="en-GB" dirty="0"/>
              <a:t>. Available at: </a:t>
            </a:r>
            <a:r>
              <a:rPr lang="en-GB" u="sng" dirty="0">
                <a:hlinkClick r:id="rId3"/>
              </a:rPr>
              <a:t>https://mha.org.uk/care-support/later-life-hub/facts-stats-about-older-people</a:t>
            </a:r>
            <a:r>
              <a:rPr lang="en-GB" dirty="0"/>
              <a:t> (Accessed: 16 June 2026).</a:t>
            </a:r>
          </a:p>
          <a:p>
            <a:endParaRPr lang="en-GB" dirty="0"/>
          </a:p>
          <a:p>
            <a:r>
              <a:rPr lang="en-GB" dirty="0"/>
              <a:t>NHS England (2019) </a:t>
            </a:r>
            <a:r>
              <a:rPr lang="en-GB" i="1" dirty="0"/>
              <a:t>The NHS Long Term Plan</a:t>
            </a:r>
            <a:r>
              <a:rPr lang="en-GB" dirty="0"/>
              <a:t>. London: NHS England.</a:t>
            </a:r>
          </a:p>
          <a:p>
            <a:r>
              <a:rPr lang="en-GB" dirty="0"/>
              <a:t>Policy Position Paper: Human Rights United Kingdom (2023). Available at: </a:t>
            </a:r>
            <a:r>
              <a:rPr lang="en-GB" u="sng" dirty="0">
                <a:hlinkClick r:id="rId4"/>
              </a:rPr>
              <a:t>https://www.ageuk.org.uk/siteassets/documents/policy-positions/ageism-and-equalities/human-rights-sept-2023.pdf</a:t>
            </a:r>
            <a:r>
              <a:rPr lang="en-GB" dirty="0"/>
              <a:t> (Accessed: 13 June 2026).</a:t>
            </a:r>
          </a:p>
          <a:p>
            <a:endParaRPr lang="en-GB" dirty="0"/>
          </a:p>
          <a:p>
            <a:r>
              <a:rPr lang="en-GB" dirty="0"/>
              <a:t>Telehealth.HHS.gov (2024) </a:t>
            </a:r>
            <a:r>
              <a:rPr lang="en-GB" i="1" dirty="0"/>
              <a:t>What are Telehealth Considerations for Older Adults?</a:t>
            </a:r>
            <a:r>
              <a:rPr lang="en-GB" dirty="0"/>
              <a:t> Available at: </a:t>
            </a:r>
            <a:r>
              <a:rPr lang="en-GB" u="sng" dirty="0">
                <a:hlinkClick r:id="rId5"/>
              </a:rPr>
              <a:t>https://telehealth.hhs.gov/patients/what-are-telehealth-considerations-older-adults</a:t>
            </a:r>
            <a:r>
              <a:rPr lang="en-GB" dirty="0"/>
              <a:t> (Accessed: 22 June 2026).</a:t>
            </a:r>
          </a:p>
          <a:p>
            <a:endParaRPr lang="en-GB" dirty="0"/>
          </a:p>
          <a:p>
            <a:r>
              <a:rPr lang="en-GB" dirty="0"/>
              <a:t>The Health Foundation (2023) </a:t>
            </a:r>
            <a:r>
              <a:rPr lang="en-GB" i="1" dirty="0"/>
              <a:t>Our Ageing Population</a:t>
            </a:r>
            <a:r>
              <a:rPr lang="en-GB" dirty="0"/>
              <a:t>. Available at: </a:t>
            </a:r>
            <a:r>
              <a:rPr lang="en-GB" u="sng" dirty="0">
                <a:hlinkClick r:id="rId6"/>
              </a:rPr>
              <a:t>https://www.health.org.uk/reports-and-analysis/reports/our-ageing-population</a:t>
            </a:r>
            <a:r>
              <a:rPr lang="en-GB" dirty="0"/>
              <a:t> (Accessed: 11 June 2026).</a:t>
            </a:r>
          </a:p>
          <a:p>
            <a:endParaRPr lang="en-GB" dirty="0"/>
          </a:p>
          <a:p>
            <a:r>
              <a:rPr lang="en-GB" dirty="0" err="1"/>
              <a:t>Toersen</a:t>
            </a:r>
            <a:r>
              <a:rPr lang="en-GB" dirty="0"/>
              <a:t>, N. (2026) </a:t>
            </a:r>
            <a:r>
              <a:rPr lang="en-GB" i="1" dirty="0"/>
              <a:t>The Challenges Facing Domiciliary Care in the UK and How to Overcome Them</a:t>
            </a:r>
            <a:r>
              <a:rPr lang="en-GB" dirty="0"/>
              <a:t>. Available at: </a:t>
            </a:r>
            <a:r>
              <a:rPr lang="en-GB" u="sng" dirty="0">
                <a:hlinkClick r:id="rId7"/>
              </a:rPr>
              <a:t>https://www.theaccessgroup.com/en-gb/blog/hsc-the-challenges-facing-domiciliary-care-in-the-uk-and-how-to-overcome-them/</a:t>
            </a:r>
            <a:r>
              <a:rPr lang="en-GB" dirty="0"/>
              <a:t> (Accessed: 22 June 2026).</a:t>
            </a:r>
          </a:p>
          <a:p>
            <a:endParaRPr lang="en-GB" dirty="0"/>
          </a:p>
          <a:p>
            <a:endParaRPr lang="en-GB" dirty="0"/>
          </a:p>
        </p:txBody>
      </p:sp>
    </p:spTree>
    <p:extLst>
      <p:ext uri="{BB962C8B-B14F-4D97-AF65-F5344CB8AC3E}">
        <p14:creationId xmlns:p14="http://schemas.microsoft.com/office/powerpoint/2010/main" val="32582123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829694D-DF6C-C1CC-EE8A-752E9AB6DD47}"/>
              </a:ext>
            </a:extLst>
          </p:cNvPr>
          <p:cNvSpPr txBox="1"/>
          <p:nvPr/>
        </p:nvSpPr>
        <p:spPr>
          <a:xfrm>
            <a:off x="481781" y="717755"/>
            <a:ext cx="11484077" cy="1477328"/>
          </a:xfrm>
          <a:prstGeom prst="rect">
            <a:avLst/>
          </a:prstGeom>
          <a:noFill/>
        </p:spPr>
        <p:txBody>
          <a:bodyPr wrap="square" rtlCol="0">
            <a:spAutoFit/>
          </a:bodyPr>
          <a:lstStyle/>
          <a:p>
            <a:endParaRPr lang="en-GB" dirty="0"/>
          </a:p>
          <a:p>
            <a:r>
              <a:rPr lang="en-GB" dirty="0"/>
              <a:t>Ungvarsky, J. (2025) ‘Activity Theory (Aging)’, </a:t>
            </a:r>
            <a:r>
              <a:rPr lang="en-GB" i="1" dirty="0"/>
              <a:t>EBSCO Research Starters</a:t>
            </a:r>
            <a:r>
              <a:rPr lang="en-GB" dirty="0"/>
              <a:t>. Available at: </a:t>
            </a:r>
            <a:r>
              <a:rPr lang="en-GB" u="sng" dirty="0">
                <a:hlinkClick r:id="rId2"/>
              </a:rPr>
              <a:t>https://www.ebsco.com/research-starters/sociology/activity-theory-aging</a:t>
            </a:r>
            <a:r>
              <a:rPr lang="en-GB" dirty="0"/>
              <a:t> (Accessed: 12 June 2026).</a:t>
            </a:r>
          </a:p>
          <a:p>
            <a:r>
              <a:rPr lang="en-GB" dirty="0"/>
              <a:t> </a:t>
            </a:r>
          </a:p>
          <a:p>
            <a:endParaRPr lang="en-GB" dirty="0"/>
          </a:p>
        </p:txBody>
      </p:sp>
    </p:spTree>
    <p:extLst>
      <p:ext uri="{BB962C8B-B14F-4D97-AF65-F5344CB8AC3E}">
        <p14:creationId xmlns:p14="http://schemas.microsoft.com/office/powerpoint/2010/main" val="3569268069"/>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Gallery</Template>
  <TotalTime>0</TotalTime>
  <Words>3084</Words>
  <Application>Microsoft Office PowerPoint</Application>
  <PresentationFormat>Widescreen</PresentationFormat>
  <Paragraphs>169</Paragraphs>
  <Slides>16</Slides>
  <Notes>4</Notes>
  <HiddenSlides>0</HiddenSlides>
  <MMClips>11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Aptos</vt:lpstr>
      <vt:lpstr>Arial</vt:lpstr>
      <vt:lpstr>Gill Sans MT</vt:lpstr>
      <vt:lpstr>Signika</vt:lpstr>
      <vt:lpstr>Gallery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Ishrat Fatima (2322752)</dc:creator>
  <cp:lastModifiedBy>Ishrat Fatima (2322752)</cp:lastModifiedBy>
  <cp:revision>1</cp:revision>
  <dcterms:created xsi:type="dcterms:W3CDTF">2026-06-11T22:01:43Z</dcterms:created>
  <dcterms:modified xsi:type="dcterms:W3CDTF">2026-06-27T13:46:55Z</dcterms:modified>
</cp:coreProperties>
</file>