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6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20" d="100"/>
          <a:sy n="20" d="100"/>
        </p:scale>
        <p:origin x="3211" y="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12/6/2020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12/6/2020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12/6/2020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12/6/2020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12/6/2020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12/6/2020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12/6/2020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13" Type="http://schemas.openxmlformats.org/officeDocument/2006/relationships/image" Target="../media/image11.jpg"/><Relationship Id="rId3" Type="http://schemas.openxmlformats.org/officeDocument/2006/relationships/image" Target="../media/image2.png"/><Relationship Id="rId7" Type="http://schemas.openxmlformats.org/officeDocument/2006/relationships/image" Target="../media/image5.gif"/><Relationship Id="rId12" Type="http://schemas.openxmlformats.org/officeDocument/2006/relationships/image" Target="../media/image10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jpg"/><Relationship Id="rId5" Type="http://schemas.openxmlformats.org/officeDocument/2006/relationships/image" Target="../media/image3.jpg"/><Relationship Id="rId10" Type="http://schemas.openxmlformats.org/officeDocument/2006/relationships/image" Target="../media/image8.png"/><Relationship Id="rId4" Type="http://schemas.openxmlformats.org/officeDocument/2006/relationships/hyperlink" Target="http://www.formula1-dictionary.net/boundary_layer.html" TargetMode="External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4335540" y="1779267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Motorsport Aerodynamic Development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Timothy Carbonel-Deere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Andrew Noble</a:t>
            </a: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Motorsport Engineering, e.g. BEng (Hons) Mechanical &amp; Manufacturing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>
            <a:cxnSpLocks/>
          </p:cNvCxnSpPr>
          <p:nvPr/>
        </p:nvCxnSpPr>
        <p:spPr>
          <a:xfrm>
            <a:off x="-25414195" y="3576855"/>
            <a:ext cx="75002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1056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The world of motorsport is a competitive field in both lap times and technical development.  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The engineering teams behind the scenes are in a </a:t>
            </a:r>
            <a:r>
              <a:rPr lang="en-US" altLang="en-US" sz="2800" b="1" dirty="0"/>
              <a:t>technological race</a:t>
            </a:r>
            <a:r>
              <a:rPr lang="en-US" altLang="en-US" sz="2800" dirty="0"/>
              <a:t> of their own, each competing to become more advanced than the other. 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In the recent decades computing processing power has increased that has enabled engineers to access software tools, to develop and increase the aerodynamic capabilities.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This advance in technology has led to an </a:t>
            </a:r>
            <a:r>
              <a:rPr lang="en-US" altLang="en-US" sz="2800" b="1" dirty="0"/>
              <a:t>increase in attention into aerodynamic development.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222301" y="15921762"/>
            <a:ext cx="6415087" cy="8844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Why the change of focus?</a:t>
            </a:r>
          </a:p>
          <a:p>
            <a:pPr>
              <a:spcBef>
                <a:spcPct val="40000"/>
              </a:spcBef>
            </a:pPr>
            <a:r>
              <a:rPr lang="en-AU" altLang="en-US" sz="2800" dirty="0"/>
              <a:t>Engineers have developed aerodynamics to an increasingly further level to take advantage of the variable </a:t>
            </a:r>
            <a:r>
              <a:rPr lang="en-AU" altLang="en-US" sz="2800" i="1" dirty="0"/>
              <a:t>air-resistance</a:t>
            </a:r>
            <a:r>
              <a:rPr lang="en-AU" altLang="en-US" sz="2800" dirty="0"/>
              <a:t>. </a:t>
            </a:r>
          </a:p>
          <a:p>
            <a:pPr>
              <a:spcBef>
                <a:spcPct val="40000"/>
              </a:spcBef>
            </a:pPr>
            <a:r>
              <a:rPr lang="en-AU" altLang="en-US" sz="2800" dirty="0"/>
              <a:t>As the air-flow travels round the vehicles intricate geometry, it is directed to areas of the car to increase downforce. This is also known as ‘</a:t>
            </a:r>
            <a:r>
              <a:rPr lang="en-AU" altLang="en-US" sz="2800" b="1" dirty="0"/>
              <a:t>aerodynamic-grip</a:t>
            </a:r>
            <a:r>
              <a:rPr lang="en-AU" altLang="en-US" sz="2800" dirty="0"/>
              <a:t>’. </a:t>
            </a:r>
          </a:p>
          <a:p>
            <a:pPr>
              <a:spcBef>
                <a:spcPct val="40000"/>
              </a:spcBef>
            </a:pPr>
            <a:r>
              <a:rPr lang="en-AU" altLang="en-US" sz="2800" dirty="0"/>
              <a:t>While also diverting the air-flow in a smooth manner to reduce drag resistance, resulting in an overall increase in performance by using one of the outside variables. </a:t>
            </a:r>
          </a:p>
          <a:p>
            <a:pPr>
              <a:spcBef>
                <a:spcPct val="40000"/>
              </a:spcBef>
            </a:pPr>
            <a:endParaRPr lang="en-AU" altLang="en-US" sz="2800" dirty="0"/>
          </a:p>
          <a:p>
            <a:pPr>
              <a:spcBef>
                <a:spcPct val="40000"/>
              </a:spcBef>
            </a:pPr>
            <a:endParaRPr lang="en-AU" altLang="en-US" sz="2800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625098" y="23923150"/>
            <a:ext cx="6729825" cy="535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285750" indent="-28575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1600" i="1" dirty="0">
                <a:ea typeface="Arial" charset="0"/>
                <a:cs typeface="Arial" charset="0"/>
              </a:rPr>
              <a:t>Tim Tudor – ‘’ An Introduction to Aerodynamics’’ [Online] [Accessed 24</a:t>
            </a:r>
            <a:r>
              <a:rPr lang="en-AU" altLang="en-US" sz="1600" i="1" baseline="30000" dirty="0">
                <a:ea typeface="Arial" charset="0"/>
                <a:cs typeface="Arial" charset="0"/>
              </a:rPr>
              <a:t>th</a:t>
            </a:r>
            <a:r>
              <a:rPr lang="en-AU" altLang="en-US" sz="1600" i="1" dirty="0">
                <a:ea typeface="Arial" charset="0"/>
                <a:cs typeface="Arial" charset="0"/>
              </a:rPr>
              <a:t> November] PowerPoint.</a:t>
            </a:r>
          </a:p>
          <a:p>
            <a:pPr marL="285750" indent="-28575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1600" i="1" dirty="0">
                <a:ea typeface="Arial" charset="0"/>
                <a:cs typeface="Arial" charset="0"/>
              </a:rPr>
              <a:t>Formula 1 Dictionary – ‘’Boundary Layer’’ [Online]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600" i="1" dirty="0">
                <a:ea typeface="Arial" charset="0"/>
                <a:cs typeface="Arial" charset="0"/>
              </a:rPr>
              <a:t>[Accessed 24</a:t>
            </a:r>
            <a:r>
              <a:rPr lang="en-AU" altLang="en-US" sz="1600" i="1" baseline="30000" dirty="0">
                <a:ea typeface="Arial" charset="0"/>
                <a:cs typeface="Arial" charset="0"/>
              </a:rPr>
              <a:t>th</a:t>
            </a:r>
            <a:r>
              <a:rPr lang="en-AU" altLang="en-US" sz="1600" i="1" dirty="0">
                <a:ea typeface="Arial" charset="0"/>
                <a:cs typeface="Arial" charset="0"/>
              </a:rPr>
              <a:t> November] Available from: </a:t>
            </a:r>
            <a:r>
              <a:rPr lang="en-AU" altLang="en-US" sz="1600" i="1" dirty="0">
                <a:ea typeface="Arial" charset="0"/>
                <a:cs typeface="Arial" charset="0"/>
                <a:hlinkClick r:id="rId4"/>
              </a:rPr>
              <a:t>http://www.formula1-dictionary.net/boundary_layer.html</a:t>
            </a:r>
            <a:endParaRPr lang="en-AU" altLang="en-US" sz="1600" i="1" dirty="0">
              <a:ea typeface="Arial" charset="0"/>
              <a:cs typeface="Arial" charset="0"/>
            </a:endParaRPr>
          </a:p>
          <a:p>
            <a:pPr marL="285750" indent="-28575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1600" i="1" dirty="0" err="1">
                <a:ea typeface="Arial" charset="0"/>
                <a:cs typeface="Arial" charset="0"/>
              </a:rPr>
              <a:t>Racecar</a:t>
            </a:r>
            <a:r>
              <a:rPr lang="en-AU" altLang="en-US" sz="1600" i="1" dirty="0">
                <a:ea typeface="Arial" charset="0"/>
                <a:cs typeface="Arial" charset="0"/>
              </a:rPr>
              <a:t> Engineering – ‘’Diffusers’’ [Online] 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600" i="1" dirty="0">
                <a:ea typeface="Arial" charset="0"/>
                <a:cs typeface="Arial" charset="0"/>
              </a:rPr>
              <a:t>[Accessed 25</a:t>
            </a:r>
            <a:r>
              <a:rPr lang="en-AU" altLang="en-US" sz="1600" i="1" baseline="30000" dirty="0">
                <a:ea typeface="Arial" charset="0"/>
                <a:cs typeface="Arial" charset="0"/>
              </a:rPr>
              <a:t>th</a:t>
            </a:r>
            <a:r>
              <a:rPr lang="en-AU" altLang="en-US" sz="1600" i="1" dirty="0">
                <a:ea typeface="Arial" charset="0"/>
                <a:cs typeface="Arial" charset="0"/>
              </a:rPr>
              <a:t> November] Available from:  https://www.racecar-engineering.com/tech-explained/diffusers-engineering-basics-aerodynamics/ </a:t>
            </a:r>
          </a:p>
          <a:p>
            <a:pPr marL="285750" indent="-28575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1600" i="1" dirty="0">
                <a:ea typeface="Arial" charset="0"/>
                <a:cs typeface="Arial" charset="0"/>
              </a:rPr>
              <a:t>Franky-TZ – Flow Control Techniques [Online] 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600" i="1" dirty="0">
                <a:ea typeface="Arial" charset="0"/>
                <a:cs typeface="Arial" charset="0"/>
              </a:rPr>
              <a:t>[Accessed 25</a:t>
            </a:r>
            <a:r>
              <a:rPr lang="en-AU" altLang="en-US" sz="1600" i="1" baseline="30000" dirty="0">
                <a:ea typeface="Arial" charset="0"/>
                <a:cs typeface="Arial" charset="0"/>
              </a:rPr>
              <a:t>th</a:t>
            </a:r>
            <a:r>
              <a:rPr lang="en-AU" altLang="en-US" sz="1600" i="1" dirty="0">
                <a:ea typeface="Arial" charset="0"/>
                <a:cs typeface="Arial" charset="0"/>
              </a:rPr>
              <a:t> November] Available from: https://tianyizf1.wordpress.com/category/general-aerodynamics</a:t>
            </a:r>
            <a:r>
              <a:rPr lang="en-AU" altLang="en-US" sz="1800" i="1" dirty="0">
                <a:ea typeface="Arial" charset="0"/>
                <a:cs typeface="Arial" charset="0"/>
              </a:rPr>
              <a:t>/</a:t>
            </a:r>
          </a:p>
          <a:p>
            <a:pPr marL="0" indent="0">
              <a:spcBef>
                <a:spcPct val="50000"/>
              </a:spcBef>
            </a:pPr>
            <a:endParaRPr lang="en-US" altLang="en-US" sz="1800" i="1" dirty="0"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Wales Institute for </a:t>
            </a:r>
            <a:r>
              <a:rPr lang="en-GB" altLang="en-US" sz="3200" dirty="0">
                <a:solidFill>
                  <a:srgbClr val="002060"/>
                </a:solidFill>
                <a:latin typeface="Eras Bold ITC" panose="020B0907030504020204" pitchFamily="34" charset="0"/>
                <a:ea typeface="Calibri" charset="0"/>
                <a:cs typeface="Calibri" charset="0"/>
              </a:rPr>
              <a:t>Science &amp; Art</a:t>
            </a:r>
            <a:endParaRPr lang="en-GB" sz="3200" dirty="0">
              <a:latin typeface="Eras Bold ITC" panose="020B0907030504020204" pitchFamily="34" charset="0"/>
            </a:endParaRPr>
          </a:p>
        </p:txBody>
      </p:sp>
      <p:pic>
        <p:nvPicPr>
          <p:cNvPr id="29" name="Picture 28" descr="A picture containing text, indoor, floor, silver&#10;&#10;Description automatically generated">
            <a:extLst>
              <a:ext uri="{FF2B5EF4-FFF2-40B4-BE49-F238E27FC236}">
                <a16:creationId xmlns:a16="http://schemas.microsoft.com/office/drawing/2014/main" id="{D9F94A3E-5EB6-4CA9-820B-06773375FB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292" y="23400715"/>
            <a:ext cx="6154795" cy="3458668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51100B70-24F2-4EDB-8D56-4B53827F67A4}"/>
              </a:ext>
            </a:extLst>
          </p:cNvPr>
          <p:cNvSpPr txBox="1"/>
          <p:nvPr/>
        </p:nvSpPr>
        <p:spPr>
          <a:xfrm>
            <a:off x="549558" y="27238363"/>
            <a:ext cx="6197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2019 Mercedes Formula 1 made significant changes to the vehicles aerodynamics. The front wing design shows the intricate detail into increasing the aerodynamic performance.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324B49F-F462-436C-8F46-318CCF50C5B5}"/>
              </a:ext>
            </a:extLst>
          </p:cNvPr>
          <p:cNvSpPr txBox="1"/>
          <p:nvPr/>
        </p:nvSpPr>
        <p:spPr>
          <a:xfrm>
            <a:off x="440292" y="26952209"/>
            <a:ext cx="61547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Credit to: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Motorsport.com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1" name="Picture 7">
            <a:extLst>
              <a:ext uri="{FF2B5EF4-FFF2-40B4-BE49-F238E27FC236}">
                <a16:creationId xmlns:a16="http://schemas.microsoft.com/office/drawing/2014/main" id="{EDD40ABA-28A9-4632-B7B1-23161BAC5D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5087" y="6252199"/>
            <a:ext cx="6975468" cy="260417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0AE88AB5-ACAC-4D11-A093-EA5EF9AB2283}"/>
              </a:ext>
            </a:extLst>
          </p:cNvPr>
          <p:cNvSpPr txBox="1"/>
          <p:nvPr/>
        </p:nvSpPr>
        <p:spPr>
          <a:xfrm>
            <a:off x="6614625" y="9382671"/>
            <a:ext cx="7239245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Lift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drag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are the two main principles used in aerodynamics. Downforce is generated by a difference in pressure between the top and bottom surfaces.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Air-flow passing above has a shorter travel distance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increasing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 pressure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decreasing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 the air velocity.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Opposite to the bottom surface, the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pressure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decreased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and the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air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velocity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increased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 the air-flow has more distance travel. Resulting in a difference in pressure.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43913F6-8E42-47C7-9D76-A59CBA05E0EC}"/>
              </a:ext>
            </a:extLst>
          </p:cNvPr>
          <p:cNvSpPr txBox="1"/>
          <p:nvPr/>
        </p:nvSpPr>
        <p:spPr>
          <a:xfrm>
            <a:off x="6535689" y="8751945"/>
            <a:ext cx="6975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Credit to: </a:t>
            </a:r>
            <a:r>
              <a:rPr lang="en-GB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Racecar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-engineering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4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234B2863-3D04-4D0F-B153-FD62DF8352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24440" y="16592924"/>
            <a:ext cx="6065799" cy="4043866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C47F79B9-8C39-4C0D-86CB-A2915526CB3A}"/>
              </a:ext>
            </a:extLst>
          </p:cNvPr>
          <p:cNvSpPr txBox="1"/>
          <p:nvPr/>
        </p:nvSpPr>
        <p:spPr>
          <a:xfrm>
            <a:off x="6990809" y="20736906"/>
            <a:ext cx="6975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Credit to: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Formula1-directory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A718026-49DC-432E-ABC7-995C3178ADBD}"/>
              </a:ext>
            </a:extLst>
          </p:cNvPr>
          <p:cNvSpPr txBox="1"/>
          <p:nvPr/>
        </p:nvSpPr>
        <p:spPr>
          <a:xfrm>
            <a:off x="7514019" y="21291944"/>
            <a:ext cx="6058521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boundary layer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air has a ‘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Laminar flow’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that consists of multiple layers.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surface layer moves slower to each progressive layer above due to friction.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natural breakdown of the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Laminar flow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causes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turbulence,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hindering the vehicles aerodynamic performance.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breakdown is inevitable however it can be reduced using components such as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Vortex Generators.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954EDAA-290C-4BE8-AA3E-6D1A46B04EB5}"/>
              </a:ext>
            </a:extLst>
          </p:cNvPr>
          <p:cNvSpPr txBox="1"/>
          <p:nvPr/>
        </p:nvSpPr>
        <p:spPr>
          <a:xfrm>
            <a:off x="6379086" y="15530153"/>
            <a:ext cx="86199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Air-flow structure &amp; Boundary Layer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2E261BB-7E51-444B-9510-EB345ECE44A3}"/>
              </a:ext>
            </a:extLst>
          </p:cNvPr>
          <p:cNvSpPr txBox="1"/>
          <p:nvPr/>
        </p:nvSpPr>
        <p:spPr>
          <a:xfrm>
            <a:off x="14846032" y="6257121"/>
            <a:ext cx="5560021" cy="8710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Vortex Generators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Used to help reduce the natural breakdown of the boundary layer,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vortex generators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are used to help hold the structure of air-flow together.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is achieved by the VG’s bringing the high air-flow force on the outside of the boundary layer closer to the surface layer.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Usually designed at the height of the boundary point and fixed to the point before flow-separation.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increases the cars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aerodynamic grip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resulting in faster cornering speeds. </a:t>
            </a:r>
          </a:p>
        </p:txBody>
      </p:sp>
      <p:pic>
        <p:nvPicPr>
          <p:cNvPr id="49" name="Picture 48" descr="Diagram&#10;&#10;Description automatically generated">
            <a:extLst>
              <a:ext uri="{FF2B5EF4-FFF2-40B4-BE49-F238E27FC236}">
                <a16:creationId xmlns:a16="http://schemas.microsoft.com/office/drawing/2014/main" id="{FA265DFD-B2F9-409A-8389-9839288742C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846032" y="15082376"/>
            <a:ext cx="4183278" cy="4274219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181798BC-F98F-4E5A-BAD8-CB26C9663012}"/>
              </a:ext>
            </a:extLst>
          </p:cNvPr>
          <p:cNvSpPr txBox="1"/>
          <p:nvPr/>
        </p:nvSpPr>
        <p:spPr>
          <a:xfrm>
            <a:off x="19213380" y="15172771"/>
            <a:ext cx="184882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of VG’s in effect reducing the vehicles turbulence. 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of the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boundary layer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holding its structure more by the high velocity air-flow.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EDDFBF46-8F96-4943-AF11-DA13580A4B23}"/>
              </a:ext>
            </a:extLst>
          </p:cNvPr>
          <p:cNvSpPr txBox="1"/>
          <p:nvPr/>
        </p:nvSpPr>
        <p:spPr>
          <a:xfrm>
            <a:off x="14999077" y="18989163"/>
            <a:ext cx="43210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Credit to: </a:t>
            </a:r>
            <a:r>
              <a:rPr lang="en-GB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Franky_TZ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2AA7B7A6-9178-4399-A562-24DD36E3EFFC}"/>
              </a:ext>
            </a:extLst>
          </p:cNvPr>
          <p:cNvSpPr txBox="1"/>
          <p:nvPr/>
        </p:nvSpPr>
        <p:spPr>
          <a:xfrm>
            <a:off x="14846032" y="19818915"/>
            <a:ext cx="594425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the continuous development of aerodynamics has resulted in an improved vehicle performance across many forms of motorsport including drag racing and rally.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Predicting the future and direction of aerodynamics is unclear as there is a plethora of uses and development from common-cars to aeronautical.</a:t>
            </a: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9BFAE4EE-CD00-404F-B969-2D402CBF85C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0266" y="29003742"/>
            <a:ext cx="3036786" cy="1263303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4D2C51D8-4315-437A-81A3-968AD7B5996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40189" y="29154743"/>
            <a:ext cx="3161158" cy="987862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6BD4DF7F-AB3F-4A6F-AE9B-55D79EC2580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0292" y="1985597"/>
            <a:ext cx="3791478" cy="3791478"/>
          </a:xfrm>
          <a:prstGeom prst="rect">
            <a:avLst/>
          </a:prstGeom>
        </p:spPr>
      </p:pic>
      <p:pic>
        <p:nvPicPr>
          <p:cNvPr id="60" name="Picture 59" descr="A picture containing text, tableware&#10;&#10;Description automatically generated">
            <a:extLst>
              <a:ext uri="{FF2B5EF4-FFF2-40B4-BE49-F238E27FC236}">
                <a16:creationId xmlns:a16="http://schemas.microsoft.com/office/drawing/2014/main" id="{00BBB20E-6D6C-4B3A-92EF-F926B1A0DC9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811543" y="29154743"/>
            <a:ext cx="2667000" cy="914400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0EFCB7F8-D412-4400-816A-1CFD1CCED07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816680" y="29142841"/>
            <a:ext cx="4324850" cy="914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ferenceId xmlns="0777963d-7f3d-4727-9e72-4d649018874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B59B1840862A54D87559EB5EE4C39F9" ma:contentTypeVersion="3" ma:contentTypeDescription="Create a new document." ma:contentTypeScope="" ma:versionID="77b9193623b57f573840a061ae17c633">
  <xsd:schema xmlns:xsd="http://www.w3.org/2001/XMLSchema" xmlns:xs="http://www.w3.org/2001/XMLSchema" xmlns:p="http://schemas.microsoft.com/office/2006/metadata/properties" xmlns:ns2="0777963d-7f3d-4727-9e72-4d6490188740" targetNamespace="http://schemas.microsoft.com/office/2006/metadata/properties" ma:root="true" ma:fieldsID="eb26b7556d6f72bc4c0e10cb459a420f" ns2:_="">
    <xsd:import namespace="0777963d-7f3d-4727-9e72-4d6490188740"/>
    <xsd:element name="properties">
      <xsd:complexType>
        <xsd:sequence>
          <xsd:element name="documentManagement">
            <xsd:complexType>
              <xsd:all>
                <xsd:element ref="ns2:ReferenceId" minOccurs="0"/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77963d-7f3d-4727-9e72-4d6490188740" elementFormDefault="qualified">
    <xsd:import namespace="http://schemas.microsoft.com/office/2006/documentManagement/types"/>
    <xsd:import namespace="http://schemas.microsoft.com/office/infopath/2007/PartnerControls"/>
    <xsd:element name="ReferenceId" ma:index="8" nillable="true" ma:displayName="ReferenceId" ma:indexed="true" ma:internalName="ReferenceId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77FD30C-AD50-4D03-81AB-F75D65DA10BF}">
  <ds:schemaRefs>
    <ds:schemaRef ds:uri="http://schemas.microsoft.com/office/2006/documentManagement/types"/>
    <ds:schemaRef ds:uri="http://purl.org/dc/terms/"/>
    <ds:schemaRef ds:uri="0777963d-7f3d-4727-9e72-4d6490188740"/>
    <ds:schemaRef ds:uri="http://schemas.microsoft.com/office/infopath/2007/PartnerControls"/>
    <ds:schemaRef ds:uri="http://purl.org/dc/elements/1.1/"/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D9FC663-7C79-417E-AABF-357732A2C53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F0BA984-208A-4201-B257-499F2F41E9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777963d-7f3d-4727-9e72-4d649018874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569</TotalTime>
  <Words>646</Words>
  <Application>Microsoft Office PowerPoint</Application>
  <PresentationFormat>Custom</PresentationFormat>
  <Paragraphs>53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Calibri</vt:lpstr>
      <vt:lpstr>Calibri Light</vt:lpstr>
      <vt:lpstr>Eras Bold ITC</vt:lpstr>
      <vt:lpstr>Georgia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Timothy Carbonel-Deere</cp:lastModifiedBy>
  <cp:revision>48</cp:revision>
  <dcterms:created xsi:type="dcterms:W3CDTF">2016-02-25T08:27:32Z</dcterms:created>
  <dcterms:modified xsi:type="dcterms:W3CDTF">2020-12-07T03:05:53Z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0x0101003B59B1840862A54D87559EB5EE4C39F9</vt:lpwstr>
  </property>
</Properties>
</file>