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3"/>
  </p:notesMasterIdLst>
  <p:handoutMasterIdLst>
    <p:handoutMasterId r:id="rId24"/>
  </p:handoutMasterIdLst>
  <p:sldIdLst>
    <p:sldId id="271" r:id="rId5"/>
    <p:sldId id="289" r:id="rId6"/>
    <p:sldId id="290" r:id="rId7"/>
    <p:sldId id="291" r:id="rId8"/>
    <p:sldId id="298" r:id="rId9"/>
    <p:sldId id="292" r:id="rId10"/>
    <p:sldId id="312" r:id="rId11"/>
    <p:sldId id="299" r:id="rId12"/>
    <p:sldId id="300" r:id="rId13"/>
    <p:sldId id="301" r:id="rId14"/>
    <p:sldId id="302" r:id="rId15"/>
    <p:sldId id="303" r:id="rId16"/>
    <p:sldId id="306" r:id="rId17"/>
    <p:sldId id="307" r:id="rId18"/>
    <p:sldId id="304" r:id="rId19"/>
    <p:sldId id="305" r:id="rId20"/>
    <p:sldId id="294" r:id="rId21"/>
    <p:sldId id="295"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443" autoAdjust="0"/>
  </p:normalViewPr>
  <p:slideViewPr>
    <p:cSldViewPr>
      <p:cViewPr varScale="1">
        <p:scale>
          <a:sx n="80" d="100"/>
          <a:sy n="80" d="100"/>
        </p:scale>
        <p:origin x="965" y="58"/>
      </p:cViewPr>
      <p:guideLst>
        <p:guide orient="horz" pos="2160"/>
        <p:guide pos="2880"/>
      </p:guideLst>
    </p:cSldViewPr>
  </p:slideViewPr>
  <p:notesTextViewPr>
    <p:cViewPr>
      <p:scale>
        <a:sx n="3" d="2"/>
        <a:sy n="3" d="2"/>
      </p:scale>
      <p:origin x="0" y="0"/>
    </p:cViewPr>
  </p:notesTextViewPr>
  <p:sorterViewPr>
    <p:cViewPr varScale="1">
      <p:scale>
        <a:sx n="100" d="100"/>
        <a:sy n="100" d="100"/>
      </p:scale>
      <p:origin x="0" y="-6908"/>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Introducing the Modern Workplace</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04/01/2019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Introducing the Modern Workplace</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04/01/2019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a:t>
            </a:fld>
            <a:endParaRPr lang="en-GB"/>
          </a:p>
        </p:txBody>
      </p:sp>
    </p:spTree>
    <p:extLst>
      <p:ext uri="{BB962C8B-B14F-4D97-AF65-F5344CB8AC3E}">
        <p14:creationId xmlns:p14="http://schemas.microsoft.com/office/powerpoint/2010/main" val="2145442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3576702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0746318-37DF-45B4-98BA-F3D7C3A78A2A}" type="slidenum">
              <a:rPr lang="en-GB" smtClean="0"/>
              <a:pPr/>
              <a:t>4</a:t>
            </a:fld>
            <a:endParaRPr lang="en-GB"/>
          </a:p>
        </p:txBody>
      </p:sp>
    </p:spTree>
    <p:extLst>
      <p:ext uri="{BB962C8B-B14F-4D97-AF65-F5344CB8AC3E}">
        <p14:creationId xmlns:p14="http://schemas.microsoft.com/office/powerpoint/2010/main" val="1730885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E3A65C65-52B4-4917-B2C4-89B98C3E818F}" type="slidenum">
              <a:rPr lang="en-US"/>
              <a:pPr/>
              <a:t>5</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673788" y="5118725"/>
            <a:ext cx="5390305" cy="4849318"/>
          </a:xfrm>
          <a:noFill/>
          <a:ln/>
        </p:spPr>
        <p:txBody>
          <a:bodyPr/>
          <a:lstStyle/>
          <a:p>
            <a:pPr eaLnBrk="1" hangingPunct="1"/>
            <a:r>
              <a:rPr lang="en-AU" baseline="0" dirty="0" smtClean="0"/>
              <a:t>Why are organisations interested in these individual attributes?</a:t>
            </a:r>
          </a:p>
          <a:p>
            <a:pPr eaLnBrk="1" hangingPunct="1"/>
            <a:r>
              <a:rPr lang="en-AU" baseline="0" dirty="0" smtClean="0"/>
              <a:t>Performance is an outcome of…</a:t>
            </a:r>
          </a:p>
          <a:p>
            <a:pPr eaLnBrk="1" hangingPunct="1"/>
            <a:r>
              <a:rPr lang="en-AU" baseline="0" dirty="0" smtClean="0"/>
              <a:t>People’s own personal attributes/characteristics (shown here as someone’s capacity to perform)</a:t>
            </a:r>
          </a:p>
          <a:p>
            <a:pPr eaLnBrk="1" hangingPunct="1"/>
            <a:r>
              <a:rPr lang="en-AU" baseline="0" dirty="0" smtClean="0"/>
              <a:t>How much effort they put in to their job / (their willingness to perform)</a:t>
            </a:r>
          </a:p>
          <a:p>
            <a:pPr eaLnBrk="1" hangingPunct="1"/>
            <a:r>
              <a:rPr lang="en-AU" baseline="0" dirty="0" smtClean="0"/>
              <a:t>How much support they get from the organisation  (their opportunity to perform) </a:t>
            </a:r>
          </a:p>
          <a:p>
            <a:pPr eaLnBrk="1" hangingPunct="1"/>
            <a:endParaRPr lang="en-AU" baseline="0" dirty="0" smtClean="0"/>
          </a:p>
          <a:p>
            <a:pPr eaLnBrk="1" hangingPunct="1"/>
            <a:endParaRPr lang="en-AU" dirty="0" smtClean="0"/>
          </a:p>
        </p:txBody>
      </p:sp>
    </p:spTree>
    <p:extLst>
      <p:ext uri="{BB962C8B-B14F-4D97-AF65-F5344CB8AC3E}">
        <p14:creationId xmlns:p14="http://schemas.microsoft.com/office/powerpoint/2010/main" val="1803120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Wordwall</a:t>
            </a:r>
            <a:r>
              <a:rPr lang="en-GB" baseline="0" dirty="0" smtClean="0"/>
              <a:t> activity</a:t>
            </a:r>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2824559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3063577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a:t>
            </a:r>
            <a:r>
              <a:rPr lang="en-GB" baseline="0" dirty="0" smtClean="0"/>
              <a:t> competing theories that attempt to explain the nature of motivation.  They may all be partially true and help to explain the behaviours of certain people at certain times. There is no single answer.  They show many motives that influence people’s behaviour and performance.  Collectively they provide a framework within which to direct the problem of what motivates people</a:t>
            </a:r>
          </a:p>
          <a:p>
            <a:endParaRPr lang="en-GB" baseline="0" dirty="0" smtClean="0"/>
          </a:p>
          <a:p>
            <a:r>
              <a:rPr lang="en-GB" baseline="0" dirty="0" smtClean="0"/>
              <a:t>You can see from the diagram there are two distinct approaches  content theory and process theory.  We will discuss some of these in more detail.  </a:t>
            </a:r>
          </a:p>
          <a:p>
            <a:r>
              <a:rPr lang="en-GB" baseline="0" dirty="0" smtClean="0"/>
              <a:t>It is important to note that none are conclusive.  They all have their critics and are subject to alternative findings. But we can draw on them and how they might be applied in a particular work setting.</a:t>
            </a:r>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260801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Is</a:t>
            </a:r>
            <a:r>
              <a:rPr lang="en-GB" altLang="en-US" baseline="0" dirty="0" smtClean="0"/>
              <a:t> this type of thinking still relevant in todays organisations?</a:t>
            </a:r>
          </a:p>
          <a:p>
            <a:pPr eaLnBrk="1" hangingPunct="1">
              <a:spcBef>
                <a:spcPct val="0"/>
              </a:spcBef>
            </a:pPr>
            <a:r>
              <a:rPr lang="en-GB" altLang="en-US" baseline="0" dirty="0" smtClean="0"/>
              <a:t>McDonalds, Amazon?</a:t>
            </a:r>
            <a:endParaRPr lang="en-GB" altLang="en-US" dirty="0"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DE0268F-9F46-42A5-971B-DCC4450B6A0C}" type="slidenum">
              <a:rPr lang="en-GB" altLang="en-US">
                <a:latin typeface="Garamond" panose="02020404030301010803" pitchFamily="18" charset="0"/>
              </a:rPr>
              <a:pPr eaLnBrk="1" hangingPunct="1">
                <a:spcBef>
                  <a:spcPct val="0"/>
                </a:spcBef>
              </a:pPr>
              <a:t>9</a:t>
            </a:fld>
            <a:endParaRPr lang="en-GB" altLang="en-US">
              <a:latin typeface="Garamond" panose="02020404030301010803" pitchFamily="18" charset="0"/>
            </a:endParaRPr>
          </a:p>
        </p:txBody>
      </p:sp>
    </p:spTree>
    <p:extLst>
      <p:ext uri="{BB962C8B-B14F-4D97-AF65-F5344CB8AC3E}">
        <p14:creationId xmlns:p14="http://schemas.microsoft.com/office/powerpoint/2010/main" val="2884389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Productivity increased whether the lights</a:t>
            </a:r>
            <a:r>
              <a:rPr lang="en-GB" altLang="en-US" baseline="0" dirty="0" smtClean="0"/>
              <a:t> were on or off.  Why??</a:t>
            </a:r>
            <a:endParaRPr lang="en-GB" altLang="en-US" dirty="0"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B2A66EB-47BC-4C09-8313-41B7F4F10E80}" type="slidenum">
              <a:rPr lang="en-GB" altLang="en-US">
                <a:latin typeface="Garamond" panose="02020404030301010803" pitchFamily="18" charset="0"/>
              </a:rPr>
              <a:pPr eaLnBrk="1" hangingPunct="1">
                <a:spcBef>
                  <a:spcPct val="0"/>
                </a:spcBef>
              </a:pPr>
              <a:t>10</a:t>
            </a:fld>
            <a:endParaRPr lang="en-GB" altLang="en-US">
              <a:latin typeface="Garamond" panose="02020404030301010803" pitchFamily="18" charset="0"/>
            </a:endParaRPr>
          </a:p>
        </p:txBody>
      </p:sp>
    </p:spTree>
    <p:extLst>
      <p:ext uri="{BB962C8B-B14F-4D97-AF65-F5344CB8AC3E}">
        <p14:creationId xmlns:p14="http://schemas.microsoft.com/office/powerpoint/2010/main" val="2857184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smtClean="0"/>
              <a:t>Once lower level of needs is satisfied, no longer acts as a motivator</a:t>
            </a:r>
          </a:p>
          <a:p>
            <a:pPr eaLnBrk="1" hangingPunct="1"/>
            <a:r>
              <a:rPr lang="en-GB" altLang="en-US" dirty="0" smtClean="0"/>
              <a:t>Individuals transcend upwards towards fulfilment of higher level</a:t>
            </a:r>
          </a:p>
          <a:p>
            <a:pPr eaLnBrk="1" hangingPunct="1"/>
            <a:r>
              <a:rPr lang="en-GB" altLang="en-US" dirty="0" smtClean="0"/>
              <a:t>Each level is distinct</a:t>
            </a:r>
          </a:p>
          <a:p>
            <a:pPr eaLnBrk="1" hangingPunct="1"/>
            <a:r>
              <a:rPr lang="en-GB" altLang="en-US" dirty="0" smtClean="0"/>
              <a:t>Individuals may operate at more than one level</a:t>
            </a:r>
            <a:endParaRPr lang="en-US" altLang="en-US" dirty="0" smtClean="0"/>
          </a:p>
          <a:p>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1867236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3372350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Motivation =</a:t>
            </a:r>
            <a:r>
              <a:rPr lang="en-GB" altLang="en-US" baseline="0" dirty="0" smtClean="0"/>
              <a:t> </a:t>
            </a: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B494DBB-CA5B-494F-84EC-1F79AB9EF477}" type="slidenum">
              <a:rPr lang="en-GB" altLang="en-US">
                <a:latin typeface="Garamond" panose="02020404030301010803" pitchFamily="18" charset="0"/>
              </a:rPr>
              <a:pPr eaLnBrk="1" hangingPunct="1">
                <a:spcBef>
                  <a:spcPct val="0"/>
                </a:spcBef>
              </a:pPr>
              <a:t>13</a:t>
            </a:fld>
            <a:endParaRPr lang="en-GB" altLang="en-US">
              <a:latin typeface="Garamond" panose="02020404030301010803" pitchFamily="18" charset="0"/>
            </a:endParaRPr>
          </a:p>
        </p:txBody>
      </p:sp>
    </p:spTree>
    <p:extLst>
      <p:ext uri="{BB962C8B-B14F-4D97-AF65-F5344CB8AC3E}">
        <p14:creationId xmlns:p14="http://schemas.microsoft.com/office/powerpoint/2010/main" val="36389914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21228632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9579959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659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2301139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0746318-37DF-45B4-98BA-F3D7C3A78A2A}" type="slidenum">
              <a:rPr lang="en-GB" smtClean="0"/>
              <a:pPr/>
              <a:t>18</a:t>
            </a:fld>
            <a:endParaRPr lang="en-GB"/>
          </a:p>
        </p:txBody>
      </p:sp>
    </p:spTree>
    <p:extLst>
      <p:ext uri="{BB962C8B-B14F-4D97-AF65-F5344CB8AC3E}">
        <p14:creationId xmlns:p14="http://schemas.microsoft.com/office/powerpoint/2010/main" val="1528736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A1C6D74-9C60-4EE1-A473-6D536EE26A1A}" type="datetime1">
              <a:rPr lang="en-GB" smtClean="0"/>
              <a:t>04/01/2019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Contemporary Human Resource in Practice</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876C43-46C1-4F0E-8C00-82A6AD2E4837}" type="datetime1">
              <a:rPr lang="en-GB" smtClean="0"/>
              <a:t>04/01/2019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Contemporary Human Resource in Practice</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83A2A6F-567B-4893-B0BF-9B09BAE025EB}" type="datetime1">
              <a:rPr lang="en-GB" smtClean="0"/>
              <a:t>04/01/2019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B1947C-75F5-4E69-BED3-356F44364EC3}" type="datetime1">
              <a:rPr lang="en-GB" smtClean="0"/>
              <a:t>04/01/2019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3185D0-BAD1-47CF-B57E-94555FB51AF7}" type="datetime1">
              <a:rPr lang="en-GB" smtClean="0"/>
              <a:t>04/01/2019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5B79957-D80D-4F06-A8F4-9F4810F9417B}" type="datetime1">
              <a:rPr lang="en-GB" smtClean="0"/>
              <a:t>04/01/2019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92A63C-15E7-4C83-8532-6D421EFAB15E}" type="datetime1">
              <a:rPr lang="en-GB" smtClean="0"/>
              <a:t>04/01/2019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98FB84-72D5-41C6-B00D-7133D039CB48}" type="datetime1">
              <a:rPr lang="en-GB" smtClean="0"/>
              <a:t>04/01/2019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077B85-77A0-41A8-A2E1-BD2755A536A7}" type="datetime1">
              <a:rPr lang="en-GB" smtClean="0"/>
              <a:t>04/01/2019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790AF2-C049-46F0-A008-61C8F55F5DE5}" type="datetime1">
              <a:rPr lang="en-GB" smtClean="0"/>
              <a:t>04/01/2019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8F1256-A195-4F02-9162-46CC3832B26C}" type="datetime1">
              <a:rPr lang="en-GB" smtClean="0"/>
              <a:t>04/01/2019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90186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40AC018-CB29-4F9F-84F7-356CBB0C3E15}" type="datetime1">
              <a:rPr lang="en-GB" smtClean="0"/>
              <a:t>04/01/2019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hmWD2HdoZ7k"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9.png"/><Relationship Id="rId4" Type="http://schemas.openxmlformats.org/officeDocument/2006/relationships/oleObject" Target="../embeddings/oleObject1.bin"/></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0zd5m8V9No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2p_4C0Mzne4"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sz="4400" smtClean="0">
                <a:solidFill>
                  <a:schemeClr val="bg1"/>
                </a:solidFill>
              </a:rPr>
              <a:t/>
            </a:r>
            <a:br>
              <a:rPr lang="en-GB" sz="4400" smtClean="0">
                <a:solidFill>
                  <a:schemeClr val="bg1"/>
                </a:solidFill>
              </a:rPr>
            </a:br>
            <a:r>
              <a:rPr lang="en-GB" sz="6000" smtClean="0">
                <a:solidFill>
                  <a:schemeClr val="accent4"/>
                </a:solidFill>
              </a:rPr>
              <a:t>Motivation </a:t>
            </a:r>
            <a:endParaRPr lang="en-GB" dirty="0">
              <a:solidFill>
                <a:schemeClr val="accent4"/>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467544" y="1700808"/>
            <a:ext cx="8352928" cy="4093915"/>
          </a:xfrm>
        </p:spPr>
        <p:txBody>
          <a:bodyPr>
            <a:noAutofit/>
          </a:bodyPr>
          <a:lstStyle/>
          <a:p>
            <a:pPr>
              <a:buNone/>
            </a:pPr>
            <a:r>
              <a:rPr lang="en-GB" sz="2200" dirty="0" smtClean="0">
                <a:latin typeface="Arial" pitchFamily="34" charset="0"/>
                <a:cs typeface="Arial" pitchFamily="34" charset="0"/>
              </a:rPr>
              <a:t>Aim:</a:t>
            </a:r>
          </a:p>
          <a:p>
            <a:pPr marL="87313" indent="1588">
              <a:buNone/>
            </a:pPr>
            <a:r>
              <a:rPr lang="en-GB" sz="2200" dirty="0" smtClean="0">
                <a:latin typeface="Arial" pitchFamily="34" charset="0"/>
                <a:cs typeface="Arial" pitchFamily="34" charset="0"/>
              </a:rPr>
              <a:t>To explore the concept  of motivation &amp; its impact on individual &amp; organisational  performance  </a:t>
            </a:r>
          </a:p>
          <a:p>
            <a:pPr>
              <a:buNone/>
            </a:pPr>
            <a:endParaRPr lang="en-GB" sz="1200" dirty="0" smtClean="0">
              <a:latin typeface="Arial" pitchFamily="34" charset="0"/>
              <a:cs typeface="Arial" pitchFamily="34" charset="0"/>
            </a:endParaRPr>
          </a:p>
          <a:p>
            <a:pPr>
              <a:buNone/>
            </a:pPr>
            <a:r>
              <a:rPr lang="en-GB" sz="2200" dirty="0" smtClean="0">
                <a:latin typeface="Arial" pitchFamily="34" charset="0"/>
                <a:cs typeface="Arial" pitchFamily="34" charset="0"/>
              </a:rPr>
              <a:t>Objectives are to:</a:t>
            </a:r>
          </a:p>
          <a:p>
            <a:pPr marL="446088" indent="-336550">
              <a:buFont typeface="Wingdings" pitchFamily="2" charset="2"/>
              <a:buChar char="Ø"/>
              <a:defRPr/>
            </a:pPr>
            <a:r>
              <a:rPr lang="en-GB" sz="2200" dirty="0" smtClean="0">
                <a:latin typeface="Arial" pitchFamily="34" charset="0"/>
                <a:cs typeface="Arial" pitchFamily="34" charset="0"/>
              </a:rPr>
              <a:t>define </a:t>
            </a:r>
            <a:r>
              <a:rPr lang="en-GB" sz="2200" dirty="0" smtClean="0">
                <a:latin typeface="Arial" pitchFamily="34" charset="0"/>
                <a:cs typeface="Arial" pitchFamily="34" charset="0"/>
              </a:rPr>
              <a:t>motivation and its link to </a:t>
            </a:r>
            <a:r>
              <a:rPr lang="en-GB" sz="2200" dirty="0" smtClean="0">
                <a:latin typeface="Arial" pitchFamily="34" charset="0"/>
                <a:cs typeface="Arial" pitchFamily="34" charset="0"/>
              </a:rPr>
              <a:t>performance</a:t>
            </a:r>
          </a:p>
          <a:p>
            <a:pPr marL="446088" indent="-336550">
              <a:buFont typeface="Wingdings" pitchFamily="2" charset="2"/>
              <a:buChar char="Ø"/>
              <a:defRPr/>
            </a:pPr>
            <a:r>
              <a:rPr lang="en-GB" sz="2400" dirty="0">
                <a:latin typeface="Arial" pitchFamily="34" charset="0"/>
                <a:cs typeface="Arial" pitchFamily="34" charset="0"/>
              </a:rPr>
              <a:t>h</a:t>
            </a:r>
            <a:r>
              <a:rPr lang="en-GB" sz="2400" dirty="0" smtClean="0">
                <a:latin typeface="Arial" pitchFamily="34" charset="0"/>
                <a:cs typeface="Arial" pitchFamily="34" charset="0"/>
              </a:rPr>
              <a:t>ighlight key motivation theories</a:t>
            </a:r>
          </a:p>
          <a:p>
            <a:pPr marL="446088" indent="-336550">
              <a:buFont typeface="Wingdings" pitchFamily="2" charset="2"/>
              <a:buChar char="Ø"/>
            </a:pPr>
            <a:r>
              <a:rPr lang="en-GB" sz="2400" dirty="0" smtClean="0">
                <a:latin typeface="Arial" pitchFamily="34" charset="0"/>
                <a:cs typeface="Arial" pitchFamily="34" charset="0"/>
              </a:rPr>
              <a:t>identify strategies used to influence employee motivation </a:t>
            </a:r>
          </a:p>
          <a:p>
            <a:pPr lvl="0">
              <a:buNone/>
            </a:pPr>
            <a:r>
              <a:rPr lang="en-GB" sz="2400" dirty="0" smtClean="0"/>
              <a:t> </a:t>
            </a:r>
            <a:endParaRPr lang="en-GB" sz="2400" dirty="0" smtClean="0"/>
          </a:p>
        </p:txBody>
      </p:sp>
      <p:sp>
        <p:nvSpPr>
          <p:cNvPr id="7" name="Title 6"/>
          <p:cNvSpPr>
            <a:spLocks noGrp="1"/>
          </p:cNvSpPr>
          <p:nvPr>
            <p:ph type="title"/>
          </p:nvPr>
        </p:nvSpPr>
        <p:spPr>
          <a:xfrm>
            <a:off x="395536" y="764704"/>
            <a:ext cx="8352928" cy="936104"/>
          </a:xfrm>
        </p:spPr>
        <p:txBody>
          <a:bodyPr>
            <a:noAutofit/>
          </a:bodyPr>
          <a:lstStyle/>
          <a:p>
            <a:pPr algn="l"/>
            <a:r>
              <a:rPr lang="en-GB" sz="2200" b="1" i="1" dirty="0" smtClean="0">
                <a:solidFill>
                  <a:schemeClr val="tx1"/>
                </a:solidFill>
                <a:latin typeface="Arial" pitchFamily="34" charset="0"/>
                <a:cs typeface="Arial" pitchFamily="34" charset="0"/>
              </a:rPr>
              <a:t>Motivation at work: significance for employers  &amp; employees </a:t>
            </a:r>
            <a:endParaRPr lang="en-GB" sz="2200" b="1" i="1" dirty="0">
              <a:solidFill>
                <a:schemeClr val="tx1"/>
              </a:solidFill>
              <a:effectLst/>
            </a:endParaRPr>
          </a:p>
        </p:txBody>
      </p:sp>
      <p:sp>
        <p:nvSpPr>
          <p:cNvPr id="12" name="Slide Number Placeholder 11"/>
          <p:cNvSpPr>
            <a:spLocks noGrp="1"/>
          </p:cNvSpPr>
          <p:nvPr>
            <p:ph type="sldNum" sz="quarter" idx="12"/>
          </p:nvPr>
        </p:nvSpPr>
        <p:spPr/>
        <p:txBody>
          <a:bodyPr/>
          <a:lstStyle/>
          <a:p>
            <a:fld id="{320C299A-7214-4367-9926-2D52E6C2B859}" type="slidenum">
              <a:rPr lang="en-GB" smtClean="0"/>
              <a:pPr/>
              <a:t>2</a:t>
            </a:fld>
            <a:endParaRPr lang="en-GB"/>
          </a:p>
        </p:txBody>
      </p:sp>
    </p:spTree>
    <p:extLst>
      <p:ext uri="{BB962C8B-B14F-4D97-AF65-F5344CB8AC3E}">
        <p14:creationId xmlns:p14="http://schemas.microsoft.com/office/powerpoint/2010/main" val="3736144249"/>
      </p:ext>
    </p:extLst>
  </p:cSld>
  <p:clrMapOvr>
    <a:masterClrMapping/>
  </p:clrMapOvr>
  <p:transition>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buNone/>
            </a:pPr>
            <a:r>
              <a:rPr lang="en-GB" b="1" i="1" dirty="0" smtClean="0">
                <a:latin typeface="Arial" pitchFamily="34" charset="0"/>
                <a:cs typeface="Arial" pitchFamily="34" charset="0"/>
              </a:rPr>
              <a:t>Some definitions:</a:t>
            </a:r>
          </a:p>
          <a:p>
            <a:pPr>
              <a:buNone/>
            </a:pPr>
            <a:endParaRPr lang="en-GB" dirty="0" smtClean="0">
              <a:latin typeface="Arial" pitchFamily="34" charset="0"/>
              <a:cs typeface="Arial" pitchFamily="34" charset="0"/>
            </a:endParaRPr>
          </a:p>
          <a:p>
            <a:pPr>
              <a:buFontTx/>
              <a:buNone/>
            </a:pPr>
            <a:r>
              <a:rPr lang="en-GB" dirty="0" smtClean="0">
                <a:latin typeface="Arial" pitchFamily="34" charset="0"/>
                <a:cs typeface="Arial" pitchFamily="34" charset="0"/>
              </a:rPr>
              <a:t>“Degree to which an individual wants and chooses</a:t>
            </a:r>
          </a:p>
          <a:p>
            <a:pPr>
              <a:buFontTx/>
              <a:buNone/>
            </a:pPr>
            <a:r>
              <a:rPr lang="en-GB" dirty="0" smtClean="0">
                <a:latin typeface="Arial" pitchFamily="34" charset="0"/>
                <a:cs typeface="Arial" pitchFamily="34" charset="0"/>
              </a:rPr>
              <a:t> to engage in certain specified behaviour”</a:t>
            </a:r>
          </a:p>
          <a:p>
            <a:pPr lvl="4">
              <a:buFontTx/>
              <a:buNone/>
            </a:pPr>
            <a:endParaRPr lang="en-GB" sz="1400" dirty="0" smtClean="0">
              <a:latin typeface="Arial" pitchFamily="34" charset="0"/>
              <a:cs typeface="Arial" pitchFamily="34" charset="0"/>
            </a:endParaRPr>
          </a:p>
          <a:p>
            <a:pPr lvl="4">
              <a:buFontTx/>
              <a:buNone/>
            </a:pPr>
            <a:r>
              <a:rPr lang="en-GB" sz="1400" dirty="0" smtClean="0">
                <a:latin typeface="Arial" pitchFamily="34" charset="0"/>
                <a:cs typeface="Arial" pitchFamily="34" charset="0"/>
              </a:rPr>
              <a:t>				</a:t>
            </a:r>
            <a:r>
              <a:rPr lang="en-GB" sz="1600" dirty="0" smtClean="0">
                <a:latin typeface="Arial" pitchFamily="34" charset="0"/>
                <a:cs typeface="Arial" pitchFamily="34" charset="0"/>
              </a:rPr>
              <a:t>(Mitchell 1982:80, cited in </a:t>
            </a:r>
            <a:r>
              <a:rPr lang="en-GB" sz="1600" dirty="0" err="1" smtClean="0">
                <a:latin typeface="Arial" pitchFamily="34" charset="0"/>
                <a:cs typeface="Arial" pitchFamily="34" charset="0"/>
              </a:rPr>
              <a:t>Murton</a:t>
            </a:r>
            <a:r>
              <a:rPr lang="en-GB" sz="1600" dirty="0" smtClean="0">
                <a:latin typeface="Arial" pitchFamily="34" charset="0"/>
                <a:cs typeface="Arial" pitchFamily="34" charset="0"/>
              </a:rPr>
              <a:t> et al 2010:93)</a:t>
            </a:r>
            <a:endParaRPr lang="en-US" sz="1600" dirty="0" smtClean="0">
              <a:latin typeface="Arial" pitchFamily="34" charset="0"/>
              <a:cs typeface="Arial" pitchFamily="34" charset="0"/>
            </a:endParaRPr>
          </a:p>
          <a:p>
            <a:pPr>
              <a:buNone/>
            </a:pPr>
            <a:endParaRPr lang="en-GB" sz="2800" dirty="0" smtClean="0">
              <a:latin typeface="Arial" pitchFamily="34" charset="0"/>
              <a:cs typeface="Arial" pitchFamily="34" charset="0"/>
            </a:endParaRPr>
          </a:p>
          <a:p>
            <a:pPr marL="271463" indent="-184150">
              <a:buNone/>
            </a:pPr>
            <a:r>
              <a:rPr lang="en-GB" dirty="0" smtClean="0">
                <a:latin typeface="Arial" pitchFamily="34" charset="0"/>
                <a:cs typeface="Arial" pitchFamily="34" charset="0"/>
              </a:rPr>
              <a:t>“The willingness to apply one’s efforts towards the achievement of the organisation’s goals, while concurrently an individual need is satisfied” </a:t>
            </a:r>
          </a:p>
          <a:p>
            <a:pPr>
              <a:buNone/>
            </a:pPr>
            <a:r>
              <a:rPr lang="en-GB" sz="2800" dirty="0" smtClean="0">
                <a:latin typeface="Arial" pitchFamily="34" charset="0"/>
                <a:cs typeface="Arial" pitchFamily="34" charset="0"/>
              </a:rPr>
              <a:t>								</a:t>
            </a:r>
            <a:r>
              <a:rPr lang="en-GB" sz="1400" dirty="0" smtClean="0">
                <a:latin typeface="Arial" pitchFamily="34" charset="0"/>
                <a:cs typeface="Arial" pitchFamily="34" charset="0"/>
              </a:rPr>
              <a:t>(Taylor, 2010)</a:t>
            </a:r>
            <a:endParaRPr lang="en-GB" sz="1400" dirty="0">
              <a:latin typeface="Arial" pitchFamily="34" charset="0"/>
              <a:cs typeface="Arial" pitchFamily="34" charset="0"/>
            </a:endParaRPr>
          </a:p>
        </p:txBody>
      </p:sp>
      <p:sp>
        <p:nvSpPr>
          <p:cNvPr id="2" name="Title 1"/>
          <p:cNvSpPr>
            <a:spLocks noGrp="1"/>
          </p:cNvSpPr>
          <p:nvPr>
            <p:ph type="title"/>
          </p:nvPr>
        </p:nvSpPr>
        <p:spPr>
          <a:xfrm>
            <a:off x="457200" y="413792"/>
            <a:ext cx="8229600" cy="1143000"/>
          </a:xfrm>
        </p:spPr>
        <p:txBody>
          <a:bodyPr>
            <a:normAutofit/>
          </a:bodyPr>
          <a:lstStyle/>
          <a:p>
            <a:pPr algn="l"/>
            <a:r>
              <a:rPr lang="en-GB" sz="3200" b="1" i="1" dirty="0" smtClean="0">
                <a:solidFill>
                  <a:schemeClr val="tx1"/>
                </a:solidFill>
                <a:latin typeface="Arial" pitchFamily="34" charset="0"/>
                <a:cs typeface="Arial" pitchFamily="34" charset="0"/>
              </a:rPr>
              <a:t>What is motivation?</a:t>
            </a:r>
            <a:endParaRPr lang="en-GB" sz="3200" b="1" i="1" dirty="0">
              <a:solidFill>
                <a:schemeClr val="tx1"/>
              </a:solidFill>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320C299A-7214-4367-9926-2D52E6C2B859}" type="slidenum">
              <a:rPr lang="en-GB" smtClean="0"/>
              <a:pPr/>
              <a:t>3</a:t>
            </a:fld>
            <a:endParaRPr lang="en-GB"/>
          </a:p>
        </p:txBody>
      </p:sp>
    </p:spTree>
    <p:extLst>
      <p:ext uri="{BB962C8B-B14F-4D97-AF65-F5344CB8AC3E}">
        <p14:creationId xmlns:p14="http://schemas.microsoft.com/office/powerpoint/2010/main" val="300940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wipe(down)">
                                      <p:cBhvr>
                                        <p:cTn id="10" dur="500"/>
                                        <p:tgtEl>
                                          <p:spTgt spid="3">
                                            <p:txEl>
                                              <p:pRg st="3" end="3"/>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wipe(down)">
                                      <p:cBhvr>
                                        <p:cTn id="13" dur="500"/>
                                        <p:tgtEl>
                                          <p:spTgt spid="3">
                                            <p:txEl>
                                              <p:pRg st="5" end="5"/>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wipe(down)">
                                      <p:cBhvr>
                                        <p:cTn id="18" dur="500"/>
                                        <p:tgtEl>
                                          <p:spTgt spid="3">
                                            <p:txEl>
                                              <p:pRg st="7" end="7"/>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Effect transition="in" filter="wipe(down)">
                                      <p:cBhvr>
                                        <p:cTn id="2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3"/>
            <a:ext cx="8229600" cy="4536504"/>
          </a:xfrm>
        </p:spPr>
        <p:txBody>
          <a:bodyPr>
            <a:normAutofit fontScale="85000" lnSpcReduction="10000"/>
          </a:bodyPr>
          <a:lstStyle/>
          <a:p>
            <a:pPr marL="624078" indent="-514350">
              <a:buNone/>
            </a:pPr>
            <a:r>
              <a:rPr lang="en-GB" b="1" i="1" dirty="0" smtClean="0">
                <a:latin typeface="Arial" pitchFamily="34" charset="0"/>
                <a:cs typeface="Arial" pitchFamily="34" charset="0"/>
              </a:rPr>
              <a:t>Q.  What  is performance? </a:t>
            </a:r>
          </a:p>
          <a:p>
            <a:pPr marL="624078" indent="-514350">
              <a:buAutoNum type="alphaUcPeriod" startAt="17"/>
            </a:pPr>
            <a:endParaRPr lang="en-GB" b="1" i="1" dirty="0" smtClean="0">
              <a:latin typeface="Arial" pitchFamily="34" charset="0"/>
              <a:cs typeface="Arial" pitchFamily="34" charset="0"/>
            </a:endParaRPr>
          </a:p>
          <a:p>
            <a:pPr marL="624078" indent="-514350">
              <a:buNone/>
            </a:pPr>
            <a:r>
              <a:rPr lang="en-GB" dirty="0" smtClean="0">
                <a:latin typeface="Arial" pitchFamily="34" charset="0"/>
                <a:cs typeface="Arial" pitchFamily="34" charset="0"/>
              </a:rPr>
              <a:t>A.  Performance is essentially behaviour      because when you perform, you are doing something  i.e. you are behaving.</a:t>
            </a:r>
          </a:p>
          <a:p>
            <a:pPr>
              <a:buNone/>
            </a:pPr>
            <a:endParaRPr lang="en-GB" dirty="0" smtClean="0">
              <a:latin typeface="Arial" pitchFamily="34" charset="0"/>
              <a:cs typeface="Arial" pitchFamily="34" charset="0"/>
            </a:endParaRPr>
          </a:p>
          <a:p>
            <a:pPr marL="88900" indent="20638">
              <a:buNone/>
            </a:pPr>
            <a:r>
              <a:rPr lang="en-GB" b="1" i="1" dirty="0" smtClean="0">
                <a:latin typeface="Arial" pitchFamily="34" charset="0"/>
                <a:cs typeface="Arial" pitchFamily="34" charset="0"/>
              </a:rPr>
              <a:t>Q:  All things being equal, why do some people</a:t>
            </a:r>
          </a:p>
          <a:p>
            <a:pPr marL="88900" indent="20638">
              <a:buNone/>
            </a:pPr>
            <a:r>
              <a:rPr lang="en-GB" b="1" i="1" dirty="0" smtClean="0">
                <a:latin typeface="Arial" pitchFamily="34" charset="0"/>
                <a:cs typeface="Arial" pitchFamily="34" charset="0"/>
              </a:rPr>
              <a:t>     perform or behave better than others?</a:t>
            </a:r>
          </a:p>
          <a:p>
            <a:pPr marL="88900" indent="20638">
              <a:buNone/>
            </a:pPr>
            <a:endParaRPr lang="en-GB" dirty="0" smtClean="0">
              <a:latin typeface="Arial" pitchFamily="34" charset="0"/>
              <a:cs typeface="Arial" pitchFamily="34" charset="0"/>
            </a:endParaRPr>
          </a:p>
          <a:p>
            <a:pPr marL="88900" indent="20638">
              <a:buNone/>
            </a:pPr>
            <a:r>
              <a:rPr lang="en-GB" dirty="0" smtClean="0">
                <a:latin typeface="Arial" pitchFamily="34" charset="0"/>
                <a:cs typeface="Arial" pitchFamily="34" charset="0"/>
              </a:rPr>
              <a:t>A:  Because their motivational levels are different </a:t>
            </a:r>
            <a:endParaRPr lang="en-GB" dirty="0">
              <a:latin typeface="Arial" pitchFamily="34" charset="0"/>
              <a:cs typeface="Arial" pitchFamily="34" charset="0"/>
            </a:endParaRPr>
          </a:p>
        </p:txBody>
      </p:sp>
      <p:sp>
        <p:nvSpPr>
          <p:cNvPr id="7" name="Slide Number Placeholder 6"/>
          <p:cNvSpPr>
            <a:spLocks noGrp="1"/>
          </p:cNvSpPr>
          <p:nvPr>
            <p:ph type="sldNum" sz="quarter" idx="12"/>
          </p:nvPr>
        </p:nvSpPr>
        <p:spPr/>
        <p:txBody>
          <a:bodyPr/>
          <a:lstStyle/>
          <a:p>
            <a:fld id="{320C299A-7214-4367-9926-2D52E6C2B859}" type="slidenum">
              <a:rPr lang="en-GB" smtClean="0"/>
              <a:pPr/>
              <a:t>4</a:t>
            </a:fld>
            <a:endParaRPr lang="en-GB"/>
          </a:p>
        </p:txBody>
      </p:sp>
    </p:spTree>
    <p:extLst>
      <p:ext uri="{BB962C8B-B14F-4D97-AF65-F5344CB8AC3E}">
        <p14:creationId xmlns:p14="http://schemas.microsoft.com/office/powerpoint/2010/main" val="44227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Grp="1" noChangeArrowheads="1"/>
          </p:cNvSpPr>
          <p:nvPr>
            <p:ph type="title"/>
          </p:nvPr>
        </p:nvSpPr>
        <p:spPr>
          <a:xfrm>
            <a:off x="528488" y="335113"/>
            <a:ext cx="8229600" cy="1143000"/>
          </a:xfrm>
        </p:spPr>
        <p:txBody>
          <a:bodyPr>
            <a:normAutofit/>
          </a:bodyPr>
          <a:lstStyle/>
          <a:p>
            <a:pPr>
              <a:defRPr/>
            </a:pPr>
            <a:r>
              <a:rPr lang="en-AU" dirty="0" smtClean="0">
                <a:cs typeface="Arial" pitchFamily="34" charset="0"/>
              </a:rPr>
              <a:t>Motivation and Job Performance </a:t>
            </a:r>
            <a:endParaRPr lang="en-AU" dirty="0">
              <a:cs typeface="Arial" pitchFamily="34" charset="0"/>
            </a:endParaRPr>
          </a:p>
        </p:txBody>
      </p:sp>
      <p:sp>
        <p:nvSpPr>
          <p:cNvPr id="11266" name="Slide Number Placeholder 4"/>
          <p:cNvSpPr>
            <a:spLocks noGrp="1"/>
          </p:cNvSpPr>
          <p:nvPr>
            <p:ph type="sldNum" sz="quarter" idx="15"/>
          </p:nvPr>
        </p:nvSpPr>
        <p:spPr>
          <a:noFill/>
        </p:spPr>
        <p:txBody>
          <a:bodyPr/>
          <a:lstStyle/>
          <a:p>
            <a:fld id="{E4FD59F9-53AE-4ADC-B6DC-34DBC9B5BE35}" type="slidenum">
              <a:rPr lang="en-US"/>
              <a:pPr/>
              <a:t>5</a:t>
            </a:fld>
            <a:endParaRPr lang="en-US"/>
          </a:p>
        </p:txBody>
      </p:sp>
      <p:pic>
        <p:nvPicPr>
          <p:cNvPr id="7" name="Picture 7"/>
          <p:cNvPicPr>
            <a:picLocks noChangeAspect="1" noChangeArrowheads="1"/>
          </p:cNvPicPr>
          <p:nvPr/>
        </p:nvPicPr>
        <p:blipFill>
          <a:blip r:embed="rId3" cstate="print"/>
          <a:srcRect/>
          <a:stretch>
            <a:fillRect/>
          </a:stretch>
        </p:blipFill>
        <p:spPr bwMode="auto">
          <a:xfrm>
            <a:off x="826144" y="1772816"/>
            <a:ext cx="7634288" cy="3860800"/>
          </a:xfrm>
          <a:prstGeom prst="rect">
            <a:avLst/>
          </a:prstGeom>
          <a:noFill/>
          <a:ln w="9525">
            <a:solidFill>
              <a:schemeClr val="accent2">
                <a:lumMod val="75000"/>
              </a:schemeClr>
            </a:solidFill>
            <a:miter lim="800000"/>
            <a:headEnd/>
            <a:tailEnd/>
          </a:ln>
        </p:spPr>
      </p:pic>
      <p:pic>
        <p:nvPicPr>
          <p:cNvPr id="11269" name="Picture 8"/>
          <p:cNvPicPr>
            <a:picLocks noChangeAspect="1" noChangeArrowheads="1"/>
          </p:cNvPicPr>
          <p:nvPr/>
        </p:nvPicPr>
        <p:blipFill>
          <a:blip r:embed="rId4" cstate="print"/>
          <a:srcRect/>
          <a:stretch>
            <a:fillRect/>
          </a:stretch>
        </p:blipFill>
        <p:spPr bwMode="auto">
          <a:xfrm>
            <a:off x="747617" y="1226122"/>
            <a:ext cx="6553200" cy="534988"/>
          </a:xfrm>
          <a:prstGeom prst="rect">
            <a:avLst/>
          </a:prstGeom>
          <a:noFill/>
          <a:ln w="9525">
            <a:noFill/>
            <a:miter lim="800000"/>
            <a:headEnd/>
            <a:tailEnd/>
          </a:ln>
        </p:spPr>
      </p:pic>
      <p:sp>
        <p:nvSpPr>
          <p:cNvPr id="2" name="Rectangle 1"/>
          <p:cNvSpPr/>
          <p:nvPr/>
        </p:nvSpPr>
        <p:spPr>
          <a:xfrm>
            <a:off x="3347864" y="1916832"/>
            <a:ext cx="259228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796136" y="4495126"/>
            <a:ext cx="259228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971600" y="4625504"/>
            <a:ext cx="2592288"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162705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363272" cy="4680520"/>
          </a:xfrm>
        </p:spPr>
        <p:txBody>
          <a:bodyPr>
            <a:normAutofit/>
          </a:bodyPr>
          <a:lstStyle/>
          <a:p>
            <a:pPr marL="88900" indent="20638">
              <a:buNone/>
            </a:pPr>
            <a:endParaRPr lang="en-GB" sz="1000" dirty="0" smtClean="0">
              <a:latin typeface="Arial" pitchFamily="34" charset="0"/>
              <a:cs typeface="Arial" pitchFamily="34" charset="0"/>
            </a:endParaRPr>
          </a:p>
          <a:p>
            <a:pPr marL="88900" indent="20638">
              <a:buNone/>
            </a:pPr>
            <a:r>
              <a:rPr lang="en-GB" sz="2000" b="1" i="1" dirty="0" smtClean="0">
                <a:latin typeface="Arial" pitchFamily="34" charset="0"/>
                <a:cs typeface="Arial" pitchFamily="34" charset="0"/>
              </a:rPr>
              <a:t>Does your list include any of the following:</a:t>
            </a:r>
          </a:p>
          <a:p>
            <a:pPr marL="88900" indent="20638">
              <a:buNone/>
            </a:pPr>
            <a:endParaRPr lang="en-GB" sz="800" b="1" i="1" dirty="0" smtClean="0">
              <a:solidFill>
                <a:srgbClr val="0000FF"/>
              </a:solidFill>
              <a:latin typeface="Arial" pitchFamily="34" charset="0"/>
              <a:cs typeface="Arial" pitchFamily="34" charset="0"/>
            </a:endParaRPr>
          </a:p>
          <a:p>
            <a:pPr marL="358775" indent="-269875">
              <a:buFont typeface="Wingdings" pitchFamily="2" charset="2"/>
              <a:buChar char="Ø"/>
            </a:pPr>
            <a:r>
              <a:rPr lang="en-GB" sz="2000" dirty="0" smtClean="0">
                <a:latin typeface="Arial" pitchFamily="34" charset="0"/>
                <a:cs typeface="Arial" pitchFamily="34" charset="0"/>
              </a:rPr>
              <a:t>Financial rewards e.g. wages/salary, bonuses</a:t>
            </a:r>
          </a:p>
          <a:p>
            <a:pPr marL="358775" indent="-269875">
              <a:buFont typeface="Wingdings" pitchFamily="2" charset="2"/>
              <a:buChar char="Ø"/>
            </a:pPr>
            <a:r>
              <a:rPr lang="en-GB" sz="2000" dirty="0" smtClean="0">
                <a:latin typeface="Arial" pitchFamily="34" charset="0"/>
                <a:cs typeface="Arial" pitchFamily="34" charset="0"/>
              </a:rPr>
              <a:t>Good working conditions e.g. flexitime, holiday entitlement, training &amp; development opportunities, sickness &amp; maternity leave/pay above statutory minimum</a:t>
            </a:r>
          </a:p>
          <a:p>
            <a:pPr marL="358775" indent="-269875">
              <a:buFont typeface="Wingdings" pitchFamily="2" charset="2"/>
              <a:buChar char="Ø"/>
            </a:pPr>
            <a:r>
              <a:rPr lang="en-GB" sz="2000" dirty="0" smtClean="0">
                <a:latin typeface="Arial" pitchFamily="34" charset="0"/>
                <a:cs typeface="Arial" pitchFamily="34" charset="0"/>
              </a:rPr>
              <a:t>Additional benefits e.g. company pension, car, private health care, subsidised child care &amp; canteen, gym membership etc</a:t>
            </a:r>
          </a:p>
          <a:p>
            <a:pPr marL="358775" indent="-269875">
              <a:buFont typeface="Wingdings" pitchFamily="2" charset="2"/>
              <a:buChar char="Ø"/>
            </a:pPr>
            <a:r>
              <a:rPr lang="en-GB" sz="2000" dirty="0" smtClean="0">
                <a:latin typeface="Arial" pitchFamily="34" charset="0"/>
                <a:cs typeface="Arial" pitchFamily="34" charset="0"/>
              </a:rPr>
              <a:t>Interesting &amp; varied work, contributing to organisational, community &amp; societal wellbeing</a:t>
            </a:r>
          </a:p>
          <a:p>
            <a:pPr marL="358775" indent="-269875">
              <a:buFont typeface="Wingdings" pitchFamily="2" charset="2"/>
              <a:buChar char="Ø"/>
            </a:pPr>
            <a:r>
              <a:rPr lang="en-GB" sz="2000" dirty="0" smtClean="0">
                <a:latin typeface="Arial" pitchFamily="34" charset="0"/>
                <a:cs typeface="Arial" pitchFamily="34" charset="0"/>
              </a:rPr>
              <a:t>Appreciative &amp; open environment, opinions &amp; efforts  valued, team ethos &amp; spirit, sense of belonging i.e. psychological rewards</a:t>
            </a:r>
          </a:p>
          <a:p>
            <a:pPr marL="358775" indent="-269875">
              <a:buFont typeface="Wingdings" pitchFamily="2" charset="2"/>
              <a:buChar char="Ø"/>
            </a:pPr>
            <a:endParaRPr lang="en-GB" sz="2400" dirty="0">
              <a:latin typeface="Arial" pitchFamily="34" charset="0"/>
              <a:cs typeface="Arial" pitchFamily="34" charset="0"/>
            </a:endParaRPr>
          </a:p>
        </p:txBody>
      </p:sp>
      <p:sp>
        <p:nvSpPr>
          <p:cNvPr id="3" name="Title 2"/>
          <p:cNvSpPr>
            <a:spLocks noGrp="1"/>
          </p:cNvSpPr>
          <p:nvPr>
            <p:ph type="title"/>
          </p:nvPr>
        </p:nvSpPr>
        <p:spPr>
          <a:xfrm>
            <a:off x="251520" y="274638"/>
            <a:ext cx="8435280" cy="1354162"/>
          </a:xfrm>
        </p:spPr>
        <p:txBody>
          <a:bodyPr>
            <a:normAutofit/>
          </a:bodyPr>
          <a:lstStyle/>
          <a:p>
            <a:pPr marL="88900" indent="-88900" algn="l"/>
            <a:r>
              <a:rPr lang="en-GB" sz="3200" dirty="0" smtClean="0">
                <a:solidFill>
                  <a:schemeClr val="tx2"/>
                </a:solidFill>
                <a:cs typeface="Arial" pitchFamily="34" charset="0"/>
              </a:rPr>
              <a:t>What motivates people to work?</a:t>
            </a:r>
          </a:p>
        </p:txBody>
      </p:sp>
      <p:sp>
        <p:nvSpPr>
          <p:cNvPr id="4" name="Slide Number Placeholder 3"/>
          <p:cNvSpPr>
            <a:spLocks noGrp="1"/>
          </p:cNvSpPr>
          <p:nvPr>
            <p:ph type="sldNum" sz="quarter" idx="12"/>
          </p:nvPr>
        </p:nvSpPr>
        <p:spPr/>
        <p:txBody>
          <a:bodyPr/>
          <a:lstStyle/>
          <a:p>
            <a:fld id="{320C299A-7214-4367-9926-2D52E6C2B859}" type="slidenum">
              <a:rPr lang="en-GB" smtClean="0"/>
              <a:pPr/>
              <a:t>6</a:t>
            </a:fld>
            <a:endParaRPr lang="en-GB"/>
          </a:p>
        </p:txBody>
      </p:sp>
    </p:spTree>
    <p:extLst>
      <p:ext uri="{BB962C8B-B14F-4D97-AF65-F5344CB8AC3E}">
        <p14:creationId xmlns:p14="http://schemas.microsoft.com/office/powerpoint/2010/main" val="229633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Motivation</a:t>
            </a:r>
            <a:endParaRPr lang="en-GB" dirty="0"/>
          </a:p>
        </p:txBody>
      </p:sp>
      <p:sp>
        <p:nvSpPr>
          <p:cNvPr id="4" name="Slide Number Placeholder 3"/>
          <p:cNvSpPr>
            <a:spLocks noGrp="1"/>
          </p:cNvSpPr>
          <p:nvPr>
            <p:ph type="sldNum" sz="quarter" idx="12"/>
          </p:nvPr>
        </p:nvSpPr>
        <p:spPr/>
        <p:txBody>
          <a:bodyPr/>
          <a:lstStyle/>
          <a:p>
            <a:pPr>
              <a:defRPr/>
            </a:pPr>
            <a:fld id="{5452D9B6-0537-491A-B569-76F487D3EFE8}" type="slidenum">
              <a:rPr lang="en-US" smtClean="0"/>
              <a:pPr>
                <a:defRPr/>
              </a:pPr>
              <a:t>7</a:t>
            </a:fld>
            <a:endParaRPr lang="en-US"/>
          </a:p>
        </p:txBody>
      </p:sp>
      <p:sp>
        <p:nvSpPr>
          <p:cNvPr id="5" name="Rectangle 4"/>
          <p:cNvSpPr/>
          <p:nvPr/>
        </p:nvSpPr>
        <p:spPr>
          <a:xfrm>
            <a:off x="2699792" y="2132856"/>
            <a:ext cx="5040560" cy="646331"/>
          </a:xfrm>
          <a:prstGeom prst="rect">
            <a:avLst/>
          </a:prstGeom>
        </p:spPr>
        <p:txBody>
          <a:bodyPr wrap="square">
            <a:spAutoFit/>
          </a:bodyPr>
          <a:lstStyle/>
          <a:p>
            <a:r>
              <a:rPr lang="en-GB" dirty="0" smtClean="0"/>
              <a:t>TED Talk: Dan Pink – Author of DRIVE: The surprising Truth About What Motivates Us</a:t>
            </a:r>
            <a:endParaRPr lang="en-GB" dirty="0"/>
          </a:p>
        </p:txBody>
      </p:sp>
      <p:pic>
        <p:nvPicPr>
          <p:cNvPr id="7" name="Picture 6">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700808"/>
            <a:ext cx="2328479" cy="3504910"/>
          </a:xfrm>
          <a:prstGeom prst="rect">
            <a:avLst/>
          </a:prstGeom>
        </p:spPr>
      </p:pic>
    </p:spTree>
    <p:extLst>
      <p:ext uri="{BB962C8B-B14F-4D97-AF65-F5344CB8AC3E}">
        <p14:creationId xmlns:p14="http://schemas.microsoft.com/office/powerpoint/2010/main" val="3318747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1351" r="-1" b="894"/>
          <a:stretch/>
        </p:blipFill>
        <p:spPr>
          <a:xfrm rot="-60000">
            <a:off x="1546812" y="907208"/>
            <a:ext cx="5689023" cy="4752419"/>
          </a:xfrm>
          <a:prstGeom prst="rect">
            <a:avLst/>
          </a:prstGeom>
        </p:spPr>
      </p:pic>
      <p:sp>
        <p:nvSpPr>
          <p:cNvPr id="2" name="Title 1"/>
          <p:cNvSpPr>
            <a:spLocks noGrp="1"/>
          </p:cNvSpPr>
          <p:nvPr>
            <p:ph type="title"/>
          </p:nvPr>
        </p:nvSpPr>
        <p:spPr>
          <a:xfrm>
            <a:off x="457200" y="469448"/>
            <a:ext cx="8229600" cy="583288"/>
          </a:xfrm>
        </p:spPr>
        <p:txBody>
          <a:bodyPr>
            <a:normAutofit/>
          </a:bodyPr>
          <a:lstStyle/>
          <a:p>
            <a:pPr algn="l">
              <a:defRPr/>
            </a:pPr>
            <a:r>
              <a:rPr lang="en-GB" sz="3200" dirty="0">
                <a:solidFill>
                  <a:schemeClr val="tx2"/>
                </a:solidFill>
              </a:rPr>
              <a:t>Motivation Theory</a:t>
            </a:r>
          </a:p>
        </p:txBody>
      </p:sp>
      <p:sp>
        <p:nvSpPr>
          <p:cNvPr id="5" name="Slide Number Placeholder 4"/>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1499939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ound sign"/>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220072" y="2111184"/>
            <a:ext cx="3810000" cy="3571874"/>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2"/>
          <p:cNvSpPr>
            <a:spLocks noGrp="1" noRot="1" noChangeArrowheads="1"/>
          </p:cNvSpPr>
          <p:nvPr>
            <p:ph type="title"/>
          </p:nvPr>
        </p:nvSpPr>
        <p:spPr/>
        <p:txBody>
          <a:bodyPr rtlCol="0">
            <a:normAutofit/>
          </a:bodyPr>
          <a:lstStyle/>
          <a:p>
            <a:pPr eaLnBrk="1" fontAlgn="auto" hangingPunct="1">
              <a:spcAft>
                <a:spcPts val="0"/>
              </a:spcAft>
              <a:defRPr/>
            </a:pPr>
            <a:r>
              <a:rPr lang="en-US" sz="2800" dirty="0" smtClean="0"/>
              <a:t>Early Ideas on Work </a:t>
            </a:r>
            <a:r>
              <a:rPr lang="en-US" sz="2800" dirty="0"/>
              <a:t>M</a:t>
            </a:r>
            <a:r>
              <a:rPr lang="en-US" sz="2800" dirty="0" smtClean="0"/>
              <a:t>otivation </a:t>
            </a:r>
          </a:p>
        </p:txBody>
      </p:sp>
      <p:sp>
        <p:nvSpPr>
          <p:cNvPr id="5123" name="Rectangle 3"/>
          <p:cNvSpPr>
            <a:spLocks noGrp="1" noChangeArrowheads="1"/>
          </p:cNvSpPr>
          <p:nvPr>
            <p:ph type="body" orient="vert" idx="1"/>
          </p:nvPr>
        </p:nvSpPr>
        <p:spPr/>
        <p:txBody>
          <a:bodyPr/>
          <a:lstStyle/>
          <a:p>
            <a:pPr eaLnBrk="1" hangingPunct="1"/>
            <a:r>
              <a:rPr lang="en-GB" altLang="en-US" dirty="0" smtClean="0"/>
              <a:t>Employees motivated primarily by money</a:t>
            </a:r>
          </a:p>
          <a:p>
            <a:pPr eaLnBrk="1" hangingPunct="1"/>
            <a:r>
              <a:rPr lang="en-GB" altLang="en-US" dirty="0" smtClean="0"/>
              <a:t>Important to ensure jobs enabled maximisation of earnings</a:t>
            </a:r>
          </a:p>
          <a:p>
            <a:pPr eaLnBrk="1" hangingPunct="1"/>
            <a:r>
              <a:rPr lang="en-GB" altLang="en-US" dirty="0" smtClean="0"/>
              <a:t>Jobs had to be examined scientifically to establish the ‘best’ method and ‘best’ workers</a:t>
            </a:r>
          </a:p>
          <a:p>
            <a:pPr eaLnBrk="1" hangingPunct="1"/>
            <a:r>
              <a:rPr lang="en-GB" altLang="en-US" dirty="0" smtClean="0"/>
              <a:t>Payment by results</a:t>
            </a:r>
          </a:p>
        </p:txBody>
      </p:sp>
      <p:sp>
        <p:nvSpPr>
          <p:cNvPr id="2" name="Vertical Text Placeholder 1"/>
          <p:cNvSpPr>
            <a:spLocks noGrp="1"/>
          </p:cNvSpPr>
          <p:nvPr>
            <p:ph type="body" orient="vert" idx="13"/>
          </p:nvPr>
        </p:nvSpPr>
        <p:spPr/>
        <p:txBody>
          <a:bodyPr/>
          <a:lstStyle/>
          <a:p>
            <a:pPr marL="0" indent="0">
              <a:buNone/>
            </a:pPr>
            <a:r>
              <a:rPr lang="en-GB" sz="1800" dirty="0" err="1"/>
              <a:t>F.W.Taylor</a:t>
            </a:r>
            <a:r>
              <a:rPr lang="en-GB" sz="1800" dirty="0"/>
              <a:t> (</a:t>
            </a:r>
            <a:r>
              <a:rPr lang="en-GB" sz="1800" dirty="0" smtClean="0"/>
              <a:t>1900)Scientific </a:t>
            </a:r>
            <a:r>
              <a:rPr lang="en-GB" sz="1800" dirty="0"/>
              <a:t>management – ‘economic man’</a:t>
            </a:r>
          </a:p>
        </p:txBody>
      </p:sp>
      <p:sp>
        <p:nvSpPr>
          <p:cNvPr id="3" name="Slide Number Placeholder 2"/>
          <p:cNvSpPr>
            <a:spLocks noGrp="1"/>
          </p:cNvSpPr>
          <p:nvPr>
            <p:ph type="sldNum" sz="quarter" idx="15"/>
          </p:nvPr>
        </p:nvSpPr>
        <p:spPr/>
        <p:txBody>
          <a:bodyPr/>
          <a:lstStyle/>
          <a:p>
            <a:pPr>
              <a:defRPr/>
            </a:pPr>
            <a:fld id="{DFAEC5DD-68FC-4E9C-9587-DBB16356B9F7}" type="slidenum">
              <a:rPr lang="en-US" smtClean="0"/>
              <a:pPr>
                <a:defRPr/>
              </a:pPr>
              <a:t>9</a:t>
            </a:fld>
            <a:endParaRPr lang="en-US"/>
          </a:p>
        </p:txBody>
      </p:sp>
    </p:spTree>
    <p:extLst>
      <p:ext uri="{BB962C8B-B14F-4D97-AF65-F5344CB8AC3E}">
        <p14:creationId xmlns:p14="http://schemas.microsoft.com/office/powerpoint/2010/main" val="2533882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4503" y="2777902"/>
            <a:ext cx="2044001" cy="2920002"/>
          </a:xfrm>
          <a:prstGeom prst="rect">
            <a:avLst/>
          </a:prstGeom>
        </p:spPr>
      </p:pic>
      <p:sp>
        <p:nvSpPr>
          <p:cNvPr id="6146" name="Rectangle 2"/>
          <p:cNvSpPr>
            <a:spLocks noGrp="1" noRot="1" noChangeArrowheads="1"/>
          </p:cNvSpPr>
          <p:nvPr>
            <p:ph type="title"/>
          </p:nvPr>
        </p:nvSpPr>
        <p:spPr/>
        <p:txBody>
          <a:bodyPr rtlCol="0">
            <a:normAutofit/>
          </a:bodyPr>
          <a:lstStyle/>
          <a:p>
            <a:pPr eaLnBrk="1" fontAlgn="auto" hangingPunct="1">
              <a:spcAft>
                <a:spcPts val="0"/>
              </a:spcAft>
              <a:defRPr/>
            </a:pPr>
            <a:r>
              <a:rPr lang="en-US" dirty="0" smtClean="0"/>
              <a:t>Early Ideas on Work Motivation</a:t>
            </a:r>
          </a:p>
        </p:txBody>
      </p:sp>
      <p:sp>
        <p:nvSpPr>
          <p:cNvPr id="6147" name="Rectangle 3"/>
          <p:cNvSpPr>
            <a:spLocks noGrp="1" noChangeArrowheads="1"/>
          </p:cNvSpPr>
          <p:nvPr>
            <p:ph type="body" orient="vert" idx="1"/>
          </p:nvPr>
        </p:nvSpPr>
        <p:spPr/>
        <p:txBody>
          <a:bodyPr/>
          <a:lstStyle/>
          <a:p>
            <a:pPr eaLnBrk="1" hangingPunct="1"/>
            <a:r>
              <a:rPr lang="en-GB" altLang="en-US" dirty="0" smtClean="0"/>
              <a:t>Workers studied over a period of time</a:t>
            </a:r>
          </a:p>
          <a:p>
            <a:pPr eaLnBrk="1" hangingPunct="1"/>
            <a:r>
              <a:rPr lang="en-GB" altLang="en-US" dirty="0" smtClean="0"/>
              <a:t>Changes were made to rest breaks, start &amp; finish times, refreshments, payment schemes, lighting</a:t>
            </a:r>
          </a:p>
          <a:p>
            <a:pPr eaLnBrk="1" hangingPunct="1"/>
            <a:r>
              <a:rPr lang="en-GB" altLang="en-US" dirty="0" smtClean="0"/>
              <a:t>Production increased by 30%</a:t>
            </a:r>
          </a:p>
          <a:p>
            <a:pPr eaLnBrk="1" hangingPunct="1"/>
            <a:r>
              <a:rPr lang="en-GB" altLang="en-US" dirty="0" smtClean="0"/>
              <a:t>Rewards should be seen in a broader context</a:t>
            </a:r>
            <a:endParaRPr lang="en-US" altLang="en-US" dirty="0" smtClean="0"/>
          </a:p>
        </p:txBody>
      </p:sp>
      <p:sp>
        <p:nvSpPr>
          <p:cNvPr id="2" name="Vertical Text Placeholder 1"/>
          <p:cNvSpPr>
            <a:spLocks noGrp="1"/>
          </p:cNvSpPr>
          <p:nvPr>
            <p:ph type="body" orient="vert" idx="13"/>
          </p:nvPr>
        </p:nvSpPr>
        <p:spPr/>
        <p:txBody>
          <a:bodyPr/>
          <a:lstStyle/>
          <a:p>
            <a:pPr marL="0" indent="0">
              <a:buNone/>
            </a:pPr>
            <a:r>
              <a:rPr lang="en-GB" sz="2400" dirty="0"/>
              <a:t>‘social man’ (</a:t>
            </a:r>
            <a:r>
              <a:rPr lang="en-GB" sz="2400" dirty="0" smtClean="0"/>
              <a:t>1920’s)The </a:t>
            </a:r>
            <a:r>
              <a:rPr lang="en-GB" sz="2400" dirty="0"/>
              <a:t>Hawthorne Experiments</a:t>
            </a:r>
          </a:p>
        </p:txBody>
      </p:sp>
      <p:sp>
        <p:nvSpPr>
          <p:cNvPr id="4" name="Slide Number Placeholder 3"/>
          <p:cNvSpPr>
            <a:spLocks noGrp="1"/>
          </p:cNvSpPr>
          <p:nvPr>
            <p:ph type="sldNum" sz="quarter" idx="15"/>
          </p:nvPr>
        </p:nvSpPr>
        <p:spPr/>
        <p:txBody>
          <a:bodyPr/>
          <a:lstStyle/>
          <a:p>
            <a:pPr>
              <a:defRPr/>
            </a:pPr>
            <a:fld id="{DFAEC5DD-68FC-4E9C-9587-DBB16356B9F7}" type="slidenum">
              <a:rPr lang="en-US" smtClean="0"/>
              <a:pPr>
                <a:defRPr/>
              </a:pPr>
              <a:t>10</a:t>
            </a:fld>
            <a:endParaRPr lang="en-US"/>
          </a:p>
        </p:txBody>
      </p:sp>
    </p:spTree>
    <p:extLst>
      <p:ext uri="{BB962C8B-B14F-4D97-AF65-F5344CB8AC3E}">
        <p14:creationId xmlns:p14="http://schemas.microsoft.com/office/powerpoint/2010/main" val="5510796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a:xfrm>
            <a:off x="457200" y="1430958"/>
            <a:ext cx="8229600" cy="3917032"/>
          </a:xfrm>
        </p:spPr>
        <p:txBody>
          <a:bodyPr/>
          <a:lstStyle/>
          <a:p>
            <a:pPr eaLnBrk="1" hangingPunct="1"/>
            <a:endParaRPr lang="en-GB" altLang="en-US" dirty="0" smtClean="0"/>
          </a:p>
          <a:p>
            <a:pPr eaLnBrk="1" hangingPunct="1"/>
            <a:endParaRPr lang="en-GB" altLang="en-US" dirty="0" smtClean="0"/>
          </a:p>
          <a:p>
            <a:pPr lvl="1" eaLnBrk="1" hangingPunct="1"/>
            <a:endParaRPr lang="en-GB" altLang="en-US" dirty="0" smtClean="0"/>
          </a:p>
        </p:txBody>
      </p:sp>
      <p:sp>
        <p:nvSpPr>
          <p:cNvPr id="6" name="Title 4"/>
          <p:cNvSpPr>
            <a:spLocks noGrp="1"/>
          </p:cNvSpPr>
          <p:nvPr>
            <p:ph type="title"/>
          </p:nvPr>
        </p:nvSpPr>
        <p:spPr>
          <a:xfrm>
            <a:off x="457200" y="377794"/>
            <a:ext cx="8229600" cy="720080"/>
          </a:xfrm>
        </p:spPr>
        <p:txBody>
          <a:bodyPr>
            <a:normAutofit/>
          </a:bodyPr>
          <a:lstStyle/>
          <a:p>
            <a:pPr algn="l">
              <a:defRPr/>
            </a:pPr>
            <a:r>
              <a:rPr lang="en-GB" sz="3200" dirty="0">
                <a:solidFill>
                  <a:schemeClr val="tx2"/>
                </a:solidFill>
              </a:rPr>
              <a:t>Key </a:t>
            </a:r>
            <a:r>
              <a:rPr lang="en-GB" sz="3200" dirty="0" smtClean="0">
                <a:solidFill>
                  <a:schemeClr val="tx2"/>
                </a:solidFill>
              </a:rPr>
              <a:t>Motivation </a:t>
            </a:r>
            <a:r>
              <a:rPr lang="en-GB" sz="3200" dirty="0">
                <a:solidFill>
                  <a:schemeClr val="tx2"/>
                </a:solidFill>
              </a:rPr>
              <a:t>T</a:t>
            </a:r>
            <a:r>
              <a:rPr lang="en-GB" sz="3200" dirty="0" smtClean="0">
                <a:solidFill>
                  <a:schemeClr val="tx2"/>
                </a:solidFill>
              </a:rPr>
              <a:t>heories</a:t>
            </a:r>
            <a:endParaRPr lang="en-GB" sz="3200" dirty="0">
              <a:solidFill>
                <a:schemeClr val="tx2"/>
              </a:solidFill>
            </a:endParaRPr>
          </a:p>
        </p:txBody>
      </p:sp>
      <p:sp>
        <p:nvSpPr>
          <p:cNvPr id="2" name="TextBox 1"/>
          <p:cNvSpPr txBox="1"/>
          <p:nvPr/>
        </p:nvSpPr>
        <p:spPr>
          <a:xfrm>
            <a:off x="6477769" y="439725"/>
            <a:ext cx="2530624" cy="1200329"/>
          </a:xfrm>
          <a:prstGeom prst="rect">
            <a:avLst/>
          </a:prstGeom>
          <a:noFill/>
        </p:spPr>
        <p:txBody>
          <a:bodyPr wrap="square" rtlCol="0">
            <a:spAutoFit/>
          </a:bodyPr>
          <a:lstStyle/>
          <a:p>
            <a:pPr algn="ctr"/>
            <a:r>
              <a:rPr lang="en-GB" sz="2400" b="1" dirty="0" smtClean="0"/>
              <a:t>Maslow’s Hierarchy of Needs</a:t>
            </a:r>
            <a:endParaRPr lang="en-GB" sz="2400" b="1" dirty="0"/>
          </a:p>
        </p:txBody>
      </p:sp>
      <p:sp>
        <p:nvSpPr>
          <p:cNvPr id="3" name="Slide Number Placeholder 2"/>
          <p:cNvSpPr>
            <a:spLocks noGrp="1"/>
          </p:cNvSpPr>
          <p:nvPr>
            <p:ph type="sldNum" sz="quarter" idx="12"/>
          </p:nvPr>
        </p:nvSpPr>
        <p:spPr>
          <a:xfrm>
            <a:off x="7956376" y="6211729"/>
            <a:ext cx="730424" cy="340503"/>
          </a:xfrm>
        </p:spPr>
        <p:txBody>
          <a:bodyPr/>
          <a:lstStyle/>
          <a:p>
            <a:fld id="{AC82685A-BD3A-4230-8D85-804689F67293}" type="slidenum">
              <a:rPr lang="en-GB" smtClean="0"/>
              <a:t>11</a:t>
            </a:fld>
            <a:endParaRPr lang="en-GB"/>
          </a:p>
        </p:txBody>
      </p:sp>
      <p:sp>
        <p:nvSpPr>
          <p:cNvPr id="7" name="Rounded Rectangle 6"/>
          <p:cNvSpPr/>
          <p:nvPr/>
        </p:nvSpPr>
        <p:spPr bwMode="auto">
          <a:xfrm>
            <a:off x="120650" y="4899645"/>
            <a:ext cx="5510213" cy="614362"/>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for warmth, food, drink, sex etc</a:t>
            </a:r>
          </a:p>
        </p:txBody>
      </p:sp>
      <p:sp>
        <p:nvSpPr>
          <p:cNvPr id="8" name="Rounded Rectangle 7"/>
          <p:cNvSpPr/>
          <p:nvPr/>
        </p:nvSpPr>
        <p:spPr bwMode="auto">
          <a:xfrm>
            <a:off x="319088" y="4253532"/>
            <a:ext cx="5540375" cy="615950"/>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for security, physical &amp; psychological</a:t>
            </a:r>
          </a:p>
        </p:txBody>
      </p:sp>
      <p:sp>
        <p:nvSpPr>
          <p:cNvPr id="9" name="Rounded Rectangle 8"/>
          <p:cNvSpPr/>
          <p:nvPr/>
        </p:nvSpPr>
        <p:spPr bwMode="auto">
          <a:xfrm>
            <a:off x="790575" y="3577257"/>
            <a:ext cx="5357813" cy="615950"/>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for attachment to person/group</a:t>
            </a:r>
          </a:p>
        </p:txBody>
      </p:sp>
      <p:sp>
        <p:nvSpPr>
          <p:cNvPr id="10" name="Rounded Rectangle 9"/>
          <p:cNvSpPr/>
          <p:nvPr/>
        </p:nvSpPr>
        <p:spPr bwMode="auto">
          <a:xfrm>
            <a:off x="1138238" y="2921620"/>
            <a:ext cx="5006975" cy="615950"/>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to feel valued by self and others</a:t>
            </a:r>
          </a:p>
        </p:txBody>
      </p:sp>
      <p:sp>
        <p:nvSpPr>
          <p:cNvPr id="11" name="Rounded Rectangle 10"/>
          <p:cNvSpPr/>
          <p:nvPr/>
        </p:nvSpPr>
        <p:spPr bwMode="auto">
          <a:xfrm>
            <a:off x="1595438" y="2235820"/>
            <a:ext cx="5006975" cy="615950"/>
          </a:xfrm>
          <a:prstGeom prst="roundRect">
            <a:avLst/>
          </a:prstGeom>
          <a:ln/>
          <a:extLst/>
        </p:spPr>
        <p:style>
          <a:lnRef idx="0">
            <a:schemeClr val="accent1"/>
          </a:lnRef>
          <a:fillRef idx="3">
            <a:schemeClr val="accent1"/>
          </a:fillRef>
          <a:effectRef idx="3">
            <a:schemeClr val="accent1"/>
          </a:effectRef>
          <a:fontRef idx="minor">
            <a:schemeClr val="lt1"/>
          </a:fontRef>
        </p:style>
        <p:txBody>
          <a:bodyPr wrap="none" anchor="ctr"/>
          <a:lstStyle/>
          <a:p>
            <a:pPr eaLnBrk="1" hangingPunct="1">
              <a:defRPr/>
            </a:pPr>
            <a:r>
              <a:rPr lang="en-GB" dirty="0">
                <a:solidFill>
                  <a:schemeClr val="bg1"/>
                </a:solidFill>
              </a:rPr>
              <a:t>Need to fulfil ones potential</a:t>
            </a:r>
          </a:p>
        </p:txBody>
      </p:sp>
      <p:grpSp>
        <p:nvGrpSpPr>
          <p:cNvPr id="12" name="Group 16"/>
          <p:cNvGrpSpPr>
            <a:grpSpLocks/>
          </p:cNvGrpSpPr>
          <p:nvPr/>
        </p:nvGrpSpPr>
        <p:grpSpPr bwMode="auto">
          <a:xfrm>
            <a:off x="4375150" y="1196752"/>
            <a:ext cx="4406900" cy="4319587"/>
            <a:chOff x="1076325" y="44450"/>
            <a:chExt cx="4013200" cy="3397250"/>
          </a:xfrm>
        </p:grpSpPr>
        <p:sp>
          <p:nvSpPr>
            <p:cNvPr id="13" name="AutoShape 19"/>
            <p:cNvSpPr>
              <a:spLocks noChangeArrowheads="1"/>
            </p:cNvSpPr>
            <p:nvPr/>
          </p:nvSpPr>
          <p:spPr bwMode="auto">
            <a:xfrm>
              <a:off x="1076325" y="44450"/>
              <a:ext cx="4013200" cy="3397250"/>
            </a:xfrm>
            <a:prstGeom prst="triangle">
              <a:avLst>
                <a:gd name="adj" fmla="val 50000"/>
              </a:avLst>
            </a:prstGeom>
            <a:solidFill>
              <a:schemeClr val="bg1"/>
            </a:solidFill>
            <a:ln w="28575">
              <a:solidFill>
                <a:schemeClr val="tx1"/>
              </a:solidFill>
              <a:miter lim="800000"/>
              <a:headEnd/>
              <a:tailEnd/>
            </a:ln>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en-US" altLang="en-US" sz="2400" b="1">
                <a:latin typeface="Times New Roman" panose="02020603050405020304" pitchFamily="18" charset="0"/>
              </a:endParaRPr>
            </a:p>
          </p:txBody>
        </p:sp>
        <p:sp>
          <p:nvSpPr>
            <p:cNvPr id="14" name="Text Box 34"/>
            <p:cNvSpPr txBox="1">
              <a:spLocks noChangeArrowheads="1"/>
            </p:cNvSpPr>
            <p:nvPr/>
          </p:nvSpPr>
          <p:spPr bwMode="auto">
            <a:xfrm>
              <a:off x="2339975" y="831850"/>
              <a:ext cx="1503363"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1600" b="1">
                  <a:latin typeface="Tahoma" panose="020B0604030504040204" pitchFamily="34" charset="0"/>
                </a:rPr>
                <a:t>Self</a:t>
              </a:r>
            </a:p>
            <a:p>
              <a:pPr algn="ctr" eaLnBrk="1" hangingPunct="1"/>
              <a:r>
                <a:rPr lang="en-GB" altLang="en-US" sz="1600" b="1">
                  <a:latin typeface="Tahoma" panose="020B0604030504040204" pitchFamily="34" charset="0"/>
                </a:rPr>
                <a:t>actualisation</a:t>
              </a:r>
              <a:endParaRPr lang="en-GB" altLang="en-US" b="1">
                <a:latin typeface="Tahoma" panose="020B0604030504040204" pitchFamily="34" charset="0"/>
              </a:endParaRPr>
            </a:p>
          </p:txBody>
        </p:sp>
        <p:sp>
          <p:nvSpPr>
            <p:cNvPr id="15" name="Text Box 35"/>
            <p:cNvSpPr txBox="1">
              <a:spLocks noChangeArrowheads="1"/>
            </p:cNvSpPr>
            <p:nvPr/>
          </p:nvSpPr>
          <p:spPr bwMode="auto">
            <a:xfrm>
              <a:off x="2663825" y="1468438"/>
              <a:ext cx="10239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latin typeface="Tahoma" panose="020B0604030504040204" pitchFamily="34" charset="0"/>
                </a:rPr>
                <a:t>esteem</a:t>
              </a:r>
            </a:p>
          </p:txBody>
        </p:sp>
        <p:sp>
          <p:nvSpPr>
            <p:cNvPr id="16" name="Text Box 36"/>
            <p:cNvSpPr txBox="1">
              <a:spLocks noChangeArrowheads="1"/>
            </p:cNvSpPr>
            <p:nvPr/>
          </p:nvSpPr>
          <p:spPr bwMode="auto">
            <a:xfrm>
              <a:off x="2036763" y="1809750"/>
              <a:ext cx="20478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b="1">
                  <a:latin typeface="Tahoma" panose="020B0604030504040204" pitchFamily="34" charset="0"/>
                </a:rPr>
                <a:t>social</a:t>
              </a:r>
            </a:p>
            <a:p>
              <a:pPr algn="ctr" eaLnBrk="1" hangingPunct="1"/>
              <a:r>
                <a:rPr lang="en-GB" altLang="en-US" b="1">
                  <a:latin typeface="Tahoma" panose="020B0604030504040204" pitchFamily="34" charset="0"/>
                </a:rPr>
                <a:t>(belongingness)</a:t>
              </a:r>
              <a:endParaRPr lang="en-GB" altLang="en-US" sz="1600" b="1">
                <a:latin typeface="Tahoma" panose="020B0604030504040204" pitchFamily="34" charset="0"/>
              </a:endParaRPr>
            </a:p>
          </p:txBody>
        </p:sp>
        <p:sp>
          <p:nvSpPr>
            <p:cNvPr id="17" name="Text Box 37"/>
            <p:cNvSpPr txBox="1">
              <a:spLocks noChangeArrowheads="1"/>
            </p:cNvSpPr>
            <p:nvPr/>
          </p:nvSpPr>
          <p:spPr bwMode="auto">
            <a:xfrm>
              <a:off x="2686050" y="2495550"/>
              <a:ext cx="889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latin typeface="Tahoma" panose="020B0604030504040204" pitchFamily="34" charset="0"/>
                </a:rPr>
                <a:t>safety</a:t>
              </a:r>
              <a:endParaRPr lang="en-GB" altLang="en-US" sz="1600" b="1">
                <a:latin typeface="Tahoma" panose="020B0604030504040204" pitchFamily="34" charset="0"/>
              </a:endParaRPr>
            </a:p>
          </p:txBody>
        </p:sp>
        <p:sp>
          <p:nvSpPr>
            <p:cNvPr id="18" name="Text Box 38"/>
            <p:cNvSpPr txBox="1">
              <a:spLocks noChangeArrowheads="1"/>
            </p:cNvSpPr>
            <p:nvPr/>
          </p:nvSpPr>
          <p:spPr bwMode="auto">
            <a:xfrm>
              <a:off x="2384425" y="2979738"/>
              <a:ext cx="168116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b="1">
                  <a:latin typeface="Tahoma" panose="020B0604030504040204" pitchFamily="34" charset="0"/>
                </a:rPr>
                <a:t>physiological</a:t>
              </a:r>
            </a:p>
          </p:txBody>
        </p:sp>
        <p:sp>
          <p:nvSpPr>
            <p:cNvPr id="19" name="Line 48"/>
            <p:cNvSpPr>
              <a:spLocks noChangeShapeType="1"/>
            </p:cNvSpPr>
            <p:nvPr/>
          </p:nvSpPr>
          <p:spPr bwMode="auto">
            <a:xfrm>
              <a:off x="2054225" y="1836738"/>
              <a:ext cx="2089150" cy="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52"/>
            <p:cNvSpPr>
              <a:spLocks noChangeShapeType="1"/>
            </p:cNvSpPr>
            <p:nvPr/>
          </p:nvSpPr>
          <p:spPr bwMode="auto">
            <a:xfrm>
              <a:off x="1719263" y="2438400"/>
              <a:ext cx="2744787" cy="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Line 53"/>
            <p:cNvSpPr>
              <a:spLocks noChangeShapeType="1"/>
            </p:cNvSpPr>
            <p:nvPr/>
          </p:nvSpPr>
          <p:spPr bwMode="auto">
            <a:xfrm>
              <a:off x="1435100" y="2901950"/>
              <a:ext cx="3275013" cy="0"/>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Line 54"/>
            <p:cNvSpPr>
              <a:spLocks noChangeShapeType="1"/>
            </p:cNvSpPr>
            <p:nvPr/>
          </p:nvSpPr>
          <p:spPr bwMode="auto">
            <a:xfrm flipV="1">
              <a:off x="2270125" y="1397000"/>
              <a:ext cx="1603375" cy="15875"/>
            </a:xfrm>
            <a:prstGeom prst="line">
              <a:avLst/>
            </a:prstGeom>
            <a:noFill/>
            <a:ln w="158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32625817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p:txBody>
          <a:bodyPr/>
          <a:lstStyle/>
          <a:p>
            <a:pPr eaLnBrk="1" hangingPunct="1"/>
            <a:endParaRPr lang="en-GB" altLang="en-US" smtClean="0"/>
          </a:p>
          <a:p>
            <a:pPr eaLnBrk="1" hangingPunct="1"/>
            <a:endParaRPr lang="en-GB" altLang="en-US" smtClean="0"/>
          </a:p>
          <a:p>
            <a:pPr lvl="1" eaLnBrk="1" hangingPunct="1"/>
            <a:endParaRPr lang="en-GB" altLang="en-US" smtClean="0"/>
          </a:p>
        </p:txBody>
      </p:sp>
      <p:sp>
        <p:nvSpPr>
          <p:cNvPr id="6" name="Title 4"/>
          <p:cNvSpPr>
            <a:spLocks noGrp="1"/>
          </p:cNvSpPr>
          <p:nvPr>
            <p:ph type="title"/>
          </p:nvPr>
        </p:nvSpPr>
        <p:spPr>
          <a:xfrm>
            <a:off x="611560" y="620688"/>
            <a:ext cx="8229600" cy="720080"/>
          </a:xfrm>
        </p:spPr>
        <p:txBody>
          <a:bodyPr>
            <a:normAutofit/>
          </a:bodyPr>
          <a:lstStyle/>
          <a:p>
            <a:pPr algn="l">
              <a:defRPr/>
            </a:pPr>
            <a:r>
              <a:rPr lang="en-GB" sz="3200" dirty="0">
                <a:solidFill>
                  <a:schemeClr val="tx2"/>
                </a:solidFill>
              </a:rPr>
              <a:t>Key </a:t>
            </a:r>
            <a:r>
              <a:rPr lang="en-GB" sz="3200" dirty="0" smtClean="0">
                <a:solidFill>
                  <a:schemeClr val="tx2"/>
                </a:solidFill>
              </a:rPr>
              <a:t>Motivation </a:t>
            </a:r>
            <a:r>
              <a:rPr lang="en-GB" sz="3200" dirty="0">
                <a:solidFill>
                  <a:schemeClr val="tx2"/>
                </a:solidFill>
              </a:rPr>
              <a:t>T</a:t>
            </a:r>
            <a:r>
              <a:rPr lang="en-GB" sz="3200" dirty="0" smtClean="0">
                <a:solidFill>
                  <a:schemeClr val="tx2"/>
                </a:solidFill>
              </a:rPr>
              <a:t>heories</a:t>
            </a:r>
            <a:endParaRPr lang="en-GB" sz="3200" dirty="0">
              <a:solidFill>
                <a:schemeClr val="tx2"/>
              </a:solidFill>
            </a:endParaRPr>
          </a:p>
        </p:txBody>
      </p:sp>
      <p:sp>
        <p:nvSpPr>
          <p:cNvPr id="2" name="TextBox 1"/>
          <p:cNvSpPr txBox="1"/>
          <p:nvPr/>
        </p:nvSpPr>
        <p:spPr>
          <a:xfrm>
            <a:off x="6156176" y="476673"/>
            <a:ext cx="2530624" cy="1200329"/>
          </a:xfrm>
          <a:prstGeom prst="rect">
            <a:avLst/>
          </a:prstGeom>
          <a:noFill/>
        </p:spPr>
        <p:txBody>
          <a:bodyPr wrap="square" rtlCol="0">
            <a:spAutoFit/>
          </a:bodyPr>
          <a:lstStyle/>
          <a:p>
            <a:pPr algn="ctr"/>
            <a:r>
              <a:rPr lang="en-GB" sz="2400" b="1" dirty="0" smtClean="0"/>
              <a:t>Herzberg’s Hygiene Factors</a:t>
            </a:r>
            <a:endParaRPr lang="en-GB" sz="2400" b="1" dirty="0"/>
          </a:p>
        </p:txBody>
      </p:sp>
      <p:graphicFrame>
        <p:nvGraphicFramePr>
          <p:cNvPr id="8" name="Object 3"/>
          <p:cNvGraphicFramePr>
            <a:graphicFrameLocks noChangeAspect="1"/>
          </p:cNvGraphicFramePr>
          <p:nvPr>
            <p:extLst>
              <p:ext uri="{D42A27DB-BD31-4B8C-83A1-F6EECF244321}">
                <p14:modId xmlns:p14="http://schemas.microsoft.com/office/powerpoint/2010/main" val="1506111825"/>
              </p:ext>
            </p:extLst>
          </p:nvPr>
        </p:nvGraphicFramePr>
        <p:xfrm>
          <a:off x="1416608" y="1596418"/>
          <a:ext cx="6310784" cy="4865494"/>
        </p:xfrm>
        <a:graphic>
          <a:graphicData uri="http://schemas.openxmlformats.org/presentationml/2006/ole">
            <mc:AlternateContent xmlns:mc="http://schemas.openxmlformats.org/markup-compatibility/2006">
              <mc:Choice xmlns:v="urn:schemas-microsoft-com:vml" Requires="v">
                <p:oleObj spid="_x0000_s5146" name="Bitmap Image" r:id="rId4" imgW="5323810" imgH="4105848" progId="Paint.Picture">
                  <p:embed/>
                </p:oleObj>
              </mc:Choice>
              <mc:Fallback>
                <p:oleObj name="Bitmap Image" r:id="rId4" imgW="5323810" imgH="4105848"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16608" y="1596418"/>
                        <a:ext cx="6310784" cy="4865494"/>
                      </a:xfrm>
                      <a:prstGeom prst="rect">
                        <a:avLst/>
                      </a:prstGeom>
                      <a:noFill/>
                      <a:ln>
                        <a:noFill/>
                      </a:ln>
                      <a:effectLst/>
                    </p:spPr>
                  </p:pic>
                </p:oleObj>
              </mc:Fallback>
            </mc:AlternateContent>
          </a:graphicData>
        </a:graphic>
      </p:graphicFrame>
      <p:sp>
        <p:nvSpPr>
          <p:cNvPr id="3" name="Slide Number Placeholder 2"/>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4023711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pPr eaLnBrk="1" hangingPunct="1"/>
            <a:r>
              <a:rPr lang="en-GB" altLang="en-US" smtClean="0"/>
              <a:t>Vroom’s Expectancy Theory</a:t>
            </a:r>
            <a:endParaRPr lang="en-US" altLang="en-US" smtClean="0"/>
          </a:p>
        </p:txBody>
      </p:sp>
      <p:sp>
        <p:nvSpPr>
          <p:cNvPr id="10243" name="Rectangle 3"/>
          <p:cNvSpPr>
            <a:spLocks noGrp="1" noChangeArrowheads="1"/>
          </p:cNvSpPr>
          <p:nvPr>
            <p:ph idx="1"/>
          </p:nvPr>
        </p:nvSpPr>
        <p:spPr>
          <a:xfrm>
            <a:off x="457200" y="1268760"/>
            <a:ext cx="8229600" cy="4248473"/>
          </a:xfrm>
        </p:spPr>
        <p:txBody>
          <a:bodyPr>
            <a:normAutofit/>
          </a:bodyPr>
          <a:lstStyle/>
          <a:p>
            <a:pPr eaLnBrk="1" hangingPunct="1">
              <a:lnSpc>
                <a:spcPct val="90000"/>
              </a:lnSpc>
            </a:pPr>
            <a:r>
              <a:rPr lang="en-GB" altLang="en-US" sz="2800" dirty="0" smtClean="0"/>
              <a:t>Management must demonstrate to employees that effort will be rewarded</a:t>
            </a:r>
          </a:p>
          <a:p>
            <a:pPr eaLnBrk="1" hangingPunct="1">
              <a:lnSpc>
                <a:spcPct val="90000"/>
              </a:lnSpc>
            </a:pPr>
            <a:r>
              <a:rPr lang="en-GB" altLang="en-US" sz="2800" dirty="0" smtClean="0"/>
              <a:t>People prefer certain outcomes from their behaviour than others.</a:t>
            </a:r>
          </a:p>
          <a:p>
            <a:pPr eaLnBrk="1" hangingPunct="1">
              <a:lnSpc>
                <a:spcPct val="90000"/>
              </a:lnSpc>
            </a:pPr>
            <a:r>
              <a:rPr lang="en-GB" altLang="en-US" sz="2800" dirty="0" smtClean="0"/>
              <a:t>Onus on management to establish schemes to reward the behaviour it wants</a:t>
            </a:r>
          </a:p>
        </p:txBody>
      </p:sp>
      <p:sp>
        <p:nvSpPr>
          <p:cNvPr id="3" name="Slide Number Placeholder 2"/>
          <p:cNvSpPr>
            <a:spLocks noGrp="1"/>
          </p:cNvSpPr>
          <p:nvPr>
            <p:ph type="sldNum" sz="quarter" idx="12"/>
          </p:nvPr>
        </p:nvSpPr>
        <p:spPr/>
        <p:txBody>
          <a:bodyPr/>
          <a:lstStyle/>
          <a:p>
            <a:fld id="{AC82685A-BD3A-4230-8D85-804689F67293}" type="slidenum">
              <a:rPr lang="en-GB" smtClean="0"/>
              <a:t>13</a:t>
            </a:fld>
            <a:endParaRPr lang="en-GB"/>
          </a:p>
        </p:txBody>
      </p:sp>
      <p:sp>
        <p:nvSpPr>
          <p:cNvPr id="5" name="TextBox 4"/>
          <p:cNvSpPr txBox="1"/>
          <p:nvPr/>
        </p:nvSpPr>
        <p:spPr>
          <a:xfrm>
            <a:off x="611560" y="4725144"/>
            <a:ext cx="8075240" cy="400110"/>
          </a:xfrm>
          <a:prstGeom prst="rect">
            <a:avLst/>
          </a:prstGeom>
          <a:noFill/>
        </p:spPr>
        <p:txBody>
          <a:bodyPr wrap="square" rtlCol="0">
            <a:spAutoFit/>
          </a:bodyPr>
          <a:lstStyle/>
          <a:p>
            <a:r>
              <a:rPr lang="en-GB" sz="2000" dirty="0" smtClean="0"/>
              <a:t>Click </a:t>
            </a:r>
            <a:r>
              <a:rPr lang="en-GB" sz="2000" dirty="0" smtClean="0">
                <a:hlinkClick r:id="rId3"/>
              </a:rPr>
              <a:t>here</a:t>
            </a:r>
            <a:r>
              <a:rPr lang="en-GB" sz="2000" dirty="0" smtClean="0"/>
              <a:t> to view a YouTube video about Expectancy Theory</a:t>
            </a:r>
            <a:endParaRPr lang="en-GB" sz="2000" dirty="0"/>
          </a:p>
        </p:txBody>
      </p:sp>
    </p:spTree>
    <p:extLst>
      <p:ext uri="{BB962C8B-B14F-4D97-AF65-F5344CB8AC3E}">
        <p14:creationId xmlns:p14="http://schemas.microsoft.com/office/powerpoint/2010/main" val="1556959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altLang="en-US" smtClean="0"/>
              <a:t>Vroom’s expectancy theory</a:t>
            </a:r>
          </a:p>
        </p:txBody>
      </p:sp>
      <p:pic>
        <p:nvPicPr>
          <p:cNvPr id="17411" name="il_fi" descr="http://www.web-books.com/eLibrary/Books/B0/B66/IMG/fwk-collins-fig07_007.jp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1798638"/>
            <a:ext cx="8229600" cy="4129087"/>
          </a:xfrm>
        </p:spPr>
      </p:pic>
      <p:sp>
        <p:nvSpPr>
          <p:cNvPr id="3" name="Slide Number Placeholder 2"/>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8523365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dirty="0" smtClean="0"/>
              <a:t>Equity Theory (Adams,1963)</a:t>
            </a:r>
          </a:p>
        </p:txBody>
      </p:sp>
      <p:sp>
        <p:nvSpPr>
          <p:cNvPr id="14339" name="Content Placeholder 2"/>
          <p:cNvSpPr>
            <a:spLocks noGrp="1"/>
          </p:cNvSpPr>
          <p:nvPr>
            <p:ph idx="1"/>
          </p:nvPr>
        </p:nvSpPr>
        <p:spPr/>
        <p:txBody>
          <a:bodyPr/>
          <a:lstStyle/>
          <a:p>
            <a:pPr eaLnBrk="1" hangingPunct="1"/>
            <a:r>
              <a:rPr lang="en-GB" altLang="en-US" dirty="0" smtClean="0"/>
              <a:t>Based on our perception of fairness</a:t>
            </a:r>
          </a:p>
          <a:p>
            <a:pPr eaLnBrk="1" hangingPunct="1"/>
            <a:r>
              <a:rPr lang="en-GB" altLang="en-US" dirty="0" smtClean="0"/>
              <a:t>Inequity when get more or less reward than perceived as deserved</a:t>
            </a:r>
          </a:p>
          <a:p>
            <a:pPr eaLnBrk="1" hangingPunct="1"/>
            <a:r>
              <a:rPr lang="en-GB" altLang="en-US" dirty="0" smtClean="0"/>
              <a:t>Perceived imbalance between reward and contribution is not easily tolerated</a:t>
            </a:r>
          </a:p>
        </p:txBody>
      </p:sp>
      <p:sp>
        <p:nvSpPr>
          <p:cNvPr id="3" name="Slide Number Placeholder 2"/>
          <p:cNvSpPr>
            <a:spLocks noGrp="1"/>
          </p:cNvSpPr>
          <p:nvPr>
            <p:ph type="sldNum" sz="quarter" idx="12"/>
          </p:nvPr>
        </p:nvSpPr>
        <p:spPr/>
        <p:txBody>
          <a:bodyPr/>
          <a:lstStyle/>
          <a:p>
            <a:fld id="{AC82685A-BD3A-4230-8D85-804689F67293}" type="slidenum">
              <a:rPr lang="en-GB" smtClean="0"/>
              <a:t>15</a:t>
            </a:fld>
            <a:endParaRPr lang="en-GB"/>
          </a:p>
        </p:txBody>
      </p:sp>
      <p:sp>
        <p:nvSpPr>
          <p:cNvPr id="5" name="TextBox 4"/>
          <p:cNvSpPr txBox="1"/>
          <p:nvPr/>
        </p:nvSpPr>
        <p:spPr>
          <a:xfrm>
            <a:off x="611560" y="4725144"/>
            <a:ext cx="8075240" cy="400110"/>
          </a:xfrm>
          <a:prstGeom prst="rect">
            <a:avLst/>
          </a:prstGeom>
          <a:noFill/>
        </p:spPr>
        <p:txBody>
          <a:bodyPr wrap="square" rtlCol="0">
            <a:spAutoFit/>
          </a:bodyPr>
          <a:lstStyle/>
          <a:p>
            <a:r>
              <a:rPr lang="en-GB" sz="2000" dirty="0" smtClean="0"/>
              <a:t>Click </a:t>
            </a:r>
            <a:r>
              <a:rPr lang="en-GB" sz="2000" dirty="0" smtClean="0">
                <a:hlinkClick r:id="rId3"/>
              </a:rPr>
              <a:t>here </a:t>
            </a:r>
            <a:r>
              <a:rPr lang="en-GB" sz="2000" dirty="0" smtClean="0"/>
              <a:t>to view a YouTube video about Equity Theory</a:t>
            </a:r>
            <a:endParaRPr lang="en-GB" sz="2000" dirty="0"/>
          </a:p>
        </p:txBody>
      </p:sp>
    </p:spTree>
    <p:extLst>
      <p:ext uri="{BB962C8B-B14F-4D97-AF65-F5344CB8AC3E}">
        <p14:creationId xmlns:p14="http://schemas.microsoft.com/office/powerpoint/2010/main" val="41763649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endParaRPr lang="en-GB" altLang="en-US" dirty="0" smtClean="0"/>
          </a:p>
        </p:txBody>
      </p:sp>
      <p:pic>
        <p:nvPicPr>
          <p:cNvPr id="15363" name="Content Placeholder 4"/>
          <p:cNvPicPr>
            <a:picLocks noGrp="1"/>
          </p:cNvPicPr>
          <p:nvPr>
            <p:ph idx="1"/>
          </p:nvPr>
        </p:nvPicPr>
        <p:blipFill>
          <a:blip r:embed="rId3">
            <a:extLst>
              <a:ext uri="{28A0092B-C50C-407E-A947-70E740481C1C}">
                <a14:useLocalDpi xmlns:a14="http://schemas.microsoft.com/office/drawing/2010/main" val="0"/>
              </a:ext>
            </a:extLst>
          </a:blip>
          <a:srcRect l="3159" t="19542" r="22557" b="10394"/>
          <a:stretch>
            <a:fillRect/>
          </a:stretch>
        </p:blipFill>
        <p:spPr>
          <a:xfrm>
            <a:off x="428625" y="571500"/>
            <a:ext cx="7929563" cy="5929313"/>
          </a:xfrm>
        </p:spPr>
      </p:pic>
      <p:sp>
        <p:nvSpPr>
          <p:cNvPr id="3" name="Slide Number Placeholder 2"/>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8162768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458611"/>
          </a:xfrm>
        </p:spPr>
        <p:txBody>
          <a:bodyPr>
            <a:normAutofit fontScale="92500" lnSpcReduction="20000"/>
          </a:bodyPr>
          <a:lstStyle/>
          <a:p>
            <a:pPr marL="627063" indent="-517525">
              <a:buNone/>
            </a:pPr>
            <a:r>
              <a:rPr lang="en-GB" sz="2400" b="1" i="1" dirty="0" smtClean="0">
                <a:latin typeface="Arial" pitchFamily="34" charset="0"/>
                <a:cs typeface="Arial" pitchFamily="34" charset="0"/>
              </a:rPr>
              <a:t>Q.</a:t>
            </a:r>
            <a:r>
              <a:rPr lang="en-GB" sz="2400" b="1" i="1" dirty="0" smtClean="0">
                <a:solidFill>
                  <a:srgbClr val="0000FF"/>
                </a:solidFill>
                <a:latin typeface="Arial" pitchFamily="34" charset="0"/>
                <a:cs typeface="Arial" pitchFamily="34" charset="0"/>
              </a:rPr>
              <a:t>   </a:t>
            </a:r>
            <a:r>
              <a:rPr lang="en-GB" sz="2400" b="1" i="1" dirty="0" smtClean="0">
                <a:latin typeface="Arial" pitchFamily="34" charset="0"/>
                <a:cs typeface="Arial" pitchFamily="34" charset="0"/>
              </a:rPr>
              <a:t>Why is it important to understand what motivates</a:t>
            </a:r>
          </a:p>
          <a:p>
            <a:pPr marL="627063" indent="-517525">
              <a:buNone/>
            </a:pPr>
            <a:r>
              <a:rPr lang="en-GB" sz="2400" b="1" i="1" dirty="0" smtClean="0">
                <a:latin typeface="Arial" pitchFamily="34" charset="0"/>
                <a:cs typeface="Arial" pitchFamily="34" charset="0"/>
              </a:rPr>
              <a:t>	individuals?</a:t>
            </a:r>
          </a:p>
          <a:p>
            <a:pPr marL="88900" indent="20638">
              <a:buNone/>
            </a:pPr>
            <a:endParaRPr lang="en-GB" sz="1100" dirty="0" smtClean="0">
              <a:latin typeface="Arial" pitchFamily="34" charset="0"/>
              <a:cs typeface="Arial" pitchFamily="34" charset="0"/>
            </a:endParaRPr>
          </a:p>
          <a:p>
            <a:pPr marL="627063" indent="-517525">
              <a:buNone/>
            </a:pPr>
            <a:r>
              <a:rPr lang="en-GB" sz="2400" dirty="0" smtClean="0">
                <a:latin typeface="Arial" pitchFamily="34" charset="0"/>
                <a:cs typeface="Arial" pitchFamily="34" charset="0"/>
              </a:rPr>
              <a:t>A.   Because it aids organisational decision making &amp; encourages the development  &amp; use of strategies which will successfully develop high performing individuals</a:t>
            </a:r>
          </a:p>
          <a:p>
            <a:pPr marL="627063" indent="-517525">
              <a:buAutoNum type="alphaUcPeriod"/>
            </a:pPr>
            <a:endParaRPr lang="en-GB" sz="1000" dirty="0" smtClean="0">
              <a:latin typeface="Arial" pitchFamily="34" charset="0"/>
              <a:cs typeface="Arial" pitchFamily="34" charset="0"/>
            </a:endParaRPr>
          </a:p>
          <a:p>
            <a:pPr marL="627063" indent="-517525">
              <a:buAutoNum type="alphaUcPeriod"/>
            </a:pPr>
            <a:endParaRPr lang="en-GB" sz="1000" dirty="0" smtClean="0">
              <a:latin typeface="Arial" pitchFamily="34" charset="0"/>
              <a:cs typeface="Arial" pitchFamily="34" charset="0"/>
            </a:endParaRPr>
          </a:p>
          <a:p>
            <a:pPr marL="627063" indent="-517525">
              <a:buNone/>
            </a:pPr>
            <a:r>
              <a:rPr lang="en-GB" sz="2400" b="1" dirty="0" smtClean="0">
                <a:latin typeface="Arial" pitchFamily="34" charset="0"/>
                <a:cs typeface="Arial" pitchFamily="34" charset="0"/>
              </a:rPr>
              <a:t>Q. </a:t>
            </a:r>
            <a:r>
              <a:rPr lang="en-GB" sz="2400" b="1" i="1" dirty="0" smtClean="0">
                <a:latin typeface="Arial" pitchFamily="34" charset="0"/>
                <a:cs typeface="Arial" pitchFamily="34" charset="0"/>
              </a:rPr>
              <a:t>What can organisations do to positively influence motivation?</a:t>
            </a:r>
          </a:p>
          <a:p>
            <a:pPr marL="627063" indent="-517525">
              <a:buNone/>
            </a:pPr>
            <a:endParaRPr lang="en-GB" sz="1100" b="1" dirty="0" smtClean="0">
              <a:latin typeface="Arial" pitchFamily="34" charset="0"/>
              <a:cs typeface="Arial" pitchFamily="34" charset="0"/>
            </a:endParaRPr>
          </a:p>
          <a:p>
            <a:pPr marL="566928" indent="-457200">
              <a:buNone/>
            </a:pPr>
            <a:r>
              <a:rPr lang="en-GB" sz="2400" dirty="0" smtClean="0">
                <a:latin typeface="Arial" pitchFamily="34" charset="0"/>
                <a:cs typeface="Arial" pitchFamily="34" charset="0"/>
              </a:rPr>
              <a:t>A.  Motivation may  be positively influenced via:</a:t>
            </a:r>
          </a:p>
          <a:p>
            <a:pPr marL="717550" indent="-358775">
              <a:buFont typeface="Wingdings" pitchFamily="2" charset="2"/>
              <a:buChar char="Ø"/>
            </a:pPr>
            <a:r>
              <a:rPr lang="en-GB" sz="2400" dirty="0" smtClean="0">
                <a:latin typeface="Arial" pitchFamily="34" charset="0"/>
                <a:cs typeface="Arial" pitchFamily="34" charset="0"/>
              </a:rPr>
              <a:t>Training &amp; development </a:t>
            </a:r>
          </a:p>
          <a:p>
            <a:pPr marL="717550" indent="-358775">
              <a:buFont typeface="Wingdings" pitchFamily="2" charset="2"/>
              <a:buChar char="Ø"/>
            </a:pPr>
            <a:r>
              <a:rPr lang="en-GB" sz="2400" dirty="0" smtClean="0">
                <a:latin typeface="Arial" pitchFamily="34" charset="0"/>
                <a:cs typeface="Arial" pitchFamily="34" charset="0"/>
              </a:rPr>
              <a:t>Safe working environment</a:t>
            </a:r>
          </a:p>
          <a:p>
            <a:pPr marL="717550" indent="-358775">
              <a:buFont typeface="Wingdings" pitchFamily="2" charset="2"/>
              <a:buChar char="Ø"/>
            </a:pPr>
            <a:r>
              <a:rPr lang="en-GB" sz="2400" dirty="0" smtClean="0">
                <a:latin typeface="Arial" pitchFamily="34" charset="0"/>
                <a:cs typeface="Arial" pitchFamily="34" charset="0"/>
              </a:rPr>
              <a:t>Tools for the job</a:t>
            </a:r>
          </a:p>
          <a:p>
            <a:pPr marL="717550" indent="-358775">
              <a:buFont typeface="Wingdings" pitchFamily="2" charset="2"/>
              <a:buChar char="Ø"/>
            </a:pPr>
            <a:r>
              <a:rPr lang="en-GB" sz="2400" dirty="0" smtClean="0">
                <a:latin typeface="Arial" pitchFamily="34" charset="0"/>
                <a:cs typeface="Arial" pitchFamily="34" charset="0"/>
              </a:rPr>
              <a:t>Positive employee relations</a:t>
            </a:r>
          </a:p>
          <a:p>
            <a:pPr marL="717550" indent="-358775">
              <a:buFont typeface="Wingdings" pitchFamily="2" charset="2"/>
              <a:buChar char="Ø"/>
            </a:pPr>
            <a:r>
              <a:rPr lang="en-GB" sz="2400" dirty="0" smtClean="0">
                <a:latin typeface="Arial" pitchFamily="34" charset="0"/>
                <a:cs typeface="Arial" pitchFamily="34" charset="0"/>
              </a:rPr>
              <a:t>Reward – financial &amp; non-financial</a:t>
            </a:r>
          </a:p>
          <a:p>
            <a:pPr marL="717550" indent="-358775">
              <a:buFont typeface="Wingdings" pitchFamily="2" charset="2"/>
              <a:buChar char="Ø"/>
            </a:pPr>
            <a:r>
              <a:rPr lang="en-GB" sz="2400" dirty="0" smtClean="0">
                <a:latin typeface="Arial" pitchFamily="34" charset="0"/>
                <a:cs typeface="Arial" pitchFamily="34" charset="0"/>
              </a:rPr>
              <a:t>Adopting appropriate leadership style/s</a:t>
            </a:r>
          </a:p>
          <a:p>
            <a:pPr marL="627063" indent="-517525">
              <a:buNone/>
            </a:pPr>
            <a:endParaRPr lang="en-GB" sz="2400" b="1"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320C299A-7214-4367-9926-2D52E6C2B859}" type="slidenum">
              <a:rPr lang="en-GB" smtClean="0"/>
              <a:pPr/>
              <a:t>17</a:t>
            </a:fld>
            <a:endParaRPr lang="en-GB"/>
          </a:p>
        </p:txBody>
      </p:sp>
    </p:spTree>
    <p:extLst>
      <p:ext uri="{BB962C8B-B14F-4D97-AF65-F5344CB8AC3E}">
        <p14:creationId xmlns:p14="http://schemas.microsoft.com/office/powerpoint/2010/main" val="204962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 calcmode="lin" valueType="num">
                                      <p:cBhvr additive="base">
                                        <p:cTn id="1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 calcmode="lin" valueType="num">
                                      <p:cBhvr additive="base">
                                        <p:cTn id="3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 calcmode="lin" valueType="num">
                                      <p:cBhvr additive="base">
                                        <p:cTn id="3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anim calcmode="lin" valueType="num">
                                      <p:cBhvr additive="base">
                                        <p:cTn id="4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96752"/>
            <a:ext cx="8229600" cy="5102027"/>
          </a:xfrm>
        </p:spPr>
        <p:txBody>
          <a:bodyPr>
            <a:normAutofit fontScale="92500" lnSpcReduction="20000"/>
          </a:bodyPr>
          <a:lstStyle/>
          <a:p>
            <a:pPr marL="144000">
              <a:buNone/>
            </a:pPr>
            <a:r>
              <a:rPr lang="en-GB" dirty="0" smtClean="0"/>
              <a:t>“</a:t>
            </a:r>
            <a:r>
              <a:rPr lang="en-GB" dirty="0" smtClean="0">
                <a:latin typeface="Arial" pitchFamily="34" charset="0"/>
                <a:cs typeface="Arial" pitchFamily="34" charset="0"/>
              </a:rPr>
              <a:t>To get the best from their employees organisations need to create conditions where staff actively want to get in early and stay late because they </a:t>
            </a:r>
            <a:r>
              <a:rPr lang="en-GB" b="1" i="1" dirty="0" smtClean="0">
                <a:solidFill>
                  <a:srgbClr val="0000FF"/>
                </a:solidFill>
                <a:latin typeface="Arial" pitchFamily="34" charset="0"/>
                <a:cs typeface="Arial" pitchFamily="34" charset="0"/>
              </a:rPr>
              <a:t>enjoy what they do </a:t>
            </a:r>
            <a:r>
              <a:rPr lang="en-GB" dirty="0" smtClean="0">
                <a:latin typeface="Arial" pitchFamily="34" charset="0"/>
                <a:cs typeface="Arial" pitchFamily="34" charset="0"/>
              </a:rPr>
              <a:t>and </a:t>
            </a:r>
            <a:r>
              <a:rPr lang="en-GB" b="1" i="1" dirty="0" smtClean="0">
                <a:solidFill>
                  <a:srgbClr val="0000FF"/>
                </a:solidFill>
                <a:latin typeface="Arial" pitchFamily="34" charset="0"/>
                <a:cs typeface="Arial" pitchFamily="34" charset="0"/>
              </a:rPr>
              <a:t>associate the company’s success with their own</a:t>
            </a:r>
            <a:r>
              <a:rPr lang="en-GB" dirty="0" smtClean="0">
                <a:latin typeface="Arial" pitchFamily="34" charset="0"/>
                <a:cs typeface="Arial" pitchFamily="34" charset="0"/>
              </a:rPr>
              <a:t>, just getting paid for attending work is not going to do this.  What is required is </a:t>
            </a:r>
            <a:r>
              <a:rPr lang="en-GB" b="1" i="1" dirty="0" smtClean="0">
                <a:solidFill>
                  <a:srgbClr val="0000FF"/>
                </a:solidFill>
                <a:latin typeface="Arial" pitchFamily="34" charset="0"/>
                <a:cs typeface="Arial" pitchFamily="34" charset="0"/>
              </a:rPr>
              <a:t>an employee relationship </a:t>
            </a:r>
            <a:r>
              <a:rPr lang="en-GB" dirty="0" smtClean="0">
                <a:latin typeface="Arial" pitchFamily="34" charset="0"/>
                <a:cs typeface="Arial" pitchFamily="34" charset="0"/>
              </a:rPr>
              <a:t>where the </a:t>
            </a:r>
            <a:r>
              <a:rPr lang="en-GB" b="1" i="1" dirty="0" smtClean="0">
                <a:solidFill>
                  <a:srgbClr val="0000FF"/>
                </a:solidFill>
                <a:latin typeface="Arial" pitchFamily="34" charset="0"/>
                <a:cs typeface="Arial" pitchFamily="34" charset="0"/>
              </a:rPr>
              <a:t>employee regards themselves a stakeholder </a:t>
            </a:r>
            <a:r>
              <a:rPr lang="en-GB" dirty="0" smtClean="0">
                <a:latin typeface="Arial" pitchFamily="34" charset="0"/>
                <a:cs typeface="Arial" pitchFamily="34" charset="0"/>
              </a:rPr>
              <a:t>in the long tem success of the company” </a:t>
            </a:r>
          </a:p>
          <a:p>
            <a:pPr marL="36000">
              <a:buNone/>
            </a:pPr>
            <a:r>
              <a:rPr lang="en-GB" sz="1200" dirty="0" smtClean="0">
                <a:latin typeface="Arial" pitchFamily="34" charset="0"/>
                <a:cs typeface="Arial" pitchFamily="34" charset="0"/>
              </a:rPr>
              <a:t>							(</a:t>
            </a:r>
            <a:r>
              <a:rPr lang="en-GB" sz="1200" dirty="0" err="1" smtClean="0"/>
              <a:t>Murton</a:t>
            </a:r>
            <a:r>
              <a:rPr lang="en-GB" sz="1200" dirty="0" smtClean="0"/>
              <a:t> et al, </a:t>
            </a:r>
            <a:r>
              <a:rPr lang="en-GB" sz="1200" dirty="0" smtClean="0"/>
              <a:t>2010: p93</a:t>
            </a:r>
            <a:r>
              <a:rPr lang="en-GB" sz="1200" dirty="0" smtClean="0"/>
              <a:t>)</a:t>
            </a:r>
            <a:r>
              <a:rPr lang="en-GB" dirty="0" smtClean="0">
                <a:latin typeface="Arial" pitchFamily="34" charset="0"/>
                <a:cs typeface="Arial" pitchFamily="34" charset="0"/>
              </a:rPr>
              <a:t>						</a:t>
            </a:r>
            <a:endParaRPr lang="en-GB" dirty="0">
              <a:latin typeface="Arial" pitchFamily="34" charset="0"/>
              <a:cs typeface="Arial" pitchFamily="34" charset="0"/>
            </a:endParaRPr>
          </a:p>
        </p:txBody>
      </p:sp>
      <p:sp>
        <p:nvSpPr>
          <p:cNvPr id="3" name="Title 2"/>
          <p:cNvSpPr>
            <a:spLocks noGrp="1"/>
          </p:cNvSpPr>
          <p:nvPr>
            <p:ph type="title"/>
          </p:nvPr>
        </p:nvSpPr>
        <p:spPr>
          <a:xfrm>
            <a:off x="457200" y="418654"/>
            <a:ext cx="8229600" cy="850106"/>
          </a:xfrm>
        </p:spPr>
        <p:txBody>
          <a:bodyPr>
            <a:normAutofit/>
          </a:bodyPr>
          <a:lstStyle/>
          <a:p>
            <a:pPr algn="l"/>
            <a:r>
              <a:rPr lang="en-GB" sz="3200" dirty="0" smtClean="0">
                <a:solidFill>
                  <a:schemeClr val="tx2"/>
                </a:solidFill>
                <a:cs typeface="Arial" pitchFamily="34" charset="0"/>
              </a:rPr>
              <a:t>The ideal situation</a:t>
            </a:r>
            <a:endParaRPr lang="en-GB" sz="3200" dirty="0">
              <a:solidFill>
                <a:schemeClr val="tx2"/>
              </a:solidFill>
              <a:cs typeface="Arial" pitchFamily="34" charset="0"/>
            </a:endParaRPr>
          </a:p>
        </p:txBody>
      </p:sp>
      <p:sp>
        <p:nvSpPr>
          <p:cNvPr id="4" name="Slide Number Placeholder 3"/>
          <p:cNvSpPr>
            <a:spLocks noGrp="1"/>
          </p:cNvSpPr>
          <p:nvPr>
            <p:ph type="sldNum" sz="quarter" idx="12"/>
          </p:nvPr>
        </p:nvSpPr>
        <p:spPr/>
        <p:txBody>
          <a:bodyPr/>
          <a:lstStyle/>
          <a:p>
            <a:fld id="{320C299A-7214-4367-9926-2D52E6C2B859}" type="slidenum">
              <a:rPr lang="en-GB" smtClean="0"/>
              <a:pPr/>
              <a:t>18</a:t>
            </a:fld>
            <a:endParaRPr lang="en-GB"/>
          </a:p>
        </p:txBody>
      </p:sp>
    </p:spTree>
    <p:extLst>
      <p:ext uri="{BB962C8B-B14F-4D97-AF65-F5344CB8AC3E}">
        <p14:creationId xmlns:p14="http://schemas.microsoft.com/office/powerpoint/2010/main" val="747216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2">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grpId="0" nodeType="clickEffect">
                                  <p:stCondLst>
                                    <p:cond delay="0"/>
                                  </p:stCondLst>
                                  <p:childTnLst>
                                    <p:animRot by="21600000">
                                      <p:cBhvr>
                                        <p:cTn id="14" dur="2000" fill="hold"/>
                                        <p:tgtEl>
                                          <p:spTgt spid="2">
                                            <p:txEl>
                                              <p:pRg st="1" end="1"/>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21" presetClass="emph" presetSubtype="0" fill="hold" grpId="1" nodeType="clickEffect">
                                  <p:stCondLst>
                                    <p:cond delay="0"/>
                                  </p:stCondLst>
                                  <p:childTnLst>
                                    <p:animClr clrSpc="hsl" dir="cw">
                                      <p:cBhvr override="childStyle">
                                        <p:cTn id="18" dur="500" fill="hold"/>
                                        <p:tgtEl>
                                          <p:spTgt spid="2">
                                            <p:txEl>
                                              <p:pRg st="0" end="0"/>
                                            </p:txEl>
                                          </p:spTgt>
                                        </p:tgtEl>
                                        <p:attrNameLst>
                                          <p:attrName>style.color</p:attrName>
                                        </p:attrNameLst>
                                      </p:cBhvr>
                                      <p:by>
                                        <p:hsl h="7200000" s="0" l="0"/>
                                      </p:by>
                                    </p:animClr>
                                    <p:animClr clrSpc="hsl" dir="cw">
                                      <p:cBhvr>
                                        <p:cTn id="19" dur="500" fill="hold"/>
                                        <p:tgtEl>
                                          <p:spTgt spid="2">
                                            <p:txEl>
                                              <p:pRg st="0" end="0"/>
                                            </p:txEl>
                                          </p:spTgt>
                                        </p:tgtEl>
                                        <p:attrNameLst>
                                          <p:attrName>fillcolor</p:attrName>
                                        </p:attrNameLst>
                                      </p:cBhvr>
                                      <p:by>
                                        <p:hsl h="7200000" s="0" l="0"/>
                                      </p:by>
                                    </p:animClr>
                                    <p:animClr clrSpc="hsl" dir="cw">
                                      <p:cBhvr>
                                        <p:cTn id="20" dur="500" fill="hold"/>
                                        <p:tgtEl>
                                          <p:spTgt spid="2">
                                            <p:txEl>
                                              <p:pRg st="0" end="0"/>
                                            </p:txEl>
                                          </p:spTgt>
                                        </p:tgtEl>
                                        <p:attrNameLst>
                                          <p:attrName>stroke.color</p:attrName>
                                        </p:attrNameLst>
                                      </p:cBhvr>
                                      <p:by>
                                        <p:hsl h="7200000" s="0" l="0"/>
                                      </p:by>
                                    </p:animClr>
                                    <p:set>
                                      <p:cBhvr>
                                        <p:cTn id="21" dur="500" fill="hold"/>
                                        <p:tgtEl>
                                          <p:spTgt spid="2">
                                            <p:txEl>
                                              <p:pRg st="0" end="0"/>
                                            </p:txEl>
                                          </p:spTgt>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21" presetClass="emph" presetSubtype="0" fill="hold" grpId="1" nodeType="clickEffect">
                                  <p:stCondLst>
                                    <p:cond delay="0"/>
                                  </p:stCondLst>
                                  <p:childTnLst>
                                    <p:animClr clrSpc="hsl" dir="cw">
                                      <p:cBhvr override="childStyle">
                                        <p:cTn id="25" dur="500" fill="hold"/>
                                        <p:tgtEl>
                                          <p:spTgt spid="2">
                                            <p:txEl>
                                              <p:pRg st="1" end="1"/>
                                            </p:txEl>
                                          </p:spTgt>
                                        </p:tgtEl>
                                        <p:attrNameLst>
                                          <p:attrName>style.color</p:attrName>
                                        </p:attrNameLst>
                                      </p:cBhvr>
                                      <p:by>
                                        <p:hsl h="7200000" s="0" l="0"/>
                                      </p:by>
                                    </p:animClr>
                                    <p:animClr clrSpc="hsl" dir="cw">
                                      <p:cBhvr>
                                        <p:cTn id="26" dur="500" fill="hold"/>
                                        <p:tgtEl>
                                          <p:spTgt spid="2">
                                            <p:txEl>
                                              <p:pRg st="1" end="1"/>
                                            </p:txEl>
                                          </p:spTgt>
                                        </p:tgtEl>
                                        <p:attrNameLst>
                                          <p:attrName>fillcolor</p:attrName>
                                        </p:attrNameLst>
                                      </p:cBhvr>
                                      <p:by>
                                        <p:hsl h="7200000" s="0" l="0"/>
                                      </p:by>
                                    </p:animClr>
                                    <p:animClr clrSpc="hsl" dir="cw">
                                      <p:cBhvr>
                                        <p:cTn id="27" dur="500" fill="hold"/>
                                        <p:tgtEl>
                                          <p:spTgt spid="2">
                                            <p:txEl>
                                              <p:pRg st="1" end="1"/>
                                            </p:txEl>
                                          </p:spTgt>
                                        </p:tgtEl>
                                        <p:attrNameLst>
                                          <p:attrName>stroke.color</p:attrName>
                                        </p:attrNameLst>
                                      </p:cBhvr>
                                      <p:by>
                                        <p:hsl h="7200000" s="0" l="0"/>
                                      </p:by>
                                    </p:animClr>
                                    <p:set>
                                      <p:cBhvr>
                                        <p:cTn id="28" dur="500" fill="hold"/>
                                        <p:tgtEl>
                                          <p:spTgt spid="2">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p"/>
      <p:bldP spid="3"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1357</TotalTime>
  <Words>919</Words>
  <Application>Microsoft Office PowerPoint</Application>
  <PresentationFormat>On-screen Show (4:3)</PresentationFormat>
  <Paragraphs>164</Paragraphs>
  <Slides>18</Slides>
  <Notes>18</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7" baseType="lpstr">
      <vt:lpstr>Arial</vt:lpstr>
      <vt:lpstr>Calibri</vt:lpstr>
      <vt:lpstr>Garamond</vt:lpstr>
      <vt:lpstr>Myriad Pro</vt:lpstr>
      <vt:lpstr>Tahoma</vt:lpstr>
      <vt:lpstr>Times New Roman</vt:lpstr>
      <vt:lpstr>Wingdings</vt:lpstr>
      <vt:lpstr>20140311PresentationUWTSDTemplate</vt:lpstr>
      <vt:lpstr>Bitmap Image</vt:lpstr>
      <vt:lpstr> Motivation </vt:lpstr>
      <vt:lpstr>Motivation at work: significance for employers  &amp; employees </vt:lpstr>
      <vt:lpstr>What is motivation?</vt:lpstr>
      <vt:lpstr>PowerPoint Presentation</vt:lpstr>
      <vt:lpstr>Motivation and Job Performance </vt:lpstr>
      <vt:lpstr>What motivates people to work?</vt:lpstr>
      <vt:lpstr>Motivation</vt:lpstr>
      <vt:lpstr>Motivation Theory</vt:lpstr>
      <vt:lpstr>Early Ideas on Work Motivation </vt:lpstr>
      <vt:lpstr>Early Ideas on Work Motivation</vt:lpstr>
      <vt:lpstr>Key Motivation Theories</vt:lpstr>
      <vt:lpstr>Key Motivation Theories</vt:lpstr>
      <vt:lpstr>Vroom’s Expectancy Theory</vt:lpstr>
      <vt:lpstr>Vroom’s expectancy theory</vt:lpstr>
      <vt:lpstr>Equity Theory (Adams,1963)</vt:lpstr>
      <vt:lpstr>PowerPoint Presentation</vt:lpstr>
      <vt:lpstr>PowerPoint Presentation</vt:lpstr>
      <vt:lpstr>The ideal situation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Hayward</cp:lastModifiedBy>
  <cp:revision>39</cp:revision>
  <cp:lastPrinted>2016-10-27T11:17:58Z</cp:lastPrinted>
  <dcterms:created xsi:type="dcterms:W3CDTF">2015-04-14T15:21:28Z</dcterms:created>
  <dcterms:modified xsi:type="dcterms:W3CDTF">2019-01-04T15:34:25Z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