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85" r:id="rId5"/>
    <p:sldMasterId id="2147483698" r:id="rId6"/>
  </p:sldMasterIdLst>
  <p:notesMasterIdLst>
    <p:notesMasterId r:id="rId34"/>
  </p:notesMasterIdLst>
  <p:sldIdLst>
    <p:sldId id="312" r:id="rId7"/>
    <p:sldId id="311" r:id="rId8"/>
    <p:sldId id="339" r:id="rId9"/>
    <p:sldId id="321" r:id="rId10"/>
    <p:sldId id="260" r:id="rId11"/>
    <p:sldId id="286" r:id="rId12"/>
    <p:sldId id="303" r:id="rId13"/>
    <p:sldId id="304" r:id="rId14"/>
    <p:sldId id="308" r:id="rId15"/>
    <p:sldId id="309" r:id="rId16"/>
    <p:sldId id="315" r:id="rId17"/>
    <p:sldId id="314" r:id="rId18"/>
    <p:sldId id="310" r:id="rId19"/>
    <p:sldId id="313" r:id="rId20"/>
    <p:sldId id="316" r:id="rId21"/>
    <p:sldId id="319" r:id="rId22"/>
    <p:sldId id="320" r:id="rId23"/>
    <p:sldId id="322" r:id="rId24"/>
    <p:sldId id="340" r:id="rId25"/>
    <p:sldId id="324" r:id="rId26"/>
    <p:sldId id="325" r:id="rId27"/>
    <p:sldId id="326" r:id="rId28"/>
    <p:sldId id="327" r:id="rId29"/>
    <p:sldId id="328" r:id="rId30"/>
    <p:sldId id="329" r:id="rId31"/>
    <p:sldId id="330" r:id="rId32"/>
    <p:sldId id="331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8003" autoAdjust="0"/>
    <p:restoredTop sz="95954" autoAdjust="0"/>
  </p:normalViewPr>
  <p:slideViewPr>
    <p:cSldViewPr>
      <p:cViewPr varScale="1">
        <p:scale>
          <a:sx n="73" d="100"/>
          <a:sy n="73" d="100"/>
        </p:scale>
        <p:origin x="-7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3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layout/>
      <c:txPr>
        <a:bodyPr/>
        <a:lstStyle/>
        <a:p>
          <a:pPr>
            <a:defRPr lang="en-US">
              <a:solidFill>
                <a:schemeClr val="tx2"/>
              </a:solidFill>
            </a:defRPr>
          </a:pPr>
          <a:endParaRPr lang="en-US"/>
        </a:p>
      </c:txPr>
    </c:title>
    <c:view3D>
      <c:rAngAx val="1"/>
    </c:view3D>
    <c:plotArea>
      <c:layout/>
      <c:bar3DChart>
        <c:barDir val="col"/>
        <c:grouping val="clustered"/>
        <c:ser>
          <c:idx val="0"/>
          <c:order val="0"/>
          <c:tx>
            <c:strRef>
              <c:f>Sheet1!$H$1</c:f>
              <c:strCache>
                <c:ptCount val="1"/>
                <c:pt idx="0">
                  <c:v>Response</c:v>
                </c:pt>
              </c:strCache>
            </c:strRef>
          </c:tx>
          <c:cat>
            <c:strRef>
              <c:f>Sheet1!$G$2:$G$6</c:f>
              <c:strCache>
                <c:ptCount val="5"/>
                <c:pt idx="0">
                  <c:v>Very Poor</c:v>
                </c:pt>
                <c:pt idx="1">
                  <c:v>Poor</c:v>
                </c:pt>
                <c:pt idx="2">
                  <c:v>OK</c:v>
                </c:pt>
                <c:pt idx="3">
                  <c:v>Good</c:v>
                </c:pt>
                <c:pt idx="4">
                  <c:v>Very Good</c:v>
                </c:pt>
              </c:strCache>
            </c:strRef>
          </c:cat>
          <c:val>
            <c:numRef>
              <c:f>Sheet1!$H$2:$H$6</c:f>
              <c:numCache>
                <c:formatCode>General</c:formatCode>
                <c:ptCount val="5"/>
                <c:pt idx="0">
                  <c:v>7</c:v>
                </c:pt>
                <c:pt idx="1">
                  <c:v>18</c:v>
                </c:pt>
                <c:pt idx="2">
                  <c:v>31</c:v>
                </c:pt>
                <c:pt idx="3">
                  <c:v>30</c:v>
                </c:pt>
                <c:pt idx="4">
                  <c:v>23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B9E8-484E-8E6E-0F1C369D4631}"/>
            </c:ext>
          </c:extLst>
        </c:ser>
        <c:shape val="box"/>
        <c:axId val="69924736"/>
        <c:axId val="69926272"/>
        <c:axId val="0"/>
      </c:bar3DChart>
      <c:catAx>
        <c:axId val="69924736"/>
        <c:scaling>
          <c:orientation val="minMax"/>
        </c:scaling>
        <c:axPos val="b"/>
        <c:numFmt formatCode="General" sourceLinked="0"/>
        <c:tickLblPos val="nextTo"/>
        <c:txPr>
          <a:bodyPr/>
          <a:lstStyle/>
          <a:p>
            <a:pPr>
              <a:defRPr lang="en-US"/>
            </a:pPr>
            <a:endParaRPr lang="en-US"/>
          </a:p>
        </c:txPr>
        <c:crossAx val="69926272"/>
        <c:crosses val="autoZero"/>
        <c:auto val="1"/>
        <c:lblAlgn val="ctr"/>
        <c:lblOffset val="100"/>
      </c:catAx>
      <c:valAx>
        <c:axId val="69926272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lang="en-US"/>
            </a:pPr>
            <a:endParaRPr lang="en-US"/>
          </a:p>
        </c:txPr>
        <c:crossAx val="69924736"/>
        <c:crosses val="autoZero"/>
        <c:crossBetween val="between"/>
      </c:valAx>
    </c:plotArea>
    <c:legend>
      <c:legendPos val="r"/>
      <c:layout/>
      <c:txPr>
        <a:bodyPr/>
        <a:lstStyle/>
        <a:p>
          <a:pPr>
            <a:defRPr lang="en-US"/>
          </a:pPr>
          <a:endParaRPr lang="en-US"/>
        </a:p>
      </c:txPr>
    </c:legend>
    <c:plotVisOnly val="1"/>
    <c:dispBlanksAs val="gap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3B372-BCAD-4897-9C6F-A59F2B70ECF9}" type="datetimeFigureOut">
              <a:rPr lang="en-GB" smtClean="0"/>
              <a:pPr/>
              <a:t>30/11/2017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926C3-F140-468B-B161-B375968E46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12130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4BE5592-A7F8-4B76-8908-E43A55B4D29F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70191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E6E621-1B00-49B7-8BCE-FD00D6A7E284}" type="slidenum">
              <a:rPr lang="en-GB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86686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252932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3D690-BDC5-4917-BB5C-4A263200E934}" type="slidenum">
              <a:rPr lang="en-GB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50329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75343B-2B5E-4B84-A4C6-212C523A7E2B}" type="slidenum">
              <a:rPr lang="en-GB"/>
              <a:pPr/>
              <a:t>21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6072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81509-FC65-43B4-AA71-403258B96DBF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32773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A4D3E-DFE6-4F7E-B838-9F29AC3282A6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37318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7DF244-CD1F-46D1-BBC2-96302DDAC89F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718275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B9EA70-CD52-4B22-BFAC-4BBBDFE7F62D}" type="slidenum">
              <a:rPr lang="en-GB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44915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74BFEF-39D4-4D03-BD56-59A5B613255E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458742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25293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2328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60474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2834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32677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813618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9012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5271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975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6369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1707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30948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="" xmlns:p14="http://schemas.microsoft.com/office/powerpoint/2010/main" val="3226746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0789025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25026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04091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763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913540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96323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356600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05878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85481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930594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517980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="" xmlns:p14="http://schemas.microsoft.com/office/powerpoint/2010/main" val="2985937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279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871409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311680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81427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97195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066184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5384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707229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482737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67482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9037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7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11/30/2017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20762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11/30/2017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778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46655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1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2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3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31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4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6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5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30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6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Rounded MT Bold" panose="020F0704030504030204" pitchFamily="34" charset="0"/>
              </a:rPr>
              <a:t>Overview of Research and Data Handling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36510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Initial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‘raw data’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(letters and numbers with no specific meaning) are transformed into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Possession of certain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can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bring Knowledge</a:t>
            </a:r>
            <a:endParaRPr lang="en-GB" sz="2400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 can act upon that 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Knowledge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to effect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change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if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required.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can be collected in several ways using both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primary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secondary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sources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Statistics can be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used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produce graphs and charts to illustrate data meaningfully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0898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Why collect information?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36510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Information is used at all levels and in all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functions/departments within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organisations:</a:t>
            </a:r>
          </a:p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70000"/>
              </a:lnSpc>
              <a:buFont typeface="Wingdings" charset="2"/>
              <a:buChar char="§"/>
            </a:pPr>
            <a:r>
              <a:rPr lang="en-GB" sz="29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Planning: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making decisions about staff, premises, equipment, customers. </a:t>
            </a:r>
          </a:p>
          <a:p>
            <a:pPr>
              <a:lnSpc>
                <a:spcPct val="170000"/>
              </a:lnSpc>
              <a:buFont typeface="Wingdings" charset="2"/>
              <a:buChar char="§"/>
            </a:pPr>
            <a:r>
              <a:rPr lang="en-GB" sz="29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>
              <a:lnSpc>
                <a:spcPct val="170000"/>
              </a:lnSpc>
            </a:pPr>
            <a:r>
              <a:rPr lang="en-GB" sz="29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Recording: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9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9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i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order to plan you must have information to base your plans on. </a:t>
            </a: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dirty="0">
                <a:latin typeface="Calibri" panose="020F0502020204030204" pitchFamily="34" charset="0"/>
                <a:cs typeface="Calibri" panose="020F0502020204030204" pitchFamily="34" charset="0"/>
              </a:rPr>
              <a:t>Organisations collect a wealth of information as part of their normal operations  - they record  purchases, sales, returns, deliveries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82291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collect information?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Measurement: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Organisations</a:t>
            </a:r>
            <a: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  <a:t> must measure their performance in order to be successful. </a:t>
            </a:r>
            <a:br>
              <a:rPr lang="en-US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may be done by collecting and </a:t>
            </a:r>
            <a:r>
              <a:rPr lang="en-US" i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analysing</a:t>
            </a:r>
            <a:r>
              <a:rPr lang="en-US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information on sales, costs and profits.</a:t>
            </a:r>
            <a:endParaRPr lang="en-GB" i="1" dirty="0" smtClean="0"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95536" y="260648"/>
            <a:ext cx="288032" cy="504056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835025" y="116632"/>
            <a:ext cx="7772400" cy="854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en-US" sz="4000" dirty="0">
                <a:latin typeface="Arial Rounded MT Bold" panose="020F0704030504030204" pitchFamily="34" charset="0"/>
              </a:rPr>
              <a:t>Types of Data</a:t>
            </a:r>
            <a:endParaRPr lang="en-GB" sz="4000" dirty="0">
              <a:latin typeface="Arial Rounded MT Bold" panose="020F0704030504030204" pitchFamily="34" charset="0"/>
              <a:cs typeface="Times New Roman" charset="0"/>
            </a:endParaRP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755576" y="1024929"/>
            <a:ext cx="7769225" cy="4636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l">
              <a:lnSpc>
                <a:spcPct val="90000"/>
              </a:lnSpc>
              <a:spcBef>
                <a:spcPct val="20000"/>
              </a:spcBef>
              <a:buSzPct val="90000"/>
            </a:pP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Categorical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1257300" lvl="2" indent="-342900" algn="l">
              <a:lnSpc>
                <a:spcPct val="90000"/>
              </a:lnSpc>
              <a:spcBef>
                <a:spcPct val="20000"/>
              </a:spcBef>
              <a:buSzPct val="70000"/>
              <a:buFont typeface="Wingdings" pitchFamily="2" charset="2"/>
              <a:buChar char="q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Do you currently </a:t>
            </a:r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shop at Tesco?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143000" lvl="2" indent="-228600" algn="l">
              <a:lnSpc>
                <a:spcPct val="90000"/>
              </a:lnSpc>
              <a:spcBef>
                <a:spcPct val="20000"/>
              </a:spcBef>
              <a:buSzPct val="70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Yes                          No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  <a:buSzPct val="90000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lnSpc>
                <a:spcPct val="90000"/>
              </a:lnSpc>
              <a:spcBef>
                <a:spcPct val="20000"/>
              </a:spcBef>
              <a:buSzPct val="90000"/>
            </a:pPr>
            <a:r>
              <a:rPr lang="en-US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Numerical </a:t>
            </a:r>
          </a:p>
          <a:p>
            <a:pPr marL="1257300" lvl="2" indent="-342900" algn="l">
              <a:lnSpc>
                <a:spcPct val="90000"/>
              </a:lnSpc>
              <a:spcBef>
                <a:spcPct val="20000"/>
              </a:spcBef>
              <a:buSzPct val="70000"/>
              <a:buFont typeface="Wingdings" pitchFamily="2" charset="2"/>
              <a:buChar char="q"/>
            </a:pPr>
            <a:r>
              <a:rPr lang="en-US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How many times a month do you shop at Tesco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(Number)</a:t>
            </a:r>
          </a:p>
          <a:p>
            <a:pPr marL="1143000" lvl="2" indent="-228600" algn="l">
              <a:lnSpc>
                <a:spcPct val="90000"/>
              </a:lnSpc>
              <a:spcBef>
                <a:spcPct val="20000"/>
              </a:spcBef>
              <a:buSzPct val="70000"/>
              <a:buFontTx/>
              <a:buBlip>
                <a:blip r:embed="rId3"/>
              </a:buBlip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263280" y="1916832"/>
            <a:ext cx="2286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5910436" y="1916832"/>
            <a:ext cx="2286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9149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83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rial Rounded MT Bold" panose="020F0704030504030204" pitchFamily="34" charset="0"/>
              </a:rPr>
              <a:t>Primary Source</a:t>
            </a:r>
          </a:p>
          <a:p>
            <a:pPr algn="ctr"/>
            <a:r>
              <a:rPr lang="en-GB" sz="4800" dirty="0">
                <a:latin typeface="Arial Rounded MT Bold" panose="020F0704030504030204" pitchFamily="34" charset="0"/>
              </a:rPr>
              <a:t>Collection Methods</a:t>
            </a:r>
          </a:p>
        </p:txBody>
      </p:sp>
    </p:spTree>
    <p:extLst>
      <p:ext uri="{BB962C8B-B14F-4D97-AF65-F5344CB8AC3E}">
        <p14:creationId xmlns="" xmlns:p14="http://schemas.microsoft.com/office/powerpoint/2010/main" val="304267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152128"/>
            <a:ext cx="8229600" cy="43651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self completion (e.g. online or postal)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telephone survey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face to face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factual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opinion based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3876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133" y="1152128"/>
            <a:ext cx="8229600" cy="43651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Respondent knows exactly what to do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Clear, neat, attractive layout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Polite and professional tone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ask what you need to know – no more, no less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Too long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Inappropriate design or language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593309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4365104"/>
          </a:xfrm>
        </p:spPr>
        <p:txBody>
          <a:bodyPr>
            <a:normAutofit lnSpcReduction="10000"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negatives or double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negatives-Do you dislike chocolate. Do you dislike milk and dark chocolate.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Ambiguous-Do you think shopping in Swansea has changed in the last 5 years.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with the words ‘usually’ or ‘recently’ etc.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leading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questions-Will you be voting Labour again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that don’t itemise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alternatives-</a:t>
            </a:r>
            <a:r>
              <a:rPr lang="en-GB" sz="24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Likert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 scale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Inconsistent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questions- Some are yes/no some are tick box.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potentially embarrassing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direct classification questions (how old are you)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12572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Questionnaire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36510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60000"/>
              </a:lnSpc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Combining the two questions into one question makes it unclear which attitude is being measured, as each question may elicit a different attitude.</a:t>
            </a:r>
          </a:p>
          <a:p>
            <a:pPr>
              <a:lnSpc>
                <a:spcPct val="160000"/>
              </a:lnSpc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Tip: if the word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“and”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appears in a question, check to verify whether it is a double-barrelled question.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63170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Which method to use?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 fontScale="62500" lnSpcReduction="2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This requires a little information, in the same format, from a large number of staff. 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questionnaires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This requires detailed information on personal views. 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interviews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(either individual or group).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This requires information about consumer behaviour, most easily obtained by counting events. </a:t>
            </a: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GB" dirty="0" smtClean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observation or electronic data collection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1900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purpose of 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descriptive statistics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is to summarise or display data so we can quickly obtain an overview.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play an important role today because of the vast amount of data readily available at our fingertips.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enable us to accurately summarise data to obtain the “big picture” - either graphically or numerically.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most common descriptive statistic is the </a:t>
            </a:r>
            <a:r>
              <a:rPr lang="en-US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average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841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 smtClean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Statistics</a:t>
            </a:r>
            <a:r>
              <a:rPr lang="en-US" sz="2000" dirty="0" smtClean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allow us to make claims or form conclusions about a population based on a sample of data from that population.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They cover a large variety of techniques that allow us to make actual claims about a population based on a sample of data.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0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in statistics represents all possible measurements or outcomes. 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US" sz="20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sample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refers to a portion of the population that is representative of the population from which it was selected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5826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Sampling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365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Virtually all statistical results are based on the measurements of a sample drawn from a population. </a:t>
            </a:r>
          </a:p>
          <a:p>
            <a:pPr marL="457200" lvl="1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E.g. 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People between 16 and 25 are a sample of the population of the UK.</a:t>
            </a:r>
          </a:p>
          <a:p>
            <a:pPr marL="457200" lvl="1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Measuring the entire population could be very expensive or even impossible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 can get very accurate information from samples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20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Once data has been collected, it must be organised and summarised numerically. </a:t>
            </a:r>
          </a:p>
          <a:p>
            <a:pPr>
              <a:lnSpc>
                <a:spcPct val="150000"/>
              </a:lnSpc>
              <a:buFont typeface="Wingdings" charset="2"/>
              <a:buNone/>
            </a:pP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of graphs and charts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summarise information in such a way as to create a simplified and clear picture of the data.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9240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Presenting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71322"/>
            <a:ext cx="8229600" cy="43651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frequency table is a useful way to indicate how many units fall into different groupings.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make a frequency table, first determine the groupings, then count how many values fall in each group.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0907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cap="none" dirty="0">
                <a:latin typeface="Arial Rounded MT Bold" panose="020F0704030504030204" pitchFamily="34" charset="0"/>
              </a:rPr>
              <a:t>Creating a graph from the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/>
          </p:nvPr>
        </p:nvGraphicFramePr>
        <p:xfrm>
          <a:off x="1763688" y="3429000"/>
          <a:ext cx="4536504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6825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26825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Very Poor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000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Excellent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83568" y="1052736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Create a table of the responses and the frequency and add these into two columns in Excel.</a:t>
            </a:r>
          </a:p>
          <a:p>
            <a:pPr algn="l"/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3131840" y="1772816"/>
          <a:ext cx="1800200" cy="1383218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925817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87438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4426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Response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Frequency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31878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Very Poor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Poor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18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OK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Good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1562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Very Good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23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4624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r>
              <a:rPr lang="en-GB" sz="3600" cap="none" dirty="0">
                <a:latin typeface="Arial Rounded MT Bold" panose="020F0704030504030204" pitchFamily="34" charset="0"/>
              </a:rPr>
              <a:t>A Column Chart of the Frequency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196752"/>
            <a:ext cx="7920880" cy="4464496"/>
          </a:xfrm>
        </p:spPr>
        <p:txBody>
          <a:bodyPr/>
          <a:lstStyle/>
          <a:p>
            <a:pPr marL="285750" indent="-28575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 the data in the two columns, </a:t>
            </a:r>
          </a:p>
          <a:p>
            <a:pPr marL="285750" indent="-28575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Click on Insert: Charts: Column and choose a type of Column.</a:t>
            </a:r>
          </a:p>
          <a:p>
            <a:pPr marL="285750" indent="-285750"/>
            <a:endParaRPr lang="en-GB" dirty="0"/>
          </a:p>
          <a:p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1867230" y="2276872"/>
          <a:ext cx="5513082" cy="33123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8558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cap="none" dirty="0">
                <a:latin typeface="Arial Rounded MT Bold" panose="020F0704030504030204" pitchFamily="34" charset="0"/>
                <a:ea typeface="Arial" charset="0"/>
                <a:cs typeface="Arial" charset="0"/>
              </a:rPr>
              <a:t>Charts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052736"/>
            <a:ext cx="7924800" cy="4464496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Char char="Ø"/>
            </a:pP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Bar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charts	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Simple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Stacked</a:t>
            </a: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Multiple	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Pie charts 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Scatter Diagrams</a:t>
            </a:r>
          </a:p>
        </p:txBody>
      </p:sp>
    </p:spTree>
    <p:extLst>
      <p:ext uri="{BB962C8B-B14F-4D97-AF65-F5344CB8AC3E}">
        <p14:creationId xmlns="" xmlns:p14="http://schemas.microsoft.com/office/powerpoint/2010/main" val="78111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cap="none" dirty="0">
                <a:latin typeface="Arial Rounded MT Bold" panose="020F0704030504030204" pitchFamily="34" charset="0"/>
              </a:rPr>
              <a:t>Graphs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4294967295"/>
          </p:nvPr>
        </p:nvSpPr>
        <p:spPr>
          <a:xfrm>
            <a:off x="539552" y="1412776"/>
            <a:ext cx="7924800" cy="4114800"/>
          </a:xfrm>
        </p:spPr>
        <p:txBody>
          <a:bodyPr/>
          <a:lstStyle/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are equally important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289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215516" y="908720"/>
            <a:ext cx="8712968" cy="1286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 bar chart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has a number of variations such as the stacked bar chart and the multiple bar chart, illustrated as follows, based on the production output of four companies over three successive months. </a:t>
            </a:r>
          </a:p>
        </p:txBody>
      </p:sp>
      <p:graphicFrame>
        <p:nvGraphicFramePr>
          <p:cNvPr id="6146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201085046"/>
              </p:ext>
            </p:extLst>
          </p:nvPr>
        </p:nvGraphicFramePr>
        <p:xfrm>
          <a:off x="1547664" y="2185973"/>
          <a:ext cx="5688632" cy="3439228"/>
        </p:xfrm>
        <a:graphic>
          <a:graphicData uri="http://schemas.openxmlformats.org/presentationml/2006/ole">
            <p:oleObj spid="_x0000_s1028" name="Worksheet" r:id="rId4" imgW="4320000" imgH="2126160" progId="">
              <p:embed/>
            </p:oleObj>
          </a:graphicData>
        </a:graphic>
      </p:graphicFrame>
      <p:sp>
        <p:nvSpPr>
          <p:cNvPr id="5" name="AutoShape 2"/>
          <p:cNvSpPr txBox="1">
            <a:spLocks noChangeArrowheads="1"/>
          </p:cNvSpPr>
          <p:nvPr/>
        </p:nvSpPr>
        <p:spPr>
          <a:xfrm>
            <a:off x="457200" y="188640"/>
            <a:ext cx="822960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 dirty="0">
                <a:ln>
                  <a:noFill/>
                </a:ln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j-ea"/>
                <a:cs typeface="Times New Roman" charset="0"/>
              </a:rPr>
              <a:t>Multiple Bar Charts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0671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ChangeArrowheads="1"/>
          </p:cNvSpPr>
          <p:nvPr/>
        </p:nvSpPr>
        <p:spPr bwMode="auto">
          <a:xfrm>
            <a:off x="1475656" y="188640"/>
            <a:ext cx="57912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+mj-lt"/>
                <a:cs typeface="Times New Roman" charset="0"/>
              </a:rPr>
              <a:t> </a:t>
            </a:r>
            <a:r>
              <a:rPr lang="en-US" sz="4000" dirty="0">
                <a:latin typeface="Arial Rounded MT Bold" panose="020F0704030504030204" pitchFamily="34" charset="0"/>
                <a:cs typeface="Times New Roman" charset="0"/>
              </a:rPr>
              <a:t>Stacked bar charts</a:t>
            </a:r>
            <a:endParaRPr lang="en-GB" sz="4000" dirty="0">
              <a:latin typeface="Arial Rounded MT Bold" panose="020F0704030504030204" pitchFamily="34" charset="0"/>
              <a:cs typeface="Times New Roman" charset="0"/>
            </a:endParaRPr>
          </a:p>
        </p:txBody>
      </p:sp>
      <p:graphicFrame>
        <p:nvGraphicFramePr>
          <p:cNvPr id="7170" name="Object 3"/>
          <p:cNvGraphicFramePr>
            <a:graphicFrameLocks noChangeAspect="1"/>
          </p:cNvGraphicFramePr>
          <p:nvPr>
            <p:extLst/>
          </p:nvPr>
        </p:nvGraphicFramePr>
        <p:xfrm>
          <a:off x="1134108" y="1340768"/>
          <a:ext cx="6474296" cy="3646979"/>
        </p:xfrm>
        <a:graphic>
          <a:graphicData uri="http://schemas.openxmlformats.org/presentationml/2006/ole">
            <p:oleObj spid="_x0000_s2052" name="Worksheet" r:id="rId4" imgW="4263840" imgH="2036160" progId="">
              <p:embed/>
            </p:oleObj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8700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76064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GB" sz="3600" cap="none" dirty="0">
                <a:latin typeface="Arial Rounded MT Bold" panose="020F0704030504030204" pitchFamily="34" charset="0"/>
                <a:cs typeface="Times New Roman" charset="0"/>
              </a:rPr>
              <a:t>Pie Charts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908720"/>
            <a:ext cx="7924800" cy="511256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Pie charts use simple data to 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emphasise</a:t>
            </a: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 differences or similarities.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Six categories of data is the maximum that can realistically be accommodated in a pie-chart.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Pie charts are commonly used to describe data from relative frequency distributions.</a:t>
            </a:r>
            <a:endParaRPr lang="en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Data must first be converted to degrees of a full circle.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Full circle = 360 degrees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Exploded pie charts allow you to emphasise particular elements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089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1403648" y="896526"/>
            <a:ext cx="6019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Region:      North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South               East                 West</a:t>
            </a:r>
          </a:p>
          <a:p>
            <a:pPr algn="just"/>
            <a:endParaRPr lang="en-US" sz="2000" b="1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Sales:            25       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10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                45                     25 </a:t>
            </a:r>
          </a:p>
        </p:txBody>
      </p:sp>
      <p:graphicFrame>
        <p:nvGraphicFramePr>
          <p:cNvPr id="9218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554178370"/>
              </p:ext>
            </p:extLst>
          </p:nvPr>
        </p:nvGraphicFramePr>
        <p:xfrm>
          <a:off x="1152972" y="1912189"/>
          <a:ext cx="6521152" cy="3757347"/>
        </p:xfrm>
        <a:graphic>
          <a:graphicData uri="http://schemas.openxmlformats.org/presentationml/2006/ole">
            <p:oleObj spid="_x0000_s3076" name="Worksheet" r:id="rId4" imgW="5017680" imgH="2441160" progId="">
              <p:embed/>
            </p:oleObj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76519" y="18864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Exploded pie chart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7816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1691680" y="764704"/>
            <a:ext cx="6019800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 </a:t>
            </a:r>
            <a:r>
              <a:rPr lang="en-US" b="1" dirty="0">
                <a:latin typeface="Calibri" pitchFamily="34" charset="0"/>
                <a:cs typeface="Times New Roman" charset="0"/>
              </a:rPr>
              <a:t>                                           </a:t>
            </a:r>
            <a:r>
              <a:rPr lang="en-GB" b="1" u="sng" dirty="0">
                <a:latin typeface="Calibri" pitchFamily="34" charset="0"/>
                <a:cs typeface="Times New Roman" charset="0"/>
              </a:rPr>
              <a:t>Number of employees</a:t>
            </a:r>
            <a:endParaRPr lang="en-US" b="1" u="sng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Weekly </a:t>
            </a:r>
            <a:r>
              <a:rPr lang="en-US" b="1" dirty="0">
                <a:latin typeface="Calibri" pitchFamily="34" charset="0"/>
                <a:cs typeface="Times New Roman" charset="0"/>
              </a:rPr>
              <a:t>earnings</a:t>
            </a:r>
            <a:r>
              <a:rPr lang="en-GB" b="1" dirty="0">
                <a:latin typeface="Calibri" pitchFamily="34" charset="0"/>
                <a:cs typeface="Times New Roman" charset="0"/>
              </a:rPr>
              <a:t> (£)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300    400     500      600     700     800</a:t>
            </a: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Company a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 2         5         9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 12        8        4</a:t>
            </a:r>
          </a:p>
          <a:p>
            <a:pPr algn="l"/>
            <a:r>
              <a:rPr lang="en-GB" b="1" dirty="0">
                <a:latin typeface="Calibri" pitchFamily="34" charset="0"/>
                <a:cs typeface="Times New Roman" charset="0"/>
              </a:rPr>
              <a:t>Company b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7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14         8          7         3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1 </a:t>
            </a:r>
          </a:p>
        </p:txBody>
      </p:sp>
      <p:graphicFrame>
        <p:nvGraphicFramePr>
          <p:cNvPr id="1024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584507572"/>
              </p:ext>
            </p:extLst>
          </p:nvPr>
        </p:nvGraphicFramePr>
        <p:xfrm>
          <a:off x="1446784" y="2060848"/>
          <a:ext cx="6264696" cy="3496282"/>
        </p:xfrm>
        <a:graphic>
          <a:graphicData uri="http://schemas.openxmlformats.org/presentationml/2006/ole">
            <p:oleObj spid="_x0000_s4101" name="Worksheet" r:id="rId4" imgW="4342680" imgH="2148840" progId="">
              <p:embed/>
            </p:oleObj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411760" y="11663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Line Graphs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2839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6" name="Rectangle 4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383462" cy="990600"/>
          </a:xfrm>
        </p:spPr>
        <p:txBody>
          <a:bodyPr>
            <a:no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4000" cap="none" dirty="0">
                <a:latin typeface="Arial Rounded MT Bold" panose="020F0704030504030204" pitchFamily="34" charset="0"/>
              </a:rPr>
              <a:t>Side-by-side Bar Charts</a:t>
            </a:r>
            <a:r>
              <a:rPr lang="en-US" sz="4000" dirty="0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en-US" sz="4000" dirty="0">
                <a:solidFill>
                  <a:schemeClr val="tx2"/>
                </a:solidFill>
                <a:latin typeface="Calibri" pitchFamily="34" charset="0"/>
              </a:rPr>
            </a:br>
            <a:endParaRPr lang="en-US" sz="4000" dirty="0">
              <a:latin typeface="Calibri" pitchFamily="34" charset="0"/>
            </a:endParaRPr>
          </a:p>
        </p:txBody>
      </p:sp>
      <p:graphicFrame>
        <p:nvGraphicFramePr>
          <p:cNvPr id="2" name="Object 1">
            <a:hlinkClick r:id="" action="ppaction://ole?verb=0"/>
          </p:cNvPr>
          <p:cNvGraphicFramePr>
            <a:graphicFrameLocks/>
          </p:cNvGraphicFramePr>
          <p:nvPr>
            <p:extLst/>
          </p:nvPr>
        </p:nvGraphicFramePr>
        <p:xfrm>
          <a:off x="1547813" y="1844675"/>
          <a:ext cx="5861050" cy="3063875"/>
        </p:xfrm>
        <a:graphic>
          <a:graphicData uri="http://schemas.openxmlformats.org/presentationml/2006/ole">
            <p:oleObj spid="_x0000_s5124" name="Worksheet" r:id="rId4" imgW="11164858" imgH="6287378" progId="">
              <p:embed/>
            </p:oleObj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5118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03799"/>
            <a:ext cx="7793038" cy="531912"/>
          </a:xfrm>
        </p:spPr>
        <p:txBody>
          <a:bodyPr>
            <a:normAutofit fontScale="90000"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latin typeface="Arial Rounded MT Bold" panose="020F0704030504030204" pitchFamily="34" charset="0"/>
              </a:rPr>
              <a:t>Scatter Diagram - Example</a:t>
            </a:r>
          </a:p>
        </p:txBody>
      </p:sp>
      <p:graphicFrame>
        <p:nvGraphicFramePr>
          <p:cNvPr id="13314" name="Object 2"/>
          <p:cNvGraphicFramePr>
            <a:graphicFrameLocks noChangeAspect="1"/>
          </p:cNvGraphicFramePr>
          <p:nvPr>
            <p:extLst/>
          </p:nvPr>
        </p:nvGraphicFramePr>
        <p:xfrm>
          <a:off x="2843808" y="1628800"/>
          <a:ext cx="5741988" cy="3255963"/>
        </p:xfrm>
        <a:graphic>
          <a:graphicData uri="http://schemas.openxmlformats.org/presentationml/2006/ole">
            <p:oleObj spid="_x0000_s6148" name="Chart" r:id="rId4" imgW="4248150" imgH="2409952" progId="">
              <p:embed/>
            </p:oleObj>
          </a:graphicData>
        </a:graphic>
      </p:graphicFrame>
      <p:graphicFrame>
        <p:nvGraphicFramePr>
          <p:cNvPr id="162983" name="Group 16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24510804"/>
              </p:ext>
            </p:extLst>
          </p:nvPr>
        </p:nvGraphicFramePr>
        <p:xfrm>
          <a:off x="467544" y="1123181"/>
          <a:ext cx="1905000" cy="4267200"/>
        </p:xfrm>
        <a:graphic>
          <a:graphicData uri="http://schemas.openxmlformats.org/drawingml/2006/table">
            <a:tbl>
              <a:tblPr/>
              <a:tblGrid>
                <a:gridCol w="9398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9652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Volume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Cost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131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120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140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151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170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195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200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6733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cap="none" dirty="0">
                <a:latin typeface="Arial Rounded MT Bold" panose="020F0704030504030204" pitchFamily="34" charset="0"/>
              </a:rPr>
              <a:t>Graphs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412776"/>
            <a:ext cx="7924800" cy="4114800"/>
          </a:xfrm>
        </p:spPr>
        <p:txBody>
          <a:bodyPr/>
          <a:lstStyle/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All are equally important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289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EA02C7E-B257-4E49-A825-33430E451BD2}">
  <ds:schemaRefs>
    <ds:schemaRef ds:uri="http://schemas.microsoft.com/office/2006/metadata/properties"/>
    <ds:schemaRef ds:uri="http://www.w3.org/XML/1998/namespace"/>
    <ds:schemaRef ds:uri="http://purl.org/dc/terms/"/>
    <ds:schemaRef ds:uri="http://purl.org/dc/elements/1.1/"/>
    <ds:schemaRef ds:uri="http://purl.org/dc/dcmitype/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845E48A0-A558-4300-AB34-B927BCD8E5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9D0FD6D-A06E-485A-A440-1E0A7A1BBA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2381</TotalTime>
  <Words>985</Words>
  <Application>Microsoft Office PowerPoint</Application>
  <PresentationFormat>On-screen Show (4:3)</PresentationFormat>
  <Paragraphs>199</Paragraphs>
  <Slides>27</Slides>
  <Notes>11</Notes>
  <HiddenSlides>0</HiddenSlides>
  <MMClips>0</MMClips>
  <ScaleCrop>false</ScaleCrop>
  <HeadingPairs>
    <vt:vector size="6" baseType="variant">
      <vt:variant>
        <vt:lpstr>Theme</vt:lpstr>
      </vt:variant>
      <vt:variant>
        <vt:i4>3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CumminsSTD_WHITE_DEU</vt:lpstr>
      <vt:lpstr>1_CumminsSTD_WHITE_DEU</vt:lpstr>
      <vt:lpstr>SftWP July 15</vt:lpstr>
      <vt:lpstr>Worksheet</vt:lpstr>
      <vt:lpstr>Chart</vt:lpstr>
      <vt:lpstr>Overview of Research and Data Handling</vt:lpstr>
      <vt:lpstr>Why collect information?</vt:lpstr>
      <vt:lpstr>Why collect information?</vt:lpstr>
      <vt:lpstr> </vt:lpstr>
      <vt:lpstr>Slide 5</vt:lpstr>
      <vt:lpstr>Questionnaires</vt:lpstr>
      <vt:lpstr>Questionnaire Design</vt:lpstr>
      <vt:lpstr>Questionnaire Design</vt:lpstr>
      <vt:lpstr>Questionnaire Design</vt:lpstr>
      <vt:lpstr>Which method to use?</vt:lpstr>
      <vt:lpstr>Presenting Data</vt:lpstr>
      <vt:lpstr>Presenting Data</vt:lpstr>
      <vt:lpstr>Sampling</vt:lpstr>
      <vt:lpstr>Presenting Data</vt:lpstr>
      <vt:lpstr>Presenting Data</vt:lpstr>
      <vt:lpstr>Creating a graph from the data</vt:lpstr>
      <vt:lpstr>A Column Chart of the Frequency</vt:lpstr>
      <vt:lpstr>Charts</vt:lpstr>
      <vt:lpstr>Graphs</vt:lpstr>
      <vt:lpstr>Slide 20</vt:lpstr>
      <vt:lpstr>Slide 21</vt:lpstr>
      <vt:lpstr>Pie Charts</vt:lpstr>
      <vt:lpstr>Slide 23</vt:lpstr>
      <vt:lpstr>Slide 24</vt:lpstr>
      <vt:lpstr>Side-by-side Bar Charts </vt:lpstr>
      <vt:lpstr>Scatter Diagram - Example</vt:lpstr>
      <vt:lpstr>Graphs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Research Methods Overview</dc:title>
  <dc:creator>Julia Ault</dc:creator>
  <cp:lastModifiedBy>0wner</cp:lastModifiedBy>
  <cp:revision>58</cp:revision>
  <dcterms:created xsi:type="dcterms:W3CDTF">2015-08-19T15:34:00Z</dcterms:created>
  <dcterms:modified xsi:type="dcterms:W3CDTF">2017-11-30T19:09:22Z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