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6" r:id="rId2"/>
    <p:sldId id="267" r:id="rId3"/>
    <p:sldId id="257" r:id="rId4"/>
    <p:sldId id="258" r:id="rId5"/>
    <p:sldId id="259" r:id="rId6"/>
    <p:sldId id="260" r:id="rId7"/>
    <p:sldId id="268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91828F-94CB-4647-9E78-A267C8B27DF0}" v="264" dt="2018-09-07T12:16:30.0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69" autoAdjust="0"/>
  </p:normalViewPr>
  <p:slideViewPr>
    <p:cSldViewPr>
      <p:cViewPr varScale="1">
        <p:scale>
          <a:sx n="67" d="100"/>
          <a:sy n="67" d="100"/>
        </p:scale>
        <p:origin x="147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Tinkler" userId="bcebf29c-73c2-433d-80d2-6bad896374bf" providerId="ADAL" clId="{7E01EC5E-D3B7-41CB-B7C4-002B32AC5CC4}"/>
    <pc:docChg chg="undo custSel addSld modSld">
      <pc:chgData name="Paul Tinkler" userId="bcebf29c-73c2-433d-80d2-6bad896374bf" providerId="ADAL" clId="{7E01EC5E-D3B7-41CB-B7C4-002B32AC5CC4}" dt="2018-09-07T12:16:17.809" v="259" actId="20577"/>
      <pc:docMkLst>
        <pc:docMk/>
      </pc:docMkLst>
      <pc:sldChg chg="modSp">
        <pc:chgData name="Paul Tinkler" userId="bcebf29c-73c2-433d-80d2-6bad896374bf" providerId="ADAL" clId="{7E01EC5E-D3B7-41CB-B7C4-002B32AC5CC4}" dt="2018-09-07T11:59:15.553" v="1" actId="1076"/>
        <pc:sldMkLst>
          <pc:docMk/>
          <pc:sldMk cId="2663915671" sldId="261"/>
        </pc:sldMkLst>
        <pc:picChg chg="mod">
          <ac:chgData name="Paul Tinkler" userId="bcebf29c-73c2-433d-80d2-6bad896374bf" providerId="ADAL" clId="{7E01EC5E-D3B7-41CB-B7C4-002B32AC5CC4}" dt="2018-09-07T11:59:15.553" v="1" actId="1076"/>
          <ac:picMkLst>
            <pc:docMk/>
            <pc:sldMk cId="2663915671" sldId="261"/>
            <ac:picMk id="2050" creationId="{00000000-0000-0000-0000-000000000000}"/>
          </ac:picMkLst>
        </pc:picChg>
      </pc:sldChg>
      <pc:sldChg chg="modSp">
        <pc:chgData name="Paul Tinkler" userId="bcebf29c-73c2-433d-80d2-6bad896374bf" providerId="ADAL" clId="{7E01EC5E-D3B7-41CB-B7C4-002B32AC5CC4}" dt="2018-09-07T11:59:11.320" v="0" actId="1076"/>
        <pc:sldMkLst>
          <pc:docMk/>
          <pc:sldMk cId="2556142986" sldId="262"/>
        </pc:sldMkLst>
        <pc:picChg chg="mod">
          <ac:chgData name="Paul Tinkler" userId="bcebf29c-73c2-433d-80d2-6bad896374bf" providerId="ADAL" clId="{7E01EC5E-D3B7-41CB-B7C4-002B32AC5CC4}" dt="2018-09-07T11:59:11.320" v="0" actId="1076"/>
          <ac:picMkLst>
            <pc:docMk/>
            <pc:sldMk cId="2556142986" sldId="262"/>
            <ac:picMk id="3074" creationId="{00000000-0000-0000-0000-000000000000}"/>
          </ac:picMkLst>
        </pc:picChg>
      </pc:sldChg>
      <pc:sldChg chg="addSp modSp">
        <pc:chgData name="Paul Tinkler" userId="bcebf29c-73c2-433d-80d2-6bad896374bf" providerId="ADAL" clId="{7E01EC5E-D3B7-41CB-B7C4-002B32AC5CC4}" dt="2018-09-07T12:01:01.507" v="18" actId="14100"/>
        <pc:sldMkLst>
          <pc:docMk/>
          <pc:sldMk cId="375003850" sldId="263"/>
        </pc:sldMkLst>
        <pc:spChg chg="add mod">
          <ac:chgData name="Paul Tinkler" userId="bcebf29c-73c2-433d-80d2-6bad896374bf" providerId="ADAL" clId="{7E01EC5E-D3B7-41CB-B7C4-002B32AC5CC4}" dt="2018-09-07T12:01:01.507" v="18" actId="14100"/>
          <ac:spMkLst>
            <pc:docMk/>
            <pc:sldMk cId="375003850" sldId="263"/>
            <ac:spMk id="2" creationId="{C7347277-A2B8-4812-B05D-2F7738535C78}"/>
          </ac:spMkLst>
        </pc:spChg>
        <pc:spChg chg="add mod">
          <ac:chgData name="Paul Tinkler" userId="bcebf29c-73c2-433d-80d2-6bad896374bf" providerId="ADAL" clId="{7E01EC5E-D3B7-41CB-B7C4-002B32AC5CC4}" dt="2018-09-07T12:00:37.289" v="13" actId="20577"/>
          <ac:spMkLst>
            <pc:docMk/>
            <pc:sldMk cId="375003850" sldId="263"/>
            <ac:spMk id="3" creationId="{2F46B69E-C112-4F20-ACAB-104CD8A0EA64}"/>
          </ac:spMkLst>
        </pc:spChg>
        <pc:picChg chg="mod">
          <ac:chgData name="Paul Tinkler" userId="bcebf29c-73c2-433d-80d2-6bad896374bf" providerId="ADAL" clId="{7E01EC5E-D3B7-41CB-B7C4-002B32AC5CC4}" dt="2018-09-07T11:59:55.164" v="4" actId="1076"/>
          <ac:picMkLst>
            <pc:docMk/>
            <pc:sldMk cId="375003850" sldId="263"/>
            <ac:picMk id="4098" creationId="{00000000-0000-0000-0000-000000000000}"/>
          </ac:picMkLst>
        </pc:picChg>
        <pc:picChg chg="mod">
          <ac:chgData name="Paul Tinkler" userId="bcebf29c-73c2-433d-80d2-6bad896374bf" providerId="ADAL" clId="{7E01EC5E-D3B7-41CB-B7C4-002B32AC5CC4}" dt="2018-09-07T11:59:46.093" v="3" actId="1076"/>
          <ac:picMkLst>
            <pc:docMk/>
            <pc:sldMk cId="375003850" sldId="263"/>
            <ac:picMk id="4099" creationId="{00000000-0000-0000-0000-000000000000}"/>
          </ac:picMkLst>
        </pc:picChg>
      </pc:sldChg>
      <pc:sldChg chg="addSp delSp modSp">
        <pc:chgData name="Paul Tinkler" userId="bcebf29c-73c2-433d-80d2-6bad896374bf" providerId="ADAL" clId="{7E01EC5E-D3B7-41CB-B7C4-002B32AC5CC4}" dt="2018-09-07T12:02:37.938" v="34" actId="1076"/>
        <pc:sldMkLst>
          <pc:docMk/>
          <pc:sldMk cId="3655774881" sldId="265"/>
        </pc:sldMkLst>
        <pc:spChg chg="mod">
          <ac:chgData name="Paul Tinkler" userId="bcebf29c-73c2-433d-80d2-6bad896374bf" providerId="ADAL" clId="{7E01EC5E-D3B7-41CB-B7C4-002B32AC5CC4}" dt="2018-09-07T12:02:16.739" v="29"/>
          <ac:spMkLst>
            <pc:docMk/>
            <pc:sldMk cId="3655774881" sldId="265"/>
            <ac:spMk id="2" creationId="{00000000-0000-0000-0000-000000000000}"/>
          </ac:spMkLst>
        </pc:spChg>
        <pc:spChg chg="del mod">
          <ac:chgData name="Paul Tinkler" userId="bcebf29c-73c2-433d-80d2-6bad896374bf" providerId="ADAL" clId="{7E01EC5E-D3B7-41CB-B7C4-002B32AC5CC4}" dt="2018-09-07T12:01:32.842" v="19" actId="478"/>
          <ac:spMkLst>
            <pc:docMk/>
            <pc:sldMk cId="3655774881" sldId="265"/>
            <ac:spMk id="3" creationId="{00000000-0000-0000-0000-000000000000}"/>
          </ac:spMkLst>
        </pc:spChg>
        <pc:spChg chg="add mod">
          <ac:chgData name="Paul Tinkler" userId="bcebf29c-73c2-433d-80d2-6bad896374bf" providerId="ADAL" clId="{7E01EC5E-D3B7-41CB-B7C4-002B32AC5CC4}" dt="2018-09-07T12:02:37.938" v="34" actId="1076"/>
          <ac:spMkLst>
            <pc:docMk/>
            <pc:sldMk cId="3655774881" sldId="265"/>
            <ac:spMk id="5" creationId="{BF53F70E-E26D-4593-90EC-302A447B5186}"/>
          </ac:spMkLst>
        </pc:spChg>
        <pc:picChg chg="add mod">
          <ac:chgData name="Paul Tinkler" userId="bcebf29c-73c2-433d-80d2-6bad896374bf" providerId="ADAL" clId="{7E01EC5E-D3B7-41CB-B7C4-002B32AC5CC4}" dt="2018-09-07T12:01:43.096" v="22" actId="14100"/>
          <ac:picMkLst>
            <pc:docMk/>
            <pc:sldMk cId="3655774881" sldId="265"/>
            <ac:picMk id="4" creationId="{5C54DA28-67C1-4FE2-AC81-2F2E68B9E931}"/>
          </ac:picMkLst>
        </pc:picChg>
      </pc:sldChg>
      <pc:sldChg chg="addSp delSp modSp add modNotesTx">
        <pc:chgData name="Paul Tinkler" userId="bcebf29c-73c2-433d-80d2-6bad896374bf" providerId="ADAL" clId="{7E01EC5E-D3B7-41CB-B7C4-002B32AC5CC4}" dt="2018-09-07T12:16:17.809" v="259" actId="20577"/>
        <pc:sldMkLst>
          <pc:docMk/>
          <pc:sldMk cId="280508118" sldId="268"/>
        </pc:sldMkLst>
        <pc:spChg chg="mod">
          <ac:chgData name="Paul Tinkler" userId="bcebf29c-73c2-433d-80d2-6bad896374bf" providerId="ADAL" clId="{7E01EC5E-D3B7-41CB-B7C4-002B32AC5CC4}" dt="2018-09-07T12:10:22.790" v="78" actId="20577"/>
          <ac:spMkLst>
            <pc:docMk/>
            <pc:sldMk cId="280508118" sldId="268"/>
            <ac:spMk id="2" creationId="{F69BCE42-E0FE-4829-9CFC-D8B2CB893129}"/>
          </ac:spMkLst>
        </pc:spChg>
        <pc:spChg chg="del">
          <ac:chgData name="Paul Tinkler" userId="bcebf29c-73c2-433d-80d2-6bad896374bf" providerId="ADAL" clId="{7E01EC5E-D3B7-41CB-B7C4-002B32AC5CC4}" dt="2018-09-07T12:10:54.834" v="79"/>
          <ac:spMkLst>
            <pc:docMk/>
            <pc:sldMk cId="280508118" sldId="268"/>
            <ac:spMk id="3" creationId="{5E26713D-857B-4150-80E8-3E1CBBD75133}"/>
          </ac:spMkLst>
        </pc:spChg>
        <pc:spChg chg="add del mod">
          <ac:chgData name="Paul Tinkler" userId="bcebf29c-73c2-433d-80d2-6bad896374bf" providerId="ADAL" clId="{7E01EC5E-D3B7-41CB-B7C4-002B32AC5CC4}" dt="2018-09-07T12:14:45.064" v="162"/>
          <ac:spMkLst>
            <pc:docMk/>
            <pc:sldMk cId="280508118" sldId="268"/>
            <ac:spMk id="6" creationId="{1418AFBB-E7F8-4313-AAB5-DC6DF04E0862}"/>
          </ac:spMkLst>
        </pc:spChg>
        <pc:spChg chg="add del mod">
          <ac:chgData name="Paul Tinkler" userId="bcebf29c-73c2-433d-80d2-6bad896374bf" providerId="ADAL" clId="{7E01EC5E-D3B7-41CB-B7C4-002B32AC5CC4}" dt="2018-09-07T12:15:17.984" v="164"/>
          <ac:spMkLst>
            <pc:docMk/>
            <pc:sldMk cId="280508118" sldId="268"/>
            <ac:spMk id="9" creationId="{961AB498-9D1E-43C2-A78E-C6B9147F9CA6}"/>
          </ac:spMkLst>
        </pc:spChg>
        <pc:picChg chg="add del mod">
          <ac:chgData name="Paul Tinkler" userId="bcebf29c-73c2-433d-80d2-6bad896374bf" providerId="ADAL" clId="{7E01EC5E-D3B7-41CB-B7C4-002B32AC5CC4}" dt="2018-09-07T12:14:23.993" v="161" actId="478"/>
          <ac:picMkLst>
            <pc:docMk/>
            <pc:sldMk cId="280508118" sldId="268"/>
            <ac:picMk id="4" creationId="{3A370FE5-833C-4575-8619-5AF8B9EB1640}"/>
          </ac:picMkLst>
        </pc:picChg>
        <pc:picChg chg="add del mod">
          <ac:chgData name="Paul Tinkler" userId="bcebf29c-73c2-433d-80d2-6bad896374bf" providerId="ADAL" clId="{7E01EC5E-D3B7-41CB-B7C4-002B32AC5CC4}" dt="2018-09-07T12:14:59.384" v="163" actId="478"/>
          <ac:picMkLst>
            <pc:docMk/>
            <pc:sldMk cId="280508118" sldId="268"/>
            <ac:picMk id="7" creationId="{1CBD4BF0-0546-4FD7-B213-72A5A69D32C5}"/>
          </ac:picMkLst>
        </pc:picChg>
        <pc:picChg chg="add mod">
          <ac:chgData name="Paul Tinkler" userId="bcebf29c-73c2-433d-80d2-6bad896374bf" providerId="ADAL" clId="{7E01EC5E-D3B7-41CB-B7C4-002B32AC5CC4}" dt="2018-09-07T12:15:17.984" v="164"/>
          <ac:picMkLst>
            <pc:docMk/>
            <pc:sldMk cId="280508118" sldId="268"/>
            <ac:picMk id="10" creationId="{1237DADE-840C-4D3E-BBEB-A3F54D91681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0798A9-7064-47B1-8971-CD0078F45718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38AB57-CC94-419C-8F6A-817F32F8D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733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7E7F2-B72D-4701-8A9B-2678FF82471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22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ffectLst/>
              <a:latin typeface="Arial"/>
            </a:endParaRPr>
          </a:p>
          <a:p>
            <a:r>
              <a:rPr lang="en-GB" b="1" dirty="0">
                <a:effectLst/>
                <a:latin typeface="Arial"/>
              </a:rPr>
              <a:t> Individualism</a:t>
            </a:r>
          </a:p>
          <a:p>
            <a:r>
              <a:rPr lang="en-GB" dirty="0">
                <a:effectLst/>
                <a:latin typeface="Arial"/>
              </a:rPr>
              <a:t> will mean having to understand and respond to the individual needs, desires and preferences of each customer, employee, shareholder, and so on. Treating each group as a single entity will no longer suffice.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190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Demographic change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will forge a diverse workforce, made up of men and women from a wide variety of age groups, backgrounds, cultures, nationalities and ethnicities. A particular challenge will be the need to manage teams composed of four generations at the same time, each with different ways of working and outlooks on the workplace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990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you have problems with the video, please use the URL and paste into your Browser.  URL for Daniel Goleman introducing ‘Emotional Intelligence’</a:t>
            </a:r>
          </a:p>
          <a:p>
            <a:r>
              <a:rPr lang="en-GB" dirty="0"/>
              <a:t> https://www.youtube.com/watch?v=Y7m9eNoB3NU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72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010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297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7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7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66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060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97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711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06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951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049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424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11FEF-E08C-492A-B9A4-BB02EFE90911}" type="datetimeFigureOut">
              <a:rPr lang="en-GB" smtClean="0"/>
              <a:t>05/09/2018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5ADB8-B466-4A38-BBAD-2A1331A99B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0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7m9eNoB3NU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glishi2009-2010.wikispaces.com/Internal+Lightn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4909" y="1699022"/>
            <a:ext cx="8104910" cy="1790700"/>
          </a:xfrm>
        </p:spPr>
        <p:txBody>
          <a:bodyPr>
            <a:normAutofit/>
          </a:bodyPr>
          <a:lstStyle/>
          <a:p>
            <a:r>
              <a:rPr lang="en-GB" dirty="0"/>
              <a:t>BMSK6006 Developing Emotional Intelligence for the Work 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solidFill>
                  <a:srgbClr val="FFFF00"/>
                </a:solidFill>
              </a:rPr>
              <a:t>Evening Session One</a:t>
            </a:r>
          </a:p>
        </p:txBody>
      </p:sp>
    </p:spTree>
    <p:extLst>
      <p:ext uri="{BB962C8B-B14F-4D97-AF65-F5344CB8AC3E}">
        <p14:creationId xmlns:p14="http://schemas.microsoft.com/office/powerpoint/2010/main" val="790230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B6B64-079E-4039-903F-91C7BF4E3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Leadership, Business Performance &amp; EI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828F50-672C-478A-8885-71129EF98680}"/>
              </a:ext>
            </a:extLst>
          </p:cNvPr>
          <p:cNvSpPr/>
          <p:nvPr/>
        </p:nvSpPr>
        <p:spPr>
          <a:xfrm>
            <a:off x="2120399" y="1900708"/>
            <a:ext cx="4903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D60093"/>
                </a:solidFill>
              </a:rPr>
              <a:t>What’s driving change?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8F641B9B-FE33-4D5B-B002-5215C038E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0" y="3429000"/>
            <a:ext cx="2682893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www.teleosleaders.com/img/EI_chart.png">
            <a:extLst>
              <a:ext uri="{FF2B5EF4-FFF2-40B4-BE49-F238E27FC236}">
                <a16:creationId xmlns:a16="http://schemas.microsoft.com/office/drawing/2014/main" id="{42BF86F0-7734-4BB9-A1BE-F83D5F537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29554"/>
            <a:ext cx="3263652" cy="227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06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Megatrends impacting the global business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Globalisation</a:t>
            </a:r>
          </a:p>
          <a:p>
            <a:r>
              <a:rPr lang="en-GB" dirty="0"/>
              <a:t>The environmental crisis </a:t>
            </a:r>
          </a:p>
          <a:p>
            <a:r>
              <a:rPr lang="en-GB" dirty="0"/>
              <a:t>Digitisation</a:t>
            </a:r>
          </a:p>
          <a:p>
            <a:r>
              <a:rPr lang="en-GB" dirty="0"/>
              <a:t>Technological convergence</a:t>
            </a:r>
          </a:p>
          <a:p>
            <a:r>
              <a:rPr lang="en-GB" b="1" dirty="0"/>
              <a:t>Individualism </a:t>
            </a:r>
            <a:endParaRPr lang="en-GB" dirty="0"/>
          </a:p>
          <a:p>
            <a:r>
              <a:rPr lang="en-GB" b="1" dirty="0"/>
              <a:t>Demographic change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429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Megatrend - Individualism </a:t>
            </a:r>
            <a:br>
              <a:rPr lang="en-GB" dirty="0"/>
            </a:br>
            <a:r>
              <a:rPr lang="en-GB" dirty="0"/>
              <a:t> </a:t>
            </a:r>
            <a:r>
              <a:rPr lang="en-GB" sz="3600" dirty="0"/>
              <a:t>Driving the need for EI leaders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Individualism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Individual focus  - a single entity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Understanding &amp; responding to individual needs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Customer, employee, shareholder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Treating each group as single entity will no longer suffice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>
                <a:solidFill>
                  <a:srgbClr val="FF0000"/>
                </a:solidFill>
              </a:rPr>
              <a:t>Reflect on all four dimensions </a:t>
            </a:r>
          </a:p>
          <a:p>
            <a:r>
              <a:rPr lang="en-GB" i="1" dirty="0">
                <a:solidFill>
                  <a:srgbClr val="FF0000"/>
                </a:solidFill>
              </a:rPr>
              <a:t>What are the implications for workforce development &amp; business performance </a:t>
            </a:r>
            <a:r>
              <a:rPr lang="en-GB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3951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Megatrend – Demographic Change </a:t>
            </a:r>
            <a:r>
              <a:rPr lang="en-GB" sz="3600" dirty="0"/>
              <a:t>Driving the need for EI leaders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Demographic change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Increasingly diverse workforce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Managing - a wide variety of age groups, backgrounds, cultures, nationalities and ethnicities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Managing - teams composed of four generations at the same time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i="1" dirty="0">
                <a:solidFill>
                  <a:srgbClr val="FF0000"/>
                </a:solidFill>
              </a:rPr>
              <a:t>Reflect on all three dimensions </a:t>
            </a:r>
          </a:p>
          <a:p>
            <a:pPr lvl="0"/>
            <a:r>
              <a:rPr lang="en-GB" i="1" dirty="0">
                <a:solidFill>
                  <a:srgbClr val="FF0000"/>
                </a:solidFill>
              </a:rPr>
              <a:t>What are the implications for workforce development &amp; business performance </a:t>
            </a:r>
            <a:r>
              <a:rPr lang="en-GB" dirty="0">
                <a:solidFill>
                  <a:srgbClr val="FF0000"/>
                </a:solidFill>
              </a:rPr>
              <a:t>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25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GB" sz="3200" dirty="0"/>
              <a:t>The five ‘reinforcers’ brought about by the megatrends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2544" y="1052736"/>
            <a:ext cx="8928992" cy="391703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>
                <a:solidFill>
                  <a:srgbClr val="FF0000"/>
                </a:solidFill>
              </a:rPr>
              <a:t>1. Stakeholder  proliferation</a:t>
            </a:r>
          </a:p>
          <a:p>
            <a:pPr lvl="1"/>
            <a:r>
              <a:rPr lang="en-GB" sz="6900" dirty="0">
                <a:solidFill>
                  <a:srgbClr val="FF0000"/>
                </a:solidFill>
              </a:rPr>
              <a:t>Businesses will need to pay attention to the expectations of a rapidly expanding network of stakeholders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2060"/>
                </a:solidFill>
              </a:rPr>
              <a:t>2. Power shift</a:t>
            </a:r>
          </a:p>
          <a:p>
            <a:pPr lvl="1"/>
            <a:r>
              <a:rPr lang="en-GB" sz="6900" dirty="0">
                <a:solidFill>
                  <a:srgbClr val="002060"/>
                </a:solidFill>
              </a:rPr>
              <a:t>Leaders’ power will shift to their stakeholders, reducing their authority 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B050"/>
                </a:solidFill>
              </a:rPr>
              <a:t>3. New working practices</a:t>
            </a:r>
          </a:p>
          <a:p>
            <a:pPr lvl="1"/>
            <a:r>
              <a:rPr lang="en-GB" sz="6900" dirty="0">
                <a:solidFill>
                  <a:srgbClr val="00B050"/>
                </a:solidFill>
              </a:rPr>
              <a:t>New ways of working will emerge, as work goes remote; the boundaries between our personal and professional lives crumble; and a resistance to formal authority takes hold among younger generations. </a:t>
            </a:r>
          </a:p>
          <a:p>
            <a:pPr marL="857250" lvl="1" indent="-457200">
              <a:buFont typeface="+mj-lt"/>
              <a:buAutoNum type="arabicPeriod"/>
            </a:pPr>
            <a:endParaRPr lang="en-GB" sz="2200" b="1" dirty="0"/>
          </a:p>
          <a:p>
            <a:pPr marL="0" indent="0">
              <a:buNone/>
            </a:pPr>
            <a:r>
              <a:rPr lang="en-GB" sz="9600" b="1" dirty="0">
                <a:solidFill>
                  <a:srgbClr val="7030A0"/>
                </a:solidFill>
              </a:rPr>
              <a:t>4. Cost  explosion</a:t>
            </a:r>
          </a:p>
          <a:p>
            <a:pPr lvl="1"/>
            <a:r>
              <a:rPr lang="en-GB" sz="6900" dirty="0">
                <a:solidFill>
                  <a:srgbClr val="7030A0"/>
                </a:solidFill>
              </a:rPr>
              <a:t>Business’ costs will explode due to a scarcity of talent and natural resources; the research, development and use of advanced technology; and the demands of globalisation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D60093"/>
                </a:solidFill>
              </a:rPr>
              <a:t>5. </a:t>
            </a:r>
            <a:r>
              <a:rPr lang="en-GB" sz="9600" b="1" dirty="0" err="1">
                <a:solidFill>
                  <a:srgbClr val="D60093"/>
                </a:solidFill>
              </a:rPr>
              <a:t>Ethicisation</a:t>
            </a:r>
            <a:r>
              <a:rPr lang="en-GB" sz="9600" b="1" dirty="0">
                <a:solidFill>
                  <a:srgbClr val="D60093"/>
                </a:solidFill>
              </a:rPr>
              <a:t> of business</a:t>
            </a:r>
          </a:p>
          <a:p>
            <a:pPr lvl="1"/>
            <a:r>
              <a:rPr lang="en-GB" sz="6900" dirty="0">
                <a:solidFill>
                  <a:srgbClr val="D60093"/>
                </a:solidFill>
              </a:rPr>
              <a:t>Concerns over the environment and technological advancement, coupled with the transparency of the digital era, will demand the highest ethical standards of organisation</a:t>
            </a:r>
          </a:p>
          <a:p>
            <a:pPr marL="1771650" lvl="2" indent="-1371600">
              <a:buFont typeface="+mj-lt"/>
              <a:buAutoNum type="arabicPeriod"/>
            </a:pPr>
            <a:endParaRPr lang="en-GB" sz="8000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. 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4209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BCE42-E0FE-4829-9CFC-D8B2CB89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So, what is Emotional Intelligence?</a:t>
            </a:r>
          </a:p>
        </p:txBody>
      </p:sp>
      <p:pic>
        <p:nvPicPr>
          <p:cNvPr id="10" name="Online Media 9" title="Daniel Goleman Introduces Emotional Intelligence">
            <a:hlinkClick r:id="" action="ppaction://media"/>
            <a:extLst>
              <a:ext uri="{FF2B5EF4-FFF2-40B4-BE49-F238E27FC236}">
                <a16:creationId xmlns:a16="http://schemas.microsoft.com/office/drawing/2014/main" id="{1237DADE-840C-4D3E-BBEB-A3F54D91681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86000" y="2271713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8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8" y="332656"/>
            <a:ext cx="9137155" cy="491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915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188640"/>
            <a:ext cx="8856984" cy="5370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6142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2" y="692696"/>
            <a:ext cx="8797178" cy="367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1" y="188640"/>
            <a:ext cx="8884341" cy="366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347277-A2B8-4812-B05D-2F7738535C78}"/>
              </a:ext>
            </a:extLst>
          </p:cNvPr>
          <p:cNvSpPr/>
          <p:nvPr/>
        </p:nvSpPr>
        <p:spPr>
          <a:xfrm>
            <a:off x="3707904" y="4535362"/>
            <a:ext cx="52200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Hay Group (</a:t>
            </a:r>
            <a:r>
              <a:rPr lang="en-GB" i="1" dirty="0"/>
              <a:t>2015) Is emotional intelligence the key to future leaders’ success? </a:t>
            </a:r>
            <a:r>
              <a:rPr lang="en-GB" dirty="0"/>
              <a:t>Compiled in partnership with Goleman and </a:t>
            </a:r>
            <a:r>
              <a:rPr lang="en-GB" i="1" dirty="0" err="1"/>
              <a:t>Boyatzis</a:t>
            </a:r>
            <a:r>
              <a:rPr lang="en-GB" dirty="0" err="1"/>
              <a:t>ersh</a:t>
            </a:r>
            <a:endParaRPr lang="en-GB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46B69E-C112-4F20-ACAB-104CD8A0EA64}"/>
              </a:ext>
            </a:extLst>
          </p:cNvPr>
          <p:cNvSpPr/>
          <p:nvPr/>
        </p:nvSpPr>
        <p:spPr>
          <a:xfrm>
            <a:off x="2483768" y="4536503"/>
            <a:ext cx="927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Source:</a:t>
            </a:r>
          </a:p>
        </p:txBody>
      </p:sp>
    </p:spTree>
    <p:extLst>
      <p:ext uri="{BB962C8B-B14F-4D97-AF65-F5344CB8AC3E}">
        <p14:creationId xmlns:p14="http://schemas.microsoft.com/office/powerpoint/2010/main" val="375003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</p:spPr>
        <p:txBody>
          <a:bodyPr/>
          <a:lstStyle/>
          <a:p>
            <a:r>
              <a:rPr lang="en-GB" dirty="0"/>
              <a:t>Summary/Reflection</a:t>
            </a:r>
          </a:p>
        </p:txBody>
      </p:sp>
      <p:pic>
        <p:nvPicPr>
          <p:cNvPr id="4" name="Picture 3" descr="A picture containing nature, water&#10;&#10;Description generated with very high confidence">
            <a:extLst>
              <a:ext uri="{FF2B5EF4-FFF2-40B4-BE49-F238E27FC236}">
                <a16:creationId xmlns:a16="http://schemas.microsoft.com/office/drawing/2014/main" id="{5C54DA28-67C1-4FE2-AC81-2F2E68B9E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79512" y="1988840"/>
            <a:ext cx="8712968" cy="343731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53F70E-E26D-4593-90EC-302A447B5186}"/>
              </a:ext>
            </a:extLst>
          </p:cNvPr>
          <p:cNvSpPr/>
          <p:nvPr/>
        </p:nvSpPr>
        <p:spPr>
          <a:xfrm>
            <a:off x="1295636" y="860167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Take 5 minutes to reflect on the issues we have covered today…</a:t>
            </a:r>
          </a:p>
        </p:txBody>
      </p:sp>
    </p:spTree>
    <p:extLst>
      <p:ext uri="{BB962C8B-B14F-4D97-AF65-F5344CB8AC3E}">
        <p14:creationId xmlns:p14="http://schemas.microsoft.com/office/powerpoint/2010/main" val="365577488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4EDD5D2F-0DA9-45A0-9D74-260097302066}" vid="{328693C3-4DA8-45CE-A288-7D0FF9D854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2863</TotalTime>
  <Words>490</Words>
  <Application>Microsoft Office PowerPoint</Application>
  <PresentationFormat>On-screen Show (4:3)</PresentationFormat>
  <Paragraphs>63</Paragraphs>
  <Slides>11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Myriad Pro</vt:lpstr>
      <vt:lpstr>Default Theme</vt:lpstr>
      <vt:lpstr>BMSK6006 Developing Emotional Intelligence for the Work Place</vt:lpstr>
      <vt:lpstr>Leadership, Business Performance &amp; EI</vt:lpstr>
      <vt:lpstr>Megatrends impacting the global business environment</vt:lpstr>
      <vt:lpstr>Megatrend - Individualism   Driving the need for EI leaders </vt:lpstr>
      <vt:lpstr>Megatrend – Demographic Change Driving the need for EI leaders</vt:lpstr>
      <vt:lpstr>The five ‘reinforcers’ brought about by the megatrends</vt:lpstr>
      <vt:lpstr>So, what is Emotional Intelligence?</vt:lpstr>
      <vt:lpstr>PowerPoint Presentation</vt:lpstr>
      <vt:lpstr>PowerPoint Presentation</vt:lpstr>
      <vt:lpstr>PowerPoint Presentation</vt:lpstr>
      <vt:lpstr>Summary/Reflection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Leadership, Business performance &amp; EI</dc:title>
  <dc:creator>Andrew</dc:creator>
  <cp:lastModifiedBy>Paul Tinkler</cp:lastModifiedBy>
  <cp:revision>12</cp:revision>
  <dcterms:created xsi:type="dcterms:W3CDTF">2016-07-08T10:23:52Z</dcterms:created>
  <dcterms:modified xsi:type="dcterms:W3CDTF">2018-09-07T12:16:38Z</dcterms:modified>
</cp:coreProperties>
</file>