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2" r:id="rId3"/>
    <p:sldId id="263" r:id="rId4"/>
    <p:sldId id="264" r:id="rId5"/>
    <p:sldId id="265" r:id="rId6"/>
    <p:sldId id="266" r:id="rId7"/>
    <p:sldId id="267" r:id="rId8"/>
    <p:sldId id="274" r:id="rId9"/>
    <p:sldId id="282" r:id="rId10"/>
    <p:sldId id="279" r:id="rId11"/>
    <p:sldId id="269" r:id="rId12"/>
    <p:sldId id="280" r:id="rId13"/>
    <p:sldId id="281" r:id="rId14"/>
    <p:sldId id="276" r:id="rId15"/>
    <p:sldId id="271" r:id="rId16"/>
    <p:sldId id="272" r:id="rId17"/>
    <p:sldId id="283" r:id="rId18"/>
    <p:sldId id="270"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CBFA"/>
    <a:srgbClr val="B8D6F6"/>
    <a:srgbClr val="BAEAF4"/>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C66C64-3EF5-4EBB-A9E6-AFB85C6F2CF5}" v="103" dt="2025-01-21T20:06:18.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1" d="100"/>
          <a:sy n="91" d="100"/>
        </p:scale>
        <p:origin x="56" y="6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58115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13479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61427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48233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4615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20650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0940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6129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3068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4102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62110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970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42748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98730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27414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57910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1000"/>
          </a:srgbClr>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16/01/2026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6342058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amh.org.uk/services/menssana/healthy-me-2/" TargetMode="External"/><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clipart-library.com/student-reflection-cliparts.html"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ebstockreview.net/explore/evaluation-clipart-evaluator/"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6.xml"/><Relationship Id="rId1" Type="http://schemas.openxmlformats.org/officeDocument/2006/relationships/video" Target="https://www.youtube.com/embed/m9_ng4n1poY?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traumaframeworkcymru.com/wp-content/uploads/2024/08/Trauma-Framework-Poster.pdf" TargetMode="External"/><Relationship Id="rId2" Type="http://schemas.openxmlformats.org/officeDocument/2006/relationships/hyperlink" Target="https://traumaframeworkcymru.com/wp-content/uploads/2024/08/WELSH-Trauma-Framework-Poster.pdf"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traumaframeworkcymru.com/cy/" TargetMode="External"/><Relationship Id="rId1" Type="http://schemas.openxmlformats.org/officeDocument/2006/relationships/slideLayout" Target="../slideLayouts/slideLayout6.xml"/><Relationship Id="rId4" Type="http://schemas.openxmlformats.org/officeDocument/2006/relationships/hyperlink" Target="https://traumaframeworkcymru.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estyn.gov.wales/improvement-resources/the-impact-of-being-trauma-informed/" TargetMode="External"/><Relationship Id="rId7" Type="http://schemas.openxmlformats.org/officeDocument/2006/relationships/hyperlink" Target="https://www.exchangewales.org/estyn-logo-800x211-1/" TargetMode="External"/><Relationship Id="rId2" Type="http://schemas.openxmlformats.org/officeDocument/2006/relationships/hyperlink" Target="https://estyn.gov.wales/improvement-resources/a-whole-school-approach-to-well-being-using-a-scientific-model/" TargetMode="External"/><Relationship Id="rId1" Type="http://schemas.openxmlformats.org/officeDocument/2006/relationships/slideLayout" Target="../slideLayouts/slideLayout6.xml"/><Relationship Id="rId6" Type="http://schemas.openxmlformats.org/officeDocument/2006/relationships/image" Target="../media/image12.jpg"/><Relationship Id="rId5" Type="http://schemas.openxmlformats.org/officeDocument/2006/relationships/hyperlink" Target="https://www.estyn.llyw.cymru/adnoddau-gwella/effaith-bod-yn-ystyriol-o-drawma/" TargetMode="External"/><Relationship Id="rId4" Type="http://schemas.openxmlformats.org/officeDocument/2006/relationships/hyperlink" Target="https://www.estyn.llyw.cymru/adnoddau-gwella/ymagwedd-ysgol-gyfan-at-les-gan-ddefnyddio-model-gwyddonol/"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phwwhocc.co.uk/wp-content/uploads/2022/02/ACEs-Trauma-informed-Literature-Review-English-Final.pdf"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traumaframeworkcymru.com/" TargetMode="External"/><Relationship Id="rId2" Type="http://schemas.openxmlformats.org/officeDocument/2006/relationships/hyperlink" Target="https://phwwhocc.co.uk/wp-content/uploads/2022/02/ACEs-Trauma-informed-Literature-Review-English-Final.pdf"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1638" y="1160865"/>
            <a:ext cx="7766936" cy="1646302"/>
          </a:xfrm>
        </p:spPr>
        <p:txBody>
          <a:bodyPr>
            <a:normAutofit fontScale="90000"/>
          </a:bodyPr>
          <a:lstStyle/>
          <a:p>
            <a:r>
              <a:rPr lang="cy-GB" dirty="0">
                <a:solidFill>
                  <a:schemeClr val="tx1"/>
                </a:solidFill>
              </a:rPr>
              <a:t>Trawma ac Arfer sy’n Ystyriol o Drawma</a:t>
            </a:r>
          </a:p>
        </p:txBody>
      </p:sp>
      <p:sp>
        <p:nvSpPr>
          <p:cNvPr id="3" name="Subtitle 2"/>
          <p:cNvSpPr>
            <a:spLocks noGrp="1"/>
          </p:cNvSpPr>
          <p:nvPr>
            <p:ph type="subTitle" idx="1"/>
          </p:nvPr>
        </p:nvSpPr>
        <p:spPr>
          <a:xfrm>
            <a:off x="1237102" y="2963992"/>
            <a:ext cx="7766936" cy="1096899"/>
          </a:xfrm>
        </p:spPr>
        <p:txBody>
          <a:bodyPr>
            <a:noAutofit/>
          </a:bodyPr>
          <a:lstStyle/>
          <a:p>
            <a:r>
              <a:rPr lang="en-GB" sz="5400" dirty="0"/>
              <a:t>Trauma and Trauma Informed Practice</a:t>
            </a:r>
          </a:p>
          <a:p>
            <a:r>
              <a:rPr lang="en-GB" sz="3600" dirty="0"/>
              <a:t>ECES6021C</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r>
              <a:rPr lang="en-US" dirty="0">
                <a:solidFill>
                  <a:schemeClr val="tx1"/>
                </a:solidFill>
              </a:rPr>
              <a:t>Nod y </a:t>
            </a:r>
            <a:r>
              <a:rPr lang="cy-GB" dirty="0">
                <a:solidFill>
                  <a:schemeClr val="tx1"/>
                </a:solidFill>
              </a:rPr>
              <a:t>Modwl /</a:t>
            </a:r>
            <a:r>
              <a:rPr lang="en-US" dirty="0">
                <a:solidFill>
                  <a:schemeClr val="tx1"/>
                </a:solidFill>
              </a:rPr>
              <a:t>  Module Aim</a:t>
            </a:r>
          </a:p>
        </p:txBody>
      </p:sp>
      <p:sp>
        <p:nvSpPr>
          <p:cNvPr id="9" name="Content Placeholder 8">
            <a:extLst>
              <a:ext uri="{FF2B5EF4-FFF2-40B4-BE49-F238E27FC236}">
                <a16:creationId xmlns:a16="http://schemas.microsoft.com/office/drawing/2014/main" id="{73A0C65F-98B9-6346-20B5-D7B868EF0FDF}"/>
              </a:ext>
            </a:extLst>
          </p:cNvPr>
          <p:cNvSpPr>
            <a:spLocks noGrp="1"/>
          </p:cNvSpPr>
          <p:nvPr>
            <p:ph sz="half" idx="1"/>
          </p:nvPr>
        </p:nvSpPr>
        <p:spPr>
          <a:xfrm>
            <a:off x="726195" y="2551477"/>
            <a:ext cx="4184035" cy="3880772"/>
          </a:xfrm>
        </p:spPr>
        <p:txBody>
          <a:bodyPr/>
          <a:lstStyle/>
          <a:p>
            <a:r>
              <a:rPr lang="cy-GB" sz="2000" kern="1200" dirty="0">
                <a:solidFill>
                  <a:srgbClr val="000000"/>
                </a:solidFill>
                <a:latin typeface="Arial" panose="020B0604020202020204" pitchFamily="34" charset="0"/>
                <a:ea typeface="+mn-ea"/>
                <a:cs typeface="+mn-cs"/>
              </a:rPr>
              <a:t>Datblygu dealltwriaeth feirniadol o rôl ac effaith llesiant mewn addysg a dadansoddi’n feirniadol yr arferion a’r dulliau sy’n cefnogi hyn. </a:t>
            </a:r>
            <a:endParaRPr lang="en-GB" dirty="0"/>
          </a:p>
        </p:txBody>
      </p:sp>
      <p:sp>
        <p:nvSpPr>
          <p:cNvPr id="10" name="Content Placeholder 9">
            <a:extLst>
              <a:ext uri="{FF2B5EF4-FFF2-40B4-BE49-F238E27FC236}">
                <a16:creationId xmlns:a16="http://schemas.microsoft.com/office/drawing/2014/main" id="{AEDF16CC-B958-3E12-0AB0-243D5BCF4D5B}"/>
              </a:ext>
            </a:extLst>
          </p:cNvPr>
          <p:cNvSpPr>
            <a:spLocks noGrp="1"/>
          </p:cNvSpPr>
          <p:nvPr>
            <p:ph sz="half" idx="2"/>
          </p:nvPr>
        </p:nvSpPr>
        <p:spPr>
          <a:xfrm>
            <a:off x="5564621" y="2551476"/>
            <a:ext cx="4184034" cy="3880773"/>
          </a:xfrm>
        </p:spPr>
        <p:txBody>
          <a:bodyPr/>
          <a:lstStyle/>
          <a:p>
            <a:r>
              <a:rPr lang="en-GB" sz="2000" kern="1200" dirty="0">
                <a:solidFill>
                  <a:srgbClr val="000000"/>
                </a:solidFill>
                <a:latin typeface="Arial" panose="020B0604020202020204" pitchFamily="34" charset="0"/>
                <a:ea typeface="+mn-ea"/>
                <a:cs typeface="+mn-cs"/>
              </a:rPr>
              <a:t>To develop a critical understanding of the role and impact of well-being in education and critically analyse the practices and approaches which support this.</a:t>
            </a:r>
            <a:r>
              <a:rPr lang="en-GB" sz="2000" b="1" kern="1200" dirty="0">
                <a:solidFill>
                  <a:srgbClr val="000000"/>
                </a:solidFill>
                <a:latin typeface="Arial" panose="020B0604020202020204" pitchFamily="34" charset="0"/>
                <a:ea typeface="+mn-ea"/>
                <a:cs typeface="+mn-cs"/>
              </a:rPr>
              <a:t> </a:t>
            </a:r>
            <a:r>
              <a:rPr lang="en-GB" sz="2000" kern="1200" dirty="0">
                <a:solidFill>
                  <a:srgbClr val="000000"/>
                </a:solidFill>
                <a:latin typeface="Arial" panose="020B0604020202020204" pitchFamily="34" charset="0"/>
                <a:ea typeface="+mn-ea"/>
                <a:cs typeface="+mn-cs"/>
              </a:rPr>
              <a:t>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1027" name="Picture 3" descr="A cartoon of a child and a child&#10;&#10;Description automatically generated"/>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7289737" y="373598"/>
            <a:ext cx="3538184" cy="1556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10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r>
              <a:rPr lang="en-US" dirty="0" err="1">
                <a:solidFill>
                  <a:schemeClr val="tx1"/>
                </a:solidFill>
              </a:rPr>
              <a:t>Deilliannau</a:t>
            </a:r>
            <a:r>
              <a:rPr lang="en-US" dirty="0">
                <a:solidFill>
                  <a:schemeClr val="tx1"/>
                </a:solidFill>
              </a:rPr>
              <a:t> </a:t>
            </a:r>
            <a:r>
              <a:rPr lang="en-US" dirty="0" err="1">
                <a:solidFill>
                  <a:schemeClr val="tx1"/>
                </a:solidFill>
              </a:rPr>
              <a:t>Dysgu</a:t>
            </a:r>
            <a:r>
              <a:rPr lang="en-US" dirty="0">
                <a:solidFill>
                  <a:schemeClr val="tx1"/>
                </a:solidFill>
              </a:rPr>
              <a:t> / Learning Outcomes</a:t>
            </a:r>
          </a:p>
        </p:txBody>
      </p:sp>
      <p:sp>
        <p:nvSpPr>
          <p:cNvPr id="6" name="Content Placeholder 5">
            <a:extLst>
              <a:ext uri="{FF2B5EF4-FFF2-40B4-BE49-F238E27FC236}">
                <a16:creationId xmlns:a16="http://schemas.microsoft.com/office/drawing/2014/main" id="{1024B156-CD0B-40FB-B082-79D524E487C1}"/>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Archwilio’n feirniadol effaith deddfwriaeth a pholisi ar yr agenda llesiant yn y Deyrnas Unedig o ran addysg.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7" name="Content Placeholder 6">
            <a:extLst>
              <a:ext uri="{FF2B5EF4-FFF2-40B4-BE49-F238E27FC236}">
                <a16:creationId xmlns:a16="http://schemas.microsoft.com/office/drawing/2014/main" id="{EB8A39D4-A9D2-3657-0CD3-69390C269154}"/>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examine the impact of legislation and policy on the well-being agenda in the UK in relation to education.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4174131" y="4496864"/>
            <a:ext cx="2101940" cy="1461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rtlCol="0" anchor="t">
            <a:normAutofit/>
          </a:bodyPr>
          <a:lstStyle/>
          <a:p>
            <a:r>
              <a:rPr lang="en-US" dirty="0" err="1">
                <a:solidFill>
                  <a:schemeClr val="tx1"/>
                </a:solidFill>
              </a:rPr>
              <a:t>Deilliannau</a:t>
            </a:r>
            <a:r>
              <a:rPr lang="en-US" dirty="0">
                <a:solidFill>
                  <a:schemeClr val="tx1"/>
                </a:solidFill>
              </a:rPr>
              <a:t> </a:t>
            </a:r>
            <a:r>
              <a:rPr lang="en-US" dirty="0" err="1">
                <a:solidFill>
                  <a:schemeClr val="tx1"/>
                </a:solidFill>
              </a:rPr>
              <a:t>Dysgu</a:t>
            </a:r>
            <a:r>
              <a:rPr lang="en-US" dirty="0">
                <a:solidFill>
                  <a:schemeClr val="tx1"/>
                </a:solidFill>
              </a:rPr>
              <a:t> / Learning Outcomes</a:t>
            </a:r>
          </a:p>
        </p:txBody>
      </p:sp>
      <p:sp>
        <p:nvSpPr>
          <p:cNvPr id="7" name="Content Placeholder 6">
            <a:extLst>
              <a:ext uri="{FF2B5EF4-FFF2-40B4-BE49-F238E27FC236}">
                <a16:creationId xmlns:a16="http://schemas.microsoft.com/office/drawing/2014/main" id="{44152354-C661-E822-F4A9-23EE91583D54}"/>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Adfyfyrio’n feirniadol ar rôl ac effaith hunanofal i staff, plant a phobl ifanc wrth gyflawni nodau llesiant ehangach.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8" name="Content Placeholder 7">
            <a:extLst>
              <a:ext uri="{FF2B5EF4-FFF2-40B4-BE49-F238E27FC236}">
                <a16:creationId xmlns:a16="http://schemas.microsoft.com/office/drawing/2014/main" id="{352FFF9D-DFBC-7053-6110-1A88A3363C8E}"/>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reflect on the role and impact of self-care for staff, children and young people in achieving wider well-being goals.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6" name="Picture 5" descr="A picture containing logo&#10;&#10;Description automatically generated">
            <a:extLst>
              <a:ext uri="{FF2B5EF4-FFF2-40B4-BE49-F238E27FC236}">
                <a16:creationId xmlns:a16="http://schemas.microsoft.com/office/drawing/2014/main" id="{754B28BF-E8DE-4860-A863-00CBBB03EA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67859" y="4254499"/>
            <a:ext cx="1844222" cy="1861434"/>
          </a:xfrm>
          <a:prstGeom prst="rect">
            <a:avLst/>
          </a:prstGeom>
        </p:spPr>
      </p:pic>
    </p:spTree>
    <p:extLst>
      <p:ext uri="{BB962C8B-B14F-4D97-AF65-F5344CB8AC3E}">
        <p14:creationId xmlns:p14="http://schemas.microsoft.com/office/powerpoint/2010/main" val="3449578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rtlCol="0" anchor="t">
            <a:normAutofit/>
          </a:bodyPr>
          <a:lstStyle/>
          <a:p>
            <a:r>
              <a:rPr lang="en-US" dirty="0" err="1">
                <a:solidFill>
                  <a:schemeClr val="tx1"/>
                </a:solidFill>
              </a:rPr>
              <a:t>Deilliannau</a:t>
            </a:r>
            <a:r>
              <a:rPr lang="en-US" dirty="0">
                <a:solidFill>
                  <a:schemeClr val="tx1"/>
                </a:solidFill>
              </a:rPr>
              <a:t> </a:t>
            </a:r>
            <a:r>
              <a:rPr lang="en-US" dirty="0" err="1">
                <a:solidFill>
                  <a:schemeClr val="tx1"/>
                </a:solidFill>
              </a:rPr>
              <a:t>Dysgu</a:t>
            </a:r>
            <a:r>
              <a:rPr lang="en-US" dirty="0">
                <a:solidFill>
                  <a:schemeClr val="tx1"/>
                </a:solidFill>
              </a:rPr>
              <a:t> / Learning Outcomes</a:t>
            </a:r>
          </a:p>
        </p:txBody>
      </p:sp>
      <p:sp>
        <p:nvSpPr>
          <p:cNvPr id="6" name="Content Placeholder 5">
            <a:extLst>
              <a:ext uri="{FF2B5EF4-FFF2-40B4-BE49-F238E27FC236}">
                <a16:creationId xmlns:a16="http://schemas.microsoft.com/office/drawing/2014/main" id="{4002532A-1B41-2CF2-8F56-D69E76926C8C}"/>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Dadansoddi’n feirniadol ffyrdd o hyrwyddo llesiant cynaliadwy a gwerthuso deilliannau mewn amgylchedd sy’n seiliedig ar addysg.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7" name="Content Placeholder 6">
            <a:extLst>
              <a:ext uri="{FF2B5EF4-FFF2-40B4-BE49-F238E27FC236}">
                <a16:creationId xmlns:a16="http://schemas.microsoft.com/office/drawing/2014/main" id="{B603D605-C19F-9172-A2D9-5E69681590B2}"/>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analyse ways of promoting sustainable well-being and evaluating outcomes in an education-based environment</a:t>
            </a:r>
            <a:r>
              <a:rPr lang="en-GB" sz="900" dirty="0">
                <a:solidFill>
                  <a:srgbClr val="000000"/>
                </a:solidFill>
                <a:latin typeface="Arial" panose="020B0604020202020204" pitchFamily="34" charset="0"/>
              </a:rPr>
              <a:t>.</a:t>
            </a:r>
            <a:r>
              <a:rPr lang="en-GB" sz="900" kern="1200" dirty="0">
                <a:solidFill>
                  <a:srgbClr val="000000"/>
                </a:solidFill>
                <a:latin typeface="Arial" panose="020B0604020202020204" pitchFamily="34" charset="0"/>
                <a:ea typeface="+mn-ea"/>
                <a:cs typeface="+mn-cs"/>
              </a:rPr>
              <a:t> </a:t>
            </a:r>
            <a:endParaRPr lang="en-GB" sz="900" kern="1200" dirty="0">
              <a:solidFill>
                <a:srgbClr val="000000"/>
              </a:solidFill>
              <a:latin typeface="verdana" panose="020B0604030504040204" pitchFamily="34" charset="0"/>
              <a:ea typeface="+mn-ea"/>
              <a:cs typeface="+mn-cs"/>
            </a:endParaRPr>
          </a:p>
          <a:p>
            <a:endParaRPr lang="en-GB"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3520695" y="4272587"/>
            <a:ext cx="2909945" cy="2053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1C34-6C89-AF9D-5059-0AACD7A6C91E}"/>
              </a:ext>
            </a:extLst>
          </p:cNvPr>
          <p:cNvSpPr>
            <a:spLocks noGrp="1"/>
          </p:cNvSpPr>
          <p:nvPr>
            <p:ph type="title"/>
          </p:nvPr>
        </p:nvSpPr>
        <p:spPr>
          <a:xfrm>
            <a:off x="4104916" y="300758"/>
            <a:ext cx="5273615" cy="2374516"/>
          </a:xfrm>
        </p:spPr>
        <p:txBody>
          <a:bodyPr vert="horz" lIns="91440" tIns="45720" rIns="91440" bIns="0" rtlCol="0" anchor="b">
            <a:normAutofit/>
          </a:bodyPr>
          <a:lstStyle/>
          <a:p>
            <a:r>
              <a:rPr lang="cy-GB" sz="4800" dirty="0">
                <a:solidFill>
                  <a:schemeClr val="tx1"/>
                </a:solidFill>
              </a:rPr>
              <a:t>Beth yw Trawma</a:t>
            </a:r>
            <a:r>
              <a:rPr lang="en-US" sz="4800" dirty="0">
                <a:solidFill>
                  <a:schemeClr val="tx1"/>
                </a:solidFill>
              </a:rPr>
              <a:t>?</a:t>
            </a:r>
            <a:br>
              <a:rPr lang="en-US" sz="4800" dirty="0">
                <a:solidFill>
                  <a:schemeClr val="tx1"/>
                </a:solidFill>
              </a:rPr>
            </a:br>
            <a:r>
              <a:rPr lang="en-US" sz="4800" dirty="0">
                <a:solidFill>
                  <a:schemeClr val="tx1"/>
                </a:solidFill>
              </a:rPr>
              <a:t>What is Trauma?</a:t>
            </a:r>
          </a:p>
        </p:txBody>
      </p:sp>
      <p:sp>
        <p:nvSpPr>
          <p:cNvPr id="4" name="Content Placeholder 3">
            <a:extLst>
              <a:ext uri="{FF2B5EF4-FFF2-40B4-BE49-F238E27FC236}">
                <a16:creationId xmlns:a16="http://schemas.microsoft.com/office/drawing/2014/main" id="{C2704DE8-D754-CBD7-768E-AA4F382EED3E}"/>
              </a:ext>
            </a:extLst>
          </p:cNvPr>
          <p:cNvSpPr>
            <a:spLocks noGrp="1"/>
          </p:cNvSpPr>
          <p:nvPr>
            <p:ph type="body" idx="1"/>
          </p:nvPr>
        </p:nvSpPr>
        <p:spPr>
          <a:xfrm>
            <a:off x="4360322" y="3074126"/>
            <a:ext cx="4818512" cy="2461659"/>
          </a:xfrm>
        </p:spPr>
        <p:txBody>
          <a:bodyPr vert="horz" lIns="91440" tIns="91440" rIns="91440" bIns="91440" rtlCol="0">
            <a:normAutofit/>
          </a:bodyPr>
          <a:lstStyle/>
          <a:p>
            <a:r>
              <a:rPr lang="cy-GB" dirty="0">
                <a:latin typeface="Arial" panose="020B0604020202020204" pitchFamily="34" charset="0"/>
                <a:cs typeface="Arial" panose="020B0604020202020204" pitchFamily="34" charset="0"/>
              </a:rPr>
              <a:t>Fel grŵp, datblygwch eich diffiniad eich hun o drawma.</a:t>
            </a:r>
          </a:p>
          <a:p>
            <a:endParaRPr lang="cy-GB" dirty="0">
              <a:latin typeface="Arial" panose="020B0604020202020204" pitchFamily="34" charset="0"/>
              <a:cs typeface="Arial" panose="020B0604020202020204" pitchFamily="34" charset="0"/>
            </a:endParaRPr>
          </a:p>
          <a:p>
            <a:endParaRPr lang="cy-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As a group develop your own definition of trauma.</a:t>
            </a:r>
          </a:p>
        </p:txBody>
      </p:sp>
      <p:pic>
        <p:nvPicPr>
          <p:cNvPr id="8" name="Graphic 7" descr="Brain in head">
            <a:extLst>
              <a:ext uri="{FF2B5EF4-FFF2-40B4-BE49-F238E27FC236}">
                <a16:creationId xmlns:a16="http://schemas.microsoft.com/office/drawing/2014/main" id="{9F6859C8-02EB-199D-18B1-CE57106496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8881" y="300758"/>
            <a:ext cx="4660762" cy="4660762"/>
          </a:xfrm>
          <a:prstGeom prst="rect">
            <a:avLst/>
          </a:prstGeom>
        </p:spPr>
      </p:pic>
    </p:spTree>
    <p:extLst>
      <p:ext uri="{BB962C8B-B14F-4D97-AF65-F5344CB8AC3E}">
        <p14:creationId xmlns:p14="http://schemas.microsoft.com/office/powerpoint/2010/main" val="2336953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9670271" cy="4584527"/>
          </a:xfrm>
        </p:spPr>
        <p:txBody>
          <a:bodyPr>
            <a:normAutofit/>
          </a:bodyPr>
          <a:lstStyle/>
          <a:p>
            <a:r>
              <a:rPr lang="cy-GB" dirty="0">
                <a:solidFill>
                  <a:schemeClr val="tx1"/>
                </a:solidFill>
              </a:rPr>
              <a:t>Diffiniad / </a:t>
            </a:r>
            <a:r>
              <a:rPr lang="cy-GB" dirty="0" err="1">
                <a:solidFill>
                  <a:schemeClr val="tx1"/>
                </a:solidFill>
              </a:rPr>
              <a:t>Definition</a:t>
            </a:r>
            <a:r>
              <a:rPr lang="cy-GB" dirty="0">
                <a:solidFill>
                  <a:schemeClr val="tx1"/>
                </a:solidFill>
              </a:rPr>
              <a:t> </a:t>
            </a:r>
            <a:r>
              <a:rPr lang="en-GB" dirty="0">
                <a:solidFill>
                  <a:schemeClr val="tx1"/>
                </a:solidFill>
              </a:rPr>
              <a:t> (1)</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1239583" y="2563780"/>
            <a:ext cx="7155480" cy="4943009"/>
          </a:xfrm>
        </p:spPr>
        <p:txBody>
          <a:bodyPr anchor="t">
            <a:normAutofit/>
          </a:bodyPr>
          <a:lstStyle/>
          <a:p>
            <a:r>
              <a:rPr lang="en-GB" sz="2400" dirty="0"/>
              <a:t>Individual trauma results from an event, series of events, or set of circumstances that is experienced by an individual as physically or emotionally harmful or life threatening and that has lasting adverse effects on the individual’s functioning and mental, physical, social, emotional,  or spiritual well-being.</a:t>
            </a:r>
          </a:p>
          <a:p>
            <a:r>
              <a:rPr lang="en-GB" sz="2400" dirty="0"/>
              <a:t>Substance Abuse &amp; Mental Health Services (SAMHSA) (2014)</a:t>
            </a:r>
          </a:p>
        </p:txBody>
      </p:sp>
    </p:spTree>
    <p:extLst>
      <p:ext uri="{BB962C8B-B14F-4D97-AF65-F5344CB8AC3E}">
        <p14:creationId xmlns:p14="http://schemas.microsoft.com/office/powerpoint/2010/main" val="3645005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1857891" y="1832260"/>
            <a:ext cx="7083685" cy="4916465"/>
          </a:xfrm>
        </p:spPr>
        <p:txBody>
          <a:bodyPr anchor="t">
            <a:normAutofit/>
          </a:bodyPr>
          <a:lstStyle/>
          <a:p>
            <a:r>
              <a:rPr lang="cy-GB" sz="2000" dirty="0"/>
              <a:t>Diffinnir trawma yn unrhyw brofiad annymunol sy’n achosi, neu sydd â’r potensial i achosi, gofid a/neu bryder i rywun. Mae’n bwysig nodi y gellir defnyddio trawma hefyd i gyfeirio at effaith digwyddiad trawmatig.</a:t>
            </a:r>
          </a:p>
          <a:p>
            <a:r>
              <a:rPr lang="en-GB" sz="2000" dirty="0"/>
              <a:t>Hwb ACE Cymru (2022 t.5)</a:t>
            </a:r>
          </a:p>
          <a:p>
            <a:endParaRPr lang="en-GB" dirty="0"/>
          </a:p>
          <a:p>
            <a:r>
              <a:rPr lang="en-GB" sz="2000" i="1" dirty="0"/>
              <a:t>Trauma is defined as any experience that is unpleasant and causes, or has the potential to cause, someone distress and/or anxiety. It is important to note that trauma can also be used to refer to the impact of a traumatic event</a:t>
            </a:r>
          </a:p>
          <a:p>
            <a:r>
              <a:rPr lang="en-GB" sz="2000" i="1" dirty="0"/>
              <a:t>ACE Hub Wales (2022 p.5)</a:t>
            </a:r>
          </a:p>
        </p:txBody>
      </p:sp>
      <p:sp>
        <p:nvSpPr>
          <p:cNvPr id="5" name="TextBox 4">
            <a:extLst>
              <a:ext uri="{FF2B5EF4-FFF2-40B4-BE49-F238E27FC236}">
                <a16:creationId xmlns:a16="http://schemas.microsoft.com/office/drawing/2014/main" id="{8C655AAF-22C0-7745-CE51-8CC786BEF157}"/>
              </a:ext>
            </a:extLst>
          </p:cNvPr>
          <p:cNvSpPr txBox="1"/>
          <p:nvPr/>
        </p:nvSpPr>
        <p:spPr>
          <a:xfrm>
            <a:off x="1526177" y="759318"/>
            <a:ext cx="6100354" cy="584775"/>
          </a:xfrm>
          <a:prstGeom prst="rect">
            <a:avLst/>
          </a:prstGeom>
          <a:noFill/>
        </p:spPr>
        <p:txBody>
          <a:bodyPr wrap="square">
            <a:spAutoFit/>
          </a:bodyPr>
          <a:lstStyle/>
          <a:p>
            <a:r>
              <a:rPr lang="cy-GB" sz="3200" dirty="0">
                <a:solidFill>
                  <a:schemeClr val="tx1"/>
                </a:solidFill>
              </a:rPr>
              <a:t>Diffiniad / </a:t>
            </a:r>
            <a:r>
              <a:rPr lang="cy-GB" sz="3200" dirty="0" err="1">
                <a:solidFill>
                  <a:schemeClr val="tx1"/>
                </a:solidFill>
              </a:rPr>
              <a:t>Definition</a:t>
            </a:r>
            <a:r>
              <a:rPr lang="cy-GB" sz="3200" dirty="0">
                <a:solidFill>
                  <a:schemeClr val="tx1"/>
                </a:solidFill>
              </a:rPr>
              <a:t> </a:t>
            </a:r>
            <a:r>
              <a:rPr lang="en-GB" sz="3200" dirty="0">
                <a:solidFill>
                  <a:schemeClr val="tx1"/>
                </a:solidFill>
              </a:rPr>
              <a:t> (</a:t>
            </a:r>
            <a:r>
              <a:rPr lang="en-GB" sz="3200" dirty="0"/>
              <a:t>2</a:t>
            </a:r>
            <a:r>
              <a:rPr lang="en-GB" sz="3200" dirty="0">
                <a:solidFill>
                  <a:schemeClr val="tx1"/>
                </a:solidFill>
              </a:rPr>
              <a:t>)</a:t>
            </a:r>
            <a:endParaRPr lang="en-GB" sz="3200" dirty="0"/>
          </a:p>
        </p:txBody>
      </p:sp>
    </p:spTree>
    <p:extLst>
      <p:ext uri="{BB962C8B-B14F-4D97-AF65-F5344CB8AC3E}">
        <p14:creationId xmlns:p14="http://schemas.microsoft.com/office/powerpoint/2010/main" val="1913093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17EA2-BFF8-A292-8986-6CD7AB73F8C2}"/>
              </a:ext>
            </a:extLst>
          </p:cNvPr>
          <p:cNvSpPr>
            <a:spLocks noGrp="1"/>
          </p:cNvSpPr>
          <p:nvPr>
            <p:ph type="title"/>
          </p:nvPr>
        </p:nvSpPr>
        <p:spPr/>
        <p:txBody>
          <a:bodyPr/>
          <a:lstStyle/>
          <a:p>
            <a:r>
              <a:rPr lang="cy-GB" sz="3600" dirty="0">
                <a:solidFill>
                  <a:schemeClr val="tx1"/>
                </a:solidFill>
              </a:rPr>
              <a:t>Diffiniad / </a:t>
            </a:r>
            <a:r>
              <a:rPr lang="cy-GB" sz="3600" dirty="0" err="1">
                <a:solidFill>
                  <a:schemeClr val="tx1"/>
                </a:solidFill>
              </a:rPr>
              <a:t>Definition</a:t>
            </a:r>
            <a:r>
              <a:rPr lang="cy-GB" sz="3600" dirty="0">
                <a:solidFill>
                  <a:schemeClr val="tx1"/>
                </a:solidFill>
              </a:rPr>
              <a:t> </a:t>
            </a:r>
            <a:r>
              <a:rPr lang="en-GB" sz="3600" dirty="0">
                <a:solidFill>
                  <a:schemeClr val="tx1"/>
                </a:solidFill>
              </a:rPr>
              <a:t> (3)</a:t>
            </a:r>
            <a:endParaRPr lang="en-GB" dirty="0"/>
          </a:p>
        </p:txBody>
      </p:sp>
      <p:sp>
        <p:nvSpPr>
          <p:cNvPr id="3" name="Content Placeholder 2">
            <a:extLst>
              <a:ext uri="{FF2B5EF4-FFF2-40B4-BE49-F238E27FC236}">
                <a16:creationId xmlns:a16="http://schemas.microsoft.com/office/drawing/2014/main" id="{0D2AF009-466F-AD50-064C-AAB93B1AF195}"/>
              </a:ext>
            </a:extLst>
          </p:cNvPr>
          <p:cNvSpPr>
            <a:spLocks noGrp="1"/>
          </p:cNvSpPr>
          <p:nvPr>
            <p:ph idx="1"/>
          </p:nvPr>
        </p:nvSpPr>
        <p:spPr/>
        <p:txBody>
          <a:bodyPr/>
          <a:lstStyle/>
          <a:p>
            <a:pPr algn="l"/>
            <a:r>
              <a:rPr lang="en-GB" sz="2400" b="0" i="0" dirty="0">
                <a:solidFill>
                  <a:srgbClr val="555555"/>
                </a:solidFill>
                <a:effectLst/>
                <a:latin typeface="MindMeridian-Regular"/>
              </a:rPr>
              <a:t>Trauma is when we experience very stressful, frightening or distressing events that are difficult to cope with or out of our control. It could be one incident, or an ongoing event that happens over a long period of time.</a:t>
            </a:r>
          </a:p>
          <a:p>
            <a:pPr algn="l"/>
            <a:r>
              <a:rPr lang="en-GB" sz="2400" b="0" i="0" dirty="0">
                <a:solidFill>
                  <a:srgbClr val="555555"/>
                </a:solidFill>
                <a:effectLst/>
                <a:latin typeface="MindMeridian-Regular"/>
              </a:rPr>
              <a:t>Most of us will experience an event in our lives that could be considered traumatic. But we won't all be affected the same way. Trauma can happen at any age. And it can affect us at any time, including a long time after the event has happened.</a:t>
            </a:r>
          </a:p>
          <a:p>
            <a:pPr algn="l"/>
            <a:r>
              <a:rPr lang="en-GB" sz="2400" dirty="0">
                <a:solidFill>
                  <a:srgbClr val="555555"/>
                </a:solidFill>
                <a:latin typeface="MindMeridian-Regular"/>
              </a:rPr>
              <a:t>Mind (2024)</a:t>
            </a:r>
            <a:endParaRPr lang="en-GB" sz="2400" b="0" i="0" dirty="0">
              <a:solidFill>
                <a:srgbClr val="555555"/>
              </a:solidFill>
              <a:effectLst/>
              <a:latin typeface="MindMeridian-Regular"/>
            </a:endParaRPr>
          </a:p>
          <a:p>
            <a:endParaRPr lang="en-GB" dirty="0"/>
          </a:p>
        </p:txBody>
      </p:sp>
    </p:spTree>
    <p:extLst>
      <p:ext uri="{BB962C8B-B14F-4D97-AF65-F5344CB8AC3E}">
        <p14:creationId xmlns:p14="http://schemas.microsoft.com/office/powerpoint/2010/main" val="4117971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97C5-309C-9FF8-E5AD-A32D0A074465}"/>
              </a:ext>
            </a:extLst>
          </p:cNvPr>
          <p:cNvSpPr>
            <a:spLocks noGrp="1"/>
          </p:cNvSpPr>
          <p:nvPr>
            <p:ph type="title"/>
          </p:nvPr>
        </p:nvSpPr>
        <p:spPr/>
        <p:txBody>
          <a:bodyPr>
            <a:normAutofit/>
          </a:bodyPr>
          <a:lstStyle/>
          <a:p>
            <a:r>
              <a:rPr lang="en-GB" dirty="0">
                <a:solidFill>
                  <a:schemeClr val="tx1"/>
                </a:solidFill>
              </a:rPr>
              <a:t>Beth </a:t>
            </a:r>
            <a:r>
              <a:rPr lang="en-GB" dirty="0" err="1">
                <a:solidFill>
                  <a:schemeClr val="tx1"/>
                </a:solidFill>
              </a:rPr>
              <a:t>yw</a:t>
            </a:r>
            <a:r>
              <a:rPr lang="en-GB" dirty="0">
                <a:solidFill>
                  <a:schemeClr val="tx1"/>
                </a:solidFill>
              </a:rPr>
              <a:t> </a:t>
            </a:r>
            <a:r>
              <a:rPr lang="en-GB" dirty="0" err="1">
                <a:solidFill>
                  <a:schemeClr val="tx1"/>
                </a:solidFill>
              </a:rPr>
              <a:t>Ymarfer</a:t>
            </a:r>
            <a:r>
              <a:rPr lang="en-GB" dirty="0">
                <a:solidFill>
                  <a:schemeClr val="tx1"/>
                </a:solidFill>
              </a:rPr>
              <a:t> sy’n </a:t>
            </a:r>
            <a:r>
              <a:rPr lang="en-GB" dirty="0" err="1">
                <a:solidFill>
                  <a:schemeClr val="tx1"/>
                </a:solidFill>
              </a:rPr>
              <a:t>Ystyriol</a:t>
            </a:r>
            <a:r>
              <a:rPr lang="en-GB" dirty="0">
                <a:solidFill>
                  <a:schemeClr val="tx1"/>
                </a:solidFill>
              </a:rPr>
              <a:t> o </a:t>
            </a:r>
            <a:r>
              <a:rPr lang="en-GB" dirty="0" err="1">
                <a:solidFill>
                  <a:schemeClr val="tx1"/>
                </a:solidFill>
              </a:rPr>
              <a:t>Drawma</a:t>
            </a:r>
            <a:r>
              <a:rPr lang="en-GB" dirty="0">
                <a:solidFill>
                  <a:schemeClr val="tx1"/>
                </a:solidFill>
              </a:rPr>
              <a:t>?</a:t>
            </a:r>
            <a:br>
              <a:rPr lang="en-GB" dirty="0">
                <a:solidFill>
                  <a:schemeClr val="tx1"/>
                </a:solidFill>
              </a:rPr>
            </a:br>
            <a:r>
              <a:rPr lang="en-GB" dirty="0">
                <a:solidFill>
                  <a:schemeClr val="tx1"/>
                </a:solidFill>
              </a:rPr>
              <a:t>What is Trauma Informed Practice?</a:t>
            </a:r>
          </a:p>
        </p:txBody>
      </p:sp>
      <p:pic>
        <p:nvPicPr>
          <p:cNvPr id="3" name="Online Media 2" title="Trauma Framework Animation | English">
            <a:hlinkClick r:id="" action="ppaction://media"/>
            <a:extLst>
              <a:ext uri="{FF2B5EF4-FFF2-40B4-BE49-F238E27FC236}">
                <a16:creationId xmlns:a16="http://schemas.microsoft.com/office/drawing/2014/main" id="{A312EB30-6BF9-F699-6DD7-0A2A2EC5CF82}"/>
              </a:ext>
            </a:extLst>
          </p:cNvPr>
          <p:cNvPicPr>
            <a:picLocks noRot="1" noChangeAspect="1"/>
          </p:cNvPicPr>
          <p:nvPr>
            <a:videoFile r:link="rId1"/>
          </p:nvPr>
        </p:nvPicPr>
        <p:blipFill>
          <a:blip r:embed="rId3"/>
          <a:stretch>
            <a:fillRect/>
          </a:stretch>
        </p:blipFill>
        <p:spPr>
          <a:xfrm>
            <a:off x="1980334" y="2071254"/>
            <a:ext cx="8660102" cy="4424219"/>
          </a:xfrm>
          <a:prstGeom prst="rect">
            <a:avLst/>
          </a:prstGeom>
        </p:spPr>
      </p:pic>
    </p:spTree>
    <p:extLst>
      <p:ext uri="{BB962C8B-B14F-4D97-AF65-F5344CB8AC3E}">
        <p14:creationId xmlns:p14="http://schemas.microsoft.com/office/powerpoint/2010/main" val="125871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07049" y="-852754"/>
            <a:ext cx="9129133" cy="1868760"/>
          </a:xfrm>
        </p:spPr>
        <p:txBody>
          <a:bodyPr vert="horz" lIns="91440" tIns="45720" rIns="91440" bIns="0" rtlCol="0" anchor="b">
            <a:normAutofit/>
          </a:bodyPr>
          <a:lstStyle/>
          <a:p>
            <a:r>
              <a:rPr lang="en-GB" sz="3200" dirty="0">
                <a:solidFill>
                  <a:schemeClr val="tx1"/>
                </a:solidFill>
              </a:rPr>
              <a:t>Beth </a:t>
            </a:r>
            <a:r>
              <a:rPr lang="en-GB" sz="3200" dirty="0" err="1">
                <a:solidFill>
                  <a:schemeClr val="tx1"/>
                </a:solidFill>
              </a:rPr>
              <a:t>yw</a:t>
            </a:r>
            <a:r>
              <a:rPr lang="en-GB" sz="3200" dirty="0">
                <a:solidFill>
                  <a:schemeClr val="tx1"/>
                </a:solidFill>
              </a:rPr>
              <a:t> </a:t>
            </a:r>
            <a:r>
              <a:rPr lang="en-GB" sz="3200" dirty="0" err="1">
                <a:solidFill>
                  <a:schemeClr val="tx1"/>
                </a:solidFill>
              </a:rPr>
              <a:t>Ymarfer</a:t>
            </a:r>
            <a:r>
              <a:rPr lang="en-GB" sz="3200" dirty="0">
                <a:solidFill>
                  <a:schemeClr val="tx1"/>
                </a:solidFill>
              </a:rPr>
              <a:t> sy’n </a:t>
            </a:r>
            <a:r>
              <a:rPr lang="en-GB" sz="3200" dirty="0" err="1">
                <a:solidFill>
                  <a:schemeClr val="tx1"/>
                </a:solidFill>
              </a:rPr>
              <a:t>Ystyriol</a:t>
            </a:r>
            <a:r>
              <a:rPr lang="en-GB" sz="3200" dirty="0">
                <a:solidFill>
                  <a:schemeClr val="tx1"/>
                </a:solidFill>
              </a:rPr>
              <a:t> o </a:t>
            </a:r>
            <a:r>
              <a:rPr lang="en-GB" sz="3200" dirty="0" err="1">
                <a:solidFill>
                  <a:schemeClr val="tx1"/>
                </a:solidFill>
              </a:rPr>
              <a:t>Drawma</a:t>
            </a:r>
            <a:r>
              <a:rPr lang="en-GB" sz="3200" dirty="0">
                <a:solidFill>
                  <a:schemeClr val="tx1"/>
                </a:solidFill>
              </a:rPr>
              <a:t>?</a:t>
            </a:r>
            <a:endParaRPr lang="en-US" sz="3300" dirty="0"/>
          </a:p>
        </p:txBody>
      </p:sp>
      <p:sp>
        <p:nvSpPr>
          <p:cNvPr id="4" name="Blwch Testun 3">
            <a:extLst>
              <a:ext uri="{FF2B5EF4-FFF2-40B4-BE49-F238E27FC236}">
                <a16:creationId xmlns:a16="http://schemas.microsoft.com/office/drawing/2014/main" id="{85AEF0EF-A44D-4CAF-0D27-C96103BF0776}"/>
              </a:ext>
            </a:extLst>
          </p:cNvPr>
          <p:cNvSpPr txBox="1"/>
          <p:nvPr/>
        </p:nvSpPr>
        <p:spPr>
          <a:xfrm>
            <a:off x="83480" y="1222665"/>
            <a:ext cx="9522073" cy="5355312"/>
          </a:xfrm>
          <a:prstGeom prst="rect">
            <a:avLst/>
          </a:prstGeom>
          <a:solidFill>
            <a:srgbClr val="B4CBFA">
              <a:alpha val="37000"/>
            </a:srgbClr>
          </a:solidFill>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cy-GB" dirty="0"/>
              <a:t>“Mae dull sy’n ystyriol o  drawma yn cydnabod bod gan bawb rôl wrth fynd </a:t>
            </a:r>
            <a:r>
              <a:rPr lang="cy-GB" dirty="0" err="1"/>
              <a:t>ati’n</a:t>
            </a:r>
            <a:r>
              <a:rPr lang="cy-GB" dirty="0"/>
              <a:t> sensitif i hwyluso cyfleoedd a chyfleoedd bywyd i bobl y mae trawma ac adfyd yn effeithio arnynt. </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cy-GB" dirty="0"/>
              <a:t>Mae’n ddull lle mae person, sefydliad, teulu, cymuned, gwasanaeth neu system yn ystyried effaith eang adfyd a thrawma ac yn deall ffyrdd posibl o atal, gwella a goresgyn hyn fel unigolyn neu gyda chymorth eraill, gan gynnwys cymunedau a gwasanaethau. </a:t>
            </a:r>
          </a:p>
          <a:p>
            <a:endParaRPr lang="cy-GB" dirty="0"/>
          </a:p>
          <a:p>
            <a:pPr marL="285750" indent="-285750">
              <a:buFont typeface="Arial" panose="020B0604020202020204" pitchFamily="34" charset="0"/>
              <a:buChar char="•"/>
            </a:pPr>
            <a:r>
              <a:rPr lang="cy-GB" dirty="0"/>
              <a:t>Dyma lle mae pobl yn adnabod amlygiadau niferus effaith trawma ar unigolion, teuluoedd, cymunedau, staff, ac eraill mewn sefydliadau a systemau ledled cymdeithas Cymru. </a:t>
            </a:r>
          </a:p>
          <a:p>
            <a:endParaRPr lang="cy-GB" dirty="0"/>
          </a:p>
          <a:p>
            <a:pPr marL="285750" indent="-285750">
              <a:buFont typeface="Arial" panose="020B0604020202020204" pitchFamily="34" charset="0"/>
              <a:buChar char="•"/>
            </a:pPr>
            <a:r>
              <a:rPr lang="cy-GB" dirty="0"/>
              <a:t>Yn y dull hwn, caiff gwybodaeth am drawma a’i effeithiau ei hintegreiddio i bolisïau, gweithdrefnau ac arferion. Mae’n ceisio gwrthsefyll </a:t>
            </a:r>
            <a:r>
              <a:rPr lang="cy-GB" dirty="0" err="1"/>
              <a:t>trawmateiddio</a:t>
            </a:r>
            <a:r>
              <a:rPr lang="cy-GB" dirty="0"/>
              <a:t> pobl eto ac atal a lliniaru canlyniadau andwyol, gan flaenoriaethu diogelwch corfforol ac emosiynol ac mae’n ymrwymo i ‘beidio â gwneud unrhyw niwed’ yn ymarferol ac i gefnogi’n rhagweithiol a helpu pobl yr effeithir arnynt i wneud eu penderfyniadau gwybodus eu hunain.”</a:t>
            </a:r>
          </a:p>
        </p:txBody>
      </p:sp>
    </p:spTree>
    <p:extLst>
      <p:ext uri="{BB962C8B-B14F-4D97-AF65-F5344CB8AC3E}">
        <p14:creationId xmlns:p14="http://schemas.microsoft.com/office/powerpoint/2010/main" val="949148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972810" y="-832802"/>
            <a:ext cx="7788013" cy="1868760"/>
          </a:xfrm>
        </p:spPr>
        <p:txBody>
          <a:bodyPr vert="horz" lIns="91440" tIns="45720" rIns="91440" bIns="0" rtlCol="0" anchor="b">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Gill Sans MT" panose="020B0502020104020203"/>
                <a:ea typeface="+mn-ea"/>
                <a:cs typeface="+mn-cs"/>
              </a:rPr>
              <a:t>WHAT IS TRAUMA INFORMED PRACTICE</a:t>
            </a:r>
            <a:r>
              <a:rPr lang="en-US" sz="3200" dirty="0">
                <a:solidFill>
                  <a:prstClr val="black"/>
                </a:solidFill>
                <a:latin typeface="Gill Sans MT" panose="020B0502020104020203"/>
                <a:ea typeface="+mn-ea"/>
                <a:cs typeface="+mn-cs"/>
              </a:rPr>
              <a:t>?</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2"/>
          <a:srcRect l="26263" t="31411" r="30346" b="32317"/>
          <a:stretch/>
        </p:blipFill>
        <p:spPr bwMode="auto">
          <a:xfrm>
            <a:off x="374469" y="1106322"/>
            <a:ext cx="10169774" cy="567459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219295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05BD-D3E8-81DC-6663-150D16537B79}"/>
              </a:ext>
            </a:extLst>
          </p:cNvPr>
          <p:cNvSpPr>
            <a:spLocks noGrp="1"/>
          </p:cNvSpPr>
          <p:nvPr>
            <p:ph type="title"/>
          </p:nvPr>
        </p:nvSpPr>
        <p:spPr>
          <a:xfrm>
            <a:off x="677334" y="609600"/>
            <a:ext cx="9198186" cy="1320800"/>
          </a:xfrm>
        </p:spPr>
        <p:txBody>
          <a:bodyPr/>
          <a:lstStyle/>
          <a:p>
            <a:r>
              <a:rPr lang="cy-GB" dirty="0">
                <a:solidFill>
                  <a:schemeClr val="tx1"/>
                </a:solidFill>
              </a:rPr>
              <a:t>Fframwaith Trawma / </a:t>
            </a:r>
            <a:r>
              <a:rPr lang="cy-GB" dirty="0" err="1">
                <a:solidFill>
                  <a:schemeClr val="tx1"/>
                </a:solidFill>
              </a:rPr>
              <a:t>Trauma</a:t>
            </a:r>
            <a:r>
              <a:rPr lang="cy-GB" dirty="0">
                <a:solidFill>
                  <a:schemeClr val="tx1"/>
                </a:solidFill>
              </a:rPr>
              <a:t> </a:t>
            </a:r>
            <a:r>
              <a:rPr lang="cy-GB" dirty="0" err="1">
                <a:solidFill>
                  <a:schemeClr val="tx1"/>
                </a:solidFill>
              </a:rPr>
              <a:t>Framework</a:t>
            </a:r>
            <a:endParaRPr lang="en-GB" dirty="0">
              <a:solidFill>
                <a:schemeClr val="tx1"/>
              </a:solidFill>
            </a:endParaRPr>
          </a:p>
        </p:txBody>
      </p:sp>
      <p:sp>
        <p:nvSpPr>
          <p:cNvPr id="3" name="Content Placeholder 2">
            <a:extLst>
              <a:ext uri="{FF2B5EF4-FFF2-40B4-BE49-F238E27FC236}">
                <a16:creationId xmlns:a16="http://schemas.microsoft.com/office/drawing/2014/main" id="{7230ECA3-BED7-CA35-4F57-EC717E430A18}"/>
              </a:ext>
            </a:extLst>
          </p:cNvPr>
          <p:cNvSpPr>
            <a:spLocks noGrp="1"/>
          </p:cNvSpPr>
          <p:nvPr>
            <p:ph sz="half" idx="1"/>
          </p:nvPr>
        </p:nvSpPr>
        <p:spPr/>
        <p:txBody>
          <a:bodyPr>
            <a:normAutofit/>
          </a:bodyPr>
          <a:lstStyle/>
          <a:p>
            <a:r>
              <a:rPr lang="en-GB" sz="2400" dirty="0" err="1">
                <a:hlinkClick r:id="rId2"/>
              </a:rPr>
              <a:t>Fframwaith</a:t>
            </a:r>
            <a:r>
              <a:rPr lang="en-GB" sz="2400" dirty="0">
                <a:hlinkClick r:id="rId2"/>
              </a:rPr>
              <a:t> </a:t>
            </a:r>
            <a:r>
              <a:rPr lang="en-GB" sz="2400" dirty="0" err="1">
                <a:hlinkClick r:id="rId2"/>
              </a:rPr>
              <a:t>Trawma</a:t>
            </a:r>
            <a:r>
              <a:rPr lang="en-GB" sz="2400" dirty="0">
                <a:hlinkClick r:id="rId2"/>
              </a:rPr>
              <a:t>: Poster</a:t>
            </a:r>
            <a:endParaRPr lang="en-GB" sz="2400" dirty="0"/>
          </a:p>
          <a:p>
            <a:r>
              <a:rPr lang="en-GB" sz="2400" dirty="0" err="1"/>
              <a:t>Ymchwiliwch</a:t>
            </a:r>
            <a:r>
              <a:rPr lang="en-GB" sz="2400" dirty="0"/>
              <a:t> </a:t>
            </a:r>
            <a:r>
              <a:rPr lang="en-GB" sz="2400" dirty="0" err="1"/>
              <a:t>i’r</a:t>
            </a:r>
            <a:r>
              <a:rPr lang="en-GB" sz="2400" dirty="0"/>
              <a:t> </a:t>
            </a:r>
            <a:r>
              <a:rPr lang="en-GB" sz="2400" dirty="0" err="1"/>
              <a:t>wybodaeth</a:t>
            </a:r>
            <a:r>
              <a:rPr lang="en-GB" sz="2400" dirty="0"/>
              <a:t> </a:t>
            </a:r>
            <a:r>
              <a:rPr lang="en-GB" sz="2400" dirty="0" err="1"/>
              <a:t>ar</a:t>
            </a:r>
            <a:r>
              <a:rPr lang="en-GB" sz="2400" dirty="0"/>
              <a:t> y poster</a:t>
            </a:r>
          </a:p>
          <a:p>
            <a:r>
              <a:rPr lang="en-GB" sz="2400" dirty="0" err="1"/>
              <a:t>Darganfyddwch</a:t>
            </a:r>
            <a:r>
              <a:rPr lang="en-GB" sz="2400" dirty="0"/>
              <a:t> </a:t>
            </a:r>
            <a:r>
              <a:rPr lang="en-GB" sz="2400" dirty="0" err="1"/>
              <a:t>mwy</a:t>
            </a:r>
            <a:r>
              <a:rPr lang="en-GB" sz="2400" dirty="0"/>
              <a:t> am y </a:t>
            </a:r>
            <a:r>
              <a:rPr lang="en-GB" sz="2400" dirty="0" err="1"/>
              <a:t>Fframwaith</a:t>
            </a:r>
            <a:endParaRPr lang="en-GB" sz="2400" dirty="0"/>
          </a:p>
        </p:txBody>
      </p:sp>
      <p:sp>
        <p:nvSpPr>
          <p:cNvPr id="4" name="Content Placeholder 3">
            <a:extLst>
              <a:ext uri="{FF2B5EF4-FFF2-40B4-BE49-F238E27FC236}">
                <a16:creationId xmlns:a16="http://schemas.microsoft.com/office/drawing/2014/main" id="{E6FCAB0D-57D0-89F7-23F0-D9969212BA5D}"/>
              </a:ext>
            </a:extLst>
          </p:cNvPr>
          <p:cNvSpPr>
            <a:spLocks noGrp="1"/>
          </p:cNvSpPr>
          <p:nvPr>
            <p:ph sz="half" idx="2"/>
          </p:nvPr>
        </p:nvSpPr>
        <p:spPr/>
        <p:txBody>
          <a:bodyPr>
            <a:normAutofit/>
          </a:bodyPr>
          <a:lstStyle/>
          <a:p>
            <a:r>
              <a:rPr lang="en-GB" sz="2400" dirty="0">
                <a:hlinkClick r:id="rId3"/>
              </a:rPr>
              <a:t>Trauma Framework: Poster</a:t>
            </a:r>
            <a:endParaRPr lang="en-GB" sz="2400" dirty="0"/>
          </a:p>
          <a:p>
            <a:r>
              <a:rPr lang="en-GB" sz="2400" dirty="0"/>
              <a:t>Research the information on the poster.</a:t>
            </a:r>
          </a:p>
          <a:p>
            <a:r>
              <a:rPr lang="en-GB" sz="2400" dirty="0"/>
              <a:t>Find out about the Framework</a:t>
            </a:r>
          </a:p>
        </p:txBody>
      </p:sp>
    </p:spTree>
    <p:extLst>
      <p:ext uri="{BB962C8B-B14F-4D97-AF65-F5344CB8AC3E}">
        <p14:creationId xmlns:p14="http://schemas.microsoft.com/office/powerpoint/2010/main" val="2814119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BA5B-71EF-B76D-9B64-C801D8DC7EEA}"/>
              </a:ext>
            </a:extLst>
          </p:cNvPr>
          <p:cNvSpPr>
            <a:spLocks noGrp="1"/>
          </p:cNvSpPr>
          <p:nvPr>
            <p:ph type="title"/>
          </p:nvPr>
        </p:nvSpPr>
        <p:spPr>
          <a:xfrm>
            <a:off x="659301" y="1474969"/>
            <a:ext cx="2823919" cy="1868760"/>
          </a:xfrm>
        </p:spPr>
        <p:txBody>
          <a:bodyPr vert="horz" lIns="91440" tIns="45720" rIns="91440" bIns="0" rtlCol="0" anchor="b">
            <a:normAutofit fontScale="90000"/>
          </a:bodyPr>
          <a:lstStyle/>
          <a:p>
            <a:r>
              <a:rPr lang="cy-GB" sz="2500" dirty="0">
                <a:solidFill>
                  <a:schemeClr val="tx1"/>
                </a:solidFill>
              </a:rPr>
              <a:t>EGWYDDORION ARFER SY’N YSTYRIOL O DRAWMA  YNG NGHYMRU.</a:t>
            </a:r>
            <a:br>
              <a:rPr lang="cy-GB" sz="2500" dirty="0">
                <a:solidFill>
                  <a:schemeClr val="tx1"/>
                </a:solidFill>
              </a:rPr>
            </a:br>
            <a:r>
              <a:rPr lang="cy-GB" sz="2500" dirty="0">
                <a:solidFill>
                  <a:schemeClr val="tx1"/>
                </a:solidFill>
                <a:hlinkClick r:id="rId2"/>
              </a:rPr>
              <a:t>https://traumaframeworkcymru.com/cy/</a:t>
            </a:r>
            <a:endParaRPr lang="cy-GB" sz="2500" dirty="0">
              <a:solidFill>
                <a:schemeClr val="tx1"/>
              </a:solidFill>
            </a:endParaRPr>
          </a:p>
        </p:txBody>
      </p:sp>
      <p:pic>
        <p:nvPicPr>
          <p:cNvPr id="3" name="Picture 2" descr="A screenshot of a computer&#10;&#10;Description automatically generated">
            <a:extLst>
              <a:ext uri="{FF2B5EF4-FFF2-40B4-BE49-F238E27FC236}">
                <a16:creationId xmlns:a16="http://schemas.microsoft.com/office/drawing/2014/main" id="{E864E036-FAD6-2547-1F15-2B1231920B4A}"/>
              </a:ext>
            </a:extLst>
          </p:cNvPr>
          <p:cNvPicPr>
            <a:picLocks noChangeAspect="1"/>
          </p:cNvPicPr>
          <p:nvPr/>
        </p:nvPicPr>
        <p:blipFill rotWithShape="1">
          <a:blip r:embed="rId3"/>
          <a:srcRect l="27508" t="21938" r="32434" b="26583"/>
          <a:stretch/>
        </p:blipFill>
        <p:spPr bwMode="auto">
          <a:xfrm>
            <a:off x="3660309" y="314243"/>
            <a:ext cx="7704377" cy="6229513"/>
          </a:xfrm>
          <a:prstGeom prst="rect">
            <a:avLst/>
          </a:prstGeom>
          <a:extLst>
            <a:ext uri="{53640926-AAD7-44D8-BBD7-CCE9431645EC}">
              <a14:shadowObscured xmlns:a14="http://schemas.microsoft.com/office/drawing/2010/main"/>
            </a:ext>
          </a:extLst>
        </p:spPr>
      </p:pic>
      <p:sp>
        <p:nvSpPr>
          <p:cNvPr id="4" name="Blwch Testun 3">
            <a:extLst>
              <a:ext uri="{FF2B5EF4-FFF2-40B4-BE49-F238E27FC236}">
                <a16:creationId xmlns:a16="http://schemas.microsoft.com/office/drawing/2014/main" id="{E325E9BC-D92A-499A-13A7-6C9F5799A67B}"/>
              </a:ext>
            </a:extLst>
          </p:cNvPr>
          <p:cNvSpPr txBox="1"/>
          <p:nvPr/>
        </p:nvSpPr>
        <p:spPr>
          <a:xfrm>
            <a:off x="576746" y="3614273"/>
            <a:ext cx="3083563" cy="2846933"/>
          </a:xfrm>
          <a:prstGeom prst="rect">
            <a:avLst/>
          </a:prstGeom>
          <a:noFill/>
        </p:spPr>
        <p:txBody>
          <a:bodyPr wrap="square" rtlCol="0">
            <a:sp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Principles of Trauma informed practice in Wales.</a:t>
            </a:r>
          </a:p>
          <a:p>
            <a:r>
              <a:rPr lang="cy-GB" dirty="0">
                <a:hlinkClick r:id="rId4"/>
              </a:rPr>
              <a:t>https://traumaframeworkcymru.com/</a:t>
            </a:r>
            <a:r>
              <a:rPr lang="cy-GB" dirty="0"/>
              <a:t> </a:t>
            </a:r>
          </a:p>
          <a:p>
            <a:endParaRPr lang="cy-GB" dirty="0"/>
          </a:p>
        </p:txBody>
      </p:sp>
    </p:spTree>
    <p:extLst>
      <p:ext uri="{BB962C8B-B14F-4D97-AF65-F5344CB8AC3E}">
        <p14:creationId xmlns:p14="http://schemas.microsoft.com/office/powerpoint/2010/main" val="3737384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873B-38A3-B864-AE8C-0BAE7323A8D2}"/>
              </a:ext>
            </a:extLst>
          </p:cNvPr>
          <p:cNvSpPr>
            <a:spLocks noGrp="1"/>
          </p:cNvSpPr>
          <p:nvPr>
            <p:ph type="title"/>
          </p:nvPr>
        </p:nvSpPr>
        <p:spPr>
          <a:xfrm>
            <a:off x="659301" y="1474969"/>
            <a:ext cx="2823919" cy="1868760"/>
          </a:xfrm>
        </p:spPr>
        <p:txBody>
          <a:bodyPr vert="horz" lIns="91440" tIns="45720" rIns="91440" bIns="0" rtlCol="0" anchor="b">
            <a:normAutofit fontScale="90000"/>
          </a:bodyPr>
          <a:lstStyle/>
          <a:p>
            <a:r>
              <a:rPr lang="en-US" sz="2500" dirty="0">
                <a:solidFill>
                  <a:schemeClr val="tx1"/>
                </a:solidFill>
              </a:rPr>
              <a:t>ARFER SY’N YSTYRIOL O DRAWMA MEWN CYD-DESTUNAU ADDYSGOL </a:t>
            </a:r>
            <a:br>
              <a:rPr lang="en-US" sz="2500" dirty="0">
                <a:solidFill>
                  <a:schemeClr val="tx1"/>
                </a:solidFill>
              </a:rPr>
            </a:br>
            <a:endParaRPr lang="en-US" sz="2500" dirty="0">
              <a:solidFill>
                <a:schemeClr val="tx1"/>
              </a:solidFill>
            </a:endParaRPr>
          </a:p>
        </p:txBody>
      </p:sp>
      <p:pic>
        <p:nvPicPr>
          <p:cNvPr id="7" name="Picture 6" descr="A computer screen shot of a colorful circle&#10;&#10;Description automatically generated">
            <a:extLst>
              <a:ext uri="{FF2B5EF4-FFF2-40B4-BE49-F238E27FC236}">
                <a16:creationId xmlns:a16="http://schemas.microsoft.com/office/drawing/2014/main" id="{7B66568A-24DF-F910-AEBD-3A0CBC4F8DDB}"/>
              </a:ext>
            </a:extLst>
          </p:cNvPr>
          <p:cNvPicPr>
            <a:picLocks noChangeAspect="1"/>
          </p:cNvPicPr>
          <p:nvPr/>
        </p:nvPicPr>
        <p:blipFill rotWithShape="1">
          <a:blip r:embed="rId2"/>
          <a:srcRect l="23850" t="8850" r="27947" b="5619"/>
          <a:stretch/>
        </p:blipFill>
        <p:spPr bwMode="auto">
          <a:xfrm>
            <a:off x="3239587" y="243840"/>
            <a:ext cx="8011887" cy="6451804"/>
          </a:xfrm>
          <a:prstGeom prst="rect">
            <a:avLst/>
          </a:prstGeom>
          <a:extLst>
            <a:ext uri="{53640926-AAD7-44D8-BBD7-CCE9431645EC}">
              <a14:shadowObscured xmlns:a14="http://schemas.microsoft.com/office/drawing/2010/main"/>
            </a:ext>
          </a:extLst>
        </p:spPr>
      </p:pic>
      <p:sp>
        <p:nvSpPr>
          <p:cNvPr id="3" name="Blwch Testun 2">
            <a:extLst>
              <a:ext uri="{FF2B5EF4-FFF2-40B4-BE49-F238E27FC236}">
                <a16:creationId xmlns:a16="http://schemas.microsoft.com/office/drawing/2014/main" id="{B6DA4DE3-2FFB-A4B7-2510-7769A091A9B5}"/>
              </a:ext>
            </a:extLst>
          </p:cNvPr>
          <p:cNvSpPr txBox="1"/>
          <p:nvPr/>
        </p:nvSpPr>
        <p:spPr>
          <a:xfrm>
            <a:off x="659301" y="3544243"/>
            <a:ext cx="2901017" cy="2015936"/>
          </a:xfrm>
          <a:prstGeom prst="rect">
            <a:avLst/>
          </a:prstGeom>
          <a:noFill/>
        </p:spPr>
        <p:txBody>
          <a:bodyPr wrap="square" rtlCol="0">
            <a:sp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Trauma informed practice in educational contexts</a:t>
            </a:r>
            <a:endParaRPr lang="cy-GB" dirty="0"/>
          </a:p>
        </p:txBody>
      </p:sp>
    </p:spTree>
    <p:extLst>
      <p:ext uri="{BB962C8B-B14F-4D97-AF65-F5344CB8AC3E}">
        <p14:creationId xmlns:p14="http://schemas.microsoft.com/office/powerpoint/2010/main" val="552800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D3E833-62AB-31FA-C439-7789E1068A1E}"/>
              </a:ext>
            </a:extLst>
          </p:cNvPr>
          <p:cNvSpPr>
            <a:spLocks noGrp="1"/>
          </p:cNvSpPr>
          <p:nvPr>
            <p:ph type="title"/>
          </p:nvPr>
        </p:nvSpPr>
        <p:spPr>
          <a:xfrm>
            <a:off x="659301" y="1474969"/>
            <a:ext cx="2823919" cy="1868760"/>
          </a:xfrm>
        </p:spPr>
        <p:txBody>
          <a:bodyPr vert="horz" lIns="91440" tIns="45720" rIns="91440" bIns="0" rtlCol="0" anchor="b">
            <a:normAutofit fontScale="90000"/>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ARFER SY’N YSTYRIOL O </a:t>
            </a:r>
            <a:r>
              <a:rPr kumimoji="0" lang="en-US" sz="2500" b="0" i="0" u="none" strike="noStrike" kern="1200" cap="all" spc="0" normalizeH="0" baseline="0" noProof="0" dirty="0" err="1">
                <a:ln>
                  <a:noFill/>
                </a:ln>
                <a:solidFill>
                  <a:prstClr val="black"/>
                </a:solidFill>
                <a:effectLst/>
                <a:uLnTx/>
                <a:uFillTx/>
                <a:latin typeface="Gill Sans MT" panose="020B0502020104020203"/>
                <a:ea typeface="+mj-ea"/>
                <a:cs typeface="+mj-cs"/>
              </a:rPr>
              <a:t>drawma</a:t>
            </a:r>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 MEWN CYD-DESTUNAU ADDYSGOL </a:t>
            </a:r>
            <a:b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br>
            <a:endParaRPr lang="en-US" sz="2500" dirty="0"/>
          </a:p>
        </p:txBody>
      </p:sp>
      <p:pic>
        <p:nvPicPr>
          <p:cNvPr id="1026" name="Picture 2" descr="The Sustainable Development principle and the five ways of working - Public  Health Wales">
            <a:extLst>
              <a:ext uri="{FF2B5EF4-FFF2-40B4-BE49-F238E27FC236}">
                <a16:creationId xmlns:a16="http://schemas.microsoft.com/office/drawing/2014/main" id="{A0351319-11A8-72C8-40A8-D8E77803C1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54188" y="439881"/>
            <a:ext cx="7940532" cy="6213468"/>
          </a:xfrm>
          <a:prstGeom prst="rect">
            <a:avLst/>
          </a:prstGeom>
          <a:noFill/>
          <a:extLst>
            <a:ext uri="{909E8E84-426E-40DD-AFC4-6F175D3DCCD1}">
              <a14:hiddenFill xmlns:a14="http://schemas.microsoft.com/office/drawing/2010/main">
                <a:solidFill>
                  <a:srgbClr val="FFFFFF"/>
                </a:solidFill>
              </a14:hiddenFill>
            </a:ext>
          </a:extLst>
        </p:spPr>
      </p:pic>
      <p:sp>
        <p:nvSpPr>
          <p:cNvPr id="3" name="Blwch Testun 2">
            <a:extLst>
              <a:ext uri="{FF2B5EF4-FFF2-40B4-BE49-F238E27FC236}">
                <a16:creationId xmlns:a16="http://schemas.microsoft.com/office/drawing/2014/main" id="{B0D43717-6EC8-1FF3-3403-30282DA6484D}"/>
              </a:ext>
            </a:extLst>
          </p:cNvPr>
          <p:cNvSpPr txBox="1"/>
          <p:nvPr/>
        </p:nvSpPr>
        <p:spPr>
          <a:xfrm>
            <a:off x="588556" y="3666922"/>
            <a:ext cx="2738640" cy="201593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500" b="0" i="0" u="none" strike="noStrike" kern="1200" cap="all" spc="0" normalizeH="0" baseline="0" noProof="0" dirty="0">
                <a:ln>
                  <a:noFill/>
                </a:ln>
                <a:solidFill>
                  <a:prstClr val="black"/>
                </a:solidFill>
                <a:effectLst/>
                <a:uLnTx/>
                <a:uFillTx/>
                <a:latin typeface="Gill Sans MT" panose="020B0502020104020203"/>
                <a:ea typeface="+mn-ea"/>
                <a:cs typeface="+mn-cs"/>
              </a:rPr>
              <a:t>Trauma informed practice in educational contexts</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716158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826C-CD59-2785-9D33-1ED5896369DA}"/>
              </a:ext>
            </a:extLst>
          </p:cNvPr>
          <p:cNvSpPr>
            <a:spLocks noGrp="1"/>
          </p:cNvSpPr>
          <p:nvPr>
            <p:ph type="title"/>
          </p:nvPr>
        </p:nvSpPr>
        <p:spPr>
          <a:xfrm>
            <a:off x="677334" y="609600"/>
            <a:ext cx="8991322" cy="1953718"/>
          </a:xfrm>
        </p:spPr>
        <p:txBody>
          <a:bodyPr/>
          <a:lstStyle/>
          <a:p>
            <a:r>
              <a:rPr lang="cy-GB" dirty="0">
                <a:solidFill>
                  <a:schemeClr val="tx1"/>
                </a:solidFill>
              </a:rPr>
              <a:t>Ymarfer ac Effaith / </a:t>
            </a:r>
            <a:r>
              <a:rPr lang="cy-GB" dirty="0" err="1">
                <a:solidFill>
                  <a:schemeClr val="tx1"/>
                </a:solidFill>
              </a:rPr>
              <a:t>Practice</a:t>
            </a:r>
            <a:r>
              <a:rPr lang="cy-GB" dirty="0">
                <a:solidFill>
                  <a:schemeClr val="tx1"/>
                </a:solidFill>
              </a:rPr>
              <a:t> </a:t>
            </a:r>
            <a:r>
              <a:rPr lang="cy-GB" dirty="0" err="1">
                <a:solidFill>
                  <a:schemeClr val="tx1"/>
                </a:solidFill>
              </a:rPr>
              <a:t>and</a:t>
            </a:r>
            <a:r>
              <a:rPr lang="cy-GB" dirty="0">
                <a:solidFill>
                  <a:schemeClr val="tx1"/>
                </a:solidFill>
              </a:rPr>
              <a:t> </a:t>
            </a:r>
            <a:r>
              <a:rPr lang="cy-GB" dirty="0" err="1">
                <a:solidFill>
                  <a:schemeClr val="tx1"/>
                </a:solidFill>
              </a:rPr>
              <a:t>Effect</a:t>
            </a:r>
            <a:endParaRPr lang="en-GB" dirty="0">
              <a:solidFill>
                <a:schemeClr val="tx1"/>
              </a:solidFill>
            </a:endParaRPr>
          </a:p>
        </p:txBody>
      </p:sp>
      <p:sp>
        <p:nvSpPr>
          <p:cNvPr id="4" name="TextBox 3">
            <a:extLst>
              <a:ext uri="{FF2B5EF4-FFF2-40B4-BE49-F238E27FC236}">
                <a16:creationId xmlns:a16="http://schemas.microsoft.com/office/drawing/2014/main" id="{D2678239-D34E-9BC1-53A7-005996288BB9}"/>
              </a:ext>
            </a:extLst>
          </p:cNvPr>
          <p:cNvSpPr txBox="1"/>
          <p:nvPr/>
        </p:nvSpPr>
        <p:spPr>
          <a:xfrm>
            <a:off x="5805912" y="2878111"/>
            <a:ext cx="4294682" cy="2677656"/>
          </a:xfrm>
          <a:prstGeom prst="rect">
            <a:avLst/>
          </a:prstGeom>
          <a:noFill/>
        </p:spPr>
        <p:txBody>
          <a:bodyPr wrap="square">
            <a:spAutoFit/>
          </a:bodyPr>
          <a:lstStyle/>
          <a:p>
            <a:r>
              <a:rPr lang="en-GB" sz="2400" dirty="0">
                <a:solidFill>
                  <a:srgbClr val="00B0F0"/>
                </a:solidFill>
                <a:hlinkClick r:id="rId2">
                  <a:extLst>
                    <a:ext uri="{A12FA001-AC4F-418D-AE19-62706E023703}">
                      <ahyp:hlinkClr xmlns:ahyp="http://schemas.microsoft.com/office/drawing/2018/hyperlinkcolor" val="tx"/>
                    </a:ext>
                  </a:extLst>
                </a:hlinkClick>
              </a:rPr>
              <a:t>A whole school approach to well-being using a scientific model – Estyn</a:t>
            </a:r>
            <a:endParaRPr lang="en-GB" sz="2400" dirty="0">
              <a:solidFill>
                <a:srgbClr val="00B0F0"/>
              </a:solidFill>
            </a:endParaRPr>
          </a:p>
          <a:p>
            <a:endParaRPr lang="en-GB" sz="2400" dirty="0">
              <a:solidFill>
                <a:srgbClr val="00B0F0"/>
              </a:solidFill>
            </a:endParaRPr>
          </a:p>
          <a:p>
            <a:endParaRPr lang="en-GB" sz="2400" dirty="0">
              <a:solidFill>
                <a:srgbClr val="00B0F0"/>
              </a:solidFill>
            </a:endParaRPr>
          </a:p>
          <a:p>
            <a:r>
              <a:rPr lang="en-GB" sz="2400" dirty="0">
                <a:solidFill>
                  <a:srgbClr val="00B0F0"/>
                </a:solidFill>
                <a:hlinkClick r:id="rId3">
                  <a:extLst>
                    <a:ext uri="{A12FA001-AC4F-418D-AE19-62706E023703}">
                      <ahyp:hlinkClr xmlns:ahyp="http://schemas.microsoft.com/office/drawing/2018/hyperlinkcolor" val="tx"/>
                    </a:ext>
                  </a:extLst>
                </a:hlinkClick>
              </a:rPr>
              <a:t>The Impact of Being Trauma Informed - Estyn</a:t>
            </a:r>
            <a:endParaRPr lang="en-GB" sz="2400" dirty="0">
              <a:solidFill>
                <a:srgbClr val="00B0F0"/>
              </a:solidFill>
            </a:endParaRPr>
          </a:p>
        </p:txBody>
      </p:sp>
      <p:sp>
        <p:nvSpPr>
          <p:cNvPr id="6" name="TextBox 5">
            <a:extLst>
              <a:ext uri="{FF2B5EF4-FFF2-40B4-BE49-F238E27FC236}">
                <a16:creationId xmlns:a16="http://schemas.microsoft.com/office/drawing/2014/main" id="{F6FA409A-C9FF-1FA4-27A2-B3E3ED2A7431}"/>
              </a:ext>
            </a:extLst>
          </p:cNvPr>
          <p:cNvSpPr txBox="1"/>
          <p:nvPr/>
        </p:nvSpPr>
        <p:spPr>
          <a:xfrm>
            <a:off x="5403954" y="4927599"/>
            <a:ext cx="6100996" cy="369332"/>
          </a:xfrm>
          <a:prstGeom prst="rect">
            <a:avLst/>
          </a:prstGeom>
          <a:noFill/>
        </p:spPr>
        <p:txBody>
          <a:bodyPr wrap="square">
            <a:spAutoFit/>
          </a:bodyPr>
          <a:lstStyle/>
          <a:p>
            <a:endParaRPr lang="en-GB" dirty="0"/>
          </a:p>
        </p:txBody>
      </p:sp>
      <p:sp>
        <p:nvSpPr>
          <p:cNvPr id="8" name="TextBox 7">
            <a:extLst>
              <a:ext uri="{FF2B5EF4-FFF2-40B4-BE49-F238E27FC236}">
                <a16:creationId xmlns:a16="http://schemas.microsoft.com/office/drawing/2014/main" id="{01D30643-C4EC-D5D1-1D23-6AEC732966DA}"/>
              </a:ext>
            </a:extLst>
          </p:cNvPr>
          <p:cNvSpPr txBox="1"/>
          <p:nvPr/>
        </p:nvSpPr>
        <p:spPr>
          <a:xfrm>
            <a:off x="677334" y="2878111"/>
            <a:ext cx="4294682" cy="2677656"/>
          </a:xfrm>
          <a:prstGeom prst="rect">
            <a:avLst/>
          </a:prstGeom>
          <a:noFill/>
        </p:spPr>
        <p:txBody>
          <a:bodyPr wrap="square">
            <a:spAutoFit/>
          </a:bodyPr>
          <a:lstStyle/>
          <a:p>
            <a:r>
              <a:rPr lang="en-GB" sz="2400" dirty="0" err="1">
                <a:solidFill>
                  <a:srgbClr val="00B0F0"/>
                </a:solidFill>
                <a:hlinkClick r:id="rId4">
                  <a:extLst>
                    <a:ext uri="{A12FA001-AC4F-418D-AE19-62706E023703}">
                      <ahyp:hlinkClr xmlns:ahyp="http://schemas.microsoft.com/office/drawing/2018/hyperlinkcolor" val="tx"/>
                    </a:ext>
                  </a:extLst>
                </a:hlinkClick>
              </a:rPr>
              <a:t>Ymagwedd</a:t>
            </a:r>
            <a:r>
              <a:rPr lang="en-GB" sz="2400" dirty="0">
                <a:solidFill>
                  <a:srgbClr val="00B0F0"/>
                </a:solidFill>
                <a:hlinkClick r:id="rId4">
                  <a:extLst>
                    <a:ext uri="{A12FA001-AC4F-418D-AE19-62706E023703}">
                      <ahyp:hlinkClr xmlns:ahyp="http://schemas.microsoft.com/office/drawing/2018/hyperlinkcolor" val="tx"/>
                    </a:ext>
                  </a:extLst>
                </a:hlinkClick>
              </a:rPr>
              <a:t> </a:t>
            </a:r>
            <a:r>
              <a:rPr lang="en-GB" sz="2400" dirty="0" err="1">
                <a:solidFill>
                  <a:srgbClr val="00B0F0"/>
                </a:solidFill>
                <a:hlinkClick r:id="rId4">
                  <a:extLst>
                    <a:ext uri="{A12FA001-AC4F-418D-AE19-62706E023703}">
                      <ahyp:hlinkClr xmlns:ahyp="http://schemas.microsoft.com/office/drawing/2018/hyperlinkcolor" val="tx"/>
                    </a:ext>
                  </a:extLst>
                </a:hlinkClick>
              </a:rPr>
              <a:t>ysgol</a:t>
            </a:r>
            <a:r>
              <a:rPr lang="en-GB" sz="2400" dirty="0">
                <a:solidFill>
                  <a:srgbClr val="00B0F0"/>
                </a:solidFill>
                <a:hlinkClick r:id="rId4">
                  <a:extLst>
                    <a:ext uri="{A12FA001-AC4F-418D-AE19-62706E023703}">
                      <ahyp:hlinkClr xmlns:ahyp="http://schemas.microsoft.com/office/drawing/2018/hyperlinkcolor" val="tx"/>
                    </a:ext>
                  </a:extLst>
                </a:hlinkClick>
              </a:rPr>
              <a:t> </a:t>
            </a:r>
            <a:r>
              <a:rPr lang="en-GB" sz="2400" dirty="0" err="1">
                <a:solidFill>
                  <a:srgbClr val="00B0F0"/>
                </a:solidFill>
                <a:hlinkClick r:id="rId4">
                  <a:extLst>
                    <a:ext uri="{A12FA001-AC4F-418D-AE19-62706E023703}">
                      <ahyp:hlinkClr xmlns:ahyp="http://schemas.microsoft.com/office/drawing/2018/hyperlinkcolor" val="tx"/>
                    </a:ext>
                  </a:extLst>
                </a:hlinkClick>
              </a:rPr>
              <a:t>gyfan</a:t>
            </a:r>
            <a:r>
              <a:rPr lang="en-GB" sz="2400" dirty="0">
                <a:solidFill>
                  <a:srgbClr val="00B0F0"/>
                </a:solidFill>
                <a:hlinkClick r:id="rId4">
                  <a:extLst>
                    <a:ext uri="{A12FA001-AC4F-418D-AE19-62706E023703}">
                      <ahyp:hlinkClr xmlns:ahyp="http://schemas.microsoft.com/office/drawing/2018/hyperlinkcolor" val="tx"/>
                    </a:ext>
                  </a:extLst>
                </a:hlinkClick>
              </a:rPr>
              <a:t> at les </a:t>
            </a:r>
            <a:r>
              <a:rPr lang="en-GB" sz="2400" dirty="0" err="1">
                <a:solidFill>
                  <a:srgbClr val="00B0F0"/>
                </a:solidFill>
                <a:hlinkClick r:id="rId4">
                  <a:extLst>
                    <a:ext uri="{A12FA001-AC4F-418D-AE19-62706E023703}">
                      <ahyp:hlinkClr xmlns:ahyp="http://schemas.microsoft.com/office/drawing/2018/hyperlinkcolor" val="tx"/>
                    </a:ext>
                  </a:extLst>
                </a:hlinkClick>
              </a:rPr>
              <a:t>gan</a:t>
            </a:r>
            <a:r>
              <a:rPr lang="en-GB" sz="2400" dirty="0">
                <a:solidFill>
                  <a:srgbClr val="00B0F0"/>
                </a:solidFill>
                <a:hlinkClick r:id="rId4">
                  <a:extLst>
                    <a:ext uri="{A12FA001-AC4F-418D-AE19-62706E023703}">
                      <ahyp:hlinkClr xmlns:ahyp="http://schemas.microsoft.com/office/drawing/2018/hyperlinkcolor" val="tx"/>
                    </a:ext>
                  </a:extLst>
                </a:hlinkClick>
              </a:rPr>
              <a:t> </a:t>
            </a:r>
            <a:r>
              <a:rPr lang="en-GB" sz="2400" dirty="0" err="1">
                <a:solidFill>
                  <a:srgbClr val="00B0F0"/>
                </a:solidFill>
                <a:hlinkClick r:id="rId4">
                  <a:extLst>
                    <a:ext uri="{A12FA001-AC4F-418D-AE19-62706E023703}">
                      <ahyp:hlinkClr xmlns:ahyp="http://schemas.microsoft.com/office/drawing/2018/hyperlinkcolor" val="tx"/>
                    </a:ext>
                  </a:extLst>
                </a:hlinkClick>
              </a:rPr>
              <a:t>ddefnyddio</a:t>
            </a:r>
            <a:r>
              <a:rPr lang="en-GB" sz="2400" dirty="0">
                <a:solidFill>
                  <a:srgbClr val="00B0F0"/>
                </a:solidFill>
                <a:hlinkClick r:id="rId4">
                  <a:extLst>
                    <a:ext uri="{A12FA001-AC4F-418D-AE19-62706E023703}">
                      <ahyp:hlinkClr xmlns:ahyp="http://schemas.microsoft.com/office/drawing/2018/hyperlinkcolor" val="tx"/>
                    </a:ext>
                  </a:extLst>
                </a:hlinkClick>
              </a:rPr>
              <a:t> model </a:t>
            </a:r>
            <a:r>
              <a:rPr lang="en-GB" sz="2400" dirty="0" err="1">
                <a:solidFill>
                  <a:srgbClr val="00B0F0"/>
                </a:solidFill>
                <a:hlinkClick r:id="rId4">
                  <a:extLst>
                    <a:ext uri="{A12FA001-AC4F-418D-AE19-62706E023703}">
                      <ahyp:hlinkClr xmlns:ahyp="http://schemas.microsoft.com/office/drawing/2018/hyperlinkcolor" val="tx"/>
                    </a:ext>
                  </a:extLst>
                </a:hlinkClick>
              </a:rPr>
              <a:t>gwyddonol</a:t>
            </a:r>
            <a:r>
              <a:rPr lang="en-GB" sz="2400" dirty="0">
                <a:solidFill>
                  <a:srgbClr val="00B0F0"/>
                </a:solidFill>
                <a:hlinkClick r:id="rId4">
                  <a:extLst>
                    <a:ext uri="{A12FA001-AC4F-418D-AE19-62706E023703}">
                      <ahyp:hlinkClr xmlns:ahyp="http://schemas.microsoft.com/office/drawing/2018/hyperlinkcolor" val="tx"/>
                    </a:ext>
                  </a:extLst>
                </a:hlinkClick>
              </a:rPr>
              <a:t> – Estyn</a:t>
            </a:r>
            <a:endParaRPr lang="en-GB" sz="2400" dirty="0">
              <a:solidFill>
                <a:srgbClr val="00B0F0"/>
              </a:solidFill>
            </a:endParaRPr>
          </a:p>
          <a:p>
            <a:endParaRPr lang="en-GB" sz="2400" dirty="0">
              <a:solidFill>
                <a:srgbClr val="00B0F0"/>
              </a:solidFill>
            </a:endParaRPr>
          </a:p>
          <a:p>
            <a:endParaRPr lang="en-GB" sz="2400" dirty="0">
              <a:solidFill>
                <a:srgbClr val="00B0F0"/>
              </a:solidFill>
            </a:endParaRPr>
          </a:p>
          <a:p>
            <a:r>
              <a:rPr lang="en-GB" sz="2400" dirty="0" err="1">
                <a:solidFill>
                  <a:srgbClr val="00B0F0"/>
                </a:solidFill>
                <a:hlinkClick r:id="rId5">
                  <a:extLst>
                    <a:ext uri="{A12FA001-AC4F-418D-AE19-62706E023703}">
                      <ahyp:hlinkClr xmlns:ahyp="http://schemas.microsoft.com/office/drawing/2018/hyperlinkcolor" val="tx"/>
                    </a:ext>
                  </a:extLst>
                </a:hlinkClick>
              </a:rPr>
              <a:t>Effaith</a:t>
            </a:r>
            <a:r>
              <a:rPr lang="en-GB" sz="2400" dirty="0">
                <a:solidFill>
                  <a:srgbClr val="00B0F0"/>
                </a:solidFill>
                <a:hlinkClick r:id="rId5">
                  <a:extLst>
                    <a:ext uri="{A12FA001-AC4F-418D-AE19-62706E023703}">
                      <ahyp:hlinkClr xmlns:ahyp="http://schemas.microsoft.com/office/drawing/2018/hyperlinkcolor" val="tx"/>
                    </a:ext>
                  </a:extLst>
                </a:hlinkClick>
              </a:rPr>
              <a:t> Bod </a:t>
            </a:r>
            <a:r>
              <a:rPr lang="en-GB" sz="2400" dirty="0" err="1">
                <a:solidFill>
                  <a:srgbClr val="00B0F0"/>
                </a:solidFill>
                <a:hlinkClick r:id="rId5">
                  <a:extLst>
                    <a:ext uri="{A12FA001-AC4F-418D-AE19-62706E023703}">
                      <ahyp:hlinkClr xmlns:ahyp="http://schemas.microsoft.com/office/drawing/2018/hyperlinkcolor" val="tx"/>
                    </a:ext>
                  </a:extLst>
                </a:hlinkClick>
              </a:rPr>
              <a:t>yn</a:t>
            </a:r>
            <a:r>
              <a:rPr lang="en-GB" sz="2400" dirty="0">
                <a:solidFill>
                  <a:srgbClr val="00B0F0"/>
                </a:solidFill>
                <a:hlinkClick r:id="rId5">
                  <a:extLst>
                    <a:ext uri="{A12FA001-AC4F-418D-AE19-62706E023703}">
                      <ahyp:hlinkClr xmlns:ahyp="http://schemas.microsoft.com/office/drawing/2018/hyperlinkcolor" val="tx"/>
                    </a:ext>
                  </a:extLst>
                </a:hlinkClick>
              </a:rPr>
              <a:t> </a:t>
            </a:r>
            <a:r>
              <a:rPr lang="en-GB" sz="2400" dirty="0" err="1">
                <a:solidFill>
                  <a:srgbClr val="00B0F0"/>
                </a:solidFill>
                <a:hlinkClick r:id="rId5">
                  <a:extLst>
                    <a:ext uri="{A12FA001-AC4F-418D-AE19-62706E023703}">
                      <ahyp:hlinkClr xmlns:ahyp="http://schemas.microsoft.com/office/drawing/2018/hyperlinkcolor" val="tx"/>
                    </a:ext>
                  </a:extLst>
                </a:hlinkClick>
              </a:rPr>
              <a:t>Ystyriol</a:t>
            </a:r>
            <a:r>
              <a:rPr lang="en-GB" sz="2400" dirty="0">
                <a:solidFill>
                  <a:srgbClr val="00B0F0"/>
                </a:solidFill>
                <a:hlinkClick r:id="rId5">
                  <a:extLst>
                    <a:ext uri="{A12FA001-AC4F-418D-AE19-62706E023703}">
                      <ahyp:hlinkClr xmlns:ahyp="http://schemas.microsoft.com/office/drawing/2018/hyperlinkcolor" val="tx"/>
                    </a:ext>
                  </a:extLst>
                </a:hlinkClick>
              </a:rPr>
              <a:t> o </a:t>
            </a:r>
            <a:r>
              <a:rPr lang="en-GB" sz="2400" dirty="0" err="1">
                <a:solidFill>
                  <a:srgbClr val="00B0F0"/>
                </a:solidFill>
                <a:hlinkClick r:id="rId5">
                  <a:extLst>
                    <a:ext uri="{A12FA001-AC4F-418D-AE19-62706E023703}">
                      <ahyp:hlinkClr xmlns:ahyp="http://schemas.microsoft.com/office/drawing/2018/hyperlinkcolor" val="tx"/>
                    </a:ext>
                  </a:extLst>
                </a:hlinkClick>
              </a:rPr>
              <a:t>Drawma</a:t>
            </a:r>
            <a:r>
              <a:rPr lang="en-GB" sz="2400" dirty="0">
                <a:solidFill>
                  <a:srgbClr val="00B0F0"/>
                </a:solidFill>
                <a:hlinkClick r:id="rId5">
                  <a:extLst>
                    <a:ext uri="{A12FA001-AC4F-418D-AE19-62706E023703}">
                      <ahyp:hlinkClr xmlns:ahyp="http://schemas.microsoft.com/office/drawing/2018/hyperlinkcolor" val="tx"/>
                    </a:ext>
                  </a:extLst>
                </a:hlinkClick>
              </a:rPr>
              <a:t> - Estyn</a:t>
            </a:r>
            <a:endParaRPr lang="en-GB" sz="2400" dirty="0">
              <a:solidFill>
                <a:srgbClr val="00B0F0"/>
              </a:solidFill>
            </a:endParaRPr>
          </a:p>
        </p:txBody>
      </p:sp>
      <p:sp>
        <p:nvSpPr>
          <p:cNvPr id="9" name="AutoShape 2" descr="Estyn">
            <a:extLst>
              <a:ext uri="{FF2B5EF4-FFF2-40B4-BE49-F238E27FC236}">
                <a16:creationId xmlns:a16="http://schemas.microsoft.com/office/drawing/2014/main" id="{0C448D9A-73EA-7528-990E-A20347FF0A5B}"/>
              </a:ext>
            </a:extLst>
          </p:cNvPr>
          <p:cNvSpPr>
            <a:spLocks noChangeAspect="1" noChangeArrowheads="1"/>
          </p:cNvSpPr>
          <p:nvPr/>
        </p:nvSpPr>
        <p:spPr bwMode="auto">
          <a:xfrm>
            <a:off x="5943599" y="988273"/>
            <a:ext cx="2593127" cy="259312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descr="A black text with letters&#10;&#10;Description automatically generated">
            <a:extLst>
              <a:ext uri="{FF2B5EF4-FFF2-40B4-BE49-F238E27FC236}">
                <a16:creationId xmlns:a16="http://schemas.microsoft.com/office/drawing/2014/main" id="{A7FFBE69-3A47-FDF4-3B06-E98AA079C80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906669" y="1540637"/>
            <a:ext cx="3810000" cy="1004888"/>
          </a:xfrm>
          <a:prstGeom prst="rect">
            <a:avLst/>
          </a:prstGeom>
        </p:spPr>
      </p:pic>
    </p:spTree>
    <p:extLst>
      <p:ext uri="{BB962C8B-B14F-4D97-AF65-F5344CB8AC3E}">
        <p14:creationId xmlns:p14="http://schemas.microsoft.com/office/powerpoint/2010/main" val="595372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D2BF-AF16-EABA-C993-8361447415F7}"/>
              </a:ext>
            </a:extLst>
          </p:cNvPr>
          <p:cNvSpPr>
            <a:spLocks noGrp="1"/>
          </p:cNvSpPr>
          <p:nvPr>
            <p:ph type="title"/>
          </p:nvPr>
        </p:nvSpPr>
        <p:spPr>
          <a:xfrm>
            <a:off x="351937" y="357709"/>
            <a:ext cx="9605635" cy="1323605"/>
          </a:xfrm>
        </p:spPr>
        <p:txBody>
          <a:bodyPr>
            <a:normAutofit/>
          </a:bodyPr>
          <a:lstStyle/>
          <a:p>
            <a:r>
              <a:rPr lang="cy-GB" dirty="0">
                <a:solidFill>
                  <a:schemeClr val="tx1"/>
                </a:solidFill>
              </a:rPr>
              <a:t>Arfer sy’n ystyriol o drawma a'r unigolyn</a:t>
            </a:r>
            <a:r>
              <a:rPr lang="en-GB" dirty="0">
                <a:solidFill>
                  <a:schemeClr val="tx1"/>
                </a:solidFill>
              </a:rPr>
              <a:t>.</a:t>
            </a:r>
            <a:br>
              <a:rPr lang="en-GB" dirty="0">
                <a:solidFill>
                  <a:schemeClr val="tx1"/>
                </a:solidFill>
              </a:rPr>
            </a:br>
            <a:r>
              <a:rPr lang="en-GB" dirty="0">
                <a:solidFill>
                  <a:schemeClr val="tx1"/>
                </a:solidFill>
              </a:rPr>
              <a:t>Trauma informed practice and the individual.</a:t>
            </a:r>
          </a:p>
        </p:txBody>
      </p:sp>
      <p:sp>
        <p:nvSpPr>
          <p:cNvPr id="5" name="Content Placeholder 4">
            <a:extLst>
              <a:ext uri="{FF2B5EF4-FFF2-40B4-BE49-F238E27FC236}">
                <a16:creationId xmlns:a16="http://schemas.microsoft.com/office/drawing/2014/main" id="{756B3503-9E8F-1FB5-2201-00876992FBCD}"/>
              </a:ext>
            </a:extLst>
          </p:cNvPr>
          <p:cNvSpPr>
            <a:spLocks noGrp="1"/>
          </p:cNvSpPr>
          <p:nvPr>
            <p:ph sz="half" idx="1"/>
          </p:nvPr>
        </p:nvSpPr>
        <p:spPr>
          <a:xfrm>
            <a:off x="226424" y="2160589"/>
            <a:ext cx="4634946" cy="3880772"/>
          </a:xfrm>
        </p:spPr>
        <p:txBody>
          <a:bodyPr>
            <a:noAutofit/>
          </a:bodyPr>
          <a:lstStyle/>
          <a:p>
            <a:r>
              <a:rPr lang="cy-GB" sz="2000" dirty="0"/>
              <a:t>Mewn grwpiau ymchwiliwch i’r modd y mae arfer sy’n ystyriol o drawma o fudd i’r unigolyn?</a:t>
            </a:r>
          </a:p>
          <a:p>
            <a:r>
              <a:rPr lang="cy-GB" sz="2000" dirty="0"/>
              <a:t>Ystyriwch:</a:t>
            </a:r>
          </a:p>
          <a:p>
            <a:r>
              <a:rPr lang="cy-GB" sz="2000" dirty="0"/>
              <a:t>Y cyd-destunau y gall yr unigolyn fod yn gweithio ynddynt.</a:t>
            </a:r>
          </a:p>
          <a:p>
            <a:r>
              <a:rPr lang="cy-GB" sz="2000" dirty="0"/>
              <a:t>A yw’r arfer sy’n ystyriol o drawma yn berthnasol i ddefnyddwyr gwasanaeth yn unig?</a:t>
            </a:r>
          </a:p>
          <a:p>
            <a:r>
              <a:rPr lang="cy-GB" sz="2000" dirty="0"/>
              <a:t>Adborth</a:t>
            </a:r>
          </a:p>
        </p:txBody>
      </p:sp>
      <p:sp>
        <p:nvSpPr>
          <p:cNvPr id="6" name="Content Placeholder 5">
            <a:extLst>
              <a:ext uri="{FF2B5EF4-FFF2-40B4-BE49-F238E27FC236}">
                <a16:creationId xmlns:a16="http://schemas.microsoft.com/office/drawing/2014/main" id="{B3516192-F838-F9C0-7287-560E8ED10C2B}"/>
              </a:ext>
            </a:extLst>
          </p:cNvPr>
          <p:cNvSpPr>
            <a:spLocks noGrp="1"/>
          </p:cNvSpPr>
          <p:nvPr>
            <p:ph sz="half" idx="2"/>
          </p:nvPr>
        </p:nvSpPr>
        <p:spPr>
          <a:xfrm>
            <a:off x="5089970" y="2160589"/>
            <a:ext cx="4867602" cy="3880773"/>
          </a:xfrm>
        </p:spPr>
        <p:txBody>
          <a:bodyPr>
            <a:normAutofit fontScale="70000" lnSpcReduction="20000"/>
          </a:bodyPr>
          <a:lstStyle/>
          <a:p>
            <a:pPr marL="0" indent="0">
              <a:buNone/>
            </a:pPr>
            <a:r>
              <a:rPr lang="en-GB" sz="2600" dirty="0"/>
              <a:t>In groups research how does trauma informed practice benefit the individual?</a:t>
            </a:r>
          </a:p>
          <a:p>
            <a:pPr marL="0" indent="0">
              <a:buNone/>
            </a:pPr>
            <a:r>
              <a:rPr lang="en-GB" sz="2600" dirty="0"/>
              <a:t>Consider: </a:t>
            </a:r>
          </a:p>
          <a:p>
            <a:pPr marL="0" indent="0">
              <a:buNone/>
            </a:pPr>
            <a:r>
              <a:rPr lang="en-GB" sz="2600" dirty="0"/>
              <a:t>The contexts the individual may be working in.</a:t>
            </a:r>
          </a:p>
          <a:p>
            <a:pPr marL="0" indent="0">
              <a:buNone/>
            </a:pPr>
            <a:r>
              <a:rPr lang="en-GB" sz="2600" dirty="0"/>
              <a:t>Does trauma informed practice just apply to service users?</a:t>
            </a:r>
          </a:p>
          <a:p>
            <a:pPr marL="0" indent="0">
              <a:buNone/>
            </a:pPr>
            <a:r>
              <a:rPr lang="en-GB" sz="2600" dirty="0"/>
              <a:t>Systematic review of TIP offers some critique: </a:t>
            </a:r>
          </a:p>
          <a:p>
            <a:pPr marL="0" indent="0">
              <a:buNone/>
            </a:pPr>
            <a:r>
              <a:rPr lang="en-GB" sz="2600" dirty="0">
                <a:solidFill>
                  <a:srgbClr val="00B0F0"/>
                </a:solidFill>
                <a:hlinkClick r:id="rId2">
                  <a:extLst>
                    <a:ext uri="{A12FA001-AC4F-418D-AE19-62706E023703}">
                      <ahyp:hlinkClr xmlns:ahyp="http://schemas.microsoft.com/office/drawing/2018/hyperlinkcolor" val="tx"/>
                    </a:ext>
                  </a:extLst>
                </a:hlinkClick>
              </a:rPr>
              <a:t>https://phwwhocc.co.uk/wp-content/uploads/2022/02/ACEs-Trauma-informed-Literature-Review-English-Final.pdf</a:t>
            </a:r>
            <a:r>
              <a:rPr lang="en-GB" sz="2600" dirty="0">
                <a:solidFill>
                  <a:srgbClr val="00B0F0"/>
                </a:solidFill>
              </a:rPr>
              <a:t> </a:t>
            </a:r>
          </a:p>
          <a:p>
            <a:pPr marL="0" indent="0">
              <a:buNone/>
            </a:pPr>
            <a:r>
              <a:rPr lang="en-GB" sz="2600" dirty="0"/>
              <a:t>Feedback</a:t>
            </a:r>
          </a:p>
          <a:p>
            <a:pPr marL="0" indent="0">
              <a:buNone/>
            </a:pPr>
            <a:endParaRPr lang="en-GB" dirty="0"/>
          </a:p>
        </p:txBody>
      </p:sp>
    </p:spTree>
    <p:extLst>
      <p:ext uri="{BB962C8B-B14F-4D97-AF65-F5344CB8AC3E}">
        <p14:creationId xmlns:p14="http://schemas.microsoft.com/office/powerpoint/2010/main" val="1096507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FB848-C550-C96A-3E10-B8FEFFE9EBE7}"/>
              </a:ext>
            </a:extLst>
          </p:cNvPr>
          <p:cNvSpPr>
            <a:spLocks noGrp="1"/>
          </p:cNvSpPr>
          <p:nvPr>
            <p:ph type="title"/>
          </p:nvPr>
        </p:nvSpPr>
        <p:spPr>
          <a:xfrm>
            <a:off x="511834" y="-263890"/>
            <a:ext cx="8767076" cy="1868760"/>
          </a:xfrm>
        </p:spPr>
        <p:txBody>
          <a:bodyPr vert="horz" lIns="91440" tIns="45720" rIns="91440" bIns="0" rtlCol="0" anchor="b">
            <a:normAutofit/>
          </a:bodyPr>
          <a:lstStyle/>
          <a:p>
            <a:r>
              <a:rPr lang="en-US" dirty="0" err="1">
                <a:solidFill>
                  <a:schemeClr val="tx1"/>
                </a:solidFill>
              </a:rPr>
              <a:t>Rhestr</a:t>
            </a:r>
            <a:r>
              <a:rPr lang="en-US" dirty="0">
                <a:solidFill>
                  <a:schemeClr val="tx1"/>
                </a:solidFill>
              </a:rPr>
              <a:t> </a:t>
            </a:r>
            <a:r>
              <a:rPr lang="en-US" dirty="0" err="1">
                <a:solidFill>
                  <a:schemeClr val="tx1"/>
                </a:solidFill>
              </a:rPr>
              <a:t>Gyfeirnodi</a:t>
            </a:r>
            <a:r>
              <a:rPr lang="en-US" dirty="0">
                <a:solidFill>
                  <a:schemeClr val="tx1"/>
                </a:solidFill>
              </a:rPr>
              <a:t> / Reference List</a:t>
            </a:r>
          </a:p>
        </p:txBody>
      </p:sp>
      <p:sp>
        <p:nvSpPr>
          <p:cNvPr id="5" name="TextBox 4">
            <a:extLst>
              <a:ext uri="{FF2B5EF4-FFF2-40B4-BE49-F238E27FC236}">
                <a16:creationId xmlns:a16="http://schemas.microsoft.com/office/drawing/2014/main" id="{CE0E1D70-9464-22FA-A599-53F8B421252E}"/>
              </a:ext>
            </a:extLst>
          </p:cNvPr>
          <p:cNvSpPr txBox="1"/>
          <p:nvPr/>
        </p:nvSpPr>
        <p:spPr>
          <a:xfrm>
            <a:off x="511834" y="2179507"/>
            <a:ext cx="9141831" cy="4401205"/>
          </a:xfrm>
          <a:prstGeom prst="rect">
            <a:avLst/>
          </a:prstGeom>
          <a:noFill/>
        </p:spPr>
        <p:txBody>
          <a:bodyPr wrap="square">
            <a:spAutoFit/>
          </a:bodyPr>
          <a:lstStyle/>
          <a:p>
            <a:r>
              <a:rPr lang="en-GB" sz="2800" b="0" i="0" dirty="0">
                <a:solidFill>
                  <a:srgbClr val="262C34"/>
                </a:solidFill>
                <a:effectLst/>
                <a:latin typeface="Calibri" panose="020F0502020204030204" pitchFamily="34" charset="0"/>
                <a:cs typeface="Calibri" panose="020F0502020204030204" pitchFamily="34" charset="0"/>
              </a:rPr>
              <a:t>Addis S, Brierley-</a:t>
            </a:r>
            <a:r>
              <a:rPr lang="en-GB" sz="2800" b="0" i="0" dirty="0" err="1">
                <a:solidFill>
                  <a:srgbClr val="262C34"/>
                </a:solidFill>
                <a:effectLst/>
                <a:latin typeface="Calibri" panose="020F0502020204030204" pitchFamily="34" charset="0"/>
                <a:cs typeface="Calibri" panose="020F0502020204030204" pitchFamily="34" charset="0"/>
              </a:rPr>
              <a:t>Sollis</a:t>
            </a:r>
            <a:r>
              <a:rPr lang="en-GB" sz="2800" b="0" i="0" dirty="0">
                <a:solidFill>
                  <a:srgbClr val="262C34"/>
                </a:solidFill>
                <a:effectLst/>
                <a:latin typeface="Calibri" panose="020F0502020204030204" pitchFamily="34" charset="0"/>
                <a:cs typeface="Calibri" panose="020F0502020204030204" pitchFamily="34" charset="0"/>
              </a:rPr>
              <a:t> T, Jones V et al (2022) </a:t>
            </a:r>
            <a:r>
              <a:rPr lang="en-GB" sz="2800" b="0" i="1" dirty="0">
                <a:solidFill>
                  <a:srgbClr val="262C34"/>
                </a:solidFill>
                <a:effectLst/>
                <a:latin typeface="Calibri" panose="020F0502020204030204" pitchFamily="34" charset="0"/>
                <a:cs typeface="Calibri" panose="020F0502020204030204" pitchFamily="34" charset="0"/>
              </a:rPr>
              <a:t>'Trauma-informed': identifying key language and terminology through a review of the literature.</a:t>
            </a:r>
            <a:r>
              <a:rPr lang="en-GB" sz="2800" b="0" i="0" dirty="0">
                <a:solidFill>
                  <a:srgbClr val="262C34"/>
                </a:solidFill>
                <a:effectLst/>
                <a:latin typeface="Calibri" panose="020F0502020204030204" pitchFamily="34" charset="0"/>
                <a:cs typeface="Calibri" panose="020F0502020204030204" pitchFamily="34" charset="0"/>
              </a:rPr>
              <a:t> Adverse Childhood Experiences (ACE) Support Hub, Public Health Wales. Wrexham Glyndwr University. Available at </a:t>
            </a:r>
            <a:r>
              <a:rPr lang="en-GB" sz="2800" dirty="0">
                <a:solidFill>
                  <a:srgbClr val="00B0F0"/>
                </a:solidFill>
                <a:hlinkClick r:id="rId2">
                  <a:extLst>
                    <a:ext uri="{A12FA001-AC4F-418D-AE19-62706E023703}">
                      <ahyp:hlinkClr xmlns:ahyp="http://schemas.microsoft.com/office/drawing/2018/hyperlinkcolor" val="tx"/>
                    </a:ext>
                  </a:extLst>
                </a:hlinkClick>
              </a:rPr>
              <a:t>ACEs-Trauma-informed-Literature-Review-English-Final.pdf (phwwhocc.co.uk)</a:t>
            </a:r>
            <a:r>
              <a:rPr lang="en-GB" sz="2800" dirty="0">
                <a:solidFill>
                  <a:srgbClr val="00B0F0"/>
                </a:solidFill>
                <a:latin typeface="Montserrat" panose="00000500000000000000" pitchFamily="2" charset="0"/>
              </a:rPr>
              <a:t> </a:t>
            </a:r>
            <a:r>
              <a:rPr lang="en-GB" sz="2800" dirty="0">
                <a:solidFill>
                  <a:srgbClr val="262C34"/>
                </a:solidFill>
                <a:latin typeface="Calibri" panose="020F0502020204030204" pitchFamily="34" charset="0"/>
                <a:cs typeface="Calibri" panose="020F0502020204030204" pitchFamily="34" charset="0"/>
              </a:rPr>
              <a:t>(Accessed 04.02.2024)</a:t>
            </a: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Wales Government (2022) </a:t>
            </a:r>
            <a:r>
              <a:rPr lang="en-GB" sz="2800" i="1" dirty="0">
                <a:latin typeface="Calibri" panose="020F0502020204030204" pitchFamily="34" charset="0"/>
                <a:cs typeface="Calibri" panose="020F0502020204030204" pitchFamily="34" charset="0"/>
              </a:rPr>
              <a:t>Trauma Informed Framework Wales </a:t>
            </a:r>
            <a:r>
              <a:rPr lang="en-GB" sz="2800" dirty="0">
                <a:latin typeface="Calibri" panose="020F0502020204030204" pitchFamily="34" charset="0"/>
                <a:cs typeface="Calibri" panose="020F0502020204030204" pitchFamily="34" charset="0"/>
              </a:rPr>
              <a:t> Available at </a:t>
            </a:r>
            <a:r>
              <a:rPr lang="en-GB" sz="2800" dirty="0">
                <a:solidFill>
                  <a:srgbClr val="00B0F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https://traumaframeworkcymru.com/</a:t>
            </a:r>
            <a:r>
              <a:rPr lang="en-GB" sz="2800" dirty="0">
                <a:solidFill>
                  <a:srgbClr val="00B0F0"/>
                </a:solidFill>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rPr>
              <a:t>(Accessed 04.02.2024)</a:t>
            </a:r>
          </a:p>
        </p:txBody>
      </p:sp>
    </p:spTree>
    <p:extLst>
      <p:ext uri="{BB962C8B-B14F-4D97-AF65-F5344CB8AC3E}">
        <p14:creationId xmlns:p14="http://schemas.microsoft.com/office/powerpoint/2010/main" val="18365299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1673</TotalTime>
  <Words>1073</Words>
  <Application>Microsoft Office PowerPoint</Application>
  <PresentationFormat>Widescreen</PresentationFormat>
  <Paragraphs>83</Paragraphs>
  <Slides>19</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MindMeridian-Regular</vt:lpstr>
      <vt:lpstr>Arial</vt:lpstr>
      <vt:lpstr>Calibri</vt:lpstr>
      <vt:lpstr>Gill Sans MT</vt:lpstr>
      <vt:lpstr>Montserrat</vt:lpstr>
      <vt:lpstr>Trebuchet MS</vt:lpstr>
      <vt:lpstr>verdana</vt:lpstr>
      <vt:lpstr>Wingdings 3</vt:lpstr>
      <vt:lpstr>Facet</vt:lpstr>
      <vt:lpstr>Trawma ac Arfer sy’n Ystyriol o Drawma</vt:lpstr>
      <vt:lpstr>Nod y Modwl /  Module Aim</vt:lpstr>
      <vt:lpstr>Deilliannau Dysgu / Learning Outcomes</vt:lpstr>
      <vt:lpstr>Deilliannau Dysgu / Learning Outcomes</vt:lpstr>
      <vt:lpstr>Deilliannau Dysgu / Learning Outcomes</vt:lpstr>
      <vt:lpstr>Beth yw Trawma? What is Trauma?</vt:lpstr>
      <vt:lpstr>Diffiniad / Definition  (1)</vt:lpstr>
      <vt:lpstr>Diffiniadau O Drawma  Trauma definitions</vt:lpstr>
      <vt:lpstr>Diffiniad / Definition  (3)</vt:lpstr>
      <vt:lpstr>Beth yw Ymarfer sy’n Ystyriol o Drawma? What is Trauma Informed Practice?</vt:lpstr>
      <vt:lpstr>Beth yw Ymarfer sy’n Ystyriol o Drawma?</vt:lpstr>
      <vt:lpstr>WHAT IS TRAUMA INFORMED PRACTICE?</vt:lpstr>
      <vt:lpstr>Fframwaith Trawma / Trauma Framework</vt:lpstr>
      <vt:lpstr>EGWYDDORION ARFER SY’N YSTYRIOL O DRAWMA  YNG NGHYMRU. https://traumaframeworkcymru.com/cy/</vt:lpstr>
      <vt:lpstr>ARFER SY’N YSTYRIOL O DRAWMA MEWN CYD-DESTUNAU ADDYSGOL  </vt:lpstr>
      <vt:lpstr>ARFER SY’N YSTYRIOL O drawma MEWN CYD-DESTUNAU ADDYSGOL  </vt:lpstr>
      <vt:lpstr>Ymarfer ac Effaith / Practice and Effect</vt:lpstr>
      <vt:lpstr>Arfer sy’n ystyriol o drawma a'r unigolyn. Trauma informed practice and the individual.</vt:lpstr>
      <vt:lpstr>Rhestr Gyfeirnodi /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A Griffiths</dc:creator>
  <cp:lastModifiedBy>Helen A Griffiths</cp:lastModifiedBy>
  <cp:revision>12</cp:revision>
  <dcterms:created xsi:type="dcterms:W3CDTF">2024-01-04T09:43:57Z</dcterms:created>
  <dcterms:modified xsi:type="dcterms:W3CDTF">2026-01-16T16:36:19Z</dcterms:modified>
</cp:coreProperties>
</file>