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16"/>
  </p:notesMasterIdLst>
  <p:sldIdLst>
    <p:sldId id="273" r:id="rId2"/>
    <p:sldId id="261" r:id="rId3"/>
    <p:sldId id="260" r:id="rId4"/>
    <p:sldId id="264" r:id="rId5"/>
    <p:sldId id="267" r:id="rId6"/>
    <p:sldId id="266" r:id="rId7"/>
    <p:sldId id="269" r:id="rId8"/>
    <p:sldId id="265" r:id="rId9"/>
    <p:sldId id="268" r:id="rId10"/>
    <p:sldId id="263" r:id="rId11"/>
    <p:sldId id="258" r:id="rId12"/>
    <p:sldId id="262" r:id="rId13"/>
    <p:sldId id="257" r:id="rId14"/>
    <p:sldId id="271" r:id="rId15"/>
  </p:sldIdLst>
  <p:sldSz cx="12192000" cy="6858000"/>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9" d="100"/>
          <a:sy n="109" d="100"/>
        </p:scale>
        <p:origin x="63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5D7582DF-8490-4E9F-B1B3-66C9ABA020A8}" type="datetimeFigureOut">
              <a:rPr lang="en-GB" smtClean="0"/>
              <a:t>12/11/2018</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B20CEF28-E648-40FD-8E54-CA93543E77F1}" type="slidenum">
              <a:rPr lang="en-GB" smtClean="0"/>
              <a:t>‹#›</a:t>
            </a:fld>
            <a:endParaRPr lang="en-GB"/>
          </a:p>
        </p:txBody>
      </p:sp>
    </p:spTree>
    <p:extLst>
      <p:ext uri="{BB962C8B-B14F-4D97-AF65-F5344CB8AC3E}">
        <p14:creationId xmlns:p14="http://schemas.microsoft.com/office/powerpoint/2010/main" val="36086894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BB9B0F9-2B70-47AB-A1E6-DCD55E8F2DE8}"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281BBC-2DBF-40C2-8973-D791179A57B0}"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33198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B9B0F9-2B70-47AB-A1E6-DCD55E8F2DE8}"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34093232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B9B0F9-2B70-47AB-A1E6-DCD55E8F2DE8}"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3222433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B9B0F9-2B70-47AB-A1E6-DCD55E8F2DE8}" type="datetimeFigureOut">
              <a:rPr lang="en-GB" smtClean="0"/>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31745065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BB9B0F9-2B70-47AB-A1E6-DCD55E8F2DE8}" type="datetimeFigureOut">
              <a:rPr lang="en-GB" smtClean="0"/>
              <a:t>12/11/2018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1547620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BB9B0F9-2B70-47AB-A1E6-DCD55E8F2DE8}" type="datetimeFigureOut">
              <a:rPr lang="en-GB" smtClean="0"/>
              <a:t>12/11/2018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572956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B9B0F9-2B70-47AB-A1E6-DCD55E8F2DE8}" type="datetimeFigureOut">
              <a:rPr lang="en-GB" smtClean="0"/>
              <a:t>12/11/2018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3446682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BB9B0F9-2B70-47AB-A1E6-DCD55E8F2DE8}" type="datetimeFigureOut">
              <a:rPr lang="en-GB" smtClean="0"/>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10349307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BB9B0F9-2B70-47AB-A1E6-DCD55E8F2DE8}" type="datetimeFigureOut">
              <a:rPr lang="en-GB" smtClean="0"/>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434128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EBB9B0F9-2B70-47AB-A1E6-DCD55E8F2DE8}" type="datetimeFigureOut">
              <a:rPr lang="en-GB" smtClean="0"/>
              <a:t>12/11/2018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1691515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B9B0F9-2B70-47AB-A1E6-DCD55E8F2DE8}"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23876905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B9B0F9-2B70-47AB-A1E6-DCD55E8F2DE8}"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281BBC-2DBF-40C2-8973-D791179A57B0}"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3222426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B9B0F9-2B70-47AB-A1E6-DCD55E8F2DE8}"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27127355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B9B0F9-2B70-47AB-A1E6-DCD55E8F2DE8}"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281BBC-2DBF-40C2-8973-D791179A57B0}"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6261542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B9B0F9-2B70-47AB-A1E6-DCD55E8F2DE8}"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8331453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B9B0F9-2B70-47AB-A1E6-DCD55E8F2DE8}"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29716307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B9B0F9-2B70-47AB-A1E6-DCD55E8F2DE8}"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3551383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EBB9B0F9-2B70-47AB-A1E6-DCD55E8F2DE8}" type="datetimeFigureOut">
              <a:rPr lang="en-GB" smtClean="0"/>
              <a:t>12/11/2018</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05281BBC-2DBF-40C2-8973-D791179A57B0}" type="slidenum">
              <a:rPr lang="en-GB" smtClean="0"/>
              <a:t>‹#›</a:t>
            </a:fld>
            <a:endParaRPr lang="en-GB"/>
          </a:p>
        </p:txBody>
      </p:sp>
    </p:spTree>
    <p:extLst>
      <p:ext uri="{BB962C8B-B14F-4D97-AF65-F5344CB8AC3E}">
        <p14:creationId xmlns:p14="http://schemas.microsoft.com/office/powerpoint/2010/main" val="945739593"/>
      </p:ext>
    </p:extLst>
  </p:cSld>
  <p:clrMap bg1="dk1" tx1="lt1" bg2="dk2" tx2="lt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8475" y="340300"/>
            <a:ext cx="6666273" cy="5957261"/>
          </a:xfrm>
        </p:spPr>
        <p:txBody>
          <a:bodyPr>
            <a:normAutofit fontScale="90000"/>
          </a:bodyPr>
          <a:lstStyle/>
          <a:p>
            <a:pPr eaLnBrk="0" fontAlgn="base" hangingPunct="0">
              <a:spcAft>
                <a:spcPct val="0"/>
              </a:spcAft>
            </a:pP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Faculty of Education and Communities</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The School of Social Justice and Inclusion</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BA Single Honours Counselling Skills and Interdisciplinary Studies</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Level 6</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dirty="0">
                <a:solidFill>
                  <a:srgbClr val="FFFFFF"/>
                </a:solidFill>
                <a:latin typeface="Arial" panose="020B0604020202020204" pitchFamily="34" charset="0"/>
                <a:cs typeface="Arial" panose="020B0604020202020204" pitchFamily="34" charset="0"/>
              </a:rPr>
              <a:t/>
            </a:r>
            <a:br>
              <a:rPr lang="en-GB" altLang="en-US" sz="1300" dirty="0">
                <a:solidFill>
                  <a:srgbClr val="FFFFFF"/>
                </a:solidFill>
                <a:latin typeface="Arial" panose="020B060402020202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Research Methods in Counselling</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dirty="0">
                <a:solidFill>
                  <a:srgbClr val="FFFFFF"/>
                </a:solidFill>
                <a:latin typeface="Arial" panose="020B0604020202020204" pitchFamily="34" charset="0"/>
                <a:cs typeface="Arial" panose="020B0604020202020204" pitchFamily="34" charset="0"/>
              </a:rPr>
              <a:t/>
            </a:r>
            <a:br>
              <a:rPr lang="en-GB" altLang="en-US" sz="1300" dirty="0">
                <a:solidFill>
                  <a:srgbClr val="FFFFFF"/>
                </a:solidFill>
                <a:latin typeface="Arial" panose="020B0604020202020204" pitchFamily="34" charset="0"/>
                <a:cs typeface="Arial" panose="020B0604020202020204" pitchFamily="34" charset="0"/>
              </a:rPr>
            </a:br>
            <a:r>
              <a:rPr lang="en-GB" altLang="en-US" sz="1300" b="1" dirty="0">
                <a:latin typeface="Arial" panose="020B0604020202020204" pitchFamily="34" charset="0"/>
                <a:ea typeface="Calibri" panose="020F0502020204030204" pitchFamily="34" charset="0"/>
                <a:cs typeface="Arial" panose="020B0604020202020204" pitchFamily="34" charset="0"/>
              </a:rPr>
              <a:t>M5X00967</a:t>
            </a: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dirty="0">
                <a:solidFill>
                  <a:srgbClr val="FFFFFF"/>
                </a:solidFill>
                <a:latin typeface="Arial" panose="020B0604020202020204" pitchFamily="34" charset="0"/>
                <a:cs typeface="Arial" panose="020B0604020202020204" pitchFamily="34" charset="0"/>
              </a:rPr>
              <a:t/>
            </a:r>
            <a:br>
              <a:rPr lang="en-GB" altLang="en-US" sz="1300" dirty="0">
                <a:solidFill>
                  <a:srgbClr val="FFFFFF"/>
                </a:solidFill>
                <a:latin typeface="Arial" panose="020B060402020202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Assessment Component: One</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dirty="0">
                <a:solidFill>
                  <a:srgbClr val="FFFFFF"/>
                </a:solidFill>
                <a:latin typeface="Arial" panose="020B0604020202020204" pitchFamily="34" charset="0"/>
                <a:cs typeface="Arial" panose="020B0604020202020204" pitchFamily="34" charset="0"/>
              </a:rPr>
              <a:t/>
            </a:r>
            <a:br>
              <a:rPr lang="en-GB" altLang="en-US" sz="1300" dirty="0">
                <a:solidFill>
                  <a:srgbClr val="FFFFFF"/>
                </a:solidFill>
                <a:latin typeface="Arial" panose="020B060402020202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Ruth Groff</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latin typeface="Arial" panose="020B0604020202020204" pitchFamily="34" charset="0"/>
                <a:ea typeface="Calibri" panose="020F0502020204030204" pitchFamily="34" charset="0"/>
                <a:cs typeface="Arial" panose="020B0604020202020204" pitchFamily="34" charset="0"/>
              </a:rPr>
              <a:t/>
            </a:r>
            <a:br>
              <a:rPr lang="en-GB" altLang="en-US" sz="1300" b="1" dirty="0">
                <a:latin typeface="Arial" panose="020B0604020202020204" pitchFamily="34" charset="0"/>
                <a:ea typeface="Calibri" panose="020F0502020204030204" pitchFamily="34" charset="0"/>
                <a:cs typeface="Arial" panose="020B0604020202020204" pitchFamily="34" charset="0"/>
              </a:rPr>
            </a:br>
            <a:r>
              <a:rPr lang="en-GB" altLang="en-US" sz="1300" b="1" dirty="0">
                <a:latin typeface="Arial" panose="020B0604020202020204" pitchFamily="34" charset="0"/>
                <a:ea typeface="Calibri" panose="020F0502020204030204" pitchFamily="34" charset="0"/>
                <a:cs typeface="Arial" panose="020B0604020202020204" pitchFamily="34" charset="0"/>
              </a:rPr>
              <a:t>An evaluation of a Truth commission with reference to Argentina’s humans rights violations</a:t>
            </a:r>
            <a:r>
              <a:rPr lang="en-GB" altLang="en-US" sz="1300" b="1" dirty="0">
                <a:solidFill>
                  <a:srgbClr val="FFFFFF"/>
                </a:solidFill>
                <a:latin typeface="Arial" panose="020B0604020202020204" pitchFamily="34" charset="0"/>
                <a:cs typeface="Arial" panose="020B0604020202020204" pitchFamily="34" charset="0"/>
              </a:rPr>
              <a:t/>
            </a:r>
            <a:br>
              <a:rPr lang="en-GB" altLang="en-US" sz="1300" b="1" dirty="0">
                <a:solidFill>
                  <a:srgbClr val="FFFFFF"/>
                </a:solidFill>
                <a:latin typeface="Arial" panose="020B0604020202020204" pitchFamily="34" charset="0"/>
                <a:cs typeface="Arial" panose="020B0604020202020204" pitchFamily="34" charset="0"/>
              </a:rPr>
            </a:br>
            <a:r>
              <a:rPr lang="en-GB" altLang="en-US" sz="1300" dirty="0">
                <a:solidFill>
                  <a:srgbClr val="FFFFFF"/>
                </a:solidFill>
                <a:latin typeface="Arial" panose="020B0604020202020204" pitchFamily="34" charset="0"/>
                <a:cs typeface="Arial" panose="020B0604020202020204" pitchFamily="34" charset="0"/>
              </a:rPr>
              <a:t/>
            </a:r>
            <a:br>
              <a:rPr lang="en-GB" altLang="en-US" sz="1300" dirty="0">
                <a:solidFill>
                  <a:srgbClr val="FFFFFF"/>
                </a:solidFill>
                <a:latin typeface="Arial" panose="020B0604020202020204" pitchFamily="34" charset="0"/>
                <a:cs typeface="Arial" panose="020B0604020202020204" pitchFamily="34" charset="0"/>
              </a:rPr>
            </a:br>
            <a:r>
              <a:rPr lang="en-GB" altLang="en-US" sz="1300" dirty="0">
                <a:solidFill>
                  <a:srgbClr val="FFFFFF"/>
                </a:solidFill>
                <a:latin typeface="Arial" panose="020B0604020202020204" pitchFamily="34" charset="0"/>
                <a:cs typeface="Arial" panose="020B0604020202020204" pitchFamily="34" charset="0"/>
              </a:rPr>
              <a:t/>
            </a:r>
            <a:br>
              <a:rPr lang="en-GB" altLang="en-US" sz="1300" dirty="0">
                <a:solidFill>
                  <a:srgbClr val="FFFFFF"/>
                </a:solidFill>
                <a:latin typeface="Arial" panose="020B0604020202020204" pitchFamily="34" charset="0"/>
                <a:cs typeface="Arial" panose="020B0604020202020204" pitchFamily="34" charset="0"/>
              </a:rPr>
            </a:br>
            <a:r>
              <a:rPr lang="en-GB" altLang="en-US" sz="1300" dirty="0">
                <a:solidFill>
                  <a:srgbClr val="FFFFFF"/>
                </a:solidFill>
                <a:latin typeface="Arial" panose="020B0604020202020204" pitchFamily="34" charset="0"/>
                <a:cs typeface="Arial" panose="020B0604020202020204" pitchFamily="34" charset="0"/>
              </a:rPr>
              <a:t/>
            </a:r>
            <a:br>
              <a:rPr lang="en-GB" altLang="en-US" sz="1300" dirty="0">
                <a:solidFill>
                  <a:srgbClr val="FFFFFF"/>
                </a:solidFill>
                <a:latin typeface="Arial" panose="020B0604020202020204" pitchFamily="34" charset="0"/>
                <a:cs typeface="Arial" panose="020B0604020202020204" pitchFamily="34" charset="0"/>
              </a:rPr>
            </a:br>
            <a:r>
              <a:rPr lang="en-GB" altLang="en-US" sz="1300" dirty="0">
                <a:solidFill>
                  <a:srgbClr val="FFFFFF"/>
                </a:solidFill>
                <a:latin typeface="Arial" panose="020B0604020202020204" pitchFamily="34" charset="0"/>
                <a:cs typeface="Arial" panose="020B0604020202020204" pitchFamily="34" charset="0"/>
              </a:rPr>
              <a:t/>
            </a:r>
            <a:br>
              <a:rPr lang="en-GB" altLang="en-US" sz="1300" dirty="0">
                <a:solidFill>
                  <a:srgbClr val="FFFFFF"/>
                </a:solidFill>
                <a:latin typeface="Arial" panose="020B060402020202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Susana Matos</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dirty="0">
                <a:solidFill>
                  <a:srgbClr val="FFFFFF"/>
                </a:solidFill>
                <a:latin typeface="Arial" panose="020B0604020202020204" pitchFamily="34" charset="0"/>
                <a:cs typeface="Arial" panose="020B0604020202020204" pitchFamily="34" charset="0"/>
              </a:rPr>
              <a:t/>
            </a:r>
            <a:br>
              <a:rPr lang="en-GB" altLang="en-US" sz="1300" dirty="0">
                <a:solidFill>
                  <a:srgbClr val="FFFFFF"/>
                </a:solidFill>
                <a:latin typeface="Arial" panose="020B060402020202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P151441</a:t>
            </a:r>
            <a:r>
              <a:rPr lang="en-GB" altLang="en-US" sz="1300" dirty="0">
                <a:solidFill>
                  <a:srgbClr val="FFFFFF"/>
                </a:solidFill>
                <a:latin typeface="Arial" panose="020B0604020202020204" pitchFamily="34" charset="0"/>
                <a:cs typeface="Arial" panose="020B0604020202020204" pitchFamily="34" charset="0"/>
              </a:rPr>
              <a:t> </a:t>
            </a:r>
            <a:endParaRPr lang="en-GB" dirty="0"/>
          </a:p>
        </p:txBody>
      </p:sp>
      <p:pic>
        <p:nvPicPr>
          <p:cNvPr id="3" name="Picture 4" descr="uwtsd-logo-bilingua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554" y="1921434"/>
            <a:ext cx="4232968" cy="27949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0598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2CE031E-EE35-4AA7-9784-80509332778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118D62D3-5800-4F4A-95BE-C1A2BB8B233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C9E4F52-5D94-4242-AC69-EE6A23FAB1D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22CC7C0-D1D6-4FF0-A60C-1AEB9C8736A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9B43E48-8275-4871-8745-F5CB75CFDB8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87ED701-F942-4771-8F92-6EFCC2E8E0E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title"/>
          </p:nvPr>
        </p:nvSpPr>
        <p:spPr>
          <a:xfrm>
            <a:off x="737724" y="5181600"/>
            <a:ext cx="5562597" cy="1507067"/>
          </a:xfrm>
        </p:spPr>
        <p:txBody>
          <a:bodyPr vert="horz" lIns="91440" tIns="45720" rIns="91440" bIns="45720" rtlCol="0" anchor="ctr">
            <a:normAutofit fontScale="90000"/>
          </a:bodyPr>
          <a:lstStyle/>
          <a:p>
            <a:pPr algn="ctr">
              <a:lnSpc>
                <a:spcPct val="200000"/>
              </a:lnSpc>
            </a:pPr>
            <a:r>
              <a:rPr lang="en-US" b="1" dirty="0">
                <a:latin typeface="Arial" panose="020B0604020202020204" pitchFamily="34" charset="0"/>
                <a:cs typeface="Arial" panose="020B0604020202020204" pitchFamily="34" charset="0"/>
              </a:rPr>
              <a:t>Argentina’s Truth Commission  </a:t>
            </a:r>
            <a:r>
              <a:rPr lang="en-US" sz="3300" dirty="0"/>
              <a:t/>
            </a:r>
            <a:br>
              <a:rPr lang="en-US" sz="3300" dirty="0"/>
            </a:br>
            <a:endParaRPr lang="en-US" sz="3300"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6644" y="1045512"/>
            <a:ext cx="5304759" cy="3315474"/>
          </a:xfrm>
          <a:prstGeom prst="rect">
            <a:avLst/>
          </a:prstGeom>
          <a:effectLst>
            <a:innerShdw blurRad="57150" dist="38100" dir="14460000">
              <a:prstClr val="black">
                <a:alpha val="70000"/>
              </a:prstClr>
            </a:innerShdw>
          </a:effectLst>
        </p:spPr>
      </p:pic>
      <p:sp>
        <p:nvSpPr>
          <p:cNvPr id="4" name="Text Placeholder 3"/>
          <p:cNvSpPr>
            <a:spLocks noGrp="1"/>
          </p:cNvSpPr>
          <p:nvPr>
            <p:ph type="body" sz="half" idx="2"/>
          </p:nvPr>
        </p:nvSpPr>
        <p:spPr>
          <a:xfrm>
            <a:off x="6246809" y="863852"/>
            <a:ext cx="5655139" cy="3315474"/>
          </a:xfrm>
        </p:spPr>
        <p:txBody>
          <a:bodyPr vert="horz" lIns="91440" tIns="45720" rIns="91440" bIns="45720" rtlCol="0" anchor="ctr">
            <a:normAutofit fontScale="40000" lnSpcReduction="20000"/>
          </a:bodyPr>
          <a:lstStyle/>
          <a:p>
            <a:pPr algn="ctr">
              <a:lnSpc>
                <a:spcPct val="200000"/>
              </a:lnSpc>
            </a:pPr>
            <a:endParaRPr lang="en-GB" sz="3200" b="1" dirty="0">
              <a:solidFill>
                <a:schemeClr val="tx1"/>
              </a:solidFill>
              <a:latin typeface="Arial" panose="020B0604020202020204" pitchFamily="34" charset="0"/>
              <a:cs typeface="Arial" panose="020B0604020202020204" pitchFamily="34" charset="0"/>
            </a:endParaRPr>
          </a:p>
          <a:p>
            <a:pPr algn="ctr">
              <a:lnSpc>
                <a:spcPct val="200000"/>
              </a:lnSpc>
            </a:pPr>
            <a:r>
              <a:rPr lang="en-GB" sz="4500" b="1" dirty="0">
                <a:solidFill>
                  <a:schemeClr val="tx1"/>
                </a:solidFill>
                <a:latin typeface="Arial" panose="020B0604020202020204" pitchFamily="34" charset="0"/>
                <a:cs typeface="Arial" panose="020B0604020202020204" pitchFamily="34" charset="0"/>
              </a:rPr>
              <a:t>The disappeared, </a:t>
            </a:r>
          </a:p>
          <a:p>
            <a:pPr algn="ctr">
              <a:lnSpc>
                <a:spcPct val="200000"/>
              </a:lnSpc>
            </a:pPr>
            <a:r>
              <a:rPr lang="en-GB" sz="4500" b="1" dirty="0">
                <a:solidFill>
                  <a:schemeClr val="tx1"/>
                </a:solidFill>
                <a:latin typeface="Arial" panose="020B0604020202020204" pitchFamily="34" charset="0"/>
                <a:cs typeface="Arial" panose="020B0604020202020204" pitchFamily="34" charset="0"/>
              </a:rPr>
              <a:t>Where have they gone?</a:t>
            </a:r>
          </a:p>
          <a:p>
            <a:pPr algn="ctr">
              <a:lnSpc>
                <a:spcPct val="200000"/>
              </a:lnSpc>
            </a:pPr>
            <a:endParaRPr lang="en-GB" sz="3200" b="1" dirty="0">
              <a:solidFill>
                <a:schemeClr val="tx1"/>
              </a:solidFill>
              <a:latin typeface="Arial" panose="020B0604020202020204" pitchFamily="34" charset="0"/>
              <a:cs typeface="Arial" panose="020B0604020202020204" pitchFamily="34" charset="0"/>
            </a:endParaRPr>
          </a:p>
          <a:p>
            <a:pPr algn="ctr">
              <a:lnSpc>
                <a:spcPct val="200000"/>
              </a:lnSpc>
            </a:pPr>
            <a:r>
              <a:rPr lang="en-GB" sz="3200" b="1" dirty="0">
                <a:solidFill>
                  <a:schemeClr val="tx1"/>
                </a:solidFill>
                <a:latin typeface="Arial" panose="020B0604020202020204" pitchFamily="34" charset="0"/>
                <a:cs typeface="Arial" panose="020B0604020202020204" pitchFamily="34" charset="0"/>
              </a:rPr>
              <a:t>CONADEP</a:t>
            </a:r>
          </a:p>
          <a:p>
            <a:pPr algn="ctr">
              <a:lnSpc>
                <a:spcPct val="200000"/>
              </a:lnSpc>
            </a:pPr>
            <a:r>
              <a:rPr lang="en-GB" sz="2500" b="1" dirty="0">
                <a:solidFill>
                  <a:schemeClr val="tx1"/>
                </a:solidFill>
                <a:latin typeface="Arial" panose="020B0604020202020204" pitchFamily="34" charset="0"/>
                <a:cs typeface="Arial" panose="020B0604020202020204" pitchFamily="34" charset="0"/>
              </a:rPr>
              <a:t>National Commission on Disappearances</a:t>
            </a:r>
            <a:r>
              <a:rPr lang="en-GB" sz="2500" dirty="0">
                <a:solidFill>
                  <a:schemeClr val="tx1"/>
                </a:solidFill>
                <a:latin typeface="Arial" panose="020B0604020202020204" pitchFamily="34" charset="0"/>
                <a:cs typeface="Arial" panose="020B0604020202020204" pitchFamily="34" charset="0"/>
              </a:rPr>
              <a:t> </a:t>
            </a:r>
          </a:p>
          <a:p>
            <a:endParaRPr lang="en-GB" b="1" i="1" dirty="0"/>
          </a:p>
          <a:p>
            <a:endParaRPr lang="en-US" dirty="0"/>
          </a:p>
        </p:txBody>
      </p:sp>
      <p:sp>
        <p:nvSpPr>
          <p:cNvPr id="3" name="TextBox 2"/>
          <p:cNvSpPr txBox="1"/>
          <p:nvPr/>
        </p:nvSpPr>
        <p:spPr>
          <a:xfrm>
            <a:off x="866644" y="4434227"/>
            <a:ext cx="5304759"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Fig. 1 – </a:t>
            </a:r>
            <a:r>
              <a:rPr lang="en-GB" sz="1200" dirty="0" err="1">
                <a:latin typeface="Arial" panose="020B0604020202020204" pitchFamily="34" charset="0"/>
                <a:cs typeface="Arial" panose="020B0604020202020204" pitchFamily="34" charset="0"/>
              </a:rPr>
              <a:t>Worldatlas</a:t>
            </a:r>
            <a:r>
              <a:rPr lang="en-GB" sz="1200" dirty="0">
                <a:latin typeface="Arial" panose="020B0604020202020204" pitchFamily="34" charset="0"/>
                <a:cs typeface="Arial" panose="020B0604020202020204" pitchFamily="34" charset="0"/>
              </a:rPr>
              <a:t>, 2018 </a:t>
            </a:r>
          </a:p>
        </p:txBody>
      </p:sp>
    </p:spTree>
    <p:extLst>
      <p:ext uri="{BB962C8B-B14F-4D97-AF65-F5344CB8AC3E}">
        <p14:creationId xmlns:p14="http://schemas.microsoft.com/office/powerpoint/2010/main" val="4053457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2199" y="269293"/>
            <a:ext cx="10362330" cy="954823"/>
          </a:xfrm>
        </p:spPr>
        <p:txBody>
          <a:bodyPr>
            <a:normAutofit/>
          </a:bodyPr>
          <a:lstStyle/>
          <a:p>
            <a:pPr algn="ctr"/>
            <a:r>
              <a:rPr lang="en-GB" sz="2800" b="1" dirty="0">
                <a:solidFill>
                  <a:schemeClr val="bg2">
                    <a:lumMod val="75000"/>
                  </a:schemeClr>
                </a:solidFill>
                <a:latin typeface="Arial Black" panose="020B0A04020102020204" pitchFamily="34" charset="0"/>
                <a:cs typeface="Arial" panose="020B0604020202020204" pitchFamily="34" charset="0"/>
              </a:rPr>
              <a:t>Background and context</a:t>
            </a:r>
          </a:p>
        </p:txBody>
      </p:sp>
      <p:sp>
        <p:nvSpPr>
          <p:cNvPr id="3" name="TextBox 2"/>
          <p:cNvSpPr txBox="1"/>
          <p:nvPr/>
        </p:nvSpPr>
        <p:spPr>
          <a:xfrm>
            <a:off x="530943" y="1224116"/>
            <a:ext cx="11267768" cy="4893647"/>
          </a:xfrm>
          <a:prstGeom prst="rect">
            <a:avLst/>
          </a:prstGeom>
          <a:noFill/>
        </p:spPr>
        <p:txBody>
          <a:bodyPr wrap="square" rtlCol="0">
            <a:spAutoFit/>
          </a:bodyPr>
          <a:lstStyle/>
          <a:p>
            <a:pPr marL="285750" indent="-285750">
              <a:lnSpc>
                <a:spcPct val="200000"/>
              </a:lnSpc>
              <a:buFont typeface="Wingdings" panose="05000000000000000000" pitchFamily="2" charset="2"/>
              <a:buChar char="Ø"/>
            </a:pPr>
            <a:r>
              <a:rPr lang="en-GB"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1976 - 1983 - Argentina’s regime was a military dictatorship (Sikkink, 2008);</a:t>
            </a:r>
          </a:p>
          <a:p>
            <a:pPr marL="285750" indent="-285750">
              <a:lnSpc>
                <a:spcPct val="200000"/>
              </a:lnSpc>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 1983 - 1989 - Establishment of the Truth Commission CONADEP and the juntas trials (Sikkink, 2008):</a:t>
            </a:r>
          </a:p>
          <a:p>
            <a:pPr>
              <a:lnSpc>
                <a:spcPct val="200000"/>
              </a:lnSpc>
              <a:tabLst>
                <a:tab pos="354013" algn="l"/>
              </a:tabLst>
            </a:pPr>
            <a:r>
              <a:rPr lang="en-GB" sz="2000" dirty="0">
                <a:latin typeface="Arial" panose="020B0604020202020204" pitchFamily="34" charset="0"/>
                <a:cs typeface="Arial" panose="020B0604020202020204" pitchFamily="34" charset="0"/>
              </a:rPr>
              <a:t>     </a:t>
            </a:r>
            <a:r>
              <a:rPr lang="en-GB" sz="2000" dirty="0">
                <a:solidFill>
                  <a:schemeClr val="bg2">
                    <a:lumMod val="75000"/>
                  </a:schemeClr>
                </a:solidFill>
                <a:latin typeface="Arial" panose="020B0604020202020204" pitchFamily="34" charset="0"/>
                <a:cs typeface="Arial" panose="020B0604020202020204" pitchFamily="34" charset="0"/>
              </a:rPr>
              <a:t>Mandate</a:t>
            </a:r>
            <a:r>
              <a:rPr lang="en-GB" b="1" dirty="0">
                <a:solidFill>
                  <a:schemeClr val="bg2">
                    <a:lumMod val="75000"/>
                  </a:schemeClr>
                </a:solidFill>
              </a:rPr>
              <a:t>: </a:t>
            </a:r>
            <a:r>
              <a:rPr lang="en-GB" sz="2000" dirty="0">
                <a:solidFill>
                  <a:schemeClr val="bg2">
                    <a:lumMod val="75000"/>
                  </a:schemeClr>
                </a:solidFill>
                <a:latin typeface="Arial" panose="020B0604020202020204" pitchFamily="34" charset="0"/>
                <a:cs typeface="Arial" panose="020B0604020202020204" pitchFamily="34" charset="0"/>
              </a:rPr>
              <a:t>Investigate what happened and why to the people who disappeared between 	       	1976 and 1983 and also discover where the bodies were located (CONADEP, 1984).</a:t>
            </a:r>
          </a:p>
          <a:p>
            <a:pPr marL="285750" indent="-285750">
              <a:lnSpc>
                <a:spcPct val="200000"/>
              </a:lnSpc>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1984 - </a:t>
            </a:r>
            <a:r>
              <a:rPr lang="en-GB" sz="2000" dirty="0" err="1">
                <a:latin typeface="Arial" panose="020B0604020202020204" pitchFamily="34" charset="0"/>
                <a:cs typeface="Arial" panose="020B0604020202020204" pitchFamily="34" charset="0"/>
              </a:rPr>
              <a:t>Nunca</a:t>
            </a:r>
            <a:r>
              <a:rPr lang="en-GB" sz="2000" dirty="0">
                <a:latin typeface="Arial" panose="020B0604020202020204" pitchFamily="34" charset="0"/>
                <a:cs typeface="Arial" panose="020B0604020202020204" pitchFamily="34" charset="0"/>
              </a:rPr>
              <a:t> Mas (Never Again) report by the CONADEP.</a:t>
            </a:r>
            <a:endParaRPr lang="en-GB" sz="2000" dirty="0"/>
          </a:p>
        </p:txBody>
      </p:sp>
      <p:sp>
        <p:nvSpPr>
          <p:cNvPr id="5" name="TextBox 4"/>
          <p:cNvSpPr txBox="1"/>
          <p:nvPr/>
        </p:nvSpPr>
        <p:spPr>
          <a:xfrm>
            <a:off x="802199" y="3772191"/>
            <a:ext cx="11135031" cy="1356852"/>
          </a:xfrm>
          <a:prstGeom prst="rect">
            <a:avLst/>
          </a:prstGeom>
          <a:noFill/>
          <a:ln w="76200">
            <a:solidFill>
              <a:schemeClr val="accent1">
                <a:lumMod val="60000"/>
                <a:lumOff val="40000"/>
              </a:schemeClr>
            </a:solidFill>
          </a:ln>
        </p:spPr>
        <p:txBody>
          <a:bodyPr wrap="square" rtlCol="0">
            <a:spAutoFit/>
          </a:bodyPr>
          <a:lstStyle/>
          <a:p>
            <a:endParaRPr lang="en-GB" dirty="0"/>
          </a:p>
        </p:txBody>
      </p:sp>
    </p:spTree>
    <p:extLst>
      <p:ext uri="{BB962C8B-B14F-4D97-AF65-F5344CB8AC3E}">
        <p14:creationId xmlns:p14="http://schemas.microsoft.com/office/powerpoint/2010/main" val="2921666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84214" y="398207"/>
            <a:ext cx="9905128" cy="688773"/>
          </a:xfrm>
        </p:spPr>
        <p:txBody>
          <a:bodyPr>
            <a:normAutofit/>
          </a:bodyPr>
          <a:lstStyle/>
          <a:p>
            <a:pPr algn="ctr"/>
            <a:r>
              <a:rPr lang="en-GB" sz="2800" dirty="0" err="1">
                <a:solidFill>
                  <a:schemeClr val="bg2">
                    <a:lumMod val="75000"/>
                  </a:schemeClr>
                </a:solidFill>
                <a:latin typeface="Arial Black" panose="020B0A04020102020204" pitchFamily="34" charset="0"/>
                <a:cs typeface="Arial" panose="020B0604020202020204" pitchFamily="34" charset="0"/>
              </a:rPr>
              <a:t>Nunca</a:t>
            </a:r>
            <a:r>
              <a:rPr lang="en-GB" sz="2800" dirty="0">
                <a:solidFill>
                  <a:schemeClr val="bg2">
                    <a:lumMod val="75000"/>
                  </a:schemeClr>
                </a:solidFill>
                <a:latin typeface="Arial Black" panose="020B0A04020102020204" pitchFamily="34" charset="0"/>
                <a:cs typeface="Arial" panose="020B0604020202020204" pitchFamily="34" charset="0"/>
              </a:rPr>
              <a:t> Mas report (1984): </a:t>
            </a:r>
          </a:p>
        </p:txBody>
      </p:sp>
      <p:sp>
        <p:nvSpPr>
          <p:cNvPr id="4" name="Text Placeholder 3"/>
          <p:cNvSpPr>
            <a:spLocks noGrp="1"/>
          </p:cNvSpPr>
          <p:nvPr>
            <p:ph type="body" idx="1"/>
          </p:nvPr>
        </p:nvSpPr>
        <p:spPr>
          <a:xfrm>
            <a:off x="684214" y="1386348"/>
            <a:ext cx="9905128" cy="4734233"/>
          </a:xfrm>
        </p:spPr>
        <p:txBody>
          <a:bodyPr>
            <a:normAutofit fontScale="70000" lnSpcReduction="20000"/>
          </a:bodyPr>
          <a:lstStyle/>
          <a:p>
            <a:pPr marL="285750" indent="-285750">
              <a:lnSpc>
                <a:spcPct val="210000"/>
              </a:lnSpc>
              <a:buFont typeface="Wingdings" panose="05000000000000000000" pitchFamily="2" charset="2"/>
              <a:buChar char="Ø"/>
            </a:pPr>
            <a:r>
              <a:rPr lang="en-GB" b="1" dirty="0">
                <a:solidFill>
                  <a:schemeClr val="tx1"/>
                </a:solidFill>
                <a:latin typeface="Arial" panose="020B0604020202020204" pitchFamily="34" charset="0"/>
                <a:cs typeface="Arial" panose="020B0604020202020204" pitchFamily="34" charset="0"/>
              </a:rPr>
              <a:t>Documented 10,000 deaths and disappearances (Cuellar, 2014).  Other sources state it may be up to 30,000 (</a:t>
            </a:r>
            <a:r>
              <a:rPr lang="en-GB" b="1" dirty="0" err="1">
                <a:solidFill>
                  <a:schemeClr val="tx1"/>
                </a:solidFill>
                <a:latin typeface="Arial" panose="020B0604020202020204" pitchFamily="34" charset="0"/>
                <a:cs typeface="Arial" panose="020B0604020202020204" pitchFamily="34" charset="0"/>
              </a:rPr>
              <a:t>Hayner</a:t>
            </a:r>
            <a:r>
              <a:rPr lang="en-GB" b="1" dirty="0">
                <a:solidFill>
                  <a:schemeClr val="tx1"/>
                </a:solidFill>
                <a:latin typeface="Arial" panose="020B0604020202020204" pitchFamily="34" charset="0"/>
                <a:cs typeface="Arial" panose="020B0604020202020204" pitchFamily="34" charset="0"/>
              </a:rPr>
              <a:t>, 2011);</a:t>
            </a:r>
          </a:p>
          <a:p>
            <a:pPr>
              <a:lnSpc>
                <a:spcPct val="210000"/>
              </a:lnSpc>
            </a:pPr>
            <a:endParaRPr lang="en-GB" b="1" dirty="0">
              <a:solidFill>
                <a:schemeClr val="tx1"/>
              </a:solidFill>
              <a:latin typeface="Arial" panose="020B0604020202020204" pitchFamily="34" charset="0"/>
              <a:cs typeface="Arial" panose="020B0604020202020204" pitchFamily="34" charset="0"/>
            </a:endParaRPr>
          </a:p>
          <a:p>
            <a:pPr marL="285750" indent="-285750">
              <a:lnSpc>
                <a:spcPct val="210000"/>
              </a:lnSpc>
              <a:buFont typeface="Wingdings" panose="05000000000000000000" pitchFamily="2" charset="2"/>
              <a:buChar char="Ø"/>
            </a:pPr>
            <a:r>
              <a:rPr lang="en-GB" b="1" dirty="0">
                <a:solidFill>
                  <a:schemeClr val="tx1"/>
                </a:solidFill>
                <a:latin typeface="Arial" panose="020B0604020202020204" pitchFamily="34" charset="0"/>
                <a:cs typeface="Arial" panose="020B0604020202020204" pitchFamily="34" charset="0"/>
              </a:rPr>
              <a:t>Nine Commanders in Chief went to trial, only five of them were sentenced (CONADEP, 1984);</a:t>
            </a:r>
          </a:p>
          <a:p>
            <a:pPr marL="285750" indent="-285750">
              <a:lnSpc>
                <a:spcPct val="210000"/>
              </a:lnSpc>
              <a:buFont typeface="Wingdings" panose="05000000000000000000" pitchFamily="2" charset="2"/>
              <a:buChar char="Ø"/>
            </a:pPr>
            <a:endParaRPr lang="en-GB" b="1" dirty="0">
              <a:solidFill>
                <a:schemeClr val="tx1"/>
              </a:solidFill>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Ø"/>
            </a:pPr>
            <a:r>
              <a:rPr lang="en-GB" b="1" dirty="0">
                <a:solidFill>
                  <a:schemeClr val="tx1"/>
                </a:solidFill>
                <a:latin typeface="Arial" panose="020B0604020202020204" pitchFamily="34" charset="0"/>
                <a:cs typeface="Arial" panose="020B0604020202020204" pitchFamily="34" charset="0"/>
              </a:rPr>
              <a:t>It was the first of its dimension and impact (Cuellar, 2014);</a:t>
            </a:r>
          </a:p>
          <a:p>
            <a:pPr marL="285750" indent="-285750">
              <a:lnSpc>
                <a:spcPct val="200000"/>
              </a:lnSpc>
              <a:buFont typeface="Wingdings" panose="05000000000000000000" pitchFamily="2" charset="2"/>
              <a:buChar char="Ø"/>
            </a:pPr>
            <a:endParaRPr lang="en-GB" b="1" dirty="0">
              <a:solidFill>
                <a:schemeClr val="tx1"/>
              </a:solidFill>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Ø"/>
            </a:pPr>
            <a:r>
              <a:rPr lang="en-GB" b="1" dirty="0">
                <a:solidFill>
                  <a:schemeClr val="tx1"/>
                </a:solidFill>
                <a:latin typeface="Arial" panose="020B0604020202020204" pitchFamily="34" charset="0"/>
                <a:cs typeface="Arial" panose="020B0604020202020204" pitchFamily="34" charset="0"/>
              </a:rPr>
              <a:t>“Launched the global trend in the truth commissions” (Sikkink, 2008);</a:t>
            </a:r>
          </a:p>
          <a:p>
            <a:pPr marL="285750" indent="-285750">
              <a:lnSpc>
                <a:spcPct val="200000"/>
              </a:lnSpc>
              <a:buFont typeface="Wingdings" panose="05000000000000000000" pitchFamily="2" charset="2"/>
              <a:buChar char="Ø"/>
            </a:pPr>
            <a:endParaRPr lang="en-GB" dirty="0">
              <a:solidFill>
                <a:schemeClr val="tx1"/>
              </a:solidFill>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Ø"/>
            </a:pPr>
            <a:r>
              <a:rPr lang="en-GB" b="1" dirty="0">
                <a:solidFill>
                  <a:schemeClr val="tx1"/>
                </a:solidFill>
                <a:latin typeface="Arial" panose="020B0604020202020204" pitchFamily="34" charset="0"/>
                <a:cs typeface="Arial" panose="020B0604020202020204" pitchFamily="34" charset="0"/>
              </a:rPr>
              <a:t>“Argentine trials  initiated a cascade of transitional justice trials”</a:t>
            </a:r>
            <a:r>
              <a:rPr lang="en-GB" dirty="0">
                <a:solidFill>
                  <a:schemeClr val="tx1"/>
                </a:solidFill>
                <a:latin typeface="Arial" panose="020B0604020202020204" pitchFamily="34" charset="0"/>
                <a:cs typeface="Arial" panose="020B0604020202020204" pitchFamily="34" charset="0"/>
              </a:rPr>
              <a:t> </a:t>
            </a:r>
            <a:r>
              <a:rPr lang="en-GB" b="1" dirty="0">
                <a:solidFill>
                  <a:schemeClr val="tx1"/>
                </a:solidFill>
                <a:latin typeface="Arial" panose="020B0604020202020204" pitchFamily="34" charset="0"/>
                <a:cs typeface="Arial" panose="020B0604020202020204" pitchFamily="34" charset="0"/>
              </a:rPr>
              <a:t>(Sikkink, 2008).</a:t>
            </a:r>
          </a:p>
        </p:txBody>
      </p:sp>
    </p:spTree>
    <p:extLst>
      <p:ext uri="{BB962C8B-B14F-4D97-AF65-F5344CB8AC3E}">
        <p14:creationId xmlns:p14="http://schemas.microsoft.com/office/powerpoint/2010/main" val="2076018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6915" y="221225"/>
            <a:ext cx="10618841" cy="1294277"/>
          </a:xfrm>
        </p:spPr>
        <p:txBody>
          <a:bodyPr>
            <a:normAutofit/>
          </a:bodyPr>
          <a:lstStyle/>
          <a:p>
            <a:pPr algn="ctr"/>
            <a:r>
              <a:rPr lang="en-GB" sz="3200" dirty="0">
                <a:solidFill>
                  <a:schemeClr val="bg2">
                    <a:lumMod val="75000"/>
                  </a:schemeClr>
                </a:solidFill>
                <a:latin typeface="Arial Black" panose="020B0A04020102020204" pitchFamily="34" charset="0"/>
              </a:rPr>
              <a:t>Transitional Justice</a:t>
            </a:r>
          </a:p>
        </p:txBody>
      </p:sp>
      <p:sp>
        <p:nvSpPr>
          <p:cNvPr id="3" name="Text Placeholder 2"/>
          <p:cNvSpPr>
            <a:spLocks noGrp="1"/>
          </p:cNvSpPr>
          <p:nvPr>
            <p:ph type="body" idx="1"/>
          </p:nvPr>
        </p:nvSpPr>
        <p:spPr>
          <a:xfrm>
            <a:off x="766916" y="2109019"/>
            <a:ext cx="10618842" cy="3908323"/>
          </a:xfrm>
        </p:spPr>
        <p:txBody>
          <a:bodyPr>
            <a:normAutofit fontScale="92500" lnSpcReduction="20000"/>
          </a:bodyPr>
          <a:lstStyle/>
          <a:p>
            <a:pPr marL="342900" indent="-342900" algn="just">
              <a:lnSpc>
                <a:spcPct val="200000"/>
              </a:lnSpc>
              <a:buFont typeface="Wingdings" panose="05000000000000000000" pitchFamily="2" charset="2"/>
              <a:buChar char="Ø"/>
            </a:pPr>
            <a:r>
              <a:rPr lang="en-GB" sz="2000" dirty="0">
                <a:solidFill>
                  <a:schemeClr val="tx1"/>
                </a:solidFill>
                <a:latin typeface="Arial" panose="020B0604020202020204" pitchFamily="34" charset="0"/>
                <a:cs typeface="Arial" panose="020B0604020202020204" pitchFamily="34" charset="0"/>
              </a:rPr>
              <a:t>Transition from dictatorship to a democracy (Malamud-</a:t>
            </a:r>
            <a:r>
              <a:rPr lang="en-GB" sz="2000" dirty="0" err="1">
                <a:solidFill>
                  <a:schemeClr val="tx1"/>
                </a:solidFill>
                <a:latin typeface="Arial" panose="020B0604020202020204" pitchFamily="34" charset="0"/>
                <a:cs typeface="Arial" panose="020B0604020202020204" pitchFamily="34" charset="0"/>
              </a:rPr>
              <a:t>Goti</a:t>
            </a:r>
            <a:r>
              <a:rPr lang="en-GB" sz="2000" dirty="0">
                <a:solidFill>
                  <a:schemeClr val="tx1"/>
                </a:solidFill>
                <a:latin typeface="Arial" panose="020B0604020202020204" pitchFamily="34" charset="0"/>
                <a:cs typeface="Arial" panose="020B0604020202020204" pitchFamily="34" charset="0"/>
              </a:rPr>
              <a:t>, 1996);</a:t>
            </a:r>
          </a:p>
          <a:p>
            <a:pPr marL="342900" indent="-342900" algn="just">
              <a:lnSpc>
                <a:spcPct val="200000"/>
              </a:lnSpc>
              <a:buFont typeface="Wingdings" panose="05000000000000000000" pitchFamily="2" charset="2"/>
              <a:buChar char="Ø"/>
            </a:pPr>
            <a:endParaRPr lang="en-GB" sz="2000" dirty="0">
              <a:solidFill>
                <a:schemeClr val="tx1"/>
              </a:solidFill>
              <a:latin typeface="Arial" panose="020B0604020202020204" pitchFamily="34" charset="0"/>
              <a:cs typeface="Arial" panose="020B0604020202020204" pitchFamily="34" charset="0"/>
            </a:endParaRPr>
          </a:p>
          <a:p>
            <a:pPr marL="342900" indent="-342900" algn="just">
              <a:lnSpc>
                <a:spcPct val="200000"/>
              </a:lnSpc>
              <a:buFont typeface="Wingdings" panose="05000000000000000000" pitchFamily="2" charset="2"/>
              <a:buChar char="Ø"/>
            </a:pPr>
            <a:r>
              <a:rPr lang="en-GB" sz="2000" dirty="0">
                <a:solidFill>
                  <a:schemeClr val="tx1"/>
                </a:solidFill>
                <a:latin typeface="Arial" panose="020B0604020202020204" pitchFamily="34" charset="0"/>
                <a:cs typeface="Arial" panose="020B0604020202020204" pitchFamily="34" charset="0"/>
              </a:rPr>
              <a:t>Refers to the ways a country develops to deal with the mass violation of humans rights, such as through Truth Commissions (ICTJ, 2018);</a:t>
            </a:r>
          </a:p>
          <a:p>
            <a:pPr marL="342900" indent="-342900" algn="just">
              <a:lnSpc>
                <a:spcPct val="200000"/>
              </a:lnSpc>
              <a:buFont typeface="Wingdings" panose="05000000000000000000" pitchFamily="2" charset="2"/>
              <a:buChar char="Ø"/>
            </a:pPr>
            <a:endParaRPr lang="en-GB" sz="2000" dirty="0">
              <a:solidFill>
                <a:schemeClr val="tx1"/>
              </a:solidFill>
              <a:latin typeface="Arial" panose="020B0604020202020204" pitchFamily="34" charset="0"/>
              <a:cs typeface="Arial" panose="020B0604020202020204" pitchFamily="34" charset="0"/>
            </a:endParaRPr>
          </a:p>
          <a:p>
            <a:pPr marL="342900" indent="-342900" algn="just">
              <a:lnSpc>
                <a:spcPct val="200000"/>
              </a:lnSpc>
              <a:buFont typeface="Wingdings" panose="05000000000000000000" pitchFamily="2" charset="2"/>
              <a:buChar char="Ø"/>
            </a:pPr>
            <a:r>
              <a:rPr lang="en-GB" sz="2000" dirty="0">
                <a:solidFill>
                  <a:schemeClr val="tx1"/>
                </a:solidFill>
                <a:latin typeface="Arial" panose="020B0604020202020204" pitchFamily="34" charset="0"/>
                <a:cs typeface="Arial" panose="020B0604020202020204" pitchFamily="34" charset="0"/>
              </a:rPr>
              <a:t>Traditional justice system wouldn’t be able to properly address it (ICTJ, 2018).</a:t>
            </a:r>
          </a:p>
        </p:txBody>
      </p:sp>
    </p:spTree>
    <p:extLst>
      <p:ext uri="{BB962C8B-B14F-4D97-AF65-F5344CB8AC3E}">
        <p14:creationId xmlns:p14="http://schemas.microsoft.com/office/powerpoint/2010/main" val="1246820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3" y="707922"/>
            <a:ext cx="10716290" cy="689593"/>
          </a:xfrm>
        </p:spPr>
        <p:txBody>
          <a:bodyPr>
            <a:normAutofit fontScale="90000"/>
          </a:bodyPr>
          <a:lstStyle/>
          <a:p>
            <a:pPr algn="ctr"/>
            <a:r>
              <a:rPr lang="en-GB" sz="3200" dirty="0">
                <a:solidFill>
                  <a:schemeClr val="bg2">
                    <a:lumMod val="75000"/>
                  </a:schemeClr>
                </a:solidFill>
                <a:latin typeface="Arial Black" panose="020B0A04020102020204" pitchFamily="34" charset="0"/>
                <a:cs typeface="Arial" panose="020B0604020202020204" pitchFamily="34" charset="0"/>
              </a:rPr>
              <a:t>Truth and Reconciliation Commission</a:t>
            </a:r>
            <a:br>
              <a:rPr lang="en-GB" sz="3200" dirty="0">
                <a:solidFill>
                  <a:schemeClr val="bg2">
                    <a:lumMod val="75000"/>
                  </a:schemeClr>
                </a:solidFill>
                <a:latin typeface="Arial Black" panose="020B0A04020102020204" pitchFamily="34" charset="0"/>
                <a:cs typeface="Arial" panose="020B0604020202020204" pitchFamily="34" charset="0"/>
              </a:rPr>
            </a:br>
            <a:r>
              <a:rPr lang="en-GB" sz="3200" dirty="0">
                <a:solidFill>
                  <a:schemeClr val="bg2">
                    <a:lumMod val="75000"/>
                  </a:schemeClr>
                </a:solidFill>
                <a:latin typeface="Arial Black" panose="020B0A04020102020204" pitchFamily="34" charset="0"/>
                <a:cs typeface="Arial" panose="020B0604020202020204" pitchFamily="34" charset="0"/>
              </a:rPr>
              <a:t>(TRC)</a:t>
            </a:r>
          </a:p>
        </p:txBody>
      </p:sp>
      <p:sp>
        <p:nvSpPr>
          <p:cNvPr id="3" name="Text Placeholder 2"/>
          <p:cNvSpPr>
            <a:spLocks noGrp="1"/>
          </p:cNvSpPr>
          <p:nvPr>
            <p:ph type="body" idx="1"/>
          </p:nvPr>
        </p:nvSpPr>
        <p:spPr>
          <a:xfrm>
            <a:off x="684213" y="1747894"/>
            <a:ext cx="10716290" cy="5150769"/>
          </a:xfrm>
        </p:spPr>
        <p:txBody>
          <a:bodyPr>
            <a:normAutofit fontScale="85000" lnSpcReduction="10000"/>
          </a:bodyPr>
          <a:lstStyle/>
          <a:p>
            <a:pPr marL="285750" indent="-285750" algn="just">
              <a:lnSpc>
                <a:spcPct val="200000"/>
              </a:lnSpc>
              <a:buFont typeface="Wingdings" panose="05000000000000000000" pitchFamily="2" charset="2"/>
              <a:buChar char="Ø"/>
            </a:pPr>
            <a:r>
              <a:rPr lang="en-GB" dirty="0">
                <a:solidFill>
                  <a:schemeClr val="tx1"/>
                </a:solidFill>
                <a:latin typeface="Arial" panose="020B0604020202020204" pitchFamily="34" charset="0"/>
                <a:cs typeface="Arial" panose="020B0604020202020204" pitchFamily="34" charset="0"/>
              </a:rPr>
              <a:t>A Truth and Reconciliation Commission is a commission established with the aim of examining and revealing the truth in regards to what happened and who committed the violations of human rights (Chapman, 2007);</a:t>
            </a:r>
          </a:p>
          <a:p>
            <a:pPr marL="285750" indent="-285750" algn="just">
              <a:lnSpc>
                <a:spcPct val="200000"/>
              </a:lnSpc>
              <a:buFont typeface="Wingdings" panose="05000000000000000000" pitchFamily="2" charset="2"/>
              <a:buChar char="Ø"/>
            </a:pPr>
            <a:endParaRPr lang="en-GB" dirty="0">
              <a:solidFill>
                <a:schemeClr val="tx1"/>
              </a:solidFill>
              <a:latin typeface="Arial" panose="020B0604020202020204" pitchFamily="34" charset="0"/>
              <a:cs typeface="Arial" panose="020B0604020202020204" pitchFamily="34" charset="0"/>
            </a:endParaRPr>
          </a:p>
          <a:p>
            <a:pPr marL="285750" indent="-285750" algn="just">
              <a:lnSpc>
                <a:spcPct val="200000"/>
              </a:lnSpc>
              <a:buFont typeface="Wingdings" panose="05000000000000000000" pitchFamily="2" charset="2"/>
              <a:buChar char="Ø"/>
            </a:pPr>
            <a:r>
              <a:rPr lang="en-GB" dirty="0">
                <a:solidFill>
                  <a:schemeClr val="tx1"/>
                </a:solidFill>
                <a:latin typeface="Arial" panose="020B0604020202020204" pitchFamily="34" charset="0"/>
                <a:cs typeface="Arial" panose="020B0604020202020204" pitchFamily="34" charset="0"/>
              </a:rPr>
              <a:t>They give the opportunity for victim and perpetrator to tell their stories (</a:t>
            </a:r>
            <a:r>
              <a:rPr lang="en-GB" dirty="0" err="1">
                <a:solidFill>
                  <a:schemeClr val="tx1"/>
                </a:solidFill>
                <a:latin typeface="Arial" panose="020B0604020202020204" pitchFamily="34" charset="0"/>
                <a:cs typeface="Arial" panose="020B0604020202020204" pitchFamily="34" charset="0"/>
              </a:rPr>
              <a:t>Hayner</a:t>
            </a:r>
            <a:r>
              <a:rPr lang="en-GB" dirty="0">
                <a:solidFill>
                  <a:schemeClr val="tx1"/>
                </a:solidFill>
                <a:latin typeface="Arial" panose="020B0604020202020204" pitchFamily="34" charset="0"/>
                <a:cs typeface="Arial" panose="020B0604020202020204" pitchFamily="34" charset="0"/>
              </a:rPr>
              <a:t>, 2011);</a:t>
            </a:r>
          </a:p>
          <a:p>
            <a:pPr marL="285750" indent="-285750" algn="just">
              <a:lnSpc>
                <a:spcPct val="200000"/>
              </a:lnSpc>
              <a:buFont typeface="Wingdings" panose="05000000000000000000" pitchFamily="2" charset="2"/>
              <a:buChar char="Ø"/>
            </a:pPr>
            <a:endParaRPr lang="en-GB" dirty="0">
              <a:solidFill>
                <a:schemeClr val="tx1"/>
              </a:solidFill>
              <a:latin typeface="Arial" panose="020B0604020202020204" pitchFamily="34" charset="0"/>
              <a:cs typeface="Arial" panose="020B0604020202020204" pitchFamily="34" charset="0"/>
            </a:endParaRPr>
          </a:p>
          <a:p>
            <a:pPr marL="285750" indent="-285750" algn="just">
              <a:lnSpc>
                <a:spcPct val="200000"/>
              </a:lnSpc>
              <a:buFont typeface="Wingdings" panose="05000000000000000000" pitchFamily="2" charset="2"/>
              <a:buChar char="Ø"/>
            </a:pPr>
            <a:r>
              <a:rPr lang="en-GB" dirty="0">
                <a:solidFill>
                  <a:schemeClr val="tx1"/>
                </a:solidFill>
                <a:latin typeface="Arial" panose="020B0604020202020204" pitchFamily="34" charset="0"/>
                <a:cs typeface="Arial" panose="020B0604020202020204" pitchFamily="34" charset="0"/>
              </a:rPr>
              <a:t>It is a way for healing to happen (Mendez, 2004);</a:t>
            </a:r>
          </a:p>
          <a:p>
            <a:pPr marL="285750" indent="-285750" algn="just">
              <a:lnSpc>
                <a:spcPct val="200000"/>
              </a:lnSpc>
              <a:buFont typeface="Wingdings" panose="05000000000000000000" pitchFamily="2" charset="2"/>
              <a:buChar char="Ø"/>
            </a:pPr>
            <a:endParaRPr lang="en-GB" dirty="0">
              <a:solidFill>
                <a:schemeClr val="tx1"/>
              </a:solidFill>
              <a:latin typeface="Arial" panose="020B0604020202020204" pitchFamily="34" charset="0"/>
              <a:cs typeface="Arial" panose="020B0604020202020204" pitchFamily="34" charset="0"/>
            </a:endParaRPr>
          </a:p>
          <a:p>
            <a:pPr marL="285750" indent="-285750" algn="just">
              <a:lnSpc>
                <a:spcPct val="200000"/>
              </a:lnSpc>
              <a:buFont typeface="Wingdings" panose="05000000000000000000" pitchFamily="2" charset="2"/>
              <a:buChar char="Ø"/>
            </a:pPr>
            <a:r>
              <a:rPr lang="en-GB" dirty="0">
                <a:solidFill>
                  <a:schemeClr val="tx1"/>
                </a:solidFill>
                <a:latin typeface="Arial" panose="020B0604020202020204" pitchFamily="34" charset="0"/>
                <a:cs typeface="Arial" panose="020B0604020202020204" pitchFamily="34" charset="0"/>
              </a:rPr>
              <a:t>Should be formed straight after the government takes over, for a short period of time and composed of prestigious names (Hilb, 2001).</a:t>
            </a:r>
          </a:p>
          <a:p>
            <a:pPr algn="just">
              <a:lnSpc>
                <a:spcPct val="200000"/>
              </a:lnSpc>
            </a:pPr>
            <a:endParaRPr lang="en-GB" dirty="0">
              <a:solidFill>
                <a:schemeClr val="tx1"/>
              </a:solidFill>
              <a:latin typeface="Arial" panose="020B0604020202020204" pitchFamily="34" charset="0"/>
              <a:cs typeface="Arial" panose="020B0604020202020204" pitchFamily="34" charset="0"/>
            </a:endParaRPr>
          </a:p>
          <a:p>
            <a:pPr algn="just">
              <a:lnSpc>
                <a:spcPct val="200000"/>
              </a:lnSpc>
            </a:pPr>
            <a:endParaRPr lang="en-GB" dirty="0">
              <a:solidFill>
                <a:schemeClr val="tx1"/>
              </a:solidFill>
              <a:latin typeface="Arial" panose="020B0604020202020204" pitchFamily="34" charset="0"/>
              <a:cs typeface="Arial" panose="020B0604020202020204" pitchFamily="34" charset="0"/>
            </a:endParaRPr>
          </a:p>
          <a:p>
            <a:pPr algn="just">
              <a:lnSpc>
                <a:spcPct val="20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54476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3" y="487516"/>
            <a:ext cx="9713400" cy="692355"/>
          </a:xfrm>
        </p:spPr>
        <p:txBody>
          <a:bodyPr>
            <a:normAutofit/>
          </a:bodyPr>
          <a:lstStyle/>
          <a:p>
            <a:pPr algn="ctr"/>
            <a:r>
              <a:rPr lang="en-GB" sz="3200" dirty="0">
                <a:solidFill>
                  <a:schemeClr val="bg2">
                    <a:lumMod val="75000"/>
                  </a:schemeClr>
                </a:solidFill>
                <a:latin typeface="Arial Black" panose="020B0A04020102020204" pitchFamily="34" charset="0"/>
              </a:rPr>
              <a:t>Argentina’s Truth commission</a:t>
            </a:r>
          </a:p>
        </p:txBody>
      </p:sp>
      <p:sp>
        <p:nvSpPr>
          <p:cNvPr id="3" name="Text Placeholder 2"/>
          <p:cNvSpPr>
            <a:spLocks noGrp="1"/>
          </p:cNvSpPr>
          <p:nvPr>
            <p:ph type="body" idx="1"/>
          </p:nvPr>
        </p:nvSpPr>
        <p:spPr>
          <a:xfrm>
            <a:off x="684213" y="1356852"/>
            <a:ext cx="9713400" cy="4637548"/>
          </a:xfrm>
        </p:spPr>
        <p:txBody>
          <a:bodyPr>
            <a:normAutofit fontScale="92500" lnSpcReduction="10000"/>
          </a:bodyPr>
          <a:lstStyle/>
          <a:p>
            <a:pPr marL="342900" indent="-342900" algn="just">
              <a:lnSpc>
                <a:spcPct val="200000"/>
              </a:lnSpc>
              <a:buFont typeface="Wingdings" panose="05000000000000000000" pitchFamily="2" charset="2"/>
              <a:buChar char="Ø"/>
            </a:pPr>
            <a:r>
              <a:rPr lang="en-GB" sz="2000" dirty="0">
                <a:solidFill>
                  <a:schemeClr val="tx1"/>
                </a:solidFill>
                <a:latin typeface="Arial" panose="020B0604020202020204" pitchFamily="34" charset="0"/>
                <a:cs typeface="Arial" panose="020B0604020202020204" pitchFamily="34" charset="0"/>
              </a:rPr>
              <a:t>As the name says, it is a Truth Commission and not a Truth and Reconciliation Commission;</a:t>
            </a:r>
          </a:p>
          <a:p>
            <a:pPr marL="342900" indent="-342900" algn="just">
              <a:lnSpc>
                <a:spcPct val="200000"/>
              </a:lnSpc>
              <a:buFont typeface="Wingdings" panose="05000000000000000000" pitchFamily="2" charset="2"/>
              <a:buChar char="Ø"/>
            </a:pPr>
            <a:endParaRPr lang="en-GB" sz="2000" dirty="0">
              <a:solidFill>
                <a:schemeClr val="tx1"/>
              </a:solidFill>
              <a:latin typeface="Arial" panose="020B0604020202020204" pitchFamily="34" charset="0"/>
              <a:cs typeface="Arial" panose="020B0604020202020204" pitchFamily="34" charset="0"/>
            </a:endParaRPr>
          </a:p>
          <a:p>
            <a:pPr marL="342900" indent="-342900" algn="just">
              <a:lnSpc>
                <a:spcPct val="200000"/>
              </a:lnSpc>
              <a:buFont typeface="Wingdings" panose="05000000000000000000" pitchFamily="2" charset="2"/>
              <a:buChar char="Ø"/>
            </a:pPr>
            <a:r>
              <a:rPr lang="en-GB" sz="2000" dirty="0">
                <a:solidFill>
                  <a:schemeClr val="tx1"/>
                </a:solidFill>
                <a:latin typeface="Arial" panose="020B0604020202020204" pitchFamily="34" charset="0"/>
                <a:cs typeface="Arial" panose="020B0604020202020204" pitchFamily="34" charset="0"/>
              </a:rPr>
              <a:t>Its aim was not Reconciliation (</a:t>
            </a:r>
            <a:r>
              <a:rPr lang="en-GB" sz="2000" dirty="0" err="1">
                <a:solidFill>
                  <a:schemeClr val="tx1"/>
                </a:solidFill>
                <a:latin typeface="Arial" panose="020B0604020202020204" pitchFamily="34" charset="0"/>
                <a:cs typeface="Arial" panose="020B0604020202020204" pitchFamily="34" charset="0"/>
              </a:rPr>
              <a:t>Teitel</a:t>
            </a:r>
            <a:r>
              <a:rPr lang="en-GB" sz="2000" dirty="0">
                <a:solidFill>
                  <a:schemeClr val="tx1"/>
                </a:solidFill>
                <a:latin typeface="Arial" panose="020B0604020202020204" pitchFamily="34" charset="0"/>
                <a:cs typeface="Arial" panose="020B0604020202020204" pitchFamily="34" charset="0"/>
              </a:rPr>
              <a:t>, 2003); </a:t>
            </a:r>
          </a:p>
          <a:p>
            <a:pPr marL="342900" indent="-342900" algn="just">
              <a:lnSpc>
                <a:spcPct val="200000"/>
              </a:lnSpc>
              <a:buFont typeface="Wingdings" panose="05000000000000000000" pitchFamily="2" charset="2"/>
              <a:buChar char="Ø"/>
            </a:pPr>
            <a:endParaRPr lang="en-GB" sz="2000" dirty="0">
              <a:solidFill>
                <a:schemeClr val="tx1"/>
              </a:solidFill>
              <a:latin typeface="Arial" panose="020B0604020202020204" pitchFamily="34" charset="0"/>
              <a:cs typeface="Arial" panose="020B0604020202020204" pitchFamily="34" charset="0"/>
            </a:endParaRPr>
          </a:p>
          <a:p>
            <a:pPr marL="342900" indent="-342900" algn="just">
              <a:lnSpc>
                <a:spcPct val="200000"/>
              </a:lnSpc>
              <a:buFont typeface="Wingdings" panose="05000000000000000000" pitchFamily="2" charset="2"/>
              <a:buChar char="Ø"/>
            </a:pPr>
            <a:r>
              <a:rPr lang="en-GB" sz="2000" dirty="0">
                <a:solidFill>
                  <a:schemeClr val="tx1"/>
                </a:solidFill>
                <a:latin typeface="Arial" panose="020B0604020202020204" pitchFamily="34" charset="0"/>
                <a:cs typeface="Arial" panose="020B0604020202020204" pitchFamily="34" charset="0"/>
              </a:rPr>
              <a:t>Its aim was to establish the truth about what happened during the military dictatorship for people to disappear in such large numbers (</a:t>
            </a:r>
            <a:r>
              <a:rPr lang="en-GB" sz="2000" dirty="0" err="1">
                <a:solidFill>
                  <a:schemeClr val="tx1"/>
                </a:solidFill>
                <a:latin typeface="Arial" panose="020B0604020202020204" pitchFamily="34" charset="0"/>
                <a:cs typeface="Arial" panose="020B0604020202020204" pitchFamily="34" charset="0"/>
              </a:rPr>
              <a:t>Teitel</a:t>
            </a:r>
            <a:r>
              <a:rPr lang="en-GB" sz="2000" dirty="0">
                <a:solidFill>
                  <a:schemeClr val="tx1"/>
                </a:solidFill>
                <a:latin typeface="Arial" panose="020B0604020202020204" pitchFamily="34" charset="0"/>
                <a:cs typeface="Arial" panose="020B0604020202020204" pitchFamily="34" charset="0"/>
              </a:rPr>
              <a:t>, 2003).</a:t>
            </a:r>
          </a:p>
        </p:txBody>
      </p:sp>
      <p:pic>
        <p:nvPicPr>
          <p:cNvPr id="4" name="Picture 3"/>
          <p:cNvPicPr>
            <a:picLocks noChangeAspect="1"/>
          </p:cNvPicPr>
          <p:nvPr/>
        </p:nvPicPr>
        <p:blipFill>
          <a:blip r:embed="rId2"/>
          <a:stretch>
            <a:fillRect/>
          </a:stretch>
        </p:blipFill>
        <p:spPr>
          <a:xfrm>
            <a:off x="7258049" y="2388032"/>
            <a:ext cx="2523394" cy="1693478"/>
          </a:xfrm>
          <a:prstGeom prst="rect">
            <a:avLst/>
          </a:prstGeom>
        </p:spPr>
      </p:pic>
      <p:sp>
        <p:nvSpPr>
          <p:cNvPr id="5" name="TextBox 4"/>
          <p:cNvSpPr txBox="1"/>
          <p:nvPr/>
        </p:nvSpPr>
        <p:spPr>
          <a:xfrm>
            <a:off x="7258049" y="4170000"/>
            <a:ext cx="295421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 2 </a:t>
            </a:r>
            <a:r>
              <a:rPr lang="en-GB" sz="1200" dirty="0" err="1">
                <a:latin typeface="Arial" panose="020B0604020202020204" pitchFamily="34" charset="0"/>
                <a:cs typeface="Arial" panose="020B0604020202020204" pitchFamily="34" charset="0"/>
              </a:rPr>
              <a:t>Frases</a:t>
            </a:r>
            <a:r>
              <a:rPr lang="en-GB" sz="1200" dirty="0">
                <a:latin typeface="Arial" panose="020B0604020202020204" pitchFamily="34" charset="0"/>
                <a:cs typeface="Arial" panose="020B0604020202020204" pitchFamily="34" charset="0"/>
              </a:rPr>
              <a:t> de Rock. Twitter, 2014 </a:t>
            </a:r>
          </a:p>
        </p:txBody>
      </p:sp>
    </p:spTree>
    <p:extLst>
      <p:ext uri="{BB962C8B-B14F-4D97-AF65-F5344CB8AC3E}">
        <p14:creationId xmlns:p14="http://schemas.microsoft.com/office/powerpoint/2010/main" val="545902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6665" y="958644"/>
            <a:ext cx="8534401" cy="1799303"/>
          </a:xfrm>
        </p:spPr>
        <p:txBody>
          <a:bodyPr>
            <a:normAutofit fontScale="90000"/>
          </a:bodyPr>
          <a:lstStyle/>
          <a:p>
            <a:pPr algn="ctr">
              <a:lnSpc>
                <a:spcPct val="200000"/>
              </a:lnSpc>
            </a:pPr>
            <a:r>
              <a:rPr lang="en-GB" sz="3100" dirty="0">
                <a:latin typeface="Arial Black" panose="020B0A04020102020204" pitchFamily="34" charset="0"/>
              </a:rPr>
              <a:t/>
            </a:r>
            <a:br>
              <a:rPr lang="en-GB" sz="3100" dirty="0">
                <a:latin typeface="Arial Black" panose="020B0A04020102020204" pitchFamily="34" charset="0"/>
              </a:rPr>
            </a:br>
            <a:r>
              <a:rPr lang="en-GB" sz="3100" dirty="0">
                <a:latin typeface="Arial Black" panose="020B0A04020102020204" pitchFamily="34" charset="0"/>
              </a:rPr>
              <a:t/>
            </a:r>
            <a:br>
              <a:rPr lang="en-GB" sz="3100" dirty="0">
                <a:latin typeface="Arial Black" panose="020B0A04020102020204" pitchFamily="34" charset="0"/>
              </a:rPr>
            </a:br>
            <a:r>
              <a:rPr lang="en-GB" sz="3100" dirty="0">
                <a:latin typeface="Arial Black" panose="020B0A04020102020204" pitchFamily="34" charset="0"/>
              </a:rPr>
              <a:t/>
            </a:r>
            <a:br>
              <a:rPr lang="en-GB" sz="3100" dirty="0">
                <a:latin typeface="Arial Black" panose="020B0A04020102020204" pitchFamily="34" charset="0"/>
              </a:rPr>
            </a:br>
            <a:r>
              <a:rPr lang="en-GB" sz="3100" dirty="0">
                <a:solidFill>
                  <a:schemeClr val="bg2">
                    <a:lumMod val="75000"/>
                  </a:schemeClr>
                </a:solidFill>
                <a:latin typeface="Arial Black" panose="020B0A04020102020204" pitchFamily="34" charset="0"/>
              </a:rPr>
              <a:t>Restorative justice</a:t>
            </a:r>
            <a:r>
              <a:rPr lang="en-GB" dirty="0"/>
              <a:t/>
            </a:r>
            <a:br>
              <a:rPr lang="en-GB" dirty="0"/>
            </a:br>
            <a:endParaRPr lang="en-GB" dirty="0"/>
          </a:p>
        </p:txBody>
      </p:sp>
      <p:sp>
        <p:nvSpPr>
          <p:cNvPr id="3" name="Text Placeholder 2"/>
          <p:cNvSpPr>
            <a:spLocks noGrp="1"/>
          </p:cNvSpPr>
          <p:nvPr>
            <p:ph type="body" idx="1"/>
          </p:nvPr>
        </p:nvSpPr>
        <p:spPr>
          <a:xfrm>
            <a:off x="698960" y="1858296"/>
            <a:ext cx="10908020" cy="3996813"/>
          </a:xfrm>
        </p:spPr>
        <p:txBody>
          <a:bodyPr>
            <a:normAutofit/>
          </a:bodyPr>
          <a:lstStyle/>
          <a:p>
            <a:endParaRPr lang="en-GB" sz="2000" dirty="0"/>
          </a:p>
          <a:p>
            <a:pPr marL="342900" indent="-342900">
              <a:lnSpc>
                <a:spcPct val="200000"/>
              </a:lnSpc>
              <a:buFont typeface="Wingdings" panose="05000000000000000000" pitchFamily="2" charset="2"/>
              <a:buChar char="Ø"/>
            </a:pPr>
            <a:r>
              <a:rPr lang="en-GB" sz="2000" dirty="0">
                <a:solidFill>
                  <a:schemeClr val="tx1"/>
                </a:solidFill>
                <a:latin typeface="Arial" panose="020B0604020202020204" pitchFamily="34" charset="0"/>
                <a:cs typeface="Arial" panose="020B0604020202020204" pitchFamily="34" charset="0"/>
              </a:rPr>
              <a:t>Its purpose is to restore peace, end injustice and prevent it from happening again (</a:t>
            </a:r>
            <a:r>
              <a:rPr lang="en-GB" sz="2000" dirty="0" err="1">
                <a:solidFill>
                  <a:schemeClr val="tx1"/>
                </a:solidFill>
                <a:latin typeface="Arial" panose="020B0604020202020204" pitchFamily="34" charset="0"/>
                <a:cs typeface="Arial" panose="020B0604020202020204" pitchFamily="34" charset="0"/>
              </a:rPr>
              <a:t>Gade</a:t>
            </a:r>
            <a:r>
              <a:rPr lang="en-GB" sz="2000" dirty="0">
                <a:solidFill>
                  <a:schemeClr val="tx1"/>
                </a:solidFill>
                <a:latin typeface="Arial" panose="020B0604020202020204" pitchFamily="34" charset="0"/>
                <a:cs typeface="Arial" panose="020B0604020202020204" pitchFamily="34" charset="0"/>
              </a:rPr>
              <a:t>, 2013);</a:t>
            </a:r>
          </a:p>
          <a:p>
            <a:pPr marL="342900" indent="-342900">
              <a:lnSpc>
                <a:spcPct val="200000"/>
              </a:lnSpc>
              <a:buFont typeface="Wingdings" panose="05000000000000000000" pitchFamily="2" charset="2"/>
              <a:buChar char="Ø"/>
            </a:pPr>
            <a:r>
              <a:rPr lang="en-GB" sz="2000" dirty="0">
                <a:solidFill>
                  <a:schemeClr val="tx1"/>
                </a:solidFill>
                <a:latin typeface="Arial" panose="020B0604020202020204" pitchFamily="34" charset="0"/>
                <a:cs typeface="Arial" panose="020B0604020202020204" pitchFamily="34" charset="0"/>
              </a:rPr>
              <a:t>Repair harm done in people’s lives (</a:t>
            </a:r>
            <a:r>
              <a:rPr lang="en-GB" sz="2000" dirty="0" err="1">
                <a:solidFill>
                  <a:schemeClr val="tx1"/>
                </a:solidFill>
                <a:latin typeface="Arial" panose="020B0604020202020204" pitchFamily="34" charset="0"/>
                <a:cs typeface="Arial" panose="020B0604020202020204" pitchFamily="34" charset="0"/>
              </a:rPr>
              <a:t>Zehr</a:t>
            </a:r>
            <a:r>
              <a:rPr lang="en-GB" sz="2000" dirty="0">
                <a:solidFill>
                  <a:schemeClr val="tx1"/>
                </a:solidFill>
                <a:latin typeface="Arial" panose="020B0604020202020204" pitchFamily="34" charset="0"/>
                <a:cs typeface="Arial" panose="020B0604020202020204" pitchFamily="34" charset="0"/>
              </a:rPr>
              <a:t>, 1990).</a:t>
            </a:r>
          </a:p>
          <a:p>
            <a:pPr marL="342900" indent="-342900">
              <a:lnSpc>
                <a:spcPct val="200000"/>
              </a:lnSpc>
              <a:buFont typeface="Wingdings" panose="05000000000000000000" pitchFamily="2" charset="2"/>
              <a:buChar char="Ø"/>
            </a:pPr>
            <a:endParaRPr lang="en-GB" sz="2000" dirty="0">
              <a:solidFill>
                <a:schemeClr val="tx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757789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1" y="221225"/>
            <a:ext cx="9521671" cy="822329"/>
          </a:xfrm>
        </p:spPr>
        <p:txBody>
          <a:bodyPr>
            <a:normAutofit/>
          </a:bodyPr>
          <a:lstStyle/>
          <a:p>
            <a:pPr algn="ctr"/>
            <a:r>
              <a:rPr lang="en-GB" sz="3200" dirty="0">
                <a:solidFill>
                  <a:schemeClr val="bg2">
                    <a:lumMod val="75000"/>
                  </a:schemeClr>
                </a:solidFill>
                <a:latin typeface="Arial Black" panose="020B0A04020102020204" pitchFamily="34" charset="0"/>
              </a:rPr>
              <a:t>Restorative practice</a:t>
            </a:r>
          </a:p>
        </p:txBody>
      </p:sp>
      <p:sp>
        <p:nvSpPr>
          <p:cNvPr id="3" name="Text Placeholder 2"/>
          <p:cNvSpPr>
            <a:spLocks noGrp="1"/>
          </p:cNvSpPr>
          <p:nvPr>
            <p:ph type="body" idx="1"/>
          </p:nvPr>
        </p:nvSpPr>
        <p:spPr>
          <a:xfrm>
            <a:off x="684211" y="1224116"/>
            <a:ext cx="10539312" cy="5633884"/>
          </a:xfrm>
        </p:spPr>
        <p:txBody>
          <a:bodyPr>
            <a:noAutofit/>
          </a:bodyPr>
          <a:lstStyle/>
          <a:p>
            <a:pPr algn="just">
              <a:lnSpc>
                <a:spcPct val="200000"/>
              </a:lnSpc>
            </a:pPr>
            <a:r>
              <a:rPr lang="en-GB" dirty="0">
                <a:solidFill>
                  <a:schemeClr val="tx1"/>
                </a:solidFill>
                <a:latin typeface="Arial" panose="020B0604020202020204" pitchFamily="34" charset="0"/>
                <a:cs typeface="Arial" panose="020B0604020202020204" pitchFamily="34" charset="0"/>
              </a:rPr>
              <a:t>By bringing together both the perpetrator and victim into a safe space, where they can truly tell their stories about the crime committed (</a:t>
            </a:r>
            <a:r>
              <a:rPr lang="en-GB" dirty="0" err="1">
                <a:solidFill>
                  <a:schemeClr val="tx1"/>
                </a:solidFill>
                <a:latin typeface="Arial" panose="020B0604020202020204" pitchFamily="34" charset="0"/>
                <a:cs typeface="Arial" panose="020B0604020202020204" pitchFamily="34" charset="0"/>
              </a:rPr>
              <a:t>Gade</a:t>
            </a:r>
            <a:r>
              <a:rPr lang="en-GB" dirty="0">
                <a:solidFill>
                  <a:schemeClr val="tx1"/>
                </a:solidFill>
                <a:latin typeface="Arial" panose="020B0604020202020204" pitchFamily="34" charset="0"/>
                <a:cs typeface="Arial" panose="020B0604020202020204" pitchFamily="34" charset="0"/>
              </a:rPr>
              <a:t>, 2013). </a:t>
            </a:r>
          </a:p>
          <a:p>
            <a:pPr algn="just">
              <a:lnSpc>
                <a:spcPct val="200000"/>
              </a:lnSpc>
            </a:pPr>
            <a:endParaRPr lang="en-GB" dirty="0">
              <a:solidFill>
                <a:schemeClr val="tx1"/>
              </a:solidFill>
              <a:latin typeface="Arial" panose="020B0604020202020204" pitchFamily="34" charset="0"/>
              <a:cs typeface="Arial" panose="020B0604020202020204" pitchFamily="34" charset="0"/>
            </a:endParaRPr>
          </a:p>
          <a:p>
            <a:pPr marL="285750" indent="-285750" algn="just">
              <a:lnSpc>
                <a:spcPct val="200000"/>
              </a:lnSpc>
              <a:buFont typeface="Wingdings" panose="05000000000000000000" pitchFamily="2" charset="2"/>
              <a:buChar char="Ø"/>
            </a:pPr>
            <a:r>
              <a:rPr lang="en-GB" dirty="0">
                <a:solidFill>
                  <a:schemeClr val="tx1"/>
                </a:solidFill>
                <a:latin typeface="Arial" panose="020B0604020202020204" pitchFamily="34" charset="0"/>
                <a:cs typeface="Arial" panose="020B0604020202020204" pitchFamily="34" charset="0"/>
              </a:rPr>
              <a:t>This would help “reduce crime, violence and bullying allowing it to improve human behaviour, by restoring relationships, therefore contributing to strengthening civil society. However, this can only be done if there is an effective leadership” (International Institute for Restorative Practices - IIRP, 2018). </a:t>
            </a:r>
          </a:p>
          <a:p>
            <a:pPr marL="342900" indent="-342900" algn="just">
              <a:lnSpc>
                <a:spcPct val="200000"/>
              </a:lnSpc>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a:p>
            <a:pPr marL="342900" indent="-342900" algn="just">
              <a:lnSpc>
                <a:spcPct val="200000"/>
              </a:lnSpc>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70061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84213" y="272845"/>
            <a:ext cx="10058400" cy="567813"/>
          </a:xfrm>
        </p:spPr>
        <p:txBody>
          <a:bodyPr>
            <a:normAutofit/>
          </a:bodyPr>
          <a:lstStyle/>
          <a:p>
            <a:pPr algn="ctr"/>
            <a:r>
              <a:rPr lang="en-GB" sz="2600" dirty="0">
                <a:solidFill>
                  <a:schemeClr val="bg2">
                    <a:lumMod val="75000"/>
                  </a:schemeClr>
                </a:solidFill>
                <a:latin typeface="Arial Black" panose="020B0A04020102020204" pitchFamily="34" charset="0"/>
              </a:rPr>
              <a:t>Non-implementation of Restorative justice</a:t>
            </a:r>
          </a:p>
        </p:txBody>
      </p:sp>
      <p:sp>
        <p:nvSpPr>
          <p:cNvPr id="4" name="Text Placeholder 3"/>
          <p:cNvSpPr>
            <a:spLocks noGrp="1"/>
          </p:cNvSpPr>
          <p:nvPr>
            <p:ph type="body" idx="1"/>
          </p:nvPr>
        </p:nvSpPr>
        <p:spPr>
          <a:xfrm>
            <a:off x="521979" y="840658"/>
            <a:ext cx="11143995" cy="5796116"/>
          </a:xfrm>
        </p:spPr>
        <p:txBody>
          <a:bodyPr>
            <a:noAutofit/>
          </a:bodyPr>
          <a:lstStyle/>
          <a:p>
            <a:pPr marL="342900" indent="-342900" algn="just">
              <a:lnSpc>
                <a:spcPct val="200000"/>
              </a:lnSpc>
              <a:buFont typeface="Wingdings" panose="05000000000000000000" pitchFamily="2" charset="2"/>
              <a:buChar char="Ø"/>
            </a:pPr>
            <a:r>
              <a:rPr lang="en-GB" sz="1500" dirty="0">
                <a:solidFill>
                  <a:schemeClr val="tx1"/>
                </a:solidFill>
                <a:latin typeface="Arial" panose="020B0604020202020204" pitchFamily="34" charset="0"/>
                <a:cs typeface="Arial" panose="020B0604020202020204" pitchFamily="34" charset="0"/>
              </a:rPr>
              <a:t>Mothers of Plaza de Mayo:   	Did not want reconciliation (</a:t>
            </a:r>
            <a:r>
              <a:rPr lang="en-GB" sz="1500" dirty="0" err="1">
                <a:solidFill>
                  <a:schemeClr val="tx1"/>
                </a:solidFill>
                <a:latin typeface="Arial" panose="020B0604020202020204" pitchFamily="34" charset="0"/>
                <a:cs typeface="Arial" panose="020B0604020202020204" pitchFamily="34" charset="0"/>
              </a:rPr>
              <a:t>Garibian</a:t>
            </a:r>
            <a:r>
              <a:rPr lang="en-GB" sz="1500" dirty="0">
                <a:solidFill>
                  <a:schemeClr val="tx1"/>
                </a:solidFill>
                <a:latin typeface="Arial" panose="020B0604020202020204" pitchFamily="34" charset="0"/>
                <a:cs typeface="Arial" panose="020B0604020202020204" pitchFamily="34" charset="0"/>
              </a:rPr>
              <a:t> 2015); they wanted justice (</a:t>
            </a:r>
            <a:r>
              <a:rPr lang="en-GB" sz="1500" dirty="0" err="1">
                <a:solidFill>
                  <a:schemeClr val="tx1"/>
                </a:solidFill>
                <a:latin typeface="Arial" panose="020B0604020202020204" pitchFamily="34" charset="0"/>
                <a:cs typeface="Arial" panose="020B0604020202020204" pitchFamily="34" charset="0"/>
              </a:rPr>
              <a:t>Jelin</a:t>
            </a:r>
            <a:r>
              <a:rPr lang="en-GB" sz="1500" dirty="0">
                <a:solidFill>
                  <a:schemeClr val="tx1"/>
                </a:solidFill>
                <a:latin typeface="Arial" panose="020B0604020202020204" pitchFamily="34" charset="0"/>
                <a:cs typeface="Arial" panose="020B0604020202020204" pitchFamily="34" charset="0"/>
              </a:rPr>
              <a:t>, 2005);</a:t>
            </a:r>
          </a:p>
          <a:p>
            <a:pPr algn="just">
              <a:lnSpc>
                <a:spcPct val="200000"/>
              </a:lnSpc>
            </a:pPr>
            <a:r>
              <a:rPr lang="en-GB" sz="1500" dirty="0">
                <a:solidFill>
                  <a:schemeClr val="tx1"/>
                </a:solidFill>
                <a:latin typeface="Arial" panose="020B0604020202020204" pitchFamily="34" charset="0"/>
                <a:cs typeface="Arial" panose="020B0604020202020204" pitchFamily="34" charset="0"/>
              </a:rPr>
              <a:t>							Part of the group did not want financial compensation (Hilb, 2011) .</a:t>
            </a:r>
          </a:p>
          <a:p>
            <a:pPr algn="just">
              <a:lnSpc>
                <a:spcPct val="200000"/>
              </a:lnSpc>
            </a:pPr>
            <a:endParaRPr lang="en-GB" sz="1500" dirty="0">
              <a:solidFill>
                <a:schemeClr val="tx1"/>
              </a:solidFill>
              <a:latin typeface="Arial" panose="020B0604020202020204" pitchFamily="34" charset="0"/>
              <a:cs typeface="Arial" panose="020B0604020202020204" pitchFamily="34" charset="0"/>
            </a:endParaRPr>
          </a:p>
          <a:p>
            <a:pPr algn="just">
              <a:lnSpc>
                <a:spcPct val="200000"/>
              </a:lnSpc>
            </a:pPr>
            <a:r>
              <a:rPr lang="en-GB" sz="1500" dirty="0">
                <a:solidFill>
                  <a:schemeClr val="tx1"/>
                </a:solidFill>
                <a:latin typeface="Arial" panose="020B0604020202020204" pitchFamily="34" charset="0"/>
                <a:cs typeface="Arial" panose="020B0604020202020204" pitchFamily="34" charset="0"/>
              </a:rPr>
              <a:t>Truth Trials started in1998 – main goal was to conduct full investigation and to identify the perpetrators  publicly before amnesty was conceded (</a:t>
            </a:r>
            <a:r>
              <a:rPr lang="en-GB" sz="1500" dirty="0" err="1">
                <a:solidFill>
                  <a:schemeClr val="tx1"/>
                </a:solidFill>
                <a:latin typeface="Arial" panose="020B0604020202020204" pitchFamily="34" charset="0"/>
                <a:cs typeface="Arial" panose="020B0604020202020204" pitchFamily="34" charset="0"/>
              </a:rPr>
              <a:t>Hayner</a:t>
            </a:r>
            <a:r>
              <a:rPr lang="en-GB" sz="1500" dirty="0">
                <a:solidFill>
                  <a:schemeClr val="tx1"/>
                </a:solidFill>
                <a:latin typeface="Arial" panose="020B0604020202020204" pitchFamily="34" charset="0"/>
                <a:cs typeface="Arial" panose="020B0604020202020204" pitchFamily="34" charset="0"/>
              </a:rPr>
              <a:t>, 2011).  Amnesty laws were proven to be unconstitutional in 2001, allowing for legal investigations of the crimes committed in the Dirty War (</a:t>
            </a:r>
            <a:r>
              <a:rPr lang="en-GB" sz="1500" dirty="0" err="1">
                <a:solidFill>
                  <a:schemeClr val="tx1"/>
                </a:solidFill>
                <a:latin typeface="Arial" panose="020B0604020202020204" pitchFamily="34" charset="0"/>
                <a:cs typeface="Arial" panose="020B0604020202020204" pitchFamily="34" charset="0"/>
              </a:rPr>
              <a:t>Hayner</a:t>
            </a:r>
            <a:r>
              <a:rPr lang="en-GB" sz="1500" dirty="0">
                <a:solidFill>
                  <a:schemeClr val="tx1"/>
                </a:solidFill>
                <a:latin typeface="Arial" panose="020B0604020202020204" pitchFamily="34" charset="0"/>
                <a:cs typeface="Arial" panose="020B0604020202020204" pitchFamily="34" charset="0"/>
              </a:rPr>
              <a:t>, 2011).</a:t>
            </a:r>
          </a:p>
          <a:p>
            <a:pPr algn="just">
              <a:lnSpc>
                <a:spcPct val="200000"/>
              </a:lnSpc>
            </a:pPr>
            <a:endParaRPr lang="en-GB" sz="1500" dirty="0">
              <a:solidFill>
                <a:schemeClr val="tx1"/>
              </a:solidFill>
              <a:latin typeface="Arial" panose="020B0604020202020204" pitchFamily="34" charset="0"/>
              <a:cs typeface="Arial" panose="020B0604020202020204" pitchFamily="34" charset="0"/>
            </a:endParaRPr>
          </a:p>
          <a:p>
            <a:pPr algn="just">
              <a:lnSpc>
                <a:spcPct val="200000"/>
              </a:lnSpc>
            </a:pPr>
            <a:r>
              <a:rPr lang="en-GB" sz="1500" dirty="0">
                <a:solidFill>
                  <a:schemeClr val="tx1"/>
                </a:solidFill>
                <a:latin typeface="Arial" panose="020B0604020202020204" pitchFamily="34" charset="0"/>
                <a:cs typeface="Arial" panose="020B0604020202020204" pitchFamily="34" charset="0"/>
              </a:rPr>
              <a:t>Generally, a move towards Restorative Justice started around  2000, however, in Argentina it was more consistently used around 2006 (Caruso and </a:t>
            </a:r>
            <a:r>
              <a:rPr lang="en-GB" sz="1500" dirty="0" err="1">
                <a:solidFill>
                  <a:schemeClr val="tx1"/>
                </a:solidFill>
                <a:latin typeface="Arial" panose="020B0604020202020204" pitchFamily="34" charset="0"/>
                <a:cs typeface="Arial" panose="020B0604020202020204" pitchFamily="34" charset="0"/>
              </a:rPr>
              <a:t>Lapidus</a:t>
            </a:r>
            <a:r>
              <a:rPr lang="en-GB" sz="1500" dirty="0">
                <a:solidFill>
                  <a:schemeClr val="tx1"/>
                </a:solidFill>
                <a:latin typeface="Arial" panose="020B0604020202020204" pitchFamily="34" charset="0"/>
                <a:cs typeface="Arial" panose="020B0604020202020204" pitchFamily="34" charset="0"/>
              </a:rPr>
              <a:t>, 2012)</a:t>
            </a:r>
          </a:p>
        </p:txBody>
      </p:sp>
    </p:spTree>
    <p:extLst>
      <p:ext uri="{BB962C8B-B14F-4D97-AF65-F5344CB8AC3E}">
        <p14:creationId xmlns:p14="http://schemas.microsoft.com/office/powerpoint/2010/main" val="3036551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7669" y="449826"/>
            <a:ext cx="9300445" cy="1507067"/>
          </a:xfrm>
        </p:spPr>
        <p:txBody>
          <a:bodyPr>
            <a:normAutofit/>
          </a:bodyPr>
          <a:lstStyle/>
          <a:p>
            <a:pPr algn="ctr"/>
            <a:r>
              <a:rPr lang="en-GB" sz="3200" dirty="0">
                <a:solidFill>
                  <a:schemeClr val="bg2">
                    <a:lumMod val="75000"/>
                  </a:schemeClr>
                </a:solidFill>
                <a:latin typeface="Arial Black" panose="020B0A04020102020204" pitchFamily="34" charset="0"/>
              </a:rPr>
              <a:t>critiques</a:t>
            </a:r>
          </a:p>
        </p:txBody>
      </p:sp>
      <p:sp>
        <p:nvSpPr>
          <p:cNvPr id="3" name="Content Placeholder 2"/>
          <p:cNvSpPr>
            <a:spLocks noGrp="1"/>
          </p:cNvSpPr>
          <p:nvPr>
            <p:ph idx="1"/>
          </p:nvPr>
        </p:nvSpPr>
        <p:spPr>
          <a:xfrm>
            <a:off x="654714" y="1828800"/>
            <a:ext cx="10996511" cy="3274142"/>
          </a:xfrm>
        </p:spPr>
        <p:txBody>
          <a:bodyPr>
            <a:normAutofit/>
          </a:bodyPr>
          <a:lstStyle/>
          <a:p>
            <a:pPr algn="just">
              <a:lnSpc>
                <a:spcPct val="200000"/>
              </a:lnSpc>
            </a:pPr>
            <a:r>
              <a:rPr lang="en-GB" dirty="0">
                <a:latin typeface="Arial" panose="020B0604020202020204" pitchFamily="34" charset="0"/>
                <a:cs typeface="Arial" panose="020B0604020202020204" pitchFamily="34" charset="0"/>
              </a:rPr>
              <a:t>The involvement of International Human Rights Organisations (</a:t>
            </a:r>
            <a:r>
              <a:rPr lang="en-GB" dirty="0" err="1">
                <a:latin typeface="Arial" panose="020B0604020202020204" pitchFamily="34" charset="0"/>
                <a:cs typeface="Arial" panose="020B0604020202020204" pitchFamily="34" charset="0"/>
              </a:rPr>
              <a:t>Sikkink</a:t>
            </a:r>
            <a:r>
              <a:rPr lang="en-GB" dirty="0">
                <a:latin typeface="Arial" panose="020B0604020202020204" pitchFamily="34" charset="0"/>
                <a:cs typeface="Arial" panose="020B0604020202020204" pitchFamily="34" charset="0"/>
              </a:rPr>
              <a:t>, 2008);</a:t>
            </a:r>
          </a:p>
          <a:p>
            <a:pPr marL="0" indent="0" algn="just">
              <a:lnSpc>
                <a:spcPct val="200000"/>
              </a:lnSpc>
              <a:buNone/>
            </a:pPr>
            <a:endParaRPr lang="en-GB" dirty="0">
              <a:latin typeface="Arial" panose="020B0604020202020204" pitchFamily="34" charset="0"/>
              <a:cs typeface="Arial" panose="020B0604020202020204" pitchFamily="34" charset="0"/>
            </a:endParaRPr>
          </a:p>
          <a:p>
            <a:pPr algn="just">
              <a:lnSpc>
                <a:spcPct val="200000"/>
              </a:lnSpc>
            </a:pPr>
            <a:r>
              <a:rPr lang="en-GB" dirty="0">
                <a:latin typeface="Arial" panose="020B0604020202020204" pitchFamily="34" charset="0"/>
                <a:cs typeface="Arial" panose="020B0604020202020204" pitchFamily="34" charset="0"/>
              </a:rPr>
              <a:t>A different approach to the amnesty laws so it could help the families to know the truth (</a:t>
            </a:r>
            <a:r>
              <a:rPr lang="en-GB" dirty="0" err="1">
                <a:latin typeface="Arial" panose="020B0604020202020204" pitchFamily="34" charset="0"/>
                <a:cs typeface="Arial" panose="020B0604020202020204" pitchFamily="34" charset="0"/>
              </a:rPr>
              <a:t>Sikkink</a:t>
            </a:r>
            <a:r>
              <a:rPr lang="en-GB" dirty="0">
                <a:latin typeface="Arial" panose="020B0604020202020204" pitchFamily="34" charset="0"/>
                <a:cs typeface="Arial" panose="020B0604020202020204" pitchFamily="34" charset="0"/>
              </a:rPr>
              <a:t>, 2008).</a:t>
            </a:r>
          </a:p>
        </p:txBody>
      </p:sp>
    </p:spTree>
    <p:extLst>
      <p:ext uri="{BB962C8B-B14F-4D97-AF65-F5344CB8AC3E}">
        <p14:creationId xmlns:p14="http://schemas.microsoft.com/office/powerpoint/2010/main" val="1717839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2638" y="166055"/>
            <a:ext cx="8534400" cy="718849"/>
          </a:xfrm>
        </p:spPr>
        <p:txBody>
          <a:bodyPr>
            <a:normAutofit/>
          </a:bodyPr>
          <a:lstStyle/>
          <a:p>
            <a:pPr algn="ctr"/>
            <a:r>
              <a:rPr lang="en-GB" sz="2800" dirty="0">
                <a:solidFill>
                  <a:schemeClr val="bg2">
                    <a:lumMod val="75000"/>
                  </a:schemeClr>
                </a:solidFill>
                <a:latin typeface="Arial Black" panose="020B0A04020102020204" pitchFamily="34" charset="0"/>
              </a:rPr>
              <a:t>Implications/recommendations</a:t>
            </a:r>
          </a:p>
        </p:txBody>
      </p:sp>
      <p:sp>
        <p:nvSpPr>
          <p:cNvPr id="3" name="Content Placeholder 2"/>
          <p:cNvSpPr>
            <a:spLocks noGrp="1"/>
          </p:cNvSpPr>
          <p:nvPr>
            <p:ph idx="1"/>
          </p:nvPr>
        </p:nvSpPr>
        <p:spPr>
          <a:xfrm>
            <a:off x="728458" y="1268361"/>
            <a:ext cx="10126356" cy="5589639"/>
          </a:xfrm>
        </p:spPr>
        <p:txBody>
          <a:bodyPr>
            <a:normAutofit/>
          </a:bodyPr>
          <a:lstStyle/>
          <a:p>
            <a:pPr algn="just">
              <a:lnSpc>
                <a:spcPct val="200000"/>
              </a:lnSpc>
              <a:buFont typeface="Wingdings" panose="05000000000000000000" pitchFamily="2" charset="2"/>
              <a:buChar char="Ø"/>
            </a:pPr>
            <a:r>
              <a:rPr lang="en-GB" dirty="0">
                <a:solidFill>
                  <a:schemeClr val="tx1">
                    <a:lumMod val="95000"/>
                  </a:schemeClr>
                </a:solidFill>
                <a:latin typeface="Arial" panose="020B0604020202020204" pitchFamily="34" charset="0"/>
                <a:cs typeface="Arial" panose="020B0604020202020204" pitchFamily="34" charset="0"/>
              </a:rPr>
              <a:t>Truth Commission should perhaps, have recommended Reconciliation to give Argentinians the closure and peace they are still looking for by applying the amnesty laws;</a:t>
            </a:r>
          </a:p>
          <a:p>
            <a:pPr algn="just">
              <a:lnSpc>
                <a:spcPct val="200000"/>
              </a:lnSpc>
              <a:buFont typeface="Wingdings" panose="05000000000000000000" pitchFamily="2" charset="2"/>
              <a:buChar char="Ø"/>
            </a:pPr>
            <a:endParaRPr lang="en-GB" dirty="0">
              <a:solidFill>
                <a:schemeClr val="tx1">
                  <a:lumMod val="95000"/>
                </a:schemeClr>
              </a:solidFill>
              <a:latin typeface="Arial" panose="020B0604020202020204" pitchFamily="34" charset="0"/>
              <a:cs typeface="Arial" panose="020B0604020202020204" pitchFamily="34" charset="0"/>
            </a:endParaRPr>
          </a:p>
          <a:p>
            <a:pPr algn="just">
              <a:lnSpc>
                <a:spcPct val="200000"/>
              </a:lnSpc>
              <a:buFont typeface="Wingdings" panose="05000000000000000000" pitchFamily="2" charset="2"/>
              <a:buChar char="Ø"/>
            </a:pPr>
            <a:r>
              <a:rPr lang="en-GB" dirty="0">
                <a:solidFill>
                  <a:schemeClr val="tx1">
                    <a:lumMod val="95000"/>
                  </a:schemeClr>
                </a:solidFill>
                <a:latin typeface="Arial" panose="020B0604020202020204" pitchFamily="34" charset="0"/>
                <a:cs typeface="Arial" panose="020B0604020202020204" pitchFamily="34" charset="0"/>
              </a:rPr>
              <a:t>The Report should have asked questions such as: What led to a military coup in the first place? In order to understand the reasons why it happened and how to prevent its reoccurrence.</a:t>
            </a:r>
          </a:p>
          <a:p>
            <a:pPr marL="0" indent="0">
              <a:buNone/>
            </a:pPr>
            <a:endParaRPr lang="en-GB" dirty="0"/>
          </a:p>
        </p:txBody>
      </p:sp>
    </p:spTree>
    <p:extLst>
      <p:ext uri="{BB962C8B-B14F-4D97-AF65-F5344CB8AC3E}">
        <p14:creationId xmlns:p14="http://schemas.microsoft.com/office/powerpoint/2010/main" val="38485324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481" y="-117988"/>
            <a:ext cx="11320976" cy="958645"/>
          </a:xfrm>
        </p:spPr>
        <p:txBody>
          <a:bodyPr>
            <a:normAutofit/>
          </a:bodyPr>
          <a:lstStyle/>
          <a:p>
            <a:pPr algn="ctr">
              <a:lnSpc>
                <a:spcPct val="200000"/>
              </a:lnSpc>
            </a:pPr>
            <a:r>
              <a:rPr lang="en-GB" sz="1400" dirty="0">
                <a:solidFill>
                  <a:schemeClr val="bg2">
                    <a:lumMod val="75000"/>
                  </a:schemeClr>
                </a:solidFill>
                <a:latin typeface="Arial Black" panose="020B0A04020102020204" pitchFamily="34" charset="0"/>
                <a:cs typeface="Arial" panose="020B0604020202020204" pitchFamily="34" charset="0"/>
              </a:rPr>
              <a:t>references</a:t>
            </a:r>
          </a:p>
        </p:txBody>
      </p:sp>
      <p:sp>
        <p:nvSpPr>
          <p:cNvPr id="3" name="Content Placeholder 2"/>
          <p:cNvSpPr>
            <a:spLocks noGrp="1"/>
          </p:cNvSpPr>
          <p:nvPr>
            <p:ph idx="1"/>
          </p:nvPr>
        </p:nvSpPr>
        <p:spPr>
          <a:xfrm>
            <a:off x="492481" y="963750"/>
            <a:ext cx="11320976" cy="5973381"/>
          </a:xfrm>
        </p:spPr>
        <p:txBody>
          <a:bodyPr>
            <a:noAutofit/>
          </a:bodyPr>
          <a:lstStyle/>
          <a:p>
            <a:pPr marL="0" indent="0" algn="just">
              <a:lnSpc>
                <a:spcPct val="220000"/>
              </a:lnSpc>
              <a:buNone/>
            </a:pPr>
            <a:r>
              <a:rPr lang="en-GB" sz="1300" dirty="0">
                <a:solidFill>
                  <a:schemeClr val="tx1"/>
                </a:solidFill>
                <a:latin typeface="Arial" panose="020B0604020202020204" pitchFamily="34" charset="0"/>
                <a:cs typeface="Arial" panose="020B0604020202020204" pitchFamily="34" charset="0"/>
              </a:rPr>
              <a:t>Caruso and </a:t>
            </a:r>
            <a:r>
              <a:rPr lang="en-GB" sz="1300" dirty="0" err="1">
                <a:solidFill>
                  <a:schemeClr val="tx1"/>
                </a:solidFill>
                <a:latin typeface="Arial" panose="020B0604020202020204" pitchFamily="34" charset="0"/>
                <a:cs typeface="Arial" panose="020B0604020202020204" pitchFamily="34" charset="0"/>
              </a:rPr>
              <a:t>Lapidus</a:t>
            </a:r>
            <a:r>
              <a:rPr lang="en-GB" sz="1300" dirty="0">
                <a:solidFill>
                  <a:schemeClr val="tx1"/>
                </a:solidFill>
                <a:latin typeface="Arial" panose="020B0604020202020204" pitchFamily="34" charset="0"/>
                <a:cs typeface="Arial" panose="020B0604020202020204" pitchFamily="34" charset="0"/>
              </a:rPr>
              <a:t> (2012) </a:t>
            </a:r>
            <a:r>
              <a:rPr lang="en-GB" sz="1300" i="1" dirty="0">
                <a:solidFill>
                  <a:schemeClr val="tx1"/>
                </a:solidFill>
                <a:latin typeface="Arial" panose="020B0604020202020204" pitchFamily="34" charset="0"/>
                <a:cs typeface="Arial" panose="020B0604020202020204" pitchFamily="34" charset="0"/>
              </a:rPr>
              <a:t>VORP Goes to Argentina &amp; Chile</a:t>
            </a:r>
            <a:r>
              <a:rPr lang="en-GB" sz="1300" dirty="0">
                <a:solidFill>
                  <a:schemeClr val="tx1"/>
                </a:solidFill>
                <a:latin typeface="Arial" panose="020B0604020202020204" pitchFamily="34" charset="0"/>
                <a:cs typeface="Arial" panose="020B0604020202020204" pitchFamily="34" charset="0"/>
              </a:rPr>
              <a:t>.  Available at: http://www.vorp.com/vorp_goes_to_argentina__chile.htm (Accessed: 11 Nov. 2018).</a:t>
            </a:r>
          </a:p>
          <a:p>
            <a:pPr marL="0" indent="0" algn="just">
              <a:lnSpc>
                <a:spcPct val="220000"/>
              </a:lnSpc>
              <a:buNone/>
            </a:pPr>
            <a:r>
              <a:rPr lang="en-GB" sz="1300" dirty="0">
                <a:solidFill>
                  <a:schemeClr val="tx1"/>
                </a:solidFill>
                <a:latin typeface="Arial" panose="020B0604020202020204" pitchFamily="34" charset="0"/>
                <a:cs typeface="Arial" panose="020B0604020202020204" pitchFamily="34" charset="0"/>
              </a:rPr>
              <a:t>Chapman, A. (2007) 'Truth Commissions and Intergroup Forgiveness: The Case of the South African Truth and Reconciliation Commission', </a:t>
            </a:r>
            <a:r>
              <a:rPr lang="en-GB" sz="1300" i="1" dirty="0">
                <a:solidFill>
                  <a:schemeClr val="tx1"/>
                </a:solidFill>
                <a:latin typeface="Arial" panose="020B0604020202020204" pitchFamily="34" charset="0"/>
                <a:cs typeface="Arial" panose="020B0604020202020204" pitchFamily="34" charset="0"/>
              </a:rPr>
              <a:t>Peace and Conflict: Journal of Peace Psychology, </a:t>
            </a:r>
            <a:r>
              <a:rPr lang="en-GB" sz="1300" dirty="0">
                <a:solidFill>
                  <a:schemeClr val="tx1"/>
                </a:solidFill>
                <a:latin typeface="Arial" panose="020B0604020202020204" pitchFamily="34" charset="0"/>
                <a:cs typeface="Arial" panose="020B0604020202020204" pitchFamily="34" charset="0"/>
              </a:rPr>
              <a:t>13(1), pp. 51-69.</a:t>
            </a:r>
          </a:p>
          <a:p>
            <a:pPr marL="0" indent="0" algn="just">
              <a:lnSpc>
                <a:spcPct val="220000"/>
              </a:lnSpc>
              <a:buNone/>
            </a:pPr>
            <a:r>
              <a:rPr lang="es-ES" sz="1300" dirty="0">
                <a:solidFill>
                  <a:schemeClr val="tx1"/>
                </a:solidFill>
                <a:latin typeface="Arial" panose="020B0604020202020204" pitchFamily="34" charset="0"/>
                <a:cs typeface="Arial" panose="020B0604020202020204" pitchFamily="34" charset="0"/>
              </a:rPr>
              <a:t>CONADEP (1984) </a:t>
            </a:r>
            <a:r>
              <a:rPr lang="es-ES" sz="1300" i="1" dirty="0">
                <a:solidFill>
                  <a:schemeClr val="tx1"/>
                </a:solidFill>
                <a:latin typeface="Arial" panose="020B0604020202020204" pitchFamily="34" charset="0"/>
                <a:cs typeface="Arial" panose="020B0604020202020204" pitchFamily="34" charset="0"/>
              </a:rPr>
              <a:t>Informe de la Comisión Nacional sobre la Desaparición de Personas</a:t>
            </a:r>
            <a:r>
              <a:rPr lang="es-ES" sz="1300" dirty="0">
                <a:solidFill>
                  <a:schemeClr val="tx1"/>
                </a:solidFill>
                <a:latin typeface="Arial" panose="020B0604020202020204" pitchFamily="34" charset="0"/>
                <a:cs typeface="Arial" panose="020B0604020202020204" pitchFamily="34" charset="0"/>
              </a:rPr>
              <a:t>. Buenos Aires: </a:t>
            </a:r>
            <a:r>
              <a:rPr lang="es-ES" sz="1300" dirty="0" err="1">
                <a:solidFill>
                  <a:schemeClr val="tx1"/>
                </a:solidFill>
                <a:latin typeface="Arial" panose="020B0604020202020204" pitchFamily="34" charset="0"/>
                <a:cs typeface="Arial" panose="020B0604020202020204" pitchFamily="34" charset="0"/>
              </a:rPr>
              <a:t>Eudeba</a:t>
            </a:r>
            <a:r>
              <a:rPr lang="es-ES" sz="1300" dirty="0">
                <a:solidFill>
                  <a:schemeClr val="tx1"/>
                </a:solidFill>
                <a:latin typeface="Arial" panose="020B0604020202020204" pitchFamily="34" charset="0"/>
                <a:cs typeface="Arial" panose="020B0604020202020204" pitchFamily="34" charset="0"/>
              </a:rPr>
              <a:t>.</a:t>
            </a:r>
            <a:endParaRPr lang="en-GB" sz="1300" dirty="0">
              <a:solidFill>
                <a:schemeClr val="tx1"/>
              </a:solidFill>
              <a:latin typeface="Arial" panose="020B0604020202020204" pitchFamily="34" charset="0"/>
              <a:cs typeface="Arial" panose="020B0604020202020204" pitchFamily="34" charset="0"/>
            </a:endParaRPr>
          </a:p>
          <a:p>
            <a:pPr marL="0" indent="0" algn="just">
              <a:lnSpc>
                <a:spcPct val="220000"/>
              </a:lnSpc>
              <a:buNone/>
            </a:pPr>
            <a:r>
              <a:rPr lang="en-GB" sz="1300" dirty="0">
                <a:solidFill>
                  <a:schemeClr val="tx1"/>
                </a:solidFill>
                <a:latin typeface="Arial" panose="020B0604020202020204" pitchFamily="34" charset="0"/>
                <a:cs typeface="Arial" panose="020B0604020202020204" pitchFamily="34" charset="0"/>
              </a:rPr>
              <a:t>Cuellar, S. (2014) ‘The Influence of Latin American Domestic Courts in the Development of the Right to Truth’. </a:t>
            </a:r>
            <a:r>
              <a:rPr lang="en-GB" sz="1300" i="1" dirty="0">
                <a:solidFill>
                  <a:schemeClr val="tx1"/>
                </a:solidFill>
                <a:latin typeface="Arial" panose="020B0604020202020204" pitchFamily="34" charset="0"/>
                <a:cs typeface="Arial" panose="020B0604020202020204" pitchFamily="34" charset="0"/>
              </a:rPr>
              <a:t>Journal for the Study of Peace and Conflict, </a:t>
            </a:r>
            <a:r>
              <a:rPr lang="en-GB" sz="1300" dirty="0">
                <a:solidFill>
                  <a:schemeClr val="tx1"/>
                </a:solidFill>
                <a:latin typeface="Arial" panose="020B0604020202020204" pitchFamily="34" charset="0"/>
                <a:cs typeface="Arial" panose="020B0604020202020204" pitchFamily="34" charset="0"/>
              </a:rPr>
              <a:t>, pp. 1-17. </a:t>
            </a:r>
            <a:endParaRPr lang="en-GB" sz="1300" u="sng" dirty="0">
              <a:solidFill>
                <a:schemeClr val="tx1"/>
              </a:solidFill>
              <a:latin typeface="Arial" panose="020B0604020202020204" pitchFamily="34" charset="0"/>
              <a:cs typeface="Arial" panose="020B0604020202020204" pitchFamily="34" charset="0"/>
            </a:endParaRPr>
          </a:p>
          <a:p>
            <a:pPr marL="0" indent="0" algn="just">
              <a:lnSpc>
                <a:spcPct val="220000"/>
              </a:lnSpc>
              <a:buNone/>
            </a:pPr>
            <a:r>
              <a:rPr lang="en-GB" sz="1300" dirty="0">
                <a:solidFill>
                  <a:schemeClr val="tx1"/>
                </a:solidFill>
                <a:latin typeface="Arial" panose="020B0604020202020204" pitchFamily="34" charset="0"/>
                <a:cs typeface="Arial" panose="020B0604020202020204" pitchFamily="34" charset="0"/>
              </a:rPr>
              <a:t>Figure  - 1 </a:t>
            </a:r>
            <a:r>
              <a:rPr lang="en-GB" sz="1300" dirty="0" err="1">
                <a:solidFill>
                  <a:schemeClr val="tx1"/>
                </a:solidFill>
                <a:latin typeface="Arial" panose="020B0604020202020204" pitchFamily="34" charset="0"/>
                <a:cs typeface="Arial" panose="020B0604020202020204" pitchFamily="34" charset="0"/>
              </a:rPr>
              <a:t>Worldatlas</a:t>
            </a:r>
            <a:r>
              <a:rPr lang="en-GB" sz="1300" dirty="0">
                <a:solidFill>
                  <a:schemeClr val="tx1"/>
                </a:solidFill>
                <a:latin typeface="Arial" panose="020B0604020202020204" pitchFamily="34" charset="0"/>
                <a:cs typeface="Arial" panose="020B0604020202020204" pitchFamily="34" charset="0"/>
              </a:rPr>
              <a:t> (2018) </a:t>
            </a:r>
            <a:r>
              <a:rPr lang="en-GB" sz="1300" i="1" dirty="0">
                <a:solidFill>
                  <a:schemeClr val="tx1"/>
                </a:solidFill>
                <a:latin typeface="Arial" panose="020B0604020202020204" pitchFamily="34" charset="0"/>
                <a:cs typeface="Arial" panose="020B0604020202020204" pitchFamily="34" charset="0"/>
              </a:rPr>
              <a:t>Argentina Flag and Description</a:t>
            </a:r>
            <a:r>
              <a:rPr lang="en-GB" sz="1300" dirty="0">
                <a:solidFill>
                  <a:schemeClr val="tx1"/>
                </a:solidFill>
                <a:latin typeface="Arial" panose="020B0604020202020204" pitchFamily="34" charset="0"/>
                <a:cs typeface="Arial" panose="020B0604020202020204" pitchFamily="34" charset="0"/>
              </a:rPr>
              <a:t>. Available at: https://www.worldatlas.com/webimage/flags/countrys/samerica/argntina.htm (Accessed: 11 Nov. 2018).</a:t>
            </a:r>
          </a:p>
          <a:p>
            <a:pPr marL="0" indent="0" algn="just">
              <a:lnSpc>
                <a:spcPct val="220000"/>
              </a:lnSpc>
              <a:buNone/>
            </a:pPr>
            <a:r>
              <a:rPr lang="en-GB" sz="1300" dirty="0">
                <a:solidFill>
                  <a:schemeClr val="tx1"/>
                </a:solidFill>
                <a:latin typeface="Arial" panose="020B0604020202020204" pitchFamily="34" charset="0"/>
                <a:cs typeface="Arial" panose="020B0604020202020204" pitchFamily="34" charset="0"/>
              </a:rPr>
              <a:t>Figure -2 </a:t>
            </a:r>
            <a:r>
              <a:rPr lang="en-GB" sz="1300" dirty="0" err="1">
                <a:solidFill>
                  <a:schemeClr val="tx1"/>
                </a:solidFill>
                <a:latin typeface="Arial" panose="020B0604020202020204" pitchFamily="34" charset="0"/>
                <a:cs typeface="Arial" panose="020B0604020202020204" pitchFamily="34" charset="0"/>
              </a:rPr>
              <a:t>Frases</a:t>
            </a:r>
            <a:r>
              <a:rPr lang="en-GB" sz="1300" dirty="0">
                <a:solidFill>
                  <a:schemeClr val="tx1"/>
                </a:solidFill>
                <a:latin typeface="Arial" panose="020B0604020202020204" pitchFamily="34" charset="0"/>
                <a:cs typeface="Arial" panose="020B0604020202020204" pitchFamily="34" charset="0"/>
              </a:rPr>
              <a:t> de Rock. Twitter (2014) </a:t>
            </a:r>
            <a:r>
              <a:rPr lang="es-ES" sz="1200" i="1" dirty="0">
                <a:solidFill>
                  <a:schemeClr val="tx1"/>
                </a:solidFill>
                <a:latin typeface="Arial" panose="020B0604020202020204" pitchFamily="34" charset="0"/>
                <a:cs typeface="Arial" panose="020B0604020202020204" pitchFamily="34" charset="0"/>
              </a:rPr>
              <a:t>¡Es un monstruo grande y pisa fuerte! Ni olvido, ni perdón. Justicia. </a:t>
            </a:r>
            <a:r>
              <a:rPr lang="es-ES" sz="1200" dirty="0" err="1">
                <a:solidFill>
                  <a:schemeClr val="tx1"/>
                </a:solidFill>
                <a:latin typeface="Arial" panose="020B0604020202020204" pitchFamily="34" charset="0"/>
                <a:cs typeface="Arial" panose="020B0604020202020204" pitchFamily="34" charset="0"/>
              </a:rPr>
              <a:t>Available</a:t>
            </a:r>
            <a:r>
              <a:rPr lang="es-ES" sz="1200" dirty="0">
                <a:solidFill>
                  <a:schemeClr val="tx1"/>
                </a:solidFill>
                <a:latin typeface="Arial" panose="020B0604020202020204" pitchFamily="34" charset="0"/>
                <a:cs typeface="Arial" panose="020B0604020202020204" pitchFamily="34" charset="0"/>
              </a:rPr>
              <a:t> at: https://twitter.com/frasesrockna/status/539576748636393472 </a:t>
            </a:r>
            <a:r>
              <a:rPr lang="en-GB" sz="1200" dirty="0">
                <a:solidFill>
                  <a:schemeClr val="tx1"/>
                </a:solidFill>
                <a:latin typeface="Arial" panose="020B0604020202020204" pitchFamily="34" charset="0"/>
                <a:cs typeface="Arial" panose="020B0604020202020204" pitchFamily="34" charset="0"/>
              </a:rPr>
              <a:t>(Accessed: 11 Nov. 2018).</a:t>
            </a:r>
          </a:p>
          <a:p>
            <a:pPr marL="0" indent="0" algn="just">
              <a:lnSpc>
                <a:spcPct val="220000"/>
              </a:lnSpc>
              <a:buNone/>
            </a:pPr>
            <a:r>
              <a:rPr lang="en-GB" sz="1200" dirty="0" err="1">
                <a:solidFill>
                  <a:schemeClr val="tx1"/>
                </a:solidFill>
                <a:latin typeface="Arial" panose="020B0604020202020204" pitchFamily="34" charset="0"/>
                <a:cs typeface="Arial" panose="020B0604020202020204" pitchFamily="34" charset="0"/>
              </a:rPr>
              <a:t>Gade</a:t>
            </a:r>
            <a:r>
              <a:rPr lang="en-GB" sz="1200" dirty="0">
                <a:solidFill>
                  <a:schemeClr val="tx1"/>
                </a:solidFill>
                <a:latin typeface="Arial" panose="020B0604020202020204" pitchFamily="34" charset="0"/>
                <a:cs typeface="Arial" panose="020B0604020202020204" pitchFamily="34" charset="0"/>
              </a:rPr>
              <a:t>, C. (2013) ‘Restorative Justice and the South African Truth and Reconciliation Process', </a:t>
            </a:r>
            <a:r>
              <a:rPr lang="en-GB" sz="1200" i="1" dirty="0">
                <a:solidFill>
                  <a:schemeClr val="tx1"/>
                </a:solidFill>
                <a:latin typeface="Arial" panose="020B0604020202020204" pitchFamily="34" charset="0"/>
                <a:cs typeface="Arial" panose="020B0604020202020204" pitchFamily="34" charset="0"/>
              </a:rPr>
              <a:t>S. Afr. J. </a:t>
            </a:r>
            <a:r>
              <a:rPr lang="en-GB" sz="1200" i="1" dirty="0" err="1">
                <a:solidFill>
                  <a:schemeClr val="tx1"/>
                </a:solidFill>
                <a:latin typeface="Arial" panose="020B0604020202020204" pitchFamily="34" charset="0"/>
                <a:cs typeface="Arial" panose="020B0604020202020204" pitchFamily="34" charset="0"/>
              </a:rPr>
              <a:t>Philos</a:t>
            </a:r>
            <a:r>
              <a:rPr lang="en-GB" sz="1200" i="1" dirty="0">
                <a:solidFill>
                  <a:schemeClr val="tx1"/>
                </a:solidFill>
                <a:latin typeface="Arial" panose="020B0604020202020204" pitchFamily="34" charset="0"/>
                <a:cs typeface="Arial" panose="020B0604020202020204" pitchFamily="34" charset="0"/>
              </a:rPr>
              <a:t>, </a:t>
            </a:r>
            <a:r>
              <a:rPr lang="en-GB" sz="1200" dirty="0">
                <a:solidFill>
                  <a:schemeClr val="tx1"/>
                </a:solidFill>
                <a:latin typeface="Arial" panose="020B0604020202020204" pitchFamily="34" charset="0"/>
                <a:cs typeface="Arial" panose="020B0604020202020204" pitchFamily="34" charset="0"/>
              </a:rPr>
              <a:t>32(1), pp. 10-35.</a:t>
            </a:r>
          </a:p>
          <a:p>
            <a:pPr marL="0" indent="0" algn="just">
              <a:lnSpc>
                <a:spcPct val="220000"/>
              </a:lnSpc>
              <a:buNone/>
            </a:pPr>
            <a:endParaRPr lang="en-GB" sz="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34009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6193" y="0"/>
            <a:ext cx="10913807" cy="1247605"/>
          </a:xfrm>
        </p:spPr>
        <p:txBody>
          <a:bodyPr>
            <a:normAutofit/>
          </a:bodyPr>
          <a:lstStyle/>
          <a:p>
            <a:pPr algn="ctr"/>
            <a:r>
              <a:rPr lang="en-GB" sz="1400" dirty="0">
                <a:solidFill>
                  <a:schemeClr val="bg2">
                    <a:lumMod val="75000"/>
                  </a:schemeClr>
                </a:solidFill>
                <a:latin typeface="Arial Black" panose="020B0A04020102020204" pitchFamily="34" charset="0"/>
              </a:rPr>
              <a:t>References</a:t>
            </a:r>
          </a:p>
        </p:txBody>
      </p:sp>
      <p:sp>
        <p:nvSpPr>
          <p:cNvPr id="3" name="Content Placeholder 2"/>
          <p:cNvSpPr>
            <a:spLocks noGrp="1"/>
          </p:cNvSpPr>
          <p:nvPr>
            <p:ph idx="1"/>
          </p:nvPr>
        </p:nvSpPr>
        <p:spPr>
          <a:xfrm>
            <a:off x="516192" y="1179871"/>
            <a:ext cx="10913807" cy="5678129"/>
          </a:xfrm>
        </p:spPr>
        <p:txBody>
          <a:bodyPr>
            <a:normAutofit fontScale="62500" lnSpcReduction="20000"/>
          </a:bodyPr>
          <a:lstStyle/>
          <a:p>
            <a:pPr marL="0" indent="0" algn="just">
              <a:lnSpc>
                <a:spcPct val="220000"/>
              </a:lnSpc>
              <a:buNone/>
            </a:pPr>
            <a:r>
              <a:rPr lang="en-GB" dirty="0" err="1">
                <a:solidFill>
                  <a:schemeClr val="tx1"/>
                </a:solidFill>
                <a:latin typeface="Arial" panose="020B0604020202020204" pitchFamily="34" charset="0"/>
                <a:cs typeface="Arial" panose="020B0604020202020204" pitchFamily="34" charset="0"/>
              </a:rPr>
              <a:t>Hayner</a:t>
            </a:r>
            <a:r>
              <a:rPr lang="en-GB" dirty="0">
                <a:solidFill>
                  <a:schemeClr val="tx1"/>
                </a:solidFill>
                <a:latin typeface="Arial" panose="020B0604020202020204" pitchFamily="34" charset="0"/>
                <a:cs typeface="Arial" panose="020B0604020202020204" pitchFamily="34" charset="0"/>
              </a:rPr>
              <a:t>, P. (2011) </a:t>
            </a:r>
            <a:r>
              <a:rPr lang="en-GB" i="1" dirty="0">
                <a:solidFill>
                  <a:schemeClr val="tx1"/>
                </a:solidFill>
                <a:latin typeface="Arial" panose="020B0604020202020204" pitchFamily="34" charset="0"/>
                <a:cs typeface="Arial" panose="020B0604020202020204" pitchFamily="34" charset="0"/>
              </a:rPr>
              <a:t>Unspeakable truths</a:t>
            </a:r>
            <a:r>
              <a:rPr lang="en-GB" dirty="0">
                <a:solidFill>
                  <a:schemeClr val="tx1"/>
                </a:solidFill>
                <a:latin typeface="Arial" panose="020B0604020202020204" pitchFamily="34" charset="0"/>
                <a:cs typeface="Arial" panose="020B0604020202020204" pitchFamily="34" charset="0"/>
              </a:rPr>
              <a:t>. New York: Routledge.</a:t>
            </a:r>
          </a:p>
          <a:p>
            <a:pPr marL="0" indent="0" algn="just">
              <a:lnSpc>
                <a:spcPct val="220000"/>
              </a:lnSpc>
              <a:buNone/>
            </a:pPr>
            <a:r>
              <a:rPr lang="en-GB" dirty="0">
                <a:solidFill>
                  <a:schemeClr val="tx1"/>
                </a:solidFill>
                <a:latin typeface="Arial" panose="020B0604020202020204" pitchFamily="34" charset="0"/>
                <a:cs typeface="Arial" panose="020B0604020202020204" pitchFamily="34" charset="0"/>
              </a:rPr>
              <a:t>Hilb, C. (2011) ‘Virtuous justice, and its price in truth in post-dictatorial Argentina’. </a:t>
            </a:r>
            <a:r>
              <a:rPr lang="en-GB" i="1" dirty="0">
                <a:solidFill>
                  <a:schemeClr val="tx1"/>
                </a:solidFill>
                <a:latin typeface="Arial" panose="020B0604020202020204" pitchFamily="34" charset="0"/>
                <a:cs typeface="Arial" panose="020B0604020202020204" pitchFamily="34" charset="0"/>
              </a:rPr>
              <a:t>2</a:t>
            </a:r>
            <a:r>
              <a:rPr lang="en-GB" dirty="0">
                <a:solidFill>
                  <a:schemeClr val="tx1"/>
                </a:solidFill>
                <a:latin typeface="Arial" panose="020B0604020202020204" pitchFamily="34" charset="0"/>
                <a:cs typeface="Arial" panose="020B0604020202020204" pitchFamily="34" charset="0"/>
              </a:rPr>
              <a:t>(1), 275-20.</a:t>
            </a:r>
            <a:endParaRPr lang="en-GB" sz="1900" dirty="0">
              <a:solidFill>
                <a:schemeClr val="tx1"/>
              </a:solidFill>
              <a:latin typeface="Arial" panose="020B0604020202020204" pitchFamily="34" charset="0"/>
              <a:cs typeface="Arial" panose="020B0604020202020204" pitchFamily="34" charset="0"/>
            </a:endParaRPr>
          </a:p>
          <a:p>
            <a:pPr marL="0" indent="0" algn="just">
              <a:lnSpc>
                <a:spcPct val="220000"/>
              </a:lnSpc>
              <a:buNone/>
            </a:pPr>
            <a:r>
              <a:rPr lang="en-GB" sz="1900" dirty="0">
                <a:solidFill>
                  <a:schemeClr val="tx1"/>
                </a:solidFill>
                <a:latin typeface="Arial" panose="020B0604020202020204" pitchFamily="34" charset="0"/>
                <a:cs typeface="Arial" panose="020B0604020202020204" pitchFamily="34" charset="0"/>
              </a:rPr>
              <a:t>IIRP(2018) </a:t>
            </a:r>
            <a:r>
              <a:rPr lang="en-GB" sz="1900" i="1" dirty="0">
                <a:solidFill>
                  <a:schemeClr val="tx1"/>
                </a:solidFill>
                <a:latin typeface="Arial" panose="020B0604020202020204" pitchFamily="34" charset="0"/>
                <a:cs typeface="Arial" panose="020B0604020202020204" pitchFamily="34" charset="0"/>
              </a:rPr>
              <a:t>Defining Restorative/ What We Do</a:t>
            </a:r>
            <a:r>
              <a:rPr lang="en-GB" sz="1900" dirty="0">
                <a:solidFill>
                  <a:schemeClr val="tx1"/>
                </a:solidFill>
                <a:latin typeface="Arial" panose="020B0604020202020204" pitchFamily="34" charset="0"/>
                <a:cs typeface="Arial" panose="020B0604020202020204" pitchFamily="34" charset="0"/>
              </a:rPr>
              <a:t>. Available at: https://www.iirp.edu/what-we-do/defining-restorative/ (Accessed: 11 Nov. 2018). </a:t>
            </a:r>
          </a:p>
          <a:p>
            <a:pPr marL="0" indent="0" algn="just">
              <a:lnSpc>
                <a:spcPct val="220000"/>
              </a:lnSpc>
              <a:buNone/>
            </a:pPr>
            <a:r>
              <a:rPr lang="en-GB" sz="1900" dirty="0">
                <a:solidFill>
                  <a:schemeClr val="tx1"/>
                </a:solidFill>
                <a:latin typeface="Arial" panose="020B0604020202020204" pitchFamily="34" charset="0"/>
                <a:cs typeface="Arial" panose="020B0604020202020204" pitchFamily="34" charset="0"/>
              </a:rPr>
              <a:t>International </a:t>
            </a:r>
            <a:r>
              <a:rPr lang="en-GB" sz="1900" dirty="0" err="1">
                <a:solidFill>
                  <a:schemeClr val="tx1"/>
                </a:solidFill>
                <a:latin typeface="Arial" panose="020B0604020202020204" pitchFamily="34" charset="0"/>
                <a:cs typeface="Arial" panose="020B0604020202020204" pitchFamily="34" charset="0"/>
              </a:rPr>
              <a:t>Center</a:t>
            </a:r>
            <a:r>
              <a:rPr lang="en-GB" sz="1900" dirty="0">
                <a:solidFill>
                  <a:schemeClr val="tx1"/>
                </a:solidFill>
                <a:latin typeface="Arial" panose="020B0604020202020204" pitchFamily="34" charset="0"/>
                <a:cs typeface="Arial" panose="020B0604020202020204" pitchFamily="34" charset="0"/>
              </a:rPr>
              <a:t> for Transitional Justice (2018) </a:t>
            </a:r>
            <a:r>
              <a:rPr lang="en-GB" sz="1900" i="1" dirty="0">
                <a:solidFill>
                  <a:schemeClr val="tx1"/>
                </a:solidFill>
                <a:latin typeface="Arial" panose="020B0604020202020204" pitchFamily="34" charset="0"/>
                <a:cs typeface="Arial" panose="020B0604020202020204" pitchFamily="34" charset="0"/>
              </a:rPr>
              <a:t>What is Transitional Justice? | ICTJ</a:t>
            </a:r>
            <a:r>
              <a:rPr lang="en-GB" sz="1900" dirty="0">
                <a:solidFill>
                  <a:schemeClr val="tx1"/>
                </a:solidFill>
                <a:latin typeface="Arial" panose="020B0604020202020204" pitchFamily="34" charset="0"/>
                <a:cs typeface="Arial" panose="020B0604020202020204" pitchFamily="34" charset="0"/>
              </a:rPr>
              <a:t>. Available at: https://www.ictj.org/about/transitional-justice (Accessed: 10 Nov. 2018).</a:t>
            </a:r>
          </a:p>
          <a:p>
            <a:pPr marL="0" indent="0" algn="just">
              <a:lnSpc>
                <a:spcPct val="220000"/>
              </a:lnSpc>
              <a:buNone/>
            </a:pPr>
            <a:r>
              <a:rPr lang="en-GB" sz="1900" dirty="0">
                <a:solidFill>
                  <a:schemeClr val="tx1"/>
                </a:solidFill>
                <a:latin typeface="Arial" panose="020B0604020202020204" pitchFamily="34" charset="0"/>
                <a:cs typeface="Arial" panose="020B0604020202020204" pitchFamily="34" charset="0"/>
              </a:rPr>
              <a:t>Malamud-</a:t>
            </a:r>
            <a:r>
              <a:rPr lang="en-GB" sz="1900" dirty="0" err="1">
                <a:solidFill>
                  <a:schemeClr val="tx1"/>
                </a:solidFill>
                <a:latin typeface="Arial" panose="020B0604020202020204" pitchFamily="34" charset="0"/>
                <a:cs typeface="Arial" panose="020B0604020202020204" pitchFamily="34" charset="0"/>
              </a:rPr>
              <a:t>Goti</a:t>
            </a:r>
            <a:r>
              <a:rPr lang="en-GB" sz="1900" dirty="0">
                <a:solidFill>
                  <a:schemeClr val="tx1"/>
                </a:solidFill>
                <a:latin typeface="Arial" panose="020B0604020202020204" pitchFamily="34" charset="0"/>
                <a:cs typeface="Arial" panose="020B0604020202020204" pitchFamily="34" charset="0"/>
              </a:rPr>
              <a:t>, J. (1996) </a:t>
            </a:r>
            <a:r>
              <a:rPr lang="en-GB" sz="1900" i="1" dirty="0">
                <a:solidFill>
                  <a:schemeClr val="tx1"/>
                </a:solidFill>
                <a:latin typeface="Arial" panose="020B0604020202020204" pitchFamily="34" charset="0"/>
                <a:cs typeface="Arial" panose="020B0604020202020204" pitchFamily="34" charset="0"/>
              </a:rPr>
              <a:t>Game without end. State terror and the politics of justice. </a:t>
            </a:r>
            <a:r>
              <a:rPr lang="en-GB" sz="1900" dirty="0">
                <a:solidFill>
                  <a:schemeClr val="tx1"/>
                </a:solidFill>
                <a:latin typeface="Arial" panose="020B0604020202020204" pitchFamily="34" charset="0"/>
                <a:cs typeface="Arial" panose="020B0604020202020204" pitchFamily="34" charset="0"/>
              </a:rPr>
              <a:t>Norman and London: University of Oklahoma Press.</a:t>
            </a:r>
          </a:p>
          <a:p>
            <a:pPr marL="0" indent="0" algn="just">
              <a:lnSpc>
                <a:spcPct val="220000"/>
              </a:lnSpc>
              <a:buNone/>
            </a:pPr>
            <a:r>
              <a:rPr lang="es-ES" sz="1900" dirty="0">
                <a:solidFill>
                  <a:schemeClr val="tx1"/>
                </a:solidFill>
                <a:latin typeface="Arial" panose="020B0604020202020204" pitchFamily="34" charset="0"/>
                <a:cs typeface="Arial" panose="020B0604020202020204" pitchFamily="34" charset="0"/>
              </a:rPr>
              <a:t>Méndez, J. E. (2004) </a:t>
            </a:r>
            <a:r>
              <a:rPr lang="es-ES" sz="1900" i="1" dirty="0">
                <a:solidFill>
                  <a:schemeClr val="tx1"/>
                </a:solidFill>
                <a:latin typeface="Arial" panose="020B0604020202020204" pitchFamily="34" charset="0"/>
                <a:cs typeface="Arial" panose="020B0604020202020204" pitchFamily="34" charset="0"/>
              </a:rPr>
              <a:t>Derecho a la verdad frente a las graves violaciones de los derechos humanos</a:t>
            </a:r>
            <a:r>
              <a:rPr lang="es-ES" sz="1900" dirty="0">
                <a:solidFill>
                  <a:schemeClr val="tx1"/>
                </a:solidFill>
                <a:latin typeface="Arial" panose="020B0604020202020204" pitchFamily="34" charset="0"/>
                <a:cs typeface="Arial" panose="020B0604020202020204" pitchFamily="34" charset="0"/>
              </a:rPr>
              <a:t>. In: </a:t>
            </a:r>
            <a:r>
              <a:rPr lang="es-ES" sz="1900" dirty="0" err="1">
                <a:solidFill>
                  <a:schemeClr val="tx1"/>
                </a:solidFill>
                <a:latin typeface="Arial" panose="020B0604020202020204" pitchFamily="34" charset="0"/>
                <a:cs typeface="Arial" panose="020B0604020202020204" pitchFamily="34" charset="0"/>
              </a:rPr>
              <a:t>Abregú</a:t>
            </a:r>
            <a:r>
              <a:rPr lang="es-ES" sz="1900" dirty="0">
                <a:solidFill>
                  <a:schemeClr val="tx1"/>
                </a:solidFill>
                <a:latin typeface="Arial" panose="020B0604020202020204" pitchFamily="34" charset="0"/>
                <a:cs typeface="Arial" panose="020B0604020202020204" pitchFamily="34" charset="0"/>
              </a:rPr>
              <a:t>, M. and </a:t>
            </a:r>
            <a:r>
              <a:rPr lang="es-ES" sz="1900" dirty="0" err="1">
                <a:solidFill>
                  <a:schemeClr val="tx1"/>
                </a:solidFill>
                <a:latin typeface="Arial" panose="020B0604020202020204" pitchFamily="34" charset="0"/>
                <a:cs typeface="Arial" panose="020B0604020202020204" pitchFamily="34" charset="0"/>
              </a:rPr>
              <a:t>Courtis</a:t>
            </a:r>
            <a:r>
              <a:rPr lang="es-ES" sz="1900" dirty="0">
                <a:solidFill>
                  <a:schemeClr val="tx1"/>
                </a:solidFill>
                <a:latin typeface="Arial" panose="020B0604020202020204" pitchFamily="34" charset="0"/>
                <a:cs typeface="Arial" panose="020B0604020202020204" pitchFamily="34" charset="0"/>
              </a:rPr>
              <a:t>, C. La aplicación de los tratados sobre derechos humanos por los tribunales locales. CELS (Centro de Estudios Legales y Sociales). Buenos Aires: Editores del Puerto S.R.L. </a:t>
            </a:r>
          </a:p>
          <a:p>
            <a:pPr marL="0" indent="0" algn="just">
              <a:lnSpc>
                <a:spcPct val="220000"/>
              </a:lnSpc>
              <a:buNone/>
            </a:pPr>
            <a:r>
              <a:rPr lang="en-GB" sz="1900" dirty="0" err="1">
                <a:solidFill>
                  <a:schemeClr val="tx1"/>
                </a:solidFill>
                <a:latin typeface="Arial" panose="020B0604020202020204" pitchFamily="34" charset="0"/>
                <a:cs typeface="Arial" panose="020B0604020202020204" pitchFamily="34" charset="0"/>
              </a:rPr>
              <a:t>Sikkink</a:t>
            </a:r>
            <a:r>
              <a:rPr lang="en-GB" sz="1900" dirty="0">
                <a:solidFill>
                  <a:schemeClr val="tx1"/>
                </a:solidFill>
                <a:latin typeface="Arial" panose="020B0604020202020204" pitchFamily="34" charset="0"/>
                <a:cs typeface="Arial" panose="020B0604020202020204" pitchFamily="34" charset="0"/>
              </a:rPr>
              <a:t>, K., (2008) ‘From Pariah State to Global Protagonist: Argentina and the Struggle for International Human Rights’. </a:t>
            </a:r>
            <a:r>
              <a:rPr lang="en-GB" sz="1900" i="1" dirty="0">
                <a:solidFill>
                  <a:schemeClr val="tx1"/>
                </a:solidFill>
                <a:latin typeface="Arial" panose="020B0604020202020204" pitchFamily="34" charset="0"/>
                <a:cs typeface="Arial" panose="020B0604020202020204" pitchFamily="34" charset="0"/>
              </a:rPr>
              <a:t>Latin American Politics and Society, </a:t>
            </a:r>
            <a:r>
              <a:rPr lang="en-GB" sz="1900" b="1" dirty="0">
                <a:solidFill>
                  <a:schemeClr val="tx1"/>
                </a:solidFill>
                <a:latin typeface="Arial" panose="020B0604020202020204" pitchFamily="34" charset="0"/>
                <a:cs typeface="Arial" panose="020B0604020202020204" pitchFamily="34" charset="0"/>
              </a:rPr>
              <a:t>50</a:t>
            </a:r>
            <a:r>
              <a:rPr lang="en-GB" sz="1900" dirty="0">
                <a:solidFill>
                  <a:schemeClr val="tx1"/>
                </a:solidFill>
                <a:latin typeface="Arial" panose="020B0604020202020204" pitchFamily="34" charset="0"/>
                <a:cs typeface="Arial" panose="020B0604020202020204" pitchFamily="34" charset="0"/>
              </a:rPr>
              <a:t>(1), pp. 1-IV.</a:t>
            </a:r>
          </a:p>
          <a:p>
            <a:pPr marL="0" indent="0" algn="just">
              <a:lnSpc>
                <a:spcPct val="220000"/>
              </a:lnSpc>
              <a:buNone/>
            </a:pPr>
            <a:r>
              <a:rPr lang="en-GB" sz="1900" dirty="0" err="1">
                <a:solidFill>
                  <a:schemeClr val="tx1"/>
                </a:solidFill>
                <a:latin typeface="Arial" panose="020B0604020202020204" pitchFamily="34" charset="0"/>
                <a:cs typeface="Arial" panose="020B0604020202020204" pitchFamily="34" charset="0"/>
              </a:rPr>
              <a:t>Teitel</a:t>
            </a:r>
            <a:r>
              <a:rPr lang="en-GB" sz="1900" dirty="0">
                <a:solidFill>
                  <a:schemeClr val="tx1"/>
                </a:solidFill>
                <a:latin typeface="Arial" panose="020B0604020202020204" pitchFamily="34" charset="0"/>
                <a:cs typeface="Arial" panose="020B0604020202020204" pitchFamily="34" charset="0"/>
              </a:rPr>
              <a:t>, R. (2003) ‘Transitional Justice Genealogy. Symposium: Human Rights in Transition’. </a:t>
            </a:r>
            <a:r>
              <a:rPr lang="en-GB" sz="1900" i="1" dirty="0">
                <a:solidFill>
                  <a:schemeClr val="tx1"/>
                </a:solidFill>
                <a:latin typeface="Arial" panose="020B0604020202020204" pitchFamily="34" charset="0"/>
                <a:cs typeface="Arial" panose="020B0604020202020204" pitchFamily="34" charset="0"/>
              </a:rPr>
              <a:t>Harvard Human Rights Journal</a:t>
            </a:r>
            <a:r>
              <a:rPr lang="en-GB" sz="1900" dirty="0">
                <a:solidFill>
                  <a:schemeClr val="tx1"/>
                </a:solidFill>
                <a:latin typeface="Arial" panose="020B0604020202020204" pitchFamily="34" charset="0"/>
                <a:cs typeface="Arial" panose="020B0604020202020204" pitchFamily="34" charset="0"/>
              </a:rPr>
              <a:t>, Vol. 16, Spring. pp. 69-94. </a:t>
            </a:r>
          </a:p>
          <a:p>
            <a:pPr marL="0" indent="0" algn="just">
              <a:lnSpc>
                <a:spcPct val="220000"/>
              </a:lnSpc>
              <a:buNone/>
            </a:pPr>
            <a:r>
              <a:rPr lang="en-GB" sz="1900" dirty="0" err="1">
                <a:solidFill>
                  <a:schemeClr val="tx1"/>
                </a:solidFill>
                <a:latin typeface="Arial" panose="020B0604020202020204" pitchFamily="34" charset="0"/>
                <a:cs typeface="Arial" panose="020B0604020202020204" pitchFamily="34" charset="0"/>
              </a:rPr>
              <a:t>Zehr</a:t>
            </a:r>
            <a:r>
              <a:rPr lang="en-GB" sz="1900" dirty="0">
                <a:solidFill>
                  <a:schemeClr val="tx1"/>
                </a:solidFill>
                <a:latin typeface="Arial" panose="020B0604020202020204" pitchFamily="34" charset="0"/>
                <a:cs typeface="Arial" panose="020B0604020202020204" pitchFamily="34" charset="0"/>
              </a:rPr>
              <a:t>, H. (1990) </a:t>
            </a:r>
            <a:r>
              <a:rPr lang="en-GB" sz="1900" i="1" dirty="0">
                <a:solidFill>
                  <a:schemeClr val="tx1"/>
                </a:solidFill>
                <a:latin typeface="Arial" panose="020B0604020202020204" pitchFamily="34" charset="0"/>
                <a:cs typeface="Arial" panose="020B0604020202020204" pitchFamily="34" charset="0"/>
              </a:rPr>
              <a:t>Changing Lenses: A new focus for crime and justice</a:t>
            </a:r>
            <a:r>
              <a:rPr lang="en-GB" sz="1900" dirty="0">
                <a:solidFill>
                  <a:schemeClr val="tx1"/>
                </a:solidFill>
                <a:latin typeface="Arial" panose="020B0604020202020204" pitchFamily="34" charset="0"/>
                <a:cs typeface="Arial" panose="020B0604020202020204" pitchFamily="34" charset="0"/>
              </a:rPr>
              <a:t>. </a:t>
            </a:r>
            <a:r>
              <a:rPr lang="en-GB" sz="1900" dirty="0" err="1">
                <a:solidFill>
                  <a:schemeClr val="tx1"/>
                </a:solidFill>
                <a:latin typeface="Arial" panose="020B0604020202020204" pitchFamily="34" charset="0"/>
                <a:cs typeface="Arial" panose="020B0604020202020204" pitchFamily="34" charset="0"/>
              </a:rPr>
              <a:t>Scottdale</a:t>
            </a:r>
            <a:r>
              <a:rPr lang="en-GB" sz="1900" dirty="0">
                <a:solidFill>
                  <a:schemeClr val="tx1"/>
                </a:solidFill>
                <a:latin typeface="Arial" panose="020B0604020202020204" pitchFamily="34" charset="0"/>
                <a:cs typeface="Arial" panose="020B0604020202020204" pitchFamily="34" charset="0"/>
              </a:rPr>
              <a:t>, PA: Herald Press.</a:t>
            </a:r>
          </a:p>
          <a:p>
            <a:pPr marL="0" indent="0" algn="just">
              <a:lnSpc>
                <a:spcPct val="220000"/>
              </a:lnSpc>
              <a:buNone/>
            </a:pP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7194996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7618</TotalTime>
  <Words>1126</Words>
  <Application>Microsoft Office PowerPoint</Application>
  <PresentationFormat>Widescreen</PresentationFormat>
  <Paragraphs>89</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Arial Black</vt:lpstr>
      <vt:lpstr>Calibri</vt:lpstr>
      <vt:lpstr>Century Gothic</vt:lpstr>
      <vt:lpstr>Wingdings</vt:lpstr>
      <vt:lpstr>Wingdings 3</vt:lpstr>
      <vt:lpstr>Slice</vt:lpstr>
      <vt:lpstr>Faculty of Education and Communities  The School of Social Justice and Inclusion  BA Single Honours Counselling Skills and Interdisciplinary Studies  Level 6     Research Methods in Counselling  M5X00967  Assessment Component: One  Ruth Groff    An evaluation of a Truth commission with reference to Argentina’s humans rights violations     Susana Matos  P151441 </vt:lpstr>
      <vt:lpstr>Argentina’s Truth Commission   </vt:lpstr>
      <vt:lpstr>Background and context</vt:lpstr>
      <vt:lpstr>Nunca Mas report (1984): </vt:lpstr>
      <vt:lpstr>Transitional Justice</vt:lpstr>
      <vt:lpstr>Truth and Reconciliation Commission (TRC)</vt:lpstr>
      <vt:lpstr>Argentina’s Truth commission</vt:lpstr>
      <vt:lpstr>   Restorative justice </vt:lpstr>
      <vt:lpstr>Restorative practice</vt:lpstr>
      <vt:lpstr>Non-implementation of Restorative justice</vt:lpstr>
      <vt:lpstr>critiques</vt:lpstr>
      <vt:lpstr>Implications/recommendations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Susana DaCunhaMatos (P151441)</dc:creator>
  <cp:lastModifiedBy>Jane Masters</cp:lastModifiedBy>
  <cp:revision>103</cp:revision>
  <cp:lastPrinted>2018-11-11T16:44:42Z</cp:lastPrinted>
  <dcterms:created xsi:type="dcterms:W3CDTF">2018-10-18T16:21:08Z</dcterms:created>
  <dcterms:modified xsi:type="dcterms:W3CDTF">2018-11-12T12:50:13Z</dcterms:modified>
</cp:coreProperties>
</file>