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55"/>
    <p:restoredTop sz="92545"/>
  </p:normalViewPr>
  <p:slideViewPr>
    <p:cSldViewPr snapToGrid="0">
      <p:cViewPr>
        <p:scale>
          <a:sx n="74" d="100"/>
          <a:sy n="74" d="100"/>
        </p:scale>
        <p:origin x="1960" y="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5A5B7D-9B43-1F48-A0DA-66AB4B85D569}" type="datetimeFigureOut">
              <a:rPr lang="en-US" smtClean="0"/>
              <a:t>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90EACD-87B9-DA4B-A424-81DE40EF281E}" type="slidenum">
              <a:rPr lang="en-US" smtClean="0"/>
              <a:t>‹#›</a:t>
            </a:fld>
            <a:endParaRPr lang="en-US"/>
          </a:p>
        </p:txBody>
      </p:sp>
    </p:spTree>
    <p:extLst>
      <p:ext uri="{BB962C8B-B14F-4D97-AF65-F5344CB8AC3E}">
        <p14:creationId xmlns:p14="http://schemas.microsoft.com/office/powerpoint/2010/main" val="4128508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B90EACD-87B9-DA4B-A424-81DE40EF281E}" type="slidenum">
              <a:rPr lang="en-US" smtClean="0"/>
              <a:t>1</a:t>
            </a:fld>
            <a:endParaRPr lang="en-US"/>
          </a:p>
        </p:txBody>
      </p:sp>
    </p:spTree>
    <p:extLst>
      <p:ext uri="{BB962C8B-B14F-4D97-AF65-F5344CB8AC3E}">
        <p14:creationId xmlns:p14="http://schemas.microsoft.com/office/powerpoint/2010/main" val="3991490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E7728-B317-589C-3947-85215C2926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2DE8B97-4C1C-179B-6D59-6BCFD476C0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6658D10-844B-504B-4FFB-E6B65EA61058}"/>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5" name="Footer Placeholder 4">
            <a:extLst>
              <a:ext uri="{FF2B5EF4-FFF2-40B4-BE49-F238E27FC236}">
                <a16:creationId xmlns:a16="http://schemas.microsoft.com/office/drawing/2014/main" id="{F1EF9BB5-5151-C43E-68FE-CB08D66D2D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954FC4-B4A9-4B9F-B2F4-91E76510E210}"/>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3200632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A7D8B-E216-C82B-9EAE-C6F818BA9F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1E7A4C2-6541-CBE6-AAF5-8EE1F6A3CC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8D8441-6100-F687-CCA6-A19BCA443189}"/>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5" name="Footer Placeholder 4">
            <a:extLst>
              <a:ext uri="{FF2B5EF4-FFF2-40B4-BE49-F238E27FC236}">
                <a16:creationId xmlns:a16="http://schemas.microsoft.com/office/drawing/2014/main" id="{003DD5C1-9039-D793-B554-2D53C62181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F68388-FD00-7E6B-A1DA-A4A9534AF3C5}"/>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3103578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F27B-8FB7-1AF4-228B-9EA41793C36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4A01703-D1DC-C841-0059-A768A3DB12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78BE445-6E7E-17E5-C13C-4DEC5307196E}"/>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5" name="Footer Placeholder 4">
            <a:extLst>
              <a:ext uri="{FF2B5EF4-FFF2-40B4-BE49-F238E27FC236}">
                <a16:creationId xmlns:a16="http://schemas.microsoft.com/office/drawing/2014/main" id="{ECF5B6C8-B071-CB0E-3F96-6B73794DAE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221A4D-9BE6-A590-6742-B79614378C96}"/>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743999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CE357-A1DC-28C2-1CB8-A10ABDBC14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2E7319-1F9D-78A8-E2EB-424DD738071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24FE61F-0778-FB49-767D-F0A8DACCF4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71AC676-28C6-5C41-0C34-473C9C59EE28}"/>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6" name="Footer Placeholder 5">
            <a:extLst>
              <a:ext uri="{FF2B5EF4-FFF2-40B4-BE49-F238E27FC236}">
                <a16:creationId xmlns:a16="http://schemas.microsoft.com/office/drawing/2014/main" id="{9E1EB25A-6691-47A5-CE2B-C7AD9821DB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BD0B2D-FDE7-1F6D-B20E-AAE875209190}"/>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1027136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4CD63-8384-C04D-D558-EE0722EBF29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52D9F46-530F-80EF-FFDB-0F75ED4128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ED1E136-6B63-9D9B-79DD-76A7D876F96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5EAF2CE-D555-7FF9-CEC6-E1B3CABFCB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0670EED-CFA0-7B24-3E1A-26866469D15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9A0CCF7-104E-5D61-6E7D-99A181C46587}"/>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8" name="Footer Placeholder 7">
            <a:extLst>
              <a:ext uri="{FF2B5EF4-FFF2-40B4-BE49-F238E27FC236}">
                <a16:creationId xmlns:a16="http://schemas.microsoft.com/office/drawing/2014/main" id="{53082773-D457-1C7A-580A-DFE9B6AB4A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5873635-9C53-DCFC-AD75-E2125B32882D}"/>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732757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2F5C9-5244-495D-9290-4D7D0E77CE4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2A3AE3-1854-72B4-0765-BD59033997D9}"/>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4" name="Footer Placeholder 3">
            <a:extLst>
              <a:ext uri="{FF2B5EF4-FFF2-40B4-BE49-F238E27FC236}">
                <a16:creationId xmlns:a16="http://schemas.microsoft.com/office/drawing/2014/main" id="{EB968AB1-FD45-265C-0EEC-C4DE22793B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DCE7B82-9E26-D5E0-E060-8F72065D0F7E}"/>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1097170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22E514-7F82-31B7-A5B6-F0C6C094B2EB}"/>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3" name="Footer Placeholder 2">
            <a:extLst>
              <a:ext uri="{FF2B5EF4-FFF2-40B4-BE49-F238E27FC236}">
                <a16:creationId xmlns:a16="http://schemas.microsoft.com/office/drawing/2014/main" id="{6BFCF697-7F77-D663-4F52-9EBC6D5D010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87D7E8-7D8A-CDC2-2E72-BFD05C17992C}"/>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4138326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BD211-174B-5061-BC20-68D94093867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304AF6-8664-E5F8-9108-ABB5E8E0AB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CEC9897-BEEE-6D8C-63B8-715C6BCD29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F49554E-6301-4210-876D-4B2C24E3593A}"/>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6" name="Footer Placeholder 5">
            <a:extLst>
              <a:ext uri="{FF2B5EF4-FFF2-40B4-BE49-F238E27FC236}">
                <a16:creationId xmlns:a16="http://schemas.microsoft.com/office/drawing/2014/main" id="{206D5C02-A23A-87C9-37EF-6F6AF6818C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F194A8-247F-C92C-6675-971053ED1BB6}"/>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3134656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4553B-AD08-1F3F-A3DC-24D9EFECAEC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0EFBC98-93C8-CFCE-43E1-CB09B61B6E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942B7D7-4CDA-03BF-67C4-1A06F1A393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396386-FCF4-29C9-B959-38235D586FE4}"/>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6" name="Footer Placeholder 5">
            <a:extLst>
              <a:ext uri="{FF2B5EF4-FFF2-40B4-BE49-F238E27FC236}">
                <a16:creationId xmlns:a16="http://schemas.microsoft.com/office/drawing/2014/main" id="{85B81FAD-CB4E-0A1F-A1F1-6C5520D94A9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361F4A-F943-B751-D61F-7078AFF70775}"/>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746851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AC48-367F-2E43-24B2-3901C98484D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FF9C74E-E9B6-8063-F043-69EAA62420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608135-D844-F9BA-2CF5-0C9FFBB52B52}"/>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5" name="Footer Placeholder 4">
            <a:extLst>
              <a:ext uri="{FF2B5EF4-FFF2-40B4-BE49-F238E27FC236}">
                <a16:creationId xmlns:a16="http://schemas.microsoft.com/office/drawing/2014/main" id="{91A039F2-EB2F-5EC7-4DC9-D016E5F48D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2DF639-C956-6A25-EDA2-7A87EB5C747D}"/>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5954253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2820F9-450E-AF6F-95E9-AB3C1AE0AF0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3213F8D-E8A0-70DB-06D7-B0915A25D04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F80389-D12F-5181-60EE-3886553F1D7D}"/>
              </a:ext>
            </a:extLst>
          </p:cNvPr>
          <p:cNvSpPr>
            <a:spLocks noGrp="1"/>
          </p:cNvSpPr>
          <p:nvPr>
            <p:ph type="dt" sz="half" idx="10"/>
          </p:nvPr>
        </p:nvSpPr>
        <p:spPr/>
        <p:txBody>
          <a:bodyPr/>
          <a:lstStyle/>
          <a:p>
            <a:fld id="{D2B5A1DC-9C2D-2F45-BBFD-6BBA44AE41D3}" type="datetimeFigureOut">
              <a:rPr lang="en-US" smtClean="0"/>
              <a:t>5/20/23</a:t>
            </a:fld>
            <a:endParaRPr lang="en-US"/>
          </a:p>
        </p:txBody>
      </p:sp>
      <p:sp>
        <p:nvSpPr>
          <p:cNvPr id="5" name="Footer Placeholder 4">
            <a:extLst>
              <a:ext uri="{FF2B5EF4-FFF2-40B4-BE49-F238E27FC236}">
                <a16:creationId xmlns:a16="http://schemas.microsoft.com/office/drawing/2014/main" id="{C9A12BB0-FF26-70A0-037D-2F3BB247B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1C8EC3-AE6D-CE79-DB27-E0598D24DB00}"/>
              </a:ext>
            </a:extLst>
          </p:cNvPr>
          <p:cNvSpPr>
            <a:spLocks noGrp="1"/>
          </p:cNvSpPr>
          <p:nvPr>
            <p:ph type="sldNum" sz="quarter" idx="12"/>
          </p:nvPr>
        </p:nvSpPr>
        <p:spPr/>
        <p:txBody>
          <a:bodyPr/>
          <a:lstStyle/>
          <a:p>
            <a:fld id="{80B3C52E-029C-F84B-B559-60B1B9EBA35F}" type="slidenum">
              <a:rPr lang="en-US" smtClean="0"/>
              <a:t>‹#›</a:t>
            </a:fld>
            <a:endParaRPr lang="en-US"/>
          </a:p>
        </p:txBody>
      </p:sp>
    </p:spTree>
    <p:extLst>
      <p:ext uri="{BB962C8B-B14F-4D97-AF65-F5344CB8AC3E}">
        <p14:creationId xmlns:p14="http://schemas.microsoft.com/office/powerpoint/2010/main" val="21381848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B65AAB-0FF6-3D42-52F9-E8557FC9B8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95D50C3-2008-533F-46B0-BDE8FA5076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892562-F327-7DC0-DB3F-FADB74F1D0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B5A1DC-9C2D-2F45-BBFD-6BBA44AE41D3}" type="datetimeFigureOut">
              <a:rPr lang="en-US" smtClean="0"/>
              <a:t>5/20/23</a:t>
            </a:fld>
            <a:endParaRPr lang="en-US"/>
          </a:p>
        </p:txBody>
      </p:sp>
      <p:sp>
        <p:nvSpPr>
          <p:cNvPr id="5" name="Footer Placeholder 4">
            <a:extLst>
              <a:ext uri="{FF2B5EF4-FFF2-40B4-BE49-F238E27FC236}">
                <a16:creationId xmlns:a16="http://schemas.microsoft.com/office/drawing/2014/main" id="{D1DA04C0-3AFA-D403-43F5-84DE120E2A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FA399B7-458D-64EE-437F-CBB72D0BC3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B3C52E-029C-F84B-B559-60B1B9EBA35F}" type="slidenum">
              <a:rPr lang="en-US" smtClean="0"/>
              <a:t>‹#›</a:t>
            </a:fld>
            <a:endParaRPr lang="en-US"/>
          </a:p>
        </p:txBody>
      </p:sp>
    </p:spTree>
    <p:extLst>
      <p:ext uri="{BB962C8B-B14F-4D97-AF65-F5344CB8AC3E}">
        <p14:creationId xmlns:p14="http://schemas.microsoft.com/office/powerpoint/2010/main" val="1896107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twinkl.co.uk/news/the-effectiveness-of-one-to-one-teaching-assistants-for-children-with-send#:~:text=%27-,The%20benefits%20of%20one%2Dto%2Done%20support,adapted%20for%20their%20learning%20needs" TargetMode="External"/><Relationship Id="rId13" Type="http://schemas.openxmlformats.org/officeDocument/2006/relationships/hyperlink" Target="https://www.downs-syndrome.org.uk/wp-content/uploads/2021/12/Did-You-Know...-poster-A3_2021.pdf" TargetMode="External"/><Relationship Id="rId3" Type="http://schemas.openxmlformats.org/officeDocument/2006/relationships/hyperlink" Target="https://www.ecsdn.org/wp-content/uploads/2021/12/Kelly-Blenkinsop-Clarke-UWTSD.pdf" TargetMode="External"/><Relationship Id="rId7" Type="http://schemas.openxmlformats.org/officeDocument/2006/relationships/hyperlink" Target="https://www.cambridgeshire.gov.uk/residents/children-and-families/local-offer/local-offer-early-years-and-childcare-0-5/identifying-special-educational-needs-in-the-early-years" TargetMode="External"/><Relationship Id="rId12" Type="http://schemas.openxmlformats.org/officeDocument/2006/relationships/hyperlink" Target="https://www.downs-syndrome.org.uk/about-downs-syndrome/" TargetMode="External"/><Relationship Id="rId2" Type="http://schemas.openxmlformats.org/officeDocument/2006/relationships/hyperlink" Target="https://www.asdclinic.co.uk/conditions/downs-syndrome/speech-and-language-therapy-for-downs-syndrome.php#:~:text=Individuals%20with%20Downsyndromewill%20often%20have,to%20their%20typically%20developing%20peers" TargetMode="External"/><Relationship Id="rId1" Type="http://schemas.openxmlformats.org/officeDocument/2006/relationships/slideLayout" Target="../slideLayouts/slideLayout2.xml"/><Relationship Id="rId6" Type="http://schemas.openxmlformats.org/officeDocument/2006/relationships/hyperlink" Target="https://doi.org/10.3104/reports.295" TargetMode="External"/><Relationship Id="rId11" Type="http://schemas.openxmlformats.org/officeDocument/2006/relationships/hyperlink" Target="https://doi.org/10.1191/026565998672704149" TargetMode="External"/><Relationship Id="rId5" Type="http://schemas.openxmlformats.org/officeDocument/2006/relationships/hyperlink" Target="https://bso.bradford.gov.uk/content/special-educational-needs-and-disabilities/down-syndrome-training" TargetMode="External"/><Relationship Id="rId10" Type="http://schemas.openxmlformats.org/officeDocument/2006/relationships/hyperlink" Target="https://www.dewis.wales/additional-learning-needs-cyp" TargetMode="External"/><Relationship Id="rId4" Type="http://schemas.openxmlformats.org/officeDocument/2006/relationships/hyperlink" Target="https://www.childrenshospital.org/conditions/down-syndrome" TargetMode="External"/><Relationship Id="rId9" Type="http://schemas.openxmlformats.org/officeDocument/2006/relationships/hyperlink" Target="https://www.cdc.gov/ncbddd/birthdefects/downsyndrome.html#:~:text=Typically%2C%20a%20baby%20is%20born,referred%20to%20as%20Trisomy%2021"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mencap.org.uk/learning-disability-explained/conditions-linked-learning-disability/downs-syndrome#:~:text=A%20person%20with%20Down%27s%20syndrome,and%20to%20develop%20certain%20skills" TargetMode="External"/><Relationship Id="rId13" Type="http://schemas.openxmlformats.org/officeDocument/2006/relationships/hyperlink" Target="https://www.nhs.uk/conditions/downs-syndrome/how-to-help-children-and-young-people/" TargetMode="External"/><Relationship Id="rId3" Type="http://schemas.openxmlformats.org/officeDocument/2006/relationships/hyperlink" Target="https://www.eyalliance.org.uk/sites/default/files/send_funding_eya_report_final_march_2022_2.pdf" TargetMode="External"/><Relationship Id="rId7" Type="http://schemas.openxmlformats.org/officeDocument/2006/relationships/hyperlink" Target="https://www.everydayhealth.com/down-syndrome/complications-health-problems/" TargetMode="External"/><Relationship Id="rId12" Type="http://schemas.openxmlformats.org/officeDocument/2006/relationships/hyperlink" Target="https://www.nhs.uk/conditions/downs-syndrome/" TargetMode="External"/><Relationship Id="rId2" Type="http://schemas.openxmlformats.org/officeDocument/2006/relationships/hyperlink" Target="https://www.downs-syndrome.org.uk/wp-content/uploads/2021/04/SEN80-Down-syndrome.pdf" TargetMode="External"/><Relationship Id="rId16" Type="http://schemas.openxmlformats.org/officeDocument/2006/relationships/hyperlink" Target="https://www.scope.org.uk/advice-and-support/getting-child-diagnosis/" TargetMode="External"/><Relationship Id="rId1" Type="http://schemas.openxmlformats.org/officeDocument/2006/relationships/slideLayout" Target="../slideLayouts/slideLayout2.xml"/><Relationship Id="rId6" Type="http://schemas.openxmlformats.org/officeDocument/2006/relationships/hyperlink" Target="https://www.healthline.com/health/down-syndrome" TargetMode="External"/><Relationship Id="rId11" Type="http://schemas.openxmlformats.org/officeDocument/2006/relationships/hyperlink" Target="https://www.nih.gov/news-events/news-releases/sequencing-all-24-human-chromosomes-uncovers-rare-disorders" TargetMode="External"/><Relationship Id="rId5" Type="http://schemas.openxmlformats.org/officeDocument/2006/relationships/hyperlink" Target="https://doi.org/10.1111/1467-8578.12377" TargetMode="External"/><Relationship Id="rId15" Type="http://schemas.openxmlformats.org/officeDocument/2006/relationships/hyperlink" Target="https://essentialeducationgroup.com/down-syndrome-in-the-classroom/#:~:text=Down%20syndrome%20students%20gain%20far,in%20reading%20and%20writing%20ability" TargetMode="External"/><Relationship Id="rId10" Type="http://schemas.openxmlformats.org/officeDocument/2006/relationships/hyperlink" Target="https://ndss.org/about" TargetMode="External"/><Relationship Id="rId4" Type="http://schemas.openxmlformats.org/officeDocument/2006/relationships/hyperlink" Target="https://www.pacey.org.uk/Pacey/media/Website-files/Non-PACEY%20documents%20(PDFs)/a-workforce-in-crisis-saving-our-early-years.pdf" TargetMode="External"/><Relationship Id="rId9" Type="http://schemas.openxmlformats.org/officeDocument/2006/relationships/hyperlink" Target="https://www.autism.org.uk/advice-and-guidance/topics/education/extra-help-at-school/wales/individual-education-plan" TargetMode="External"/><Relationship Id="rId14" Type="http://schemas.openxmlformats.org/officeDocument/2006/relationships/hyperlink" Target="https://doi.org/10.1080/09687599.2013.818773"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ettingsmart.com/2021/01/20/how-speech-and-language-deficits-can-affect-a-childs-academic-success/" TargetMode="External"/><Relationship Id="rId7" Type="http://schemas.openxmlformats.org/officeDocument/2006/relationships/hyperlink" Target="https://www.gov.wales/additional-learning-needs-transformation-programme-frequently-asked-questions-html#:~:text=The%20additional%20learning%20needs%20(ALN,%2For%20disabilities%20(LDD" TargetMode="External"/><Relationship Id="rId2" Type="http://schemas.openxmlformats.org/officeDocument/2006/relationships/hyperlink" Target="https://www.shapearts.org.uk/news/social-model-of-disability-easy-read#:~:text=The%20Social%20Model%20shows%20us,less%20able%20to%20do%20things"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df-versions/2022/1/2/1642504560/additional-learning-needs-aln-system-parents-guide.pdf" TargetMode="External"/><Relationship Id="rId5" Type="http://schemas.openxmlformats.org/officeDocument/2006/relationships/hyperlink" Target="https://dera.ioe.ac.uk/id/eprint/23035/3/150514-foundation-phase-final-en_Redacted.pdf" TargetMode="External"/><Relationship Id="rId4" Type="http://schemas.openxmlformats.org/officeDocument/2006/relationships/hyperlink" Target="https://www.swansea.gov.uk/article/3321/How-do-I-choose-a-setting#cookie-consents-upda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9B762E4-784C-D686-91A1-6420A332A155}"/>
              </a:ext>
            </a:extLst>
          </p:cNvPr>
          <p:cNvSpPr txBox="1"/>
          <p:nvPr/>
        </p:nvSpPr>
        <p:spPr>
          <a:xfrm>
            <a:off x="23895" y="416291"/>
            <a:ext cx="5910834" cy="861774"/>
          </a:xfrm>
          <a:prstGeom prst="rect">
            <a:avLst/>
          </a:prstGeom>
          <a:noFill/>
          <a:ln w="25400">
            <a:solidFill>
              <a:schemeClr val="accent2">
                <a:lumMod val="50000"/>
              </a:schemeClr>
            </a:solidFill>
          </a:ln>
        </p:spPr>
        <p:txBody>
          <a:bodyPr wrap="square" rtlCol="0">
            <a:spAutoFit/>
          </a:bodyPr>
          <a:lstStyle/>
          <a:p>
            <a:r>
              <a:rPr lang="en-US" sz="1200" b="1" u="sng" dirty="0">
                <a:latin typeface="Arial" panose="020B0604020202020204" pitchFamily="34" charset="0"/>
                <a:cs typeface="Arial" panose="020B0604020202020204" pitchFamily="34" charset="0"/>
              </a:rPr>
              <a:t>Introduction</a:t>
            </a:r>
          </a:p>
          <a:p>
            <a:r>
              <a:rPr lang="en-US" sz="950" dirty="0">
                <a:latin typeface="Arial" panose="020B0604020202020204" pitchFamily="34" charset="0"/>
                <a:cs typeface="Arial" panose="020B0604020202020204" pitchFamily="34" charset="0"/>
              </a:rPr>
              <a:t>The Down’s Syndrome Association (2021a) states that Down Syndrome occurs in around one in every 1000 births in the UK. Down Syndrome carries certain characteristics with include small heads and ears, flat facial features, and poor muscle tone although each person is unique in their abilities and personalities (Healthline, 2019). </a:t>
            </a:r>
          </a:p>
        </p:txBody>
      </p:sp>
      <p:sp>
        <p:nvSpPr>
          <p:cNvPr id="13" name="TextBox 12">
            <a:extLst>
              <a:ext uri="{FF2B5EF4-FFF2-40B4-BE49-F238E27FC236}">
                <a16:creationId xmlns:a16="http://schemas.microsoft.com/office/drawing/2014/main" id="{0FB06798-454E-E6A8-C349-6D7F9B620A73}"/>
              </a:ext>
            </a:extLst>
          </p:cNvPr>
          <p:cNvSpPr txBox="1"/>
          <p:nvPr/>
        </p:nvSpPr>
        <p:spPr>
          <a:xfrm>
            <a:off x="23895" y="1414650"/>
            <a:ext cx="5910834" cy="3785652"/>
          </a:xfrm>
          <a:prstGeom prst="rect">
            <a:avLst/>
          </a:prstGeom>
          <a:noFill/>
          <a:ln w="25400">
            <a:solidFill>
              <a:schemeClr val="accent2">
                <a:lumMod val="50000"/>
              </a:schemeClr>
            </a:solidFill>
          </a:ln>
        </p:spPr>
        <p:txBody>
          <a:bodyPr wrap="square" rtlCol="0">
            <a:spAutoFit/>
          </a:bodyPr>
          <a:lstStyle/>
          <a:p>
            <a:r>
              <a:rPr lang="en-US" sz="1200" b="1" u="sng" dirty="0">
                <a:latin typeface="Arial" panose="020B0604020202020204" pitchFamily="34" charset="0"/>
                <a:cs typeface="Arial" panose="020B0604020202020204" pitchFamily="34" charset="0"/>
              </a:rPr>
              <a:t>Identification and diagnosis </a:t>
            </a:r>
          </a:p>
          <a:p>
            <a:r>
              <a:rPr lang="en-US" sz="950" dirty="0">
                <a:latin typeface="Arial" panose="020B0604020202020204" pitchFamily="34" charset="0"/>
                <a:cs typeface="Arial" panose="020B0604020202020204" pitchFamily="34" charset="0"/>
              </a:rPr>
              <a:t>Identification and diagnosis of Down Syndrome various with each case. The Centres for Disease Control and Prevention (2022) states that there are tests available to expectant mothers which aim to detect Down Syndrome in pregnancy. These tests are not completely accurate, and some babies born have an after-birth diagnosis. According to NHS (2023) Down Syndrome is when a baby is born with an extra chromosome typically an extra copy of chromosome 21. Although there are two other types of Down Syndrome Mosaic and Translocation both are rarer (NHS 2023). This happens by chance not through anything that was done during pregnancy and is caused by a mutation in the embryo (Down’s Syndrome Association, no date). </a:t>
            </a:r>
          </a:p>
          <a:p>
            <a:r>
              <a:rPr lang="en-US" sz="950" dirty="0">
                <a:latin typeface="Arial" panose="020B0604020202020204" pitchFamily="34" charset="0"/>
                <a:cs typeface="Arial" panose="020B0604020202020204" pitchFamily="34" charset="0"/>
              </a:rPr>
              <a:t>According to the Downs Syndrome Association (2021b) and the NHS (2023b) children with Down Syndrome typically have other additional learning and health needs along with their original diagnosis.  These may include visual and hearing impairments, heart defects, speech and language delays, low muscle tone and autism. </a:t>
            </a:r>
          </a:p>
          <a:p>
            <a:r>
              <a:rPr lang="en-US" sz="950" dirty="0">
                <a:latin typeface="Arial" panose="020B0604020202020204" pitchFamily="34" charset="0"/>
                <a:cs typeface="Arial" panose="020B0604020202020204" pitchFamily="34" charset="0"/>
              </a:rPr>
              <a:t>Mencap (no date) state that children with Down Syndrome each typically have a degree of learning difficulties although these are not always identified at birth. Cambridgeshire County Council (no date) state that often practitioners identify children in their care with additional learning needs as they have knowledge and understanding of child development and can recognize and monitor children’s development therefore identifying arears, they need extra support. Having said this Boston children’s hospital (no date) state that practitioners themselves are not trained to give a diagnosis and children must go through the correct professionals to receive a correct diagnosis. However, Scope (2022) discuss that getting a diagnosis can take time and that every condition and situation is individual and can be complex therefore resulting in a diagnosis taking weeks, months or years. Within the waiting period children may be missing out on the support needed for them to reach their full potential. Dewis Cymru (2023) state that identifying an additional learning need means that children will be provided with an individual development plan in which it is highlighted ways in which the individual child can be supported to reach their full potential throughout their time in education and beyond. </a:t>
            </a:r>
          </a:p>
        </p:txBody>
      </p:sp>
      <p:sp>
        <p:nvSpPr>
          <p:cNvPr id="16" name="TextBox 15">
            <a:extLst>
              <a:ext uri="{FF2B5EF4-FFF2-40B4-BE49-F238E27FC236}">
                <a16:creationId xmlns:a16="http://schemas.microsoft.com/office/drawing/2014/main" id="{03C701B3-0DC7-7528-DF29-8DF931C877A6}"/>
              </a:ext>
            </a:extLst>
          </p:cNvPr>
          <p:cNvSpPr txBox="1"/>
          <p:nvPr/>
        </p:nvSpPr>
        <p:spPr>
          <a:xfrm>
            <a:off x="6070593" y="185458"/>
            <a:ext cx="6024563" cy="3493264"/>
          </a:xfrm>
          <a:prstGeom prst="rect">
            <a:avLst/>
          </a:prstGeom>
          <a:noFill/>
          <a:ln w="25400">
            <a:solidFill>
              <a:schemeClr val="accent2">
                <a:lumMod val="50000"/>
              </a:schemeClr>
            </a:solidFill>
          </a:ln>
        </p:spPr>
        <p:txBody>
          <a:bodyPr wrap="square" rtlCol="0">
            <a:spAutoFit/>
          </a:bodyPr>
          <a:lstStyle/>
          <a:p>
            <a:r>
              <a:rPr lang="en-US" sz="1200" b="1" u="sng" dirty="0">
                <a:latin typeface="Arial" panose="020B0604020202020204" pitchFamily="34" charset="0"/>
                <a:cs typeface="Arial" panose="020B0604020202020204" pitchFamily="34" charset="0"/>
              </a:rPr>
              <a:t>Barriers</a:t>
            </a:r>
          </a:p>
          <a:p>
            <a:r>
              <a:rPr lang="en-US" sz="950" dirty="0">
                <a:latin typeface="Arial" panose="020B0604020202020204" pitchFamily="34" charset="0"/>
                <a:cs typeface="Arial" panose="020B0604020202020204" pitchFamily="34" charset="0"/>
              </a:rPr>
              <a:t>According to the ASDClinic (no date) children with Down Syndrome often find it difficult to communicate as many individuals will experience speech and language difficulties alongside hearing and visual impairments. This can be a barrier for children with Down Syndrome as practitioners and staff may not have the correct level of knowledge and understanding to support them within the classroom (Welsh Government, 2015). </a:t>
            </a:r>
          </a:p>
          <a:p>
            <a:r>
              <a:rPr lang="en-US" sz="950" dirty="0" err="1">
                <a:latin typeface="Arial" panose="020B0604020202020204" pitchFamily="34" charset="0"/>
                <a:cs typeface="Arial" panose="020B0604020202020204" pitchFamily="34" charset="0"/>
              </a:rPr>
              <a:t>Dockrell</a:t>
            </a:r>
            <a:r>
              <a:rPr lang="en-US" sz="950" dirty="0">
                <a:latin typeface="Arial" panose="020B0604020202020204" pitchFamily="34" charset="0"/>
                <a:cs typeface="Arial" panose="020B0604020202020204" pitchFamily="34" charset="0"/>
              </a:rPr>
              <a:t> and Lindsay (1998) along with Sherred (2021) both state that the limited support received by children that find it difficult to communication within their education settings can have a lasting effect on their academic achievements into adulthood. Florian </a:t>
            </a:r>
            <a:r>
              <a:rPr lang="en-US" sz="950" i="1" dirty="0">
                <a:latin typeface="Arial" panose="020B0604020202020204" pitchFamily="34" charset="0"/>
                <a:cs typeface="Arial" panose="020B0604020202020204" pitchFamily="34" charset="0"/>
              </a:rPr>
              <a:t>et al</a:t>
            </a:r>
            <a:r>
              <a:rPr lang="en-US" sz="950" dirty="0">
                <a:latin typeface="Arial" panose="020B0604020202020204" pitchFamily="34" charset="0"/>
                <a:cs typeface="Arial" panose="020B0604020202020204" pitchFamily="34" charset="0"/>
              </a:rPr>
              <a:t>. (2017) states that practitioners, settings and schools previously lacked training in supporting children with additional learning needs as it was believed that in doing so other children who are in the classroom would be negatively affected and therefore the lower overall standards of the children attending the school. </a:t>
            </a:r>
          </a:p>
          <a:p>
            <a:r>
              <a:rPr lang="en-US" sz="950" dirty="0">
                <a:latin typeface="Arial" panose="020B0604020202020204" pitchFamily="34" charset="0"/>
                <a:cs typeface="Arial" panose="020B0604020202020204" pitchFamily="34" charset="0"/>
              </a:rPr>
              <a:t>It was previously believed that children with Down Syndrome were better supported within specialist units, however within recent research it has been highlighted that mainstream classrooms whereby they are integrated with their peers has shown that they gain better results both academically and socially (Pinnock, 2022). Pinnock (2022) also states that schools should have the correct support available for children with Down Syndrome to thrive within the settings. There are also benefits for all students as they can gain an understanding of Down Syndrome and therefore grow up in an inclusive environment that will in time result in a more socially accepted world. </a:t>
            </a:r>
          </a:p>
          <a:p>
            <a:r>
              <a:rPr lang="en-US" sz="950" dirty="0">
                <a:latin typeface="Arial" panose="020B0604020202020204" pitchFamily="34" charset="0"/>
                <a:cs typeface="Arial" panose="020B0604020202020204" pitchFamily="34" charset="0"/>
              </a:rPr>
              <a:t>Shape Arts (no date) and Oliver (2013) state that this is highlighted in The Social Model of Disability as it states that the disability that a person has is not what is causing the barrier it is the environment in which they are in. This therefore links within the setting as practitioners attending training and ensuring the correct level of support is in place for children with Down Syndrome will in turn break down the barriers and result in a better learning environment for the child. </a:t>
            </a:r>
          </a:p>
        </p:txBody>
      </p:sp>
      <p:sp>
        <p:nvSpPr>
          <p:cNvPr id="19" name="TextBox 18">
            <a:extLst>
              <a:ext uri="{FF2B5EF4-FFF2-40B4-BE49-F238E27FC236}">
                <a16:creationId xmlns:a16="http://schemas.microsoft.com/office/drawing/2014/main" id="{6689E4C0-DE96-E7C6-F898-F258769CA0D3}"/>
              </a:ext>
            </a:extLst>
          </p:cNvPr>
          <p:cNvSpPr txBox="1"/>
          <p:nvPr/>
        </p:nvSpPr>
        <p:spPr>
          <a:xfrm>
            <a:off x="6070593" y="3803318"/>
            <a:ext cx="6024563" cy="2908489"/>
          </a:xfrm>
          <a:prstGeom prst="rect">
            <a:avLst/>
          </a:prstGeom>
          <a:noFill/>
          <a:ln w="25400">
            <a:solidFill>
              <a:schemeClr val="accent2">
                <a:lumMod val="50000"/>
              </a:schemeClr>
            </a:solidFill>
          </a:ln>
        </p:spPr>
        <p:txBody>
          <a:bodyPr wrap="square" rtlCol="0">
            <a:spAutoFit/>
          </a:bodyPr>
          <a:lstStyle/>
          <a:p>
            <a:r>
              <a:rPr lang="en-US" sz="1200" b="1" u="sng" dirty="0">
                <a:latin typeface="Arial" panose="020B0604020202020204" pitchFamily="34" charset="0"/>
                <a:cs typeface="Arial" panose="020B0604020202020204" pitchFamily="34" charset="0"/>
              </a:rPr>
              <a:t>Strategies</a:t>
            </a:r>
          </a:p>
          <a:p>
            <a:r>
              <a:rPr lang="en-US" sz="950" dirty="0">
                <a:latin typeface="Arial" panose="020B0604020202020204" pitchFamily="34" charset="0"/>
                <a:cs typeface="Arial" panose="020B0604020202020204" pitchFamily="34" charset="0"/>
              </a:rPr>
              <a:t>Buckley </a:t>
            </a:r>
            <a:r>
              <a:rPr lang="en-US" sz="950" i="1" dirty="0">
                <a:latin typeface="Arial" panose="020B0604020202020204" pitchFamily="34" charset="0"/>
                <a:cs typeface="Arial" panose="020B0604020202020204" pitchFamily="34" charset="0"/>
              </a:rPr>
              <a:t>et al </a:t>
            </a:r>
            <a:r>
              <a:rPr lang="en-US" sz="950" dirty="0">
                <a:latin typeface="Arial" panose="020B0604020202020204" pitchFamily="34" charset="0"/>
                <a:cs typeface="Arial" panose="020B0604020202020204" pitchFamily="34" charset="0"/>
              </a:rPr>
              <a:t>(2006) state that research found that children with Down Syndrome who attend mainstream settings benefit academically, socially, and behaviorally through being educated with their typically developing peers. This is supported in Wales by the Welsh Government with the new ALN system that is in place to provide a fully inclusive education system for all children whereby they aim to provide early identification of ALN and provide support quickly to ensure all learners are supported to reach their full potential (Welsh Government, 2021). </a:t>
            </a:r>
          </a:p>
          <a:p>
            <a:r>
              <a:rPr lang="en-US" sz="950" dirty="0">
                <a:latin typeface="Arial" panose="020B0604020202020204" pitchFamily="34" charset="0"/>
                <a:cs typeface="Arial" panose="020B0604020202020204" pitchFamily="34" charset="0"/>
              </a:rPr>
              <a:t>According to Carman (2022) one-to-ones can be an effective way to support children with Down syndrome to reach their full learning potential within mainstream schools. Carman (2022) states that a one-to-one is beneficial to children with Down Syndrome as they can support the child to access learning, understand information and remain focus within class. There is the possibility that the designated one-to-one can support the child using Makaton, sign language and pecs to help the child with their communication needs within the learning environment (NHS, 2023). However, Greenway and Edwards (2021) state that through research it was found that practitioners expressed that limited training along with a lack of time and resources influenced how they support children with additional needs. The early years alliance (2022) state that funding is a key factor in the level of training provided to practitioners that support children with additional needs in schools. They also stated that the number of children needing one-to-one support has increased in recent years and as a result there are not enough practitioners available to provide the support therefore children are as a result having difficulties within their education. </a:t>
            </a:r>
            <a:endParaRPr lang="en-US" sz="950" b="1" u="sng"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3AC2644F-A772-E8A8-2745-C7A634BC2BD7}"/>
              </a:ext>
            </a:extLst>
          </p:cNvPr>
          <p:cNvSpPr txBox="1"/>
          <p:nvPr/>
        </p:nvSpPr>
        <p:spPr>
          <a:xfrm>
            <a:off x="23895" y="-45374"/>
            <a:ext cx="5197642" cy="461665"/>
          </a:xfrm>
          <a:prstGeom prst="rect">
            <a:avLst/>
          </a:prstGeom>
          <a:noFill/>
        </p:spPr>
        <p:txBody>
          <a:bodyPr wrap="square" rtlCol="0">
            <a:spAutoFit/>
          </a:bodyPr>
          <a:lstStyle/>
          <a:p>
            <a:r>
              <a:rPr lang="en-US" sz="2400" dirty="0">
                <a:latin typeface="Bradley Hand ITC" panose="020F0502020204030204" pitchFamily="34" charset="0"/>
                <a:cs typeface="Bradley Hand ITC" panose="020F0502020204030204" pitchFamily="34" charset="0"/>
              </a:rPr>
              <a:t>Down syndrome  </a:t>
            </a:r>
          </a:p>
        </p:txBody>
      </p:sp>
      <p:sp>
        <p:nvSpPr>
          <p:cNvPr id="21" name="TextBox 20">
            <a:extLst>
              <a:ext uri="{FF2B5EF4-FFF2-40B4-BE49-F238E27FC236}">
                <a16:creationId xmlns:a16="http://schemas.microsoft.com/office/drawing/2014/main" id="{757C34A5-4C9C-ABDD-24E4-2E44BC7A84BC}"/>
              </a:ext>
            </a:extLst>
          </p:cNvPr>
          <p:cNvSpPr txBox="1"/>
          <p:nvPr/>
        </p:nvSpPr>
        <p:spPr>
          <a:xfrm>
            <a:off x="23895" y="5411510"/>
            <a:ext cx="4549140" cy="1200329"/>
          </a:xfrm>
          <a:prstGeom prst="rect">
            <a:avLst/>
          </a:prstGeom>
          <a:noFill/>
          <a:ln w="25400">
            <a:solidFill>
              <a:schemeClr val="accent2">
                <a:lumMod val="50000"/>
              </a:schemeClr>
            </a:solidFill>
          </a:ln>
        </p:spPr>
        <p:txBody>
          <a:bodyPr wrap="square" rtlCol="0">
            <a:spAutoFit/>
          </a:bodyPr>
          <a:lstStyle/>
          <a:p>
            <a:r>
              <a:rPr lang="en-US" sz="1200" b="1" u="sng" dirty="0">
                <a:latin typeface="Arial" panose="020B0604020202020204" pitchFamily="34" charset="0"/>
                <a:cs typeface="Arial" panose="020B0604020202020204" pitchFamily="34" charset="0"/>
              </a:rPr>
              <a:t>Conclusion</a:t>
            </a:r>
          </a:p>
          <a:p>
            <a:r>
              <a:rPr lang="en-US" sz="1000" dirty="0">
                <a:latin typeface="Arial" panose="020B0604020202020204" pitchFamily="34" charset="0"/>
                <a:cs typeface="Arial" panose="020B0604020202020204" pitchFamily="34" charset="0"/>
              </a:rPr>
              <a:t>Down Syndrome is a disability that can be identified pre-birth and post birth due to an extra chromosome during formation in the womb. Down Syndrome is different for everyone therefore not all children with Down Syndrome will have the same additional learning needs or health conditions therefore withing settings each child must be treated as an individual and supported according to their personal needs to reach their full learning potential. </a:t>
            </a:r>
            <a:endParaRPr lang="en-US" dirty="0"/>
          </a:p>
        </p:txBody>
      </p:sp>
      <p:pic>
        <p:nvPicPr>
          <p:cNvPr id="1026" name="Picture 2" descr="Sequencing all 24 human chromosomes uncovers rare disorders | National  Institutes of Health (NIH)">
            <a:extLst>
              <a:ext uri="{FF2B5EF4-FFF2-40B4-BE49-F238E27FC236}">
                <a16:creationId xmlns:a16="http://schemas.microsoft.com/office/drawing/2014/main" id="{3002C5B5-FB1C-F968-88D7-C39B5B76B6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10926" y="5257562"/>
            <a:ext cx="1421776" cy="1037337"/>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1E4E3A93-4CD4-3DE6-753A-0490E9CF4C69}"/>
              </a:ext>
            </a:extLst>
          </p:cNvPr>
          <p:cNvSpPr txBox="1"/>
          <p:nvPr/>
        </p:nvSpPr>
        <p:spPr>
          <a:xfrm>
            <a:off x="4684222" y="6334840"/>
            <a:ext cx="1202709" cy="553998"/>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(National Institutes of Health, 2017).</a:t>
            </a:r>
          </a:p>
        </p:txBody>
      </p:sp>
      <p:sp>
        <p:nvSpPr>
          <p:cNvPr id="23" name="TextBox 22">
            <a:extLst>
              <a:ext uri="{FF2B5EF4-FFF2-40B4-BE49-F238E27FC236}">
                <a16:creationId xmlns:a16="http://schemas.microsoft.com/office/drawing/2014/main" id="{1113BF73-ADF4-22D4-656C-88C2E35843BE}"/>
              </a:ext>
            </a:extLst>
          </p:cNvPr>
          <p:cNvSpPr txBox="1"/>
          <p:nvPr/>
        </p:nvSpPr>
        <p:spPr>
          <a:xfrm>
            <a:off x="2640330" y="97994"/>
            <a:ext cx="3246601" cy="230832"/>
          </a:xfrm>
          <a:prstGeom prst="rect">
            <a:avLst/>
          </a:prstGeom>
          <a:noFill/>
        </p:spPr>
        <p:txBody>
          <a:bodyPr wrap="square" rtlCol="0">
            <a:spAutoFit/>
          </a:bodyPr>
          <a:lstStyle/>
          <a:p>
            <a:r>
              <a:rPr lang="en-US" sz="900" dirty="0">
                <a:latin typeface="Arial" panose="020B0604020202020204" pitchFamily="34" charset="0"/>
                <a:cs typeface="Arial" panose="020B0604020202020204" pitchFamily="34" charset="0"/>
              </a:rPr>
              <a:t>ECEY6006 2106921 Word count: 1099 </a:t>
            </a:r>
          </a:p>
        </p:txBody>
      </p:sp>
    </p:spTree>
    <p:extLst>
      <p:ext uri="{BB962C8B-B14F-4D97-AF65-F5344CB8AC3E}">
        <p14:creationId xmlns:p14="http://schemas.microsoft.com/office/powerpoint/2010/main" val="20654055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DE7CE-5EE8-D0E5-7484-8D6807B7F47F}"/>
              </a:ext>
            </a:extLst>
          </p:cNvPr>
          <p:cNvSpPr>
            <a:spLocks noGrp="1"/>
          </p:cNvSpPr>
          <p:nvPr>
            <p:ph type="title"/>
          </p:nvPr>
        </p:nvSpPr>
        <p:spPr>
          <a:xfrm>
            <a:off x="52387" y="0"/>
            <a:ext cx="1571625" cy="805657"/>
          </a:xfrm>
        </p:spPr>
        <p:txBody>
          <a:bodyPr>
            <a:normAutofit/>
          </a:bodyPr>
          <a:lstStyle/>
          <a:p>
            <a:r>
              <a:rPr lang="en-US" sz="1400" b="1" u="sng" dirty="0">
                <a:latin typeface="Arial" panose="020B0604020202020204" pitchFamily="34" charset="0"/>
                <a:cs typeface="Arial" panose="020B0604020202020204" pitchFamily="34" charset="0"/>
              </a:rPr>
              <a:t>Reference List </a:t>
            </a:r>
          </a:p>
        </p:txBody>
      </p:sp>
      <p:sp>
        <p:nvSpPr>
          <p:cNvPr id="3" name="TextBox 2">
            <a:extLst>
              <a:ext uri="{FF2B5EF4-FFF2-40B4-BE49-F238E27FC236}">
                <a16:creationId xmlns:a16="http://schemas.microsoft.com/office/drawing/2014/main" id="{C2142927-1BF7-5C69-1FBC-85A26EB08CCE}"/>
              </a:ext>
            </a:extLst>
          </p:cNvPr>
          <p:cNvSpPr txBox="1"/>
          <p:nvPr/>
        </p:nvSpPr>
        <p:spPr>
          <a:xfrm>
            <a:off x="52387" y="720566"/>
            <a:ext cx="10058400" cy="2708434"/>
          </a:xfrm>
          <a:prstGeom prst="rect">
            <a:avLst/>
          </a:prstGeom>
          <a:noFill/>
        </p:spPr>
        <p:txBody>
          <a:bodyPr wrap="square" rtlCol="0">
            <a:spAutoFit/>
          </a:bodyPr>
          <a:lstStyle/>
          <a:p>
            <a:r>
              <a:rPr lang="en-GB" sz="1000" kern="100" dirty="0" err="1">
                <a:effectLst/>
                <a:latin typeface="Arial" panose="020B0604020202020204" pitchFamily="34" charset="0"/>
                <a:ea typeface="Calibri" panose="020F0502020204030204" pitchFamily="34" charset="0"/>
                <a:cs typeface="Arial" panose="020B0604020202020204" pitchFamily="34" charset="0"/>
              </a:rPr>
              <a:t>ASDClinic</a:t>
            </a:r>
            <a:r>
              <a:rPr lang="en-GB" sz="1000" kern="100" dirty="0">
                <a:effectLst/>
                <a:latin typeface="Arial" panose="020B0604020202020204" pitchFamily="34" charset="0"/>
                <a:ea typeface="Calibri" panose="020F0502020204030204" pitchFamily="34" charset="0"/>
                <a:cs typeface="Arial" panose="020B0604020202020204" pitchFamily="34" charset="0"/>
              </a:rPr>
              <a:t> (No date) </a:t>
            </a:r>
            <a:r>
              <a:rPr lang="en-GB" sz="1000" i="1" kern="100" dirty="0">
                <a:effectLst/>
                <a:latin typeface="Arial" panose="020B0604020202020204" pitchFamily="34" charset="0"/>
                <a:ea typeface="Calibri" panose="020F0502020204030204" pitchFamily="34" charset="0"/>
                <a:cs typeface="Arial" panose="020B0604020202020204" pitchFamily="34" charset="0"/>
              </a:rPr>
              <a:t>Speech and language Therapy for Down 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https://www.asdclinic.co.uk/conditions/downs-syndrome/speech-and-language-therapy-for-downs-syndrome.php#:~:text=Individuals%20with%20Downsyndromewill%20often%20have,to%20their%20typically%20developing%20peers</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6</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Bates, B. (2019) </a:t>
            </a:r>
            <a:r>
              <a:rPr lang="en-GB" sz="10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Learning Theories Simplified</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a:t>
            </a:r>
            <a:r>
              <a:rPr lang="en-GB" sz="1000" kern="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nd</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000" kern="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edn</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London: SAGE Publications Ltd.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Blenkinsop- Clarke, K. (2021) </a:t>
            </a:r>
            <a:r>
              <a:rPr lang="en-GB" sz="10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Leading change: The impending changes of Additional learning Needs in Wales. </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https://www.ecsdn.org/wp-content/uploads/2021/12/Kelly-Blenkinsop-Clarke-UWTSD.pdf</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19</a:t>
            </a:r>
            <a:r>
              <a:rPr lang="en-GB" sz="1000" kern="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Boston Children’s Hospital (no date) </a:t>
            </a:r>
            <a:r>
              <a:rPr lang="en-US" sz="1000" i="1" kern="100" dirty="0">
                <a:effectLst/>
                <a:latin typeface="Arial" panose="020B0604020202020204" pitchFamily="34" charset="0"/>
                <a:ea typeface="Calibri" panose="020F0502020204030204" pitchFamily="34" charset="0"/>
                <a:cs typeface="Arial" panose="020B0604020202020204" pitchFamily="34" charset="0"/>
              </a:rPr>
              <a:t>Down Syndrome.</a:t>
            </a:r>
            <a:r>
              <a:rPr lang="en-US"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https://www.childrenshospital.org/conditions/down-syndrome</a:t>
            </a:r>
            <a:r>
              <a:rPr lang="en-US" sz="1000" kern="100" dirty="0">
                <a:effectLst/>
                <a:latin typeface="Arial" panose="020B0604020202020204" pitchFamily="34" charset="0"/>
                <a:ea typeface="Calibri" panose="020F0502020204030204" pitchFamily="34" charset="0"/>
                <a:cs typeface="Arial" panose="020B0604020202020204" pitchFamily="34" charset="0"/>
              </a:rPr>
              <a:t> (Accessed on: 5</a:t>
            </a:r>
            <a:r>
              <a:rPr lang="en-US"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kern="100" dirty="0">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Bradford Council (2023) </a:t>
            </a:r>
            <a:r>
              <a:rPr lang="en-GB" sz="10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Down Syndrome Training.</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https://bso.bradford.gov.uk/content/special-educational-needs-and-disabilities/down-syndrome-training</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19</a:t>
            </a:r>
            <a:r>
              <a:rPr lang="en-GB" sz="1000" kern="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Brodie, K. and Savage, K. (2015) </a:t>
            </a:r>
            <a:r>
              <a:rPr lang="en-GB" sz="10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Inclusion and years practice</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London: Routledge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effectLst/>
                <a:latin typeface="Arial" panose="020B0604020202020204" pitchFamily="34" charset="0"/>
                <a:ea typeface="Calibri" panose="020F0502020204030204" pitchFamily="34" charset="0"/>
                <a:cs typeface="Arial" panose="020B0604020202020204" pitchFamily="34" charset="0"/>
              </a:rPr>
              <a:t>Buckley, S </a:t>
            </a:r>
            <a:r>
              <a:rPr lang="en-GB" sz="1000" i="1" kern="100" dirty="0">
                <a:effectLst/>
                <a:latin typeface="Arial" panose="020B0604020202020204" pitchFamily="34" charset="0"/>
                <a:ea typeface="Calibri" panose="020F0502020204030204" pitchFamily="34" charset="0"/>
                <a:cs typeface="Arial" panose="020B0604020202020204" pitchFamily="34" charset="0"/>
              </a:rPr>
              <a:t>et al</a:t>
            </a:r>
            <a:r>
              <a:rPr lang="en-GB" sz="1000" kern="100" dirty="0">
                <a:effectLst/>
                <a:latin typeface="Arial" panose="020B0604020202020204" pitchFamily="34" charset="0"/>
                <a:ea typeface="Calibri" panose="020F0502020204030204" pitchFamily="34" charset="0"/>
                <a:cs typeface="Arial" panose="020B0604020202020204" pitchFamily="34" charset="0"/>
              </a:rPr>
              <a:t>. (2006) ‘A comparison of mainstream and special education for teenagers with Down syndrome: implications for parents and teachers’, </a:t>
            </a:r>
            <a:r>
              <a:rPr lang="en-GB" sz="1000" i="1" kern="100" dirty="0">
                <a:effectLst/>
                <a:latin typeface="Arial" panose="020B0604020202020204" pitchFamily="34" charset="0"/>
                <a:ea typeface="Calibri" panose="020F0502020204030204" pitchFamily="34" charset="0"/>
                <a:cs typeface="Arial" panose="020B0604020202020204" pitchFamily="34" charset="0"/>
              </a:rPr>
              <a:t>Down Syndrome Research and Practice</a:t>
            </a:r>
            <a:r>
              <a:rPr lang="en-GB" sz="1000" kern="100" dirty="0">
                <a:effectLst/>
                <a:latin typeface="Arial" panose="020B0604020202020204" pitchFamily="34" charset="0"/>
                <a:ea typeface="Calibri" panose="020F0502020204030204" pitchFamily="34" charset="0"/>
                <a:cs typeface="Arial" panose="020B0604020202020204" pitchFamily="34" charset="0"/>
              </a:rPr>
              <a:t>, 9 (3), pp. 54-67. DOI: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https://doi.org/10.3104/reports.295</a:t>
            </a:r>
            <a:r>
              <a:rPr lang="en-GB" sz="1000" kern="100" dirty="0">
                <a:effectLst/>
                <a:latin typeface="Arial" panose="020B0604020202020204" pitchFamily="34" charset="0"/>
                <a:ea typeface="Calibri" panose="020F050202020403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1D7EDAD5-8C08-66AF-CCF3-360C47E71FEE}"/>
              </a:ext>
            </a:extLst>
          </p:cNvPr>
          <p:cNvSpPr txBox="1"/>
          <p:nvPr/>
        </p:nvSpPr>
        <p:spPr>
          <a:xfrm>
            <a:off x="52387" y="3429000"/>
            <a:ext cx="9489056" cy="3477875"/>
          </a:xfrm>
          <a:prstGeom prst="rect">
            <a:avLst/>
          </a:prstGeom>
          <a:noFill/>
        </p:spPr>
        <p:txBody>
          <a:bodyPr wrap="square" rtlCol="0">
            <a:spAutoFit/>
          </a:bodyPr>
          <a:lstStyle/>
          <a:p>
            <a:r>
              <a:rPr lang="en-US" sz="1000" kern="100" dirty="0" err="1">
                <a:effectLst/>
                <a:latin typeface="Arial" panose="020B0604020202020204" pitchFamily="34" charset="0"/>
                <a:ea typeface="Calibri" panose="020F0502020204030204" pitchFamily="34" charset="0"/>
                <a:cs typeface="Arial" panose="020B0604020202020204" pitchFamily="34" charset="0"/>
              </a:rPr>
              <a:t>Cambridgeshire</a:t>
            </a:r>
            <a:r>
              <a:rPr lang="en-US" sz="1000" kern="100" dirty="0">
                <a:effectLst/>
                <a:latin typeface="Arial" panose="020B0604020202020204" pitchFamily="34" charset="0"/>
                <a:ea typeface="Calibri" panose="020F0502020204030204" pitchFamily="34" charset="0"/>
                <a:cs typeface="Arial" panose="020B0604020202020204" pitchFamily="34" charset="0"/>
              </a:rPr>
              <a:t> County Council (no date) </a:t>
            </a:r>
            <a:r>
              <a:rPr lang="en-US" sz="1000" i="1" kern="100" dirty="0">
                <a:effectLst/>
                <a:latin typeface="Arial" panose="020B0604020202020204" pitchFamily="34" charset="0"/>
                <a:ea typeface="Calibri" panose="020F0502020204030204" pitchFamily="34" charset="0"/>
                <a:cs typeface="Arial" panose="020B0604020202020204" pitchFamily="34" charset="0"/>
              </a:rPr>
              <a:t>Identifying special educational needs in the early years</a:t>
            </a:r>
            <a:r>
              <a:rPr lang="en-US"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https://www.cambridgeshire.gov.uk/residents/children-and-families/local-offer/local-offer-early-years-and-childcare-0-5/identifying-special-educational-needs-in-the-early-years</a:t>
            </a:r>
            <a:r>
              <a:rPr lang="en-US" sz="1000" kern="100" dirty="0">
                <a:effectLst/>
                <a:latin typeface="Arial" panose="020B0604020202020204" pitchFamily="34" charset="0"/>
                <a:ea typeface="Calibri" panose="020F0502020204030204" pitchFamily="34" charset="0"/>
                <a:cs typeface="Arial" panose="020B0604020202020204" pitchFamily="34" charset="0"/>
              </a:rPr>
              <a:t> (Accessed on: 5</a:t>
            </a:r>
            <a:r>
              <a:rPr lang="en-US"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kern="100" dirty="0">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effectLst/>
                <a:latin typeface="Arial" panose="020B0604020202020204" pitchFamily="34" charset="0"/>
                <a:ea typeface="Calibri" panose="020F0502020204030204" pitchFamily="34" charset="0"/>
                <a:cs typeface="Arial" panose="020B0604020202020204" pitchFamily="34" charset="0"/>
              </a:rPr>
              <a:t>Carman, L. (2022) </a:t>
            </a:r>
            <a:r>
              <a:rPr lang="en-GB" sz="1000" i="1" kern="100" dirty="0">
                <a:effectLst/>
                <a:latin typeface="Arial" panose="020B0604020202020204" pitchFamily="34" charset="0"/>
                <a:ea typeface="Calibri" panose="020F0502020204030204" pitchFamily="34" charset="0"/>
                <a:cs typeface="Arial" panose="020B0604020202020204" pitchFamily="34" charset="0"/>
              </a:rPr>
              <a:t>The effectiveness of one-to-one teaching assistants for children with SEND</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https://www.twinkl.co.uk/news/the-effectiveness-of-one-to-one-teaching-assistants-for-children-with-send#:~:text=%27-,The%20benefits%20of%20one%2Dto%2Done%20support,adapted%20for%20their%20learning%20needs</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17</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effectLst/>
                <a:latin typeface="Arial" panose="020B0604020202020204" pitchFamily="34" charset="0"/>
                <a:ea typeface="Calibri" panose="020F0502020204030204" pitchFamily="34" charset="0"/>
                <a:cs typeface="Arial" panose="020B0604020202020204" pitchFamily="34" charset="0"/>
              </a:rPr>
              <a:t>Centres for Disease Control and Prevention (2022) </a:t>
            </a:r>
            <a:r>
              <a:rPr lang="en-GB" sz="1000" i="1" kern="100" dirty="0">
                <a:effectLst/>
                <a:latin typeface="Arial" panose="020B0604020202020204" pitchFamily="34" charset="0"/>
                <a:ea typeface="Calibri" panose="020F0502020204030204" pitchFamily="34" charset="0"/>
                <a:cs typeface="Arial" panose="020B0604020202020204" pitchFamily="34" charset="0"/>
              </a:rPr>
              <a:t>Facts about Down 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https://www.cdc.gov/ncbddd/birthdefects/downsyndrome.html#:~:text=Typically%2C%20a%20baby%20is%20born,referred%20to%20as%20Trisomy%2021</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3</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rd</a:t>
            </a:r>
            <a:r>
              <a:rPr lang="en-GB" sz="1000" kern="100" dirty="0">
                <a:effectLst/>
                <a:latin typeface="Arial" panose="020B0604020202020204" pitchFamily="34" charset="0"/>
                <a:ea typeface="Calibri" panose="020F0502020204030204" pitchFamily="34" charset="0"/>
                <a:cs typeface="Arial" panose="020B0604020202020204" pitchFamily="34" charset="0"/>
              </a:rPr>
              <a:t> May)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US" sz="1000" kern="100" dirty="0" err="1">
                <a:effectLst/>
                <a:latin typeface="Arial" panose="020B0604020202020204" pitchFamily="34" charset="0"/>
                <a:ea typeface="Calibri" panose="020F0502020204030204" pitchFamily="34" charset="0"/>
                <a:cs typeface="Arial" panose="020B0604020202020204" pitchFamily="34" charset="0"/>
              </a:rPr>
              <a:t>Dewis</a:t>
            </a:r>
            <a:r>
              <a:rPr lang="en-US" sz="1000" kern="100" dirty="0">
                <a:effectLst/>
                <a:latin typeface="Arial" panose="020B0604020202020204" pitchFamily="34" charset="0"/>
                <a:ea typeface="Calibri" panose="020F0502020204030204" pitchFamily="34" charset="0"/>
                <a:cs typeface="Arial" panose="020B0604020202020204" pitchFamily="34" charset="0"/>
              </a:rPr>
              <a:t> Cymru (2023) </a:t>
            </a:r>
            <a:r>
              <a:rPr lang="en-US" sz="1000" i="1" kern="100" dirty="0">
                <a:effectLst/>
                <a:latin typeface="Arial" panose="020B0604020202020204" pitchFamily="34" charset="0"/>
                <a:ea typeface="Calibri" panose="020F0502020204030204" pitchFamily="34" charset="0"/>
                <a:cs typeface="Arial" panose="020B0604020202020204" pitchFamily="34" charset="0"/>
              </a:rPr>
              <a:t>Additional Learning Needs (ALN)</a:t>
            </a:r>
            <a:r>
              <a:rPr lang="en-US"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https://www.dewis.wales/additional-learning-needs-cyp</a:t>
            </a:r>
            <a:r>
              <a:rPr lang="en-US" sz="1000" kern="100" dirty="0">
                <a:effectLst/>
                <a:latin typeface="Arial" panose="020B0604020202020204" pitchFamily="34" charset="0"/>
                <a:ea typeface="Calibri" panose="020F0502020204030204" pitchFamily="34" charset="0"/>
                <a:cs typeface="Arial" panose="020B0604020202020204" pitchFamily="34" charset="0"/>
              </a:rPr>
              <a:t> (Accessed on: 5</a:t>
            </a:r>
            <a:r>
              <a:rPr lang="en-US"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kern="100" dirty="0">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err="1">
                <a:effectLst/>
                <a:latin typeface="Arial" panose="020B0604020202020204" pitchFamily="34" charset="0"/>
                <a:ea typeface="Calibri" panose="020F0502020204030204" pitchFamily="34" charset="0"/>
                <a:cs typeface="Arial" panose="020B0604020202020204" pitchFamily="34" charset="0"/>
              </a:rPr>
              <a:t>Dockrell</a:t>
            </a:r>
            <a:r>
              <a:rPr lang="en-US" sz="1000" kern="100" dirty="0">
                <a:effectLst/>
                <a:latin typeface="Arial" panose="020B0604020202020204" pitchFamily="34" charset="0"/>
                <a:ea typeface="Calibri" panose="020F0502020204030204" pitchFamily="34" charset="0"/>
                <a:cs typeface="Arial" panose="020B0604020202020204" pitchFamily="34" charset="0"/>
              </a:rPr>
              <a:t>, J. and Lindsay, G. (1998) ‘The ways in which speech and language difficulties impact on children’s access to the curriculum’, </a:t>
            </a:r>
            <a:r>
              <a:rPr lang="en-US" sz="1000" i="1" kern="100" dirty="0">
                <a:effectLst/>
                <a:latin typeface="Arial" panose="020B0604020202020204" pitchFamily="34" charset="0"/>
                <a:ea typeface="Calibri" panose="020F0502020204030204" pitchFamily="34" charset="0"/>
                <a:cs typeface="Arial" panose="020B0604020202020204" pitchFamily="34" charset="0"/>
              </a:rPr>
              <a:t>Child Language Teaching and Therapy</a:t>
            </a:r>
            <a:r>
              <a:rPr lang="en-US" sz="1000" kern="100" dirty="0">
                <a:effectLst/>
                <a:latin typeface="Arial" panose="020B0604020202020204" pitchFamily="34" charset="0"/>
                <a:ea typeface="Calibri" panose="020F0502020204030204" pitchFamily="34" charset="0"/>
                <a:cs typeface="Arial" panose="020B0604020202020204" pitchFamily="34" charset="0"/>
              </a:rPr>
              <a:t>, 14(2), pp. 117-133. DOI: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https://doi.org/10.1191/026565998672704149</a:t>
            </a:r>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effectLst/>
                <a:latin typeface="Arial" panose="020B0604020202020204" pitchFamily="34" charset="0"/>
                <a:ea typeface="Calibri" panose="020F0502020204030204" pitchFamily="34" charset="0"/>
                <a:cs typeface="Arial" panose="020B0604020202020204" pitchFamily="34" charset="0"/>
              </a:rPr>
              <a:t>Down’s Syndrome Association (no date) </a:t>
            </a:r>
            <a:r>
              <a:rPr lang="en-GB" sz="1000" i="1" kern="100" dirty="0">
                <a:effectLst/>
                <a:latin typeface="Arial" panose="020B0604020202020204" pitchFamily="34" charset="0"/>
                <a:ea typeface="Calibri" panose="020F0502020204030204" pitchFamily="34" charset="0"/>
                <a:cs typeface="Arial" panose="020B0604020202020204" pitchFamily="34" charset="0"/>
              </a:rPr>
              <a:t>About Down’s 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https://www.downs-syndrome.org.uk/about-downs-syndrome/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26</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April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effectLst/>
                <a:latin typeface="Arial" panose="020B0604020202020204" pitchFamily="34" charset="0"/>
                <a:ea typeface="Calibri" panose="020F0502020204030204" pitchFamily="34" charset="0"/>
                <a:cs typeface="Arial" panose="020B0604020202020204" pitchFamily="34" charset="0"/>
              </a:rPr>
              <a:t>Downs Syndrome Association (2021a) </a:t>
            </a:r>
            <a:r>
              <a:rPr lang="en-GB" sz="1000" i="1" kern="100" dirty="0">
                <a:effectLst/>
                <a:latin typeface="Arial" panose="020B0604020202020204" pitchFamily="34" charset="0"/>
                <a:ea typeface="Calibri" panose="020F0502020204030204" pitchFamily="34" charset="0"/>
                <a:cs typeface="Arial" panose="020B0604020202020204" pitchFamily="34" charset="0"/>
              </a:rPr>
              <a:t>Did you know?</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https://www.downs-syndrome.org.uk/wp-content/uploads/2021/12/Did-You-Know...-poster-A3_2021.pdf</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29</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April 2023)</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3181003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9F4DD5-CEC9-C4ED-43E6-803819013A50}"/>
              </a:ext>
            </a:extLst>
          </p:cNvPr>
          <p:cNvSpPr txBox="1"/>
          <p:nvPr/>
        </p:nvSpPr>
        <p:spPr>
          <a:xfrm>
            <a:off x="189782" y="362309"/>
            <a:ext cx="10731260" cy="2400657"/>
          </a:xfrm>
          <a:prstGeom prst="rect">
            <a:avLst/>
          </a:prstGeom>
          <a:noFill/>
        </p:spPr>
        <p:txBody>
          <a:bodyPr wrap="square" rtlCol="0">
            <a:spAutoFit/>
          </a:bodyPr>
          <a:lstStyle/>
          <a:p>
            <a:r>
              <a:rPr lang="en-GB" sz="1000" kern="100" dirty="0">
                <a:effectLst/>
                <a:latin typeface="Arial" panose="020B0604020202020204" pitchFamily="34" charset="0"/>
                <a:ea typeface="Calibri" panose="020F0502020204030204" pitchFamily="34" charset="0"/>
                <a:cs typeface="Arial" panose="020B0604020202020204" pitchFamily="34" charset="0"/>
              </a:rPr>
              <a:t>Downs Syndrome Association (2021b) </a:t>
            </a:r>
            <a:r>
              <a:rPr lang="en-GB" sz="1000" i="1" kern="100" dirty="0">
                <a:effectLst/>
                <a:latin typeface="Arial" panose="020B0604020202020204" pitchFamily="34" charset="0"/>
                <a:ea typeface="Calibri" panose="020F0502020204030204" pitchFamily="34" charset="0"/>
                <a:cs typeface="Arial" panose="020B0604020202020204" pitchFamily="34" charset="0"/>
              </a:rPr>
              <a:t>Helping children with Down’s syndrome to learn. </a:t>
            </a:r>
            <a:r>
              <a:rPr lang="en-GB" sz="1000"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https://www.downs-syndrome.org.uk/wp-content/uploads/2021/04/SEN80-Down-syndrome.pdf</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4</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effectLst/>
                <a:latin typeface="Arial" panose="020B0604020202020204" pitchFamily="34" charset="0"/>
                <a:ea typeface="Calibri" panose="020F0502020204030204" pitchFamily="34" charset="0"/>
                <a:cs typeface="Arial" panose="020B0604020202020204" pitchFamily="34" charset="0"/>
              </a:rPr>
              <a:t>Early Years alliance (2022) </a:t>
            </a:r>
            <a:r>
              <a:rPr lang="en-GB" sz="1000" i="1" kern="100" dirty="0">
                <a:effectLst/>
                <a:latin typeface="Arial" panose="020B0604020202020204" pitchFamily="34" charset="0"/>
                <a:ea typeface="Calibri" panose="020F0502020204030204" pitchFamily="34" charset="0"/>
                <a:cs typeface="Arial" panose="020B0604020202020204" pitchFamily="34" charset="0"/>
              </a:rPr>
              <a:t>TOO LITTLE, TOO LATE- SEND funding and the early years sector. </a:t>
            </a:r>
            <a:r>
              <a:rPr lang="en-GB" sz="1000" kern="100" dirty="0">
                <a:effectLst/>
                <a:latin typeface="Arial" panose="020B0604020202020204" pitchFamily="34" charset="0"/>
                <a:ea typeface="Calibri" panose="020F0502020204030204" pitchFamily="34" charset="0"/>
                <a:cs typeface="Arial" panose="020B0604020202020204" pitchFamily="34" charset="0"/>
              </a:rPr>
              <a:t>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https://www.eyalliance.org.uk/sites/default/files/send_funding_eya_report_final_march_2022_2.pdf</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19</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Early Years Workforce Commission (2021) </a:t>
            </a:r>
            <a:r>
              <a:rPr lang="en-GB" sz="10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 Workforce in Crisis: Saving Our Early Years.</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https://www.pacey.org.uk/Pacey/media/Website-files/Non-PACEY%20documents%20(PDFs)/a-workforce-in-crisis-saving-our-early-years.pdf</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on: 19</a:t>
            </a:r>
            <a:r>
              <a:rPr lang="en-GB" sz="1000" kern="1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Florian, L. </a:t>
            </a:r>
            <a:r>
              <a:rPr lang="en-US" sz="1000" i="1" kern="100" dirty="0">
                <a:effectLst/>
                <a:latin typeface="Arial" panose="020B0604020202020204" pitchFamily="34" charset="0"/>
                <a:ea typeface="Calibri" panose="020F0502020204030204" pitchFamily="34" charset="0"/>
                <a:cs typeface="Arial" panose="020B0604020202020204" pitchFamily="34" charset="0"/>
              </a:rPr>
              <a:t>et al. </a:t>
            </a:r>
            <a:r>
              <a:rPr lang="en-US" sz="1000" kern="100" dirty="0">
                <a:effectLst/>
                <a:latin typeface="Arial" panose="020B0604020202020204" pitchFamily="34" charset="0"/>
                <a:ea typeface="Calibri" panose="020F0502020204030204" pitchFamily="34" charset="0"/>
                <a:cs typeface="Arial" panose="020B0604020202020204" pitchFamily="34" charset="0"/>
              </a:rPr>
              <a:t>(2017) </a:t>
            </a:r>
            <a:r>
              <a:rPr lang="en-US" sz="1000" i="1" kern="100" dirty="0">
                <a:effectLst/>
                <a:latin typeface="Arial" panose="020B0604020202020204" pitchFamily="34" charset="0"/>
                <a:ea typeface="Calibri" panose="020F0502020204030204" pitchFamily="34" charset="0"/>
                <a:cs typeface="Arial" panose="020B0604020202020204" pitchFamily="34" charset="0"/>
              </a:rPr>
              <a:t>Achievement and Inclusion in Schools.</a:t>
            </a:r>
            <a:r>
              <a:rPr lang="en-US" sz="1000" kern="100" dirty="0">
                <a:effectLst/>
                <a:latin typeface="Arial" panose="020B0604020202020204" pitchFamily="34" charset="0"/>
                <a:ea typeface="Calibri" panose="020F0502020204030204" pitchFamily="34" charset="0"/>
                <a:cs typeface="Arial" panose="020B0604020202020204" pitchFamily="34" charset="0"/>
              </a:rPr>
              <a:t> London: Routledge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Greenway, C. and Edwards, A. (2021) ‘Teaching assistants’ facilitators and barriers to effective practice working with children with ADHD: a qualitative study’, </a:t>
            </a:r>
            <a:r>
              <a:rPr lang="en-US" sz="1000" i="1" kern="100" dirty="0">
                <a:effectLst/>
                <a:latin typeface="Arial" panose="020B0604020202020204" pitchFamily="34" charset="0"/>
                <a:ea typeface="Calibri" panose="020F0502020204030204" pitchFamily="34" charset="0"/>
                <a:cs typeface="Arial" panose="020B0604020202020204" pitchFamily="34" charset="0"/>
              </a:rPr>
              <a:t>British Journal of Special Education</a:t>
            </a:r>
            <a:r>
              <a:rPr lang="en-US" sz="1000" kern="100" dirty="0">
                <a:effectLst/>
                <a:latin typeface="Arial" panose="020B0604020202020204" pitchFamily="34" charset="0"/>
                <a:ea typeface="Calibri" panose="020F0502020204030204" pitchFamily="34" charset="0"/>
                <a:cs typeface="Arial" panose="020B0604020202020204" pitchFamily="34" charset="0"/>
              </a:rPr>
              <a:t>, 48(3), pp. 347-368. DOI: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https://doi.org/10.1111/1467-8578.12377</a:t>
            </a:r>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effectLst/>
                <a:latin typeface="Arial" panose="020B0604020202020204" pitchFamily="34" charset="0"/>
                <a:ea typeface="Calibri" panose="020F0502020204030204" pitchFamily="34" charset="0"/>
                <a:cs typeface="Arial" panose="020B0604020202020204" pitchFamily="34" charset="0"/>
              </a:rPr>
              <a:t>Healthline (2019) </a:t>
            </a:r>
            <a:r>
              <a:rPr lang="en-GB" sz="1000" i="1" kern="100" dirty="0">
                <a:effectLst/>
                <a:latin typeface="Arial" panose="020B0604020202020204" pitchFamily="34" charset="0"/>
                <a:ea typeface="Calibri" panose="020F0502020204030204" pitchFamily="34" charset="0"/>
                <a:cs typeface="Arial" panose="020B0604020202020204" pitchFamily="34" charset="0"/>
              </a:rPr>
              <a:t>Down 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https://www.healthline.com/health/down-syndrome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18</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p:txBody>
      </p:sp>
      <p:sp>
        <p:nvSpPr>
          <p:cNvPr id="5" name="TextBox 4">
            <a:extLst>
              <a:ext uri="{FF2B5EF4-FFF2-40B4-BE49-F238E27FC236}">
                <a16:creationId xmlns:a16="http://schemas.microsoft.com/office/drawing/2014/main" id="{EE5AD814-7EE3-0682-BF89-1B7B3A0DC21E}"/>
              </a:ext>
            </a:extLst>
          </p:cNvPr>
          <p:cNvSpPr txBox="1"/>
          <p:nvPr/>
        </p:nvSpPr>
        <p:spPr>
          <a:xfrm>
            <a:off x="189782" y="2894162"/>
            <a:ext cx="10886535" cy="2708434"/>
          </a:xfrm>
          <a:prstGeom prst="rect">
            <a:avLst/>
          </a:prstGeom>
          <a:noFill/>
        </p:spPr>
        <p:txBody>
          <a:bodyPr wrap="square" rtlCol="0">
            <a:spAutoFit/>
          </a:bodyPr>
          <a:lstStyle/>
          <a:p>
            <a:r>
              <a:rPr lang="en-GB" sz="1000" kern="100" dirty="0">
                <a:effectLst/>
                <a:latin typeface="Arial" panose="020B0604020202020204" pitchFamily="34" charset="0"/>
                <a:ea typeface="Calibri" panose="020F0502020204030204" pitchFamily="34" charset="0"/>
                <a:cs typeface="Arial" panose="020B0604020202020204" pitchFamily="34" charset="0"/>
              </a:rPr>
              <a:t>Lawler, M (2023) </a:t>
            </a:r>
            <a:r>
              <a:rPr lang="en-GB" sz="1000" i="1" kern="100" dirty="0">
                <a:effectLst/>
                <a:latin typeface="Arial" panose="020B0604020202020204" pitchFamily="34" charset="0"/>
                <a:ea typeface="Calibri" panose="020F0502020204030204" pitchFamily="34" charset="0"/>
                <a:cs typeface="Arial" panose="020B0604020202020204" pitchFamily="34" charset="0"/>
              </a:rPr>
              <a:t>Health Complications Linked to Down 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https://www.everydayhealth.com/down-syndrome/complications-health-problems/</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18</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effectLst/>
                <a:latin typeface="Arial" panose="020B0604020202020204" pitchFamily="34" charset="0"/>
                <a:ea typeface="Calibri" panose="020F0502020204030204" pitchFamily="34" charset="0"/>
                <a:cs typeface="Arial" panose="020B0604020202020204" pitchFamily="34" charset="0"/>
              </a:rPr>
              <a:t>Mencap (no date) </a:t>
            </a:r>
            <a:r>
              <a:rPr lang="en-GB" sz="1000" i="1" kern="100" dirty="0">
                <a:effectLst/>
                <a:latin typeface="Arial" panose="020B0604020202020204" pitchFamily="34" charset="0"/>
                <a:ea typeface="Calibri" panose="020F0502020204030204" pitchFamily="34" charset="0"/>
                <a:cs typeface="Arial" panose="020B0604020202020204" pitchFamily="34" charset="0"/>
              </a:rPr>
              <a:t>What is Down 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https://www.mencap.org.uk/learning-disability-explained/conditions-linked-learning-disability/downs-syndrome#:~:text=A%20person%20with%20Down%27s%20syndrome,and%20to%20develop%20certain%20skills</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26</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April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effectLst/>
                <a:latin typeface="Arial" panose="020B0604020202020204" pitchFamily="34" charset="0"/>
                <a:ea typeface="Calibri" panose="020F0502020204030204" pitchFamily="34" charset="0"/>
                <a:cs typeface="Arial" panose="020B0604020202020204" pitchFamily="34" charset="0"/>
              </a:rPr>
              <a:t>National Autistic Society (2020) </a:t>
            </a:r>
            <a:r>
              <a:rPr lang="en-GB" sz="1000" i="1" kern="100" dirty="0">
                <a:effectLst/>
                <a:latin typeface="Arial" panose="020B0604020202020204" pitchFamily="34" charset="0"/>
                <a:ea typeface="Calibri" panose="020F0502020204030204" pitchFamily="34" charset="0"/>
                <a:cs typeface="Arial" panose="020B0604020202020204" pitchFamily="34" charset="0"/>
              </a:rPr>
              <a:t>Individual development plans.</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https://www.autism.org.uk/advice-and-guidance/topics/education/extra-help-at-school/wales/individual-education-plan</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19</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a:p>
            <a:r>
              <a:rPr lang="en-GB" sz="1000" b="1" kern="100" dirty="0">
                <a:solidFill>
                  <a:srgbClr val="FF0000"/>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effectLst/>
                <a:latin typeface="Arial" panose="020B0604020202020204" pitchFamily="34" charset="0"/>
                <a:ea typeface="Calibri" panose="020F0502020204030204" pitchFamily="34" charset="0"/>
                <a:cs typeface="Arial" panose="020B0604020202020204" pitchFamily="34" charset="0"/>
              </a:rPr>
              <a:t>National Down Syndrome Society (no date) </a:t>
            </a:r>
            <a:r>
              <a:rPr lang="en-GB" sz="1000" i="1" kern="100" dirty="0">
                <a:effectLst/>
                <a:latin typeface="Arial" panose="020B0604020202020204" pitchFamily="34" charset="0"/>
                <a:ea typeface="Calibri" panose="020F0502020204030204" pitchFamily="34" charset="0"/>
                <a:cs typeface="Arial" panose="020B0604020202020204" pitchFamily="34" charset="0"/>
              </a:rPr>
              <a:t>About Down 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https://ndss.org/about</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18</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effectLst/>
                <a:latin typeface="Arial" panose="020B0604020202020204" pitchFamily="34" charset="0"/>
                <a:ea typeface="Calibri" panose="020F0502020204030204" pitchFamily="34" charset="0"/>
                <a:cs typeface="Arial" panose="020B0604020202020204" pitchFamily="34" charset="0"/>
              </a:rPr>
              <a:t>National Institutes of Health (2017) </a:t>
            </a:r>
            <a:r>
              <a:rPr lang="en-GB" sz="1000" i="1" kern="100" dirty="0">
                <a:effectLst/>
                <a:latin typeface="Arial" panose="020B0604020202020204" pitchFamily="34" charset="0"/>
                <a:ea typeface="Calibri" panose="020F0502020204030204" pitchFamily="34" charset="0"/>
                <a:cs typeface="Arial" panose="020B0604020202020204" pitchFamily="34" charset="0"/>
              </a:rPr>
              <a:t>Sequencing all 24 human chromosomes uncovers rare disorders.</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a:t>
            </a:r>
            <a:r>
              <a:rPr lang="en-GB" sz="1000" i="1" kern="100" dirty="0">
                <a:effectLst/>
                <a:latin typeface="Arial" panose="020B0604020202020204" pitchFamily="34" charset="0"/>
                <a:ea typeface="Calibri" panose="020F0502020204030204" pitchFamily="34" charset="0"/>
                <a:cs typeface="Arial" panose="020B0604020202020204" pitchFamily="34" charset="0"/>
              </a:rPr>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https://www.nih.gov/news-events/news-releases/sequencing-all-24-human-chromosomes-uncovers-rare-disorders</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19</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effectLst/>
                <a:latin typeface="Arial" panose="020B0604020202020204" pitchFamily="34" charset="0"/>
                <a:ea typeface="Calibri" panose="020F0502020204030204" pitchFamily="34" charset="0"/>
                <a:cs typeface="Arial" panose="020B0604020202020204" pitchFamily="34" charset="0"/>
              </a:rPr>
              <a:t>NHS (2023a) </a:t>
            </a:r>
            <a:r>
              <a:rPr lang="en-GB" sz="1000" i="1" kern="100" dirty="0">
                <a:effectLst/>
                <a:latin typeface="Arial" panose="020B0604020202020204" pitchFamily="34" charset="0"/>
                <a:ea typeface="Calibri" panose="020F0502020204030204" pitchFamily="34" charset="0"/>
                <a:cs typeface="Arial" panose="020B0604020202020204" pitchFamily="34" charset="0"/>
              </a:rPr>
              <a:t>What is Down 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https://www.nhs.uk/conditions/downs-syndrome/</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26</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April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effectLst/>
                <a:latin typeface="Arial" panose="020B0604020202020204" pitchFamily="34" charset="0"/>
                <a:ea typeface="Calibri" panose="020F0502020204030204" pitchFamily="34" charset="0"/>
                <a:cs typeface="Arial" panose="020B0604020202020204" pitchFamily="34" charset="0"/>
              </a:rPr>
              <a:t>NHS (2023b) </a:t>
            </a:r>
            <a:r>
              <a:rPr lang="en-GB" sz="1000" i="1" kern="100" dirty="0">
                <a:effectLst/>
                <a:latin typeface="Arial" panose="020B0604020202020204" pitchFamily="34" charset="0"/>
                <a:ea typeface="Calibri" panose="020F0502020204030204" pitchFamily="34" charset="0"/>
                <a:cs typeface="Arial" panose="020B0604020202020204" pitchFamily="34" charset="0"/>
              </a:rPr>
              <a:t>How to help children and young people.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https://www.nhs.uk/conditions/downs-syndrome/how-to-help-children-and-young-people/</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4</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p:txBody>
      </p:sp>
      <p:sp>
        <p:nvSpPr>
          <p:cNvPr id="6" name="TextBox 5">
            <a:extLst>
              <a:ext uri="{FF2B5EF4-FFF2-40B4-BE49-F238E27FC236}">
                <a16:creationId xmlns:a16="http://schemas.microsoft.com/office/drawing/2014/main" id="{09C86645-11D6-A8B0-3EBC-E9C03F82BED7}"/>
              </a:ext>
            </a:extLst>
          </p:cNvPr>
          <p:cNvSpPr txBox="1"/>
          <p:nvPr/>
        </p:nvSpPr>
        <p:spPr>
          <a:xfrm>
            <a:off x="189782" y="5744672"/>
            <a:ext cx="10731260" cy="1015663"/>
          </a:xfrm>
          <a:prstGeom prst="rect">
            <a:avLst/>
          </a:prstGeom>
          <a:noFill/>
        </p:spPr>
        <p:txBody>
          <a:bodyPr wrap="square" rtlCol="0">
            <a:spAutoFit/>
          </a:bodyPr>
          <a:lstStyle/>
          <a:p>
            <a:r>
              <a:rPr lang="en-US" sz="1000" kern="100" dirty="0">
                <a:effectLst/>
                <a:latin typeface="Arial" panose="020B0604020202020204" pitchFamily="34" charset="0"/>
                <a:ea typeface="Calibri" panose="020F0502020204030204" pitchFamily="34" charset="0"/>
                <a:cs typeface="Arial" panose="020B0604020202020204" pitchFamily="34" charset="0"/>
              </a:rPr>
              <a:t>Oliver, M. (2013) ‘The social model of disability: thirty years on’, </a:t>
            </a:r>
            <a:r>
              <a:rPr lang="en-US" sz="1000" i="1" kern="100" dirty="0">
                <a:effectLst/>
                <a:latin typeface="Arial" panose="020B0604020202020204" pitchFamily="34" charset="0"/>
                <a:ea typeface="Calibri" panose="020F0502020204030204" pitchFamily="34" charset="0"/>
                <a:cs typeface="Arial" panose="020B0604020202020204" pitchFamily="34" charset="0"/>
              </a:rPr>
              <a:t>Disability and Society</a:t>
            </a:r>
            <a:r>
              <a:rPr lang="en-US" sz="1000" kern="100" dirty="0">
                <a:effectLst/>
                <a:latin typeface="Arial" panose="020B0604020202020204" pitchFamily="34" charset="0"/>
                <a:ea typeface="Calibri" panose="020F0502020204030204" pitchFamily="34" charset="0"/>
                <a:cs typeface="Arial" panose="020B0604020202020204" pitchFamily="34" charset="0"/>
              </a:rPr>
              <a:t>, 28(7), pp. 1024-1026. DOI: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4"/>
              </a:rPr>
              <a:t>https://doi.org/10.1080/09687599.2013.818773</a:t>
            </a:r>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Pinnock, E. (2022) </a:t>
            </a:r>
            <a:r>
              <a:rPr lang="en-US" sz="1000" i="1" kern="100" dirty="0">
                <a:effectLst/>
                <a:latin typeface="Arial" panose="020B0604020202020204" pitchFamily="34" charset="0"/>
                <a:ea typeface="Calibri" panose="020F0502020204030204" pitchFamily="34" charset="0"/>
                <a:cs typeface="Arial" panose="020B0604020202020204" pitchFamily="34" charset="0"/>
              </a:rPr>
              <a:t>Down Syndrome in the Classroom. </a:t>
            </a:r>
            <a:r>
              <a:rPr lang="en-US" sz="1000" kern="100" dirty="0">
                <a:effectLst/>
                <a:latin typeface="Arial" panose="020B0604020202020204" pitchFamily="34" charset="0"/>
                <a:ea typeface="Calibri" panose="020F0502020204030204" pitchFamily="34" charset="0"/>
                <a:cs typeface="Arial" panose="020B0604020202020204" pitchFamily="34" charset="0"/>
              </a:rPr>
              <a:t>Available at: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5"/>
              </a:rPr>
              <a:t>https://essentialeducationgroup.com/down-syndrome-in-the-classroom/#:~:text=Down%20syndrome%20students%20gain%20far,in%20reading%20and%20writing%20ability</a:t>
            </a:r>
            <a:r>
              <a:rPr lang="en-US" sz="1000" kern="100" dirty="0">
                <a:effectLst/>
                <a:latin typeface="Arial" panose="020B0604020202020204" pitchFamily="34" charset="0"/>
                <a:ea typeface="Calibri" panose="020F0502020204030204" pitchFamily="34" charset="0"/>
                <a:cs typeface="Arial" panose="020B0604020202020204" pitchFamily="34" charset="0"/>
              </a:rPr>
              <a:t>. (Accessed on: 16</a:t>
            </a:r>
            <a:r>
              <a:rPr lang="en-US"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kern="100" dirty="0">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Scope (2022) </a:t>
            </a:r>
            <a:r>
              <a:rPr lang="en-US" sz="1000" i="1" kern="100" dirty="0">
                <a:effectLst/>
                <a:latin typeface="Arial" panose="020B0604020202020204" pitchFamily="34" charset="0"/>
                <a:ea typeface="Calibri" panose="020F0502020204030204" pitchFamily="34" charset="0"/>
                <a:cs typeface="Arial" panose="020B0604020202020204" pitchFamily="34" charset="0"/>
              </a:rPr>
              <a:t>Getting a diagnosis for your child.</a:t>
            </a:r>
            <a:r>
              <a:rPr lang="en-US"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6"/>
              </a:rPr>
              <a:t>https://www.scope.org.uk/advice-and-support/getting-child-diagnosis/</a:t>
            </a:r>
            <a:r>
              <a:rPr lang="en-US" sz="1000" kern="100" dirty="0">
                <a:effectLst/>
                <a:latin typeface="Arial" panose="020B0604020202020204" pitchFamily="34" charset="0"/>
                <a:ea typeface="Calibri" panose="020F0502020204030204" pitchFamily="34" charset="0"/>
                <a:cs typeface="Arial" panose="020B0604020202020204" pitchFamily="34" charset="0"/>
              </a:rPr>
              <a:t> (Accessed on: 5</a:t>
            </a:r>
            <a:r>
              <a:rPr lang="en-US"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kern="100" dirty="0">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404463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BB5EAD9-302F-27C5-1609-146C1A657047}"/>
              </a:ext>
            </a:extLst>
          </p:cNvPr>
          <p:cNvSpPr txBox="1"/>
          <p:nvPr/>
        </p:nvSpPr>
        <p:spPr>
          <a:xfrm>
            <a:off x="172528" y="155276"/>
            <a:ext cx="10938295" cy="1938992"/>
          </a:xfrm>
          <a:prstGeom prst="rect">
            <a:avLst/>
          </a:prstGeom>
          <a:noFill/>
        </p:spPr>
        <p:txBody>
          <a:bodyPr wrap="square" rtlCol="0">
            <a:spAutoFit/>
          </a:bodyPr>
          <a:lstStyle/>
          <a:p>
            <a:r>
              <a:rPr lang="en-US" sz="1000" kern="100" dirty="0">
                <a:effectLst/>
                <a:latin typeface="Arial" panose="020B0604020202020204" pitchFamily="34" charset="0"/>
                <a:ea typeface="Calibri" panose="020F0502020204030204" pitchFamily="34" charset="0"/>
                <a:cs typeface="Arial" panose="020B0604020202020204" pitchFamily="34" charset="0"/>
              </a:rPr>
              <a:t>Shape Arts (no date) </a:t>
            </a:r>
            <a:r>
              <a:rPr lang="en-US" sz="1000" i="1" kern="100" dirty="0">
                <a:effectLst/>
                <a:latin typeface="Arial" panose="020B0604020202020204" pitchFamily="34" charset="0"/>
                <a:ea typeface="Calibri" panose="020F0502020204030204" pitchFamily="34" charset="0"/>
                <a:cs typeface="Arial" panose="020B0604020202020204" pitchFamily="34" charset="0"/>
              </a:rPr>
              <a:t>Social Model of Disability Easy Read.</a:t>
            </a:r>
            <a:r>
              <a:rPr lang="en-US"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https://www.shapearts.org.uk/news/social-model-of-disability-easy-read#:~:text=The%20Social%20Model%20shows%20us,less%20able%20to%20do%20things</a:t>
            </a:r>
            <a:r>
              <a:rPr lang="en-US" sz="1000" kern="100" dirty="0">
                <a:effectLst/>
                <a:latin typeface="Arial" panose="020B0604020202020204" pitchFamily="34" charset="0"/>
                <a:ea typeface="Calibri" panose="020F0502020204030204" pitchFamily="34" charset="0"/>
                <a:cs typeface="Arial" panose="020B0604020202020204" pitchFamily="34" charset="0"/>
              </a:rPr>
              <a:t>. (Accessed on: 16</a:t>
            </a:r>
            <a:r>
              <a:rPr lang="en-US"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kern="100" dirty="0">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err="1">
                <a:effectLst/>
                <a:latin typeface="Arial" panose="020B0604020202020204" pitchFamily="34" charset="0"/>
                <a:ea typeface="Calibri" panose="020F0502020204030204" pitchFamily="34" charset="0"/>
                <a:cs typeface="Arial" panose="020B0604020202020204" pitchFamily="34" charset="0"/>
              </a:rPr>
              <a:t>Sherred</a:t>
            </a:r>
            <a:r>
              <a:rPr lang="en-US" sz="1000" kern="100" dirty="0">
                <a:effectLst/>
                <a:latin typeface="Arial" panose="020B0604020202020204" pitchFamily="34" charset="0"/>
                <a:ea typeface="Calibri" panose="020F0502020204030204" pitchFamily="34" charset="0"/>
                <a:cs typeface="Arial" panose="020B0604020202020204" pitchFamily="34" charset="0"/>
              </a:rPr>
              <a:t>, L. (2021) </a:t>
            </a:r>
            <a:r>
              <a:rPr lang="en-US" sz="1000" i="1" kern="100" dirty="0">
                <a:effectLst/>
                <a:latin typeface="Arial" panose="020B0604020202020204" pitchFamily="34" charset="0"/>
                <a:ea typeface="Calibri" panose="020F0502020204030204" pitchFamily="34" charset="0"/>
                <a:cs typeface="Arial" panose="020B0604020202020204" pitchFamily="34" charset="0"/>
              </a:rPr>
              <a:t>How Speech and Language Deficits Can Affect a Child’s Academic Success.</a:t>
            </a:r>
            <a:r>
              <a:rPr lang="en-US"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https://www.gettingsmart.com/2021/01/20/how-speech-and-language-deficits-can-affect-a-childs-academic-success/</a:t>
            </a:r>
            <a:r>
              <a:rPr lang="en-US" sz="1000" kern="100" dirty="0">
                <a:effectLst/>
                <a:latin typeface="Arial" panose="020B0604020202020204" pitchFamily="34" charset="0"/>
                <a:ea typeface="Calibri" panose="020F0502020204030204" pitchFamily="34" charset="0"/>
                <a:cs typeface="Arial" panose="020B0604020202020204" pitchFamily="34" charset="0"/>
              </a:rPr>
              <a:t> (Accessed on: 6</a:t>
            </a:r>
            <a:r>
              <a:rPr lang="en-US"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kern="100" dirty="0">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US" sz="1000" kern="100" dirty="0">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effectLst/>
                <a:latin typeface="Arial" panose="020B0604020202020204" pitchFamily="34" charset="0"/>
                <a:ea typeface="Calibri" panose="020F0502020204030204" pitchFamily="34" charset="0"/>
                <a:cs typeface="Arial" panose="020B0604020202020204" pitchFamily="34" charset="0"/>
              </a:rPr>
              <a:t>Swansea Council (2023) </a:t>
            </a:r>
            <a:r>
              <a:rPr lang="en-GB" sz="1000" i="1" kern="100" dirty="0">
                <a:effectLst/>
                <a:latin typeface="Arial" panose="020B0604020202020204" pitchFamily="34" charset="0"/>
                <a:ea typeface="Calibri" panose="020F0502020204030204" pitchFamily="34" charset="0"/>
                <a:cs typeface="Arial" panose="020B0604020202020204" pitchFamily="34" charset="0"/>
              </a:rPr>
              <a:t>ALN- Early Years.</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https://www.swansea.gov.uk/article/3321/How-do-I-choose-a-setting#cookie-consents-updated</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19</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r>
              <a:rPr lang="en-GB" sz="1000" b="1" kern="100" dirty="0">
                <a:solidFill>
                  <a:srgbClr val="FF0000"/>
                </a:solidFill>
                <a:effectLst/>
                <a:latin typeface="Arial" panose="020B0604020202020204" pitchFamily="34" charset="0"/>
                <a:ea typeface="Calibri" panose="020F0502020204030204" pitchFamily="34" charset="0"/>
                <a:cs typeface="Arial" panose="020B0604020202020204" pitchFamily="34" charset="0"/>
              </a:rPr>
              <a:t>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GB" sz="1000" kern="100" dirty="0">
                <a:effectLst/>
                <a:latin typeface="Arial" panose="020B0604020202020204" pitchFamily="34" charset="0"/>
                <a:ea typeface="Calibri" panose="020F0502020204030204" pitchFamily="34" charset="0"/>
                <a:cs typeface="Arial" panose="020B0604020202020204" pitchFamily="34" charset="0"/>
              </a:rPr>
              <a:t>Welsh Government (2015) </a:t>
            </a:r>
            <a:r>
              <a:rPr lang="en-GB" sz="1000" i="1" kern="100" dirty="0">
                <a:effectLst/>
                <a:latin typeface="Arial" panose="020B0604020202020204" pitchFamily="34" charset="0"/>
                <a:ea typeface="Calibri" panose="020F0502020204030204" pitchFamily="34" charset="0"/>
                <a:cs typeface="Arial" panose="020B0604020202020204" pitchFamily="34" charset="0"/>
              </a:rPr>
              <a:t>Evaluating the Foundation Phase</a:t>
            </a:r>
            <a:r>
              <a:rPr lang="en-GB" sz="10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https://dera.ioe.ac.uk/id/eprint/23035/3/150514-foundation-phase-final-en_Redacted.pdf</a:t>
            </a:r>
            <a:r>
              <a:rPr lang="en-GB" sz="1000" kern="100" dirty="0">
                <a:effectLst/>
                <a:latin typeface="Arial" panose="020B0604020202020204" pitchFamily="34" charset="0"/>
                <a:ea typeface="Calibri" panose="020F0502020204030204" pitchFamily="34" charset="0"/>
                <a:cs typeface="Arial" panose="020B0604020202020204" pitchFamily="34" charset="0"/>
              </a:rPr>
              <a:t> (Accessed on: 6</a:t>
            </a:r>
            <a:r>
              <a:rPr lang="en-GB"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000" kern="100" dirty="0">
                <a:effectLst/>
                <a:latin typeface="Arial" panose="020B0604020202020204" pitchFamily="34" charset="0"/>
                <a:ea typeface="Calibri" panose="020F0502020204030204" pitchFamily="34" charset="0"/>
                <a:cs typeface="Arial" panose="020B0604020202020204" pitchFamily="34" charset="0"/>
              </a:rPr>
              <a:t> May 2023) </a:t>
            </a:r>
          </a:p>
          <a:p>
            <a:r>
              <a:rPr lang="en-GB" sz="1000" kern="100" dirty="0">
                <a:effectLst/>
                <a:latin typeface="Arial" panose="020B0604020202020204" pitchFamily="34" charset="0"/>
                <a:ea typeface="Calibri" panose="020F0502020204030204" pitchFamily="34" charset="0"/>
                <a:cs typeface="Arial" panose="020B0604020202020204" pitchFamily="34" charset="0"/>
              </a:rPr>
              <a:t> </a:t>
            </a:r>
          </a:p>
          <a:p>
            <a:r>
              <a:rPr lang="en-US" sz="1000" kern="100" dirty="0">
                <a:effectLst/>
                <a:latin typeface="Arial" panose="020B0604020202020204" pitchFamily="34" charset="0"/>
                <a:ea typeface="Calibri" panose="020F0502020204030204" pitchFamily="34" charset="0"/>
                <a:cs typeface="Arial" panose="020B0604020202020204" pitchFamily="34" charset="0"/>
              </a:rPr>
              <a:t>Welsh Government (2021) </a:t>
            </a:r>
            <a:r>
              <a:rPr lang="en-US" sz="1000" i="1" kern="100" dirty="0">
                <a:effectLst/>
                <a:latin typeface="Arial" panose="020B0604020202020204" pitchFamily="34" charset="0"/>
                <a:ea typeface="Calibri" panose="020F0502020204030204" pitchFamily="34" charset="0"/>
                <a:cs typeface="Arial" panose="020B0604020202020204" pitchFamily="34" charset="0"/>
              </a:rPr>
              <a:t>Additional learning needs (ALN) system: parents guide. </a:t>
            </a:r>
            <a:r>
              <a:rPr lang="en-US" sz="1000" kern="100" dirty="0">
                <a:effectLst/>
                <a:latin typeface="Arial" panose="020B0604020202020204" pitchFamily="34" charset="0"/>
                <a:ea typeface="Calibri" panose="020F0502020204030204" pitchFamily="34" charset="0"/>
                <a:cs typeface="Arial" panose="020B0604020202020204" pitchFamily="34" charset="0"/>
              </a:rPr>
              <a:t>Available at: </a:t>
            </a:r>
            <a:r>
              <a:rPr lang="en-US" sz="10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https://www.gov.wales/sites/default/files/pdf-versions/2022/1/2/1642504560/additional-learning-needs-aln-system-parents-guide.pdf</a:t>
            </a:r>
            <a:r>
              <a:rPr lang="en-US" sz="1000" kern="100" dirty="0">
                <a:effectLst/>
                <a:latin typeface="Arial" panose="020B0604020202020204" pitchFamily="34" charset="0"/>
                <a:ea typeface="Calibri" panose="020F0502020204030204" pitchFamily="34" charset="0"/>
                <a:cs typeface="Arial" panose="020B0604020202020204" pitchFamily="34" charset="0"/>
              </a:rPr>
              <a:t> (Accessed on: 5</a:t>
            </a:r>
            <a:r>
              <a:rPr lang="en-US" sz="1000" kern="100" baseline="30000" dirty="0">
                <a:effectLst/>
                <a:latin typeface="Arial" panose="020B0604020202020204" pitchFamily="34" charset="0"/>
                <a:ea typeface="Calibri" panose="020F0502020204030204" pitchFamily="34" charset="0"/>
                <a:cs typeface="Arial" panose="020B0604020202020204" pitchFamily="34" charset="0"/>
              </a:rPr>
              <a:t>th</a:t>
            </a:r>
            <a:r>
              <a:rPr lang="en-US" sz="1000" kern="100" dirty="0">
                <a:effectLst/>
                <a:latin typeface="Arial" panose="020B0604020202020204" pitchFamily="34" charset="0"/>
                <a:ea typeface="Calibri" panose="020F0502020204030204" pitchFamily="34" charset="0"/>
                <a:cs typeface="Arial" panose="020B0604020202020204" pitchFamily="34" charset="0"/>
              </a:rPr>
              <a:t> May 2023) </a:t>
            </a:r>
            <a:endParaRPr lang="en-GB" sz="10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5" name="TextBox 4">
            <a:extLst>
              <a:ext uri="{FF2B5EF4-FFF2-40B4-BE49-F238E27FC236}">
                <a16:creationId xmlns:a16="http://schemas.microsoft.com/office/drawing/2014/main" id="{EAC705FB-DB1B-9B39-DEF5-6200D03AF2AB}"/>
              </a:ext>
            </a:extLst>
          </p:cNvPr>
          <p:cNvSpPr txBox="1"/>
          <p:nvPr/>
        </p:nvSpPr>
        <p:spPr>
          <a:xfrm>
            <a:off x="172528" y="2094268"/>
            <a:ext cx="10696755" cy="677108"/>
          </a:xfrm>
          <a:prstGeom prst="rect">
            <a:avLst/>
          </a:prstGeom>
          <a:noFill/>
        </p:spPr>
        <p:txBody>
          <a:bodyPr wrap="square" rtlCol="0">
            <a:spAutoFit/>
          </a:bodyPr>
          <a:lstStyle/>
          <a:p>
            <a:r>
              <a:rPr lang="en-US"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Welsh Government (2022) </a:t>
            </a:r>
            <a:r>
              <a:rPr lang="en-GB" sz="10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additional learning needs transformation programme: frequently asked questions. </a:t>
            </a:r>
            <a:r>
              <a:rPr lang="en-GB" sz="1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a:t>
            </a:r>
            <a:r>
              <a:rPr lang="en-GB" sz="1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https://www.gov.wales/additional-learning-needs-transformation-programme-frequently-asked-questions-html#:~:text=The%20additional%20learning%20needs%20(ALN,%2For%20disabilities%20(LDD</a:t>
            </a:r>
            <a:r>
              <a:rPr lang="en-GB" sz="1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on: 19</a:t>
            </a:r>
            <a:r>
              <a:rPr lang="en-GB" sz="1000" kern="100" baseline="30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a:t>
            </a:r>
            <a:r>
              <a:rPr lang="en-GB" sz="1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May 2023) </a:t>
            </a:r>
            <a:endParaRPr lang="en-GB" sz="1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76507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33271</TotalTime>
  <Words>2824</Words>
  <Application>Microsoft Macintosh PowerPoint</Application>
  <PresentationFormat>Widescreen</PresentationFormat>
  <Paragraphs>88</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Bradley Hand ITC</vt:lpstr>
      <vt:lpstr>Calibri</vt:lpstr>
      <vt:lpstr>Calibri Light</vt:lpstr>
      <vt:lpstr>Office Theme</vt:lpstr>
      <vt:lpstr>PowerPoint Presentation</vt:lpstr>
      <vt:lpstr>Reference List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Chelsea Davies (2106921)</dc:creator>
  <cp:lastModifiedBy>Chelsea Davies (2106921)</cp:lastModifiedBy>
  <cp:revision>35</cp:revision>
  <dcterms:created xsi:type="dcterms:W3CDTF">2023-04-26T19:20:57Z</dcterms:created>
  <dcterms:modified xsi:type="dcterms:W3CDTF">2023-05-20T08:16:02Z</dcterms:modified>
</cp:coreProperties>
</file>