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notesMasterIdLst>
    <p:notesMasterId r:id="rId37"/>
  </p:notesMasterIdLst>
  <p:sldIdLst>
    <p:sldId id="280" r:id="rId5"/>
    <p:sldId id="259" r:id="rId6"/>
    <p:sldId id="288" r:id="rId7"/>
    <p:sldId id="287" r:id="rId8"/>
    <p:sldId id="282" r:id="rId9"/>
    <p:sldId id="281" r:id="rId10"/>
    <p:sldId id="263" r:id="rId11"/>
    <p:sldId id="265" r:id="rId12"/>
    <p:sldId id="266" r:id="rId13"/>
    <p:sldId id="269" r:id="rId14"/>
    <p:sldId id="277" r:id="rId15"/>
    <p:sldId id="271" r:id="rId16"/>
    <p:sldId id="270" r:id="rId17"/>
    <p:sldId id="264" r:id="rId18"/>
    <p:sldId id="261" r:id="rId19"/>
    <p:sldId id="262" r:id="rId20"/>
    <p:sldId id="293" r:id="rId21"/>
    <p:sldId id="290" r:id="rId22"/>
    <p:sldId id="273" r:id="rId23"/>
    <p:sldId id="274" r:id="rId24"/>
    <p:sldId id="275" r:id="rId25"/>
    <p:sldId id="291" r:id="rId26"/>
    <p:sldId id="278" r:id="rId27"/>
    <p:sldId id="292" r:id="rId28"/>
    <p:sldId id="279" r:id="rId29"/>
    <p:sldId id="276" r:id="rId30"/>
    <p:sldId id="283" r:id="rId31"/>
    <p:sldId id="284" r:id="rId32"/>
    <p:sldId id="286" r:id="rId33"/>
    <p:sldId id="285" r:id="rId34"/>
    <p:sldId id="289" r:id="rId35"/>
    <p:sldId id="29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4DA59-18C0-404D-BE30-7B6936773618}" v="8" dt="2025-01-26T15:50:49.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58" autoAdjust="0"/>
    <p:restoredTop sz="94661" autoAdjust="0"/>
  </p:normalViewPr>
  <p:slideViewPr>
    <p:cSldViewPr snapToGrid="0">
      <p:cViewPr varScale="1">
        <p:scale>
          <a:sx n="83" d="100"/>
          <a:sy n="83" d="100"/>
        </p:scale>
        <p:origin x="126"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84426E-9BF3-4E51-A4B7-13FF723EC7E2}" type="datetimeFigureOut">
              <a:rPr lang="en-GB" smtClean="0"/>
              <a:t>04/02/2025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95DBEB-F963-499E-9813-B42AA2CEA13E}" type="slidenum">
              <a:rPr lang="en-GB" smtClean="0"/>
              <a:t>‹#›</a:t>
            </a:fld>
            <a:endParaRPr lang="en-GB" dirty="0"/>
          </a:p>
        </p:txBody>
      </p:sp>
    </p:spTree>
    <p:extLst>
      <p:ext uri="{BB962C8B-B14F-4D97-AF65-F5344CB8AC3E}">
        <p14:creationId xmlns:p14="http://schemas.microsoft.com/office/powerpoint/2010/main" val="1905286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5DBEB-F963-499E-9813-B42AA2CEA13E}" type="slidenum">
              <a:rPr lang="en-GB" smtClean="0"/>
              <a:t>1</a:t>
            </a:fld>
            <a:endParaRPr lang="en-GB" dirty="0"/>
          </a:p>
        </p:txBody>
      </p:sp>
    </p:spTree>
    <p:extLst>
      <p:ext uri="{BB962C8B-B14F-4D97-AF65-F5344CB8AC3E}">
        <p14:creationId xmlns:p14="http://schemas.microsoft.com/office/powerpoint/2010/main" val="1431805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5DBEB-F963-499E-9813-B42AA2CEA13E}" type="slidenum">
              <a:rPr lang="en-GB" smtClean="0"/>
              <a:t>2</a:t>
            </a:fld>
            <a:endParaRPr lang="en-GB" dirty="0"/>
          </a:p>
        </p:txBody>
      </p:sp>
    </p:spTree>
    <p:extLst>
      <p:ext uri="{BB962C8B-B14F-4D97-AF65-F5344CB8AC3E}">
        <p14:creationId xmlns:p14="http://schemas.microsoft.com/office/powerpoint/2010/main" val="3858555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5DBEB-F963-499E-9813-B42AA2CEA13E}" type="slidenum">
              <a:rPr lang="en-GB" smtClean="0"/>
              <a:t>4</a:t>
            </a:fld>
            <a:endParaRPr lang="en-GB" dirty="0"/>
          </a:p>
        </p:txBody>
      </p:sp>
    </p:spTree>
    <p:extLst>
      <p:ext uri="{BB962C8B-B14F-4D97-AF65-F5344CB8AC3E}">
        <p14:creationId xmlns:p14="http://schemas.microsoft.com/office/powerpoint/2010/main" val="2727891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5DBEB-F963-499E-9813-B42AA2CEA13E}" type="slidenum">
              <a:rPr lang="en-GB" smtClean="0"/>
              <a:t>6</a:t>
            </a:fld>
            <a:endParaRPr lang="en-GB" dirty="0"/>
          </a:p>
        </p:txBody>
      </p:sp>
    </p:spTree>
    <p:extLst>
      <p:ext uri="{BB962C8B-B14F-4D97-AF65-F5344CB8AC3E}">
        <p14:creationId xmlns:p14="http://schemas.microsoft.com/office/powerpoint/2010/main" val="187690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5DBEB-F963-499E-9813-B42AA2CEA13E}" type="slidenum">
              <a:rPr lang="en-GB" smtClean="0"/>
              <a:t>20</a:t>
            </a:fld>
            <a:endParaRPr lang="en-GB" dirty="0"/>
          </a:p>
        </p:txBody>
      </p:sp>
    </p:spTree>
    <p:extLst>
      <p:ext uri="{BB962C8B-B14F-4D97-AF65-F5344CB8AC3E}">
        <p14:creationId xmlns:p14="http://schemas.microsoft.com/office/powerpoint/2010/main" val="1007644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5DBEB-F963-499E-9813-B42AA2CEA13E}" type="slidenum">
              <a:rPr lang="en-GB" smtClean="0"/>
              <a:t>21</a:t>
            </a:fld>
            <a:endParaRPr lang="en-GB" dirty="0"/>
          </a:p>
        </p:txBody>
      </p:sp>
    </p:spTree>
    <p:extLst>
      <p:ext uri="{BB962C8B-B14F-4D97-AF65-F5344CB8AC3E}">
        <p14:creationId xmlns:p14="http://schemas.microsoft.com/office/powerpoint/2010/main" val="3040668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44502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281715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084733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4267479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62296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58232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863571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dirty="0"/>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4043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dirty="0"/>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4726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043542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2/4/2025</a:t>
            </a:fld>
            <a:endParaRPr lang="en-US" dirty="0"/>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1122723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2/4/2025</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6963769"/>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4" r:id="rId6"/>
    <p:sldLayoutId id="2147483690" r:id="rId7"/>
    <p:sldLayoutId id="2147483691" r:id="rId8"/>
    <p:sldLayoutId id="2147483692" r:id="rId9"/>
    <p:sldLayoutId id="2147483693" r:id="rId10"/>
    <p:sldLayoutId id="214748369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hyperlink" Target="https://rosarubicondior.blogspot.com/2023/04/human-evolution-in-africa-how-hunter.html" TargetMode="External"/><Relationship Id="rId7" Type="http://schemas.openxmlformats.org/officeDocument/2006/relationships/hyperlink" Target="https://creativecommons.org/licenses/by-sa/3.0/" TargetMode="External"/><Relationship Id="rId2" Type="http://schemas.openxmlformats.org/officeDocument/2006/relationships/image" Target="../media/image1.jpg"/><Relationship Id="rId1" Type="http://schemas.openxmlformats.org/officeDocument/2006/relationships/slideLayout" Target="../slideLayouts/slideLayout4.xml"/><Relationship Id="rId6" Type="http://schemas.openxmlformats.org/officeDocument/2006/relationships/hyperlink" Target="https://creativecommons.org/licenses/by-nc-nd/3.0/" TargetMode="External"/><Relationship Id="rId5" Type="http://schemas.openxmlformats.org/officeDocument/2006/relationships/hyperlink" Target="https://riadzany.blogspot.com/2017/02/moroccans-and-arabic-genome.html" TargetMode="Externa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Hunter-gatherer"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en/photo/743696"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hyperlink" Target="https://www.samuelecorona.com/i-5-obiettivi-terapeutici-di-john-bowlby/" TargetMode="External"/><Relationship Id="rId2" Type="http://schemas.openxmlformats.org/officeDocument/2006/relationships/image" Target="../media/image7.jpg"/><Relationship Id="rId1" Type="http://schemas.openxmlformats.org/officeDocument/2006/relationships/slideLayout" Target="../slideLayouts/slideLayout3.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walkingpoland/26178572047" TargetMode="External"/><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pexels.com/video/mother-holding-baby-in-arms-7281352/" TargetMode="External"/><Relationship Id="rId2" Type="http://schemas.openxmlformats.org/officeDocument/2006/relationships/image" Target="../media/image13.jpeg"/><Relationship Id="rId1" Type="http://schemas.openxmlformats.org/officeDocument/2006/relationships/slideLayout" Target="../slideLayouts/slideLayout4.xml"/><Relationship Id="rId6" Type="http://schemas.openxmlformats.org/officeDocument/2006/relationships/hyperlink" Target="https://creativecommons.org/licenses/by/3.0/" TargetMode="External"/><Relationship Id="rId5" Type="http://schemas.openxmlformats.org/officeDocument/2006/relationships/hyperlink" Target="https://www.flickr.com/photos/hdptcar/2529980825" TargetMode="External"/><Relationship Id="rId4" Type="http://schemas.openxmlformats.org/officeDocument/2006/relationships/image" Target="../media/image14.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open.maricopa.edu/culturepsychology/part/research-methods-and-culture/" TargetMode="External"/><Relationship Id="rId2" Type="http://schemas.openxmlformats.org/officeDocument/2006/relationships/image" Target="../media/image16.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pxhere.com/ko/photo/979253" TargetMode="External"/><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researchoutreach.org/articles/meltdown-moments-emotions-perinatal-mums/"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C018-A6D2-C64D-F460-373CD45AF79A}"/>
              </a:ext>
            </a:extLst>
          </p:cNvPr>
          <p:cNvSpPr>
            <a:spLocks noGrp="1"/>
          </p:cNvSpPr>
          <p:nvPr>
            <p:ph type="title"/>
          </p:nvPr>
        </p:nvSpPr>
        <p:spPr/>
        <p:txBody>
          <a:bodyPr>
            <a:normAutofit fontScale="90000"/>
          </a:bodyPr>
          <a:lstStyle/>
          <a:p>
            <a:r>
              <a:rPr lang="en-GB" dirty="0"/>
              <a:t>                </a:t>
            </a:r>
            <a:r>
              <a:rPr lang="en-GB" sz="8000" dirty="0"/>
              <a:t>Sean Bicknell</a:t>
            </a:r>
            <a:br>
              <a:rPr lang="en-GB" dirty="0"/>
            </a:br>
            <a:br>
              <a:rPr lang="en-GB" dirty="0"/>
            </a:br>
            <a:r>
              <a:rPr lang="en-GB" dirty="0"/>
              <a:t>How is Attachment Theory Universally and Culturally applicable </a:t>
            </a:r>
          </a:p>
        </p:txBody>
      </p:sp>
    </p:spTree>
    <p:extLst>
      <p:ext uri="{BB962C8B-B14F-4D97-AF65-F5344CB8AC3E}">
        <p14:creationId xmlns:p14="http://schemas.microsoft.com/office/powerpoint/2010/main" val="1819266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C171-8CBD-3A48-1E74-DF1D931CAB3A}"/>
              </a:ext>
            </a:extLst>
          </p:cNvPr>
          <p:cNvSpPr>
            <a:spLocks noGrp="1"/>
          </p:cNvSpPr>
          <p:nvPr>
            <p:ph type="title"/>
          </p:nvPr>
        </p:nvSpPr>
        <p:spPr/>
        <p:txBody>
          <a:bodyPr/>
          <a:lstStyle/>
          <a:p>
            <a:r>
              <a:rPr lang="en-GB" dirty="0"/>
              <a:t>Archaeology and Hunter-gatherer </a:t>
            </a:r>
            <a:br>
              <a:rPr lang="en-GB" dirty="0"/>
            </a:br>
            <a:r>
              <a:rPr lang="en-GB" dirty="0"/>
              <a:t>         Western Perspective </a:t>
            </a:r>
          </a:p>
        </p:txBody>
      </p:sp>
    </p:spTree>
    <p:extLst>
      <p:ext uri="{BB962C8B-B14F-4D97-AF65-F5344CB8AC3E}">
        <p14:creationId xmlns:p14="http://schemas.microsoft.com/office/powerpoint/2010/main" val="693325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81058-D3F2-5521-D519-1BA0E497C6D8}"/>
              </a:ext>
            </a:extLst>
          </p:cNvPr>
          <p:cNvSpPr>
            <a:spLocks noGrp="1"/>
          </p:cNvSpPr>
          <p:nvPr>
            <p:ph type="title"/>
          </p:nvPr>
        </p:nvSpPr>
        <p:spPr>
          <a:xfrm>
            <a:off x="4477771" y="895440"/>
            <a:ext cx="6037830" cy="1540783"/>
          </a:xfrm>
        </p:spPr>
        <p:txBody>
          <a:bodyPr vert="horz" lIns="91440" tIns="45720" rIns="91440" bIns="45720" rtlCol="0" anchor="b">
            <a:normAutofit/>
          </a:bodyPr>
          <a:lstStyle/>
          <a:p>
            <a:r>
              <a:rPr lang="en-US" dirty="0"/>
              <a:t>200,000 years </a:t>
            </a:r>
            <a:endParaRPr lang="en-US" sz="4400" kern="1200" dirty="0">
              <a:latin typeface="+mj-lt"/>
              <a:ea typeface="+mj-ea"/>
              <a:cs typeface="+mj-cs"/>
            </a:endParaRPr>
          </a:p>
        </p:txBody>
      </p:sp>
      <p:pic>
        <p:nvPicPr>
          <p:cNvPr id="6" name="Content Placeholder 5" descr="A collection of ancient artifacts&#10;&#10;Description automatically generated with medium confidence">
            <a:extLst>
              <a:ext uri="{FF2B5EF4-FFF2-40B4-BE49-F238E27FC236}">
                <a16:creationId xmlns:a16="http://schemas.microsoft.com/office/drawing/2014/main" id="{F7FAB067-3F06-75EE-5002-E5DF35E13F0B}"/>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2500" y="1256806"/>
            <a:ext cx="2962082" cy="4421017"/>
          </a:xfrm>
          <a:prstGeom prst="rect">
            <a:avLst/>
          </a:prstGeom>
        </p:spPr>
      </p:pic>
      <p:cxnSp>
        <p:nvCxnSpPr>
          <p:cNvPr id="16" name="Straight Connector 15">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1830" y="2710543"/>
            <a:ext cx="0" cy="3347785"/>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Content Placeholder 8">
            <a:extLst>
              <a:ext uri="{FF2B5EF4-FFF2-40B4-BE49-F238E27FC236}">
                <a16:creationId xmlns:a16="http://schemas.microsoft.com/office/drawing/2014/main" id="{691620E8-3C24-C87A-3CAE-2ED6A25598F8}"/>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p:blipFill>
        <p:spPr>
          <a:xfrm>
            <a:off x="4555691" y="2795667"/>
            <a:ext cx="5959903" cy="2909241"/>
          </a:xfrm>
        </p:spPr>
      </p:pic>
      <p:sp>
        <p:nvSpPr>
          <p:cNvPr id="7" name="TextBox 6">
            <a:extLst>
              <a:ext uri="{FF2B5EF4-FFF2-40B4-BE49-F238E27FC236}">
                <a16:creationId xmlns:a16="http://schemas.microsoft.com/office/drawing/2014/main" id="{E5E14610-4891-997B-7E56-3E374278FA55}"/>
              </a:ext>
            </a:extLst>
          </p:cNvPr>
          <p:cNvSpPr txBox="1"/>
          <p:nvPr/>
        </p:nvSpPr>
        <p:spPr>
          <a:xfrm>
            <a:off x="1253276" y="5477768"/>
            <a:ext cx="266130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osarubicondior.blogspot.com/2023/04/human-evolution-in-africa-how-hunter.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0" name="TextBox 9">
            <a:extLst>
              <a:ext uri="{FF2B5EF4-FFF2-40B4-BE49-F238E27FC236}">
                <a16:creationId xmlns:a16="http://schemas.microsoft.com/office/drawing/2014/main" id="{3FBD9926-D1F6-1BB9-F11C-CEEA64EC4985}"/>
              </a:ext>
            </a:extLst>
          </p:cNvPr>
          <p:cNvSpPr txBox="1"/>
          <p:nvPr/>
        </p:nvSpPr>
        <p:spPr>
          <a:xfrm>
            <a:off x="4555691" y="5704908"/>
            <a:ext cx="5959903" cy="230832"/>
          </a:xfrm>
          <a:prstGeom prst="rect">
            <a:avLst/>
          </a:prstGeom>
          <a:noFill/>
        </p:spPr>
        <p:txBody>
          <a:bodyPr wrap="square" rtlCol="0">
            <a:spAutoFit/>
          </a:bodyPr>
          <a:lstStyle/>
          <a:p>
            <a:r>
              <a:rPr lang="en-GB" sz="900">
                <a:hlinkClick r:id="rId5" tooltip="https://riadzany.blogspot.com/2017/02/moroccans-and-arabic-genome.html"/>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1526120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8A565D8-E642-4598-BD4F-7ED84917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itting outside by a fire&#10;&#10;Description automatically generated with medium confidence">
            <a:extLst>
              <a:ext uri="{FF2B5EF4-FFF2-40B4-BE49-F238E27FC236}">
                <a16:creationId xmlns:a16="http://schemas.microsoft.com/office/drawing/2014/main" id="{D58BFF07-6B02-AE9F-B226-712218494DC6}"/>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923" b="10491"/>
          <a:stretch/>
        </p:blipFill>
        <p:spPr>
          <a:xfrm>
            <a:off x="1" y="10"/>
            <a:ext cx="12192000" cy="6857990"/>
          </a:xfrm>
          <a:prstGeom prst="rect">
            <a:avLst/>
          </a:prstGeom>
        </p:spPr>
      </p:pic>
      <p:sp>
        <p:nvSpPr>
          <p:cNvPr id="6" name="TextBox 5">
            <a:extLst>
              <a:ext uri="{FF2B5EF4-FFF2-40B4-BE49-F238E27FC236}">
                <a16:creationId xmlns:a16="http://schemas.microsoft.com/office/drawing/2014/main" id="{A07C7FE7-9969-E03A-D5DA-E7CC6BBFE54E}"/>
              </a:ext>
            </a:extLst>
          </p:cNvPr>
          <p:cNvSpPr txBox="1"/>
          <p:nvPr/>
        </p:nvSpPr>
        <p:spPr>
          <a:xfrm>
            <a:off x="9721453" y="6657945"/>
            <a:ext cx="247054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en.wikipedia.org/wiki/Hunter-gatherer">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4093438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9FCE-F39F-D3D3-915C-4FCB0BA5026A}"/>
              </a:ext>
            </a:extLst>
          </p:cNvPr>
          <p:cNvSpPr>
            <a:spLocks noGrp="1"/>
          </p:cNvSpPr>
          <p:nvPr>
            <p:ph type="title"/>
          </p:nvPr>
        </p:nvSpPr>
        <p:spPr/>
        <p:txBody>
          <a:bodyPr/>
          <a:lstStyle/>
          <a:p>
            <a:r>
              <a:rPr lang="en-GB" dirty="0"/>
              <a:t>              Understanding the meaning</a:t>
            </a:r>
          </a:p>
        </p:txBody>
      </p:sp>
      <p:pic>
        <p:nvPicPr>
          <p:cNvPr id="5" name="Content Placeholder 4" descr="A group of people in traditional attire&#10;&#10;Description automatically generated">
            <a:extLst>
              <a:ext uri="{FF2B5EF4-FFF2-40B4-BE49-F238E27FC236}">
                <a16:creationId xmlns:a16="http://schemas.microsoft.com/office/drawing/2014/main" id="{699F34A6-2D9D-D61C-4F1A-AB561C3F3AD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61015" y="2065338"/>
            <a:ext cx="5204882" cy="3903662"/>
          </a:xfrm>
        </p:spPr>
      </p:pic>
    </p:spTree>
    <p:extLst>
      <p:ext uri="{BB962C8B-B14F-4D97-AF65-F5344CB8AC3E}">
        <p14:creationId xmlns:p14="http://schemas.microsoft.com/office/powerpoint/2010/main" val="1026371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4FEFD-541D-0CC0-1E2D-661BD8A7C3C7}"/>
              </a:ext>
            </a:extLst>
          </p:cNvPr>
          <p:cNvSpPr>
            <a:spLocks noGrp="1"/>
          </p:cNvSpPr>
          <p:nvPr>
            <p:ph type="title"/>
          </p:nvPr>
        </p:nvSpPr>
        <p:spPr>
          <a:xfrm>
            <a:off x="6724697" y="3429001"/>
            <a:ext cx="4552903" cy="2709582"/>
          </a:xfrm>
        </p:spPr>
        <p:txBody>
          <a:bodyPr vert="horz" lIns="91440" tIns="45720" rIns="91440" bIns="45720" rtlCol="0" anchor="b">
            <a:normAutofit/>
          </a:bodyPr>
          <a:lstStyle/>
          <a:p>
            <a:pPr>
              <a:lnSpc>
                <a:spcPct val="90000"/>
              </a:lnSpc>
            </a:pPr>
            <a:r>
              <a:rPr lang="en-US" sz="3000"/>
              <a:t>            Philosophical Lens</a:t>
            </a:r>
            <a:br>
              <a:rPr lang="en-US" sz="3000"/>
            </a:br>
            <a:r>
              <a:rPr lang="en-US" sz="3000"/>
              <a:t>       Study of other cultures </a:t>
            </a:r>
            <a:br>
              <a:rPr lang="en-US" sz="3000"/>
            </a:br>
            <a:r>
              <a:rPr lang="en-US" sz="3000"/>
              <a:t>Interpretation of  cultures beliefs </a:t>
            </a:r>
          </a:p>
        </p:txBody>
      </p:sp>
      <p:pic>
        <p:nvPicPr>
          <p:cNvPr id="6" name="Graphic 5" descr="Earth Globe Americas">
            <a:extLst>
              <a:ext uri="{FF2B5EF4-FFF2-40B4-BE49-F238E27FC236}">
                <a16:creationId xmlns:a16="http://schemas.microsoft.com/office/drawing/2014/main" id="{12907E21-A4A3-C826-F048-9E63FB8F8C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2511" y="1276356"/>
            <a:ext cx="4381490" cy="4381490"/>
          </a:xfrm>
          <a:prstGeom prst="rect">
            <a:avLst/>
          </a:prstGeom>
        </p:spPr>
      </p:pic>
      <p:cxnSp>
        <p:nvCxnSpPr>
          <p:cNvPr id="22" name="Straight Connector 21">
            <a:extLst>
              <a:ext uri="{FF2B5EF4-FFF2-40B4-BE49-F238E27FC236}">
                <a16:creationId xmlns:a16="http://schemas.microsoft.com/office/drawing/2014/main" id="{34D54A2E-3619-466E-8A04-1F9713F39F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716" y="3005418"/>
            <a:ext cx="0" cy="3052482"/>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955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463720-D776-56F8-135B-DC5FAEB8FDFE}"/>
              </a:ext>
            </a:extLst>
          </p:cNvPr>
          <p:cNvSpPr>
            <a:spLocks noGrp="1"/>
          </p:cNvSpPr>
          <p:nvPr>
            <p:ph type="title"/>
          </p:nvPr>
        </p:nvSpPr>
        <p:spPr>
          <a:xfrm>
            <a:off x="5966570" y="1176617"/>
            <a:ext cx="4949719" cy="2432203"/>
          </a:xfrm>
        </p:spPr>
        <p:txBody>
          <a:bodyPr vert="horz" lIns="91440" tIns="45720" rIns="91440" bIns="45720" rtlCol="0" anchor="b">
            <a:normAutofit fontScale="90000"/>
          </a:bodyPr>
          <a:lstStyle/>
          <a:p>
            <a:r>
              <a:rPr lang="en-US" sz="4800" dirty="0"/>
              <a:t>Attachment Theory John Bowlby </a:t>
            </a:r>
            <a:br>
              <a:rPr lang="en-US" sz="4800" dirty="0"/>
            </a:br>
            <a:r>
              <a:rPr lang="en-US" sz="4800" dirty="0"/>
              <a:t>1907-1990</a:t>
            </a:r>
          </a:p>
        </p:txBody>
      </p:sp>
      <p:sp>
        <p:nvSpPr>
          <p:cNvPr id="3" name="Text Placeholder 2">
            <a:extLst>
              <a:ext uri="{FF2B5EF4-FFF2-40B4-BE49-F238E27FC236}">
                <a16:creationId xmlns:a16="http://schemas.microsoft.com/office/drawing/2014/main" id="{B852B655-2DF9-874F-2CB3-72DDBD26C556}"/>
              </a:ext>
            </a:extLst>
          </p:cNvPr>
          <p:cNvSpPr>
            <a:spLocks noGrp="1"/>
          </p:cNvSpPr>
          <p:nvPr>
            <p:ph type="body" idx="1"/>
          </p:nvPr>
        </p:nvSpPr>
        <p:spPr>
          <a:xfrm>
            <a:off x="6668235" y="5101897"/>
            <a:ext cx="3847365" cy="1024942"/>
          </a:xfrm>
        </p:spPr>
        <p:txBody>
          <a:bodyPr vert="horz" lIns="91440" tIns="45720" rIns="91440" bIns="45720" rtlCol="0" anchor="b">
            <a:normAutofit/>
          </a:bodyPr>
          <a:lstStyle/>
          <a:p>
            <a:r>
              <a:rPr lang="en-US" sz="1800" cap="all" spc="300" dirty="0"/>
              <a:t>Historical Background </a:t>
            </a:r>
          </a:p>
        </p:txBody>
      </p:sp>
      <p:pic>
        <p:nvPicPr>
          <p:cNvPr id="5" name="Picture 4" descr="A person sitting at a desk writing&#10;&#10;Description automatically generated">
            <a:extLst>
              <a:ext uri="{FF2B5EF4-FFF2-40B4-BE49-F238E27FC236}">
                <a16:creationId xmlns:a16="http://schemas.microsoft.com/office/drawing/2014/main" id="{E944D0CA-6090-FA8D-A065-8FC8431536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23" r="49774" b="1"/>
          <a:stretch/>
        </p:blipFill>
        <p:spPr>
          <a:xfrm>
            <a:off x="954989"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cxnSp>
        <p:nvCxnSpPr>
          <p:cNvPr id="26" name="Straight Connector 25">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0491"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5CD46B9-5B26-A31E-9D3B-AAD6403D381D}"/>
              </a:ext>
            </a:extLst>
          </p:cNvPr>
          <p:cNvSpPr txBox="1"/>
          <p:nvPr/>
        </p:nvSpPr>
        <p:spPr>
          <a:xfrm>
            <a:off x="9864119" y="6657945"/>
            <a:ext cx="232788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samuelecorona.com/i-5-obiettivi-terapeutici-di-john-bowlb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3655435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22D66D-3D97-2224-6F0B-4285F421E4FD}"/>
              </a:ext>
            </a:extLst>
          </p:cNvPr>
          <p:cNvSpPr txBox="1"/>
          <p:nvPr/>
        </p:nvSpPr>
        <p:spPr>
          <a:xfrm>
            <a:off x="1904104" y="989704"/>
            <a:ext cx="7237206" cy="4031873"/>
          </a:xfrm>
          <a:prstGeom prst="rect">
            <a:avLst/>
          </a:prstGeom>
          <a:noFill/>
        </p:spPr>
        <p:txBody>
          <a:bodyPr wrap="square">
            <a:spAutoFit/>
          </a:bodyPr>
          <a:lstStyle/>
          <a:p>
            <a:r>
              <a:rPr lang="en-GB" sz="3200" kern="0" dirty="0">
                <a:effectLst/>
                <a:latin typeface="Times New Roman" panose="02020603050405020304" pitchFamily="18" charset="0"/>
                <a:ea typeface="Times New Roman" panose="02020603050405020304" pitchFamily="18" charset="0"/>
              </a:rPr>
              <a:t>Attachment theory has been associated with John Bowlby, but the term was first used by Polish Jewish  </a:t>
            </a:r>
            <a:r>
              <a:rPr lang="en-GB" sz="3200" kern="0" dirty="0">
                <a:latin typeface="Times New Roman" panose="02020603050405020304" pitchFamily="18" charset="0"/>
                <a:ea typeface="Times New Roman" panose="02020603050405020304" pitchFamily="18" charset="0"/>
              </a:rPr>
              <a:t>paediatrician </a:t>
            </a:r>
            <a:r>
              <a:rPr lang="en-GB" sz="3200" kern="0" dirty="0">
                <a:effectLst/>
                <a:latin typeface="Times New Roman" panose="02020603050405020304" pitchFamily="18" charset="0"/>
                <a:ea typeface="Times New Roman" panose="02020603050405020304" pitchFamily="18" charset="0"/>
              </a:rPr>
              <a:t> Janusz Korczak 1878-1942 (Smith et al., 2017). </a:t>
            </a:r>
            <a:r>
              <a:rPr lang="en-GB" sz="3200" kern="0" dirty="0">
                <a:latin typeface="Times New Roman" panose="02020603050405020304" pitchFamily="18" charset="0"/>
                <a:ea typeface="Times New Roman" panose="02020603050405020304" pitchFamily="18" charset="0"/>
              </a:rPr>
              <a:t>He worked in a Warsaw orphanage until he was sent to Treblinka termination camp with the entire population of the institution </a:t>
            </a:r>
            <a:r>
              <a:rPr lang="en-GB" sz="3200" kern="0" dirty="0">
                <a:effectLst/>
                <a:latin typeface="Times New Roman" panose="02020603050405020304" pitchFamily="18" charset="0"/>
                <a:ea typeface="Times New Roman" panose="02020603050405020304" pitchFamily="18" charset="0"/>
              </a:rPr>
              <a:t>(Lai and Carr, 2018). </a:t>
            </a:r>
            <a:endParaRPr lang="en-GB" sz="3200" dirty="0"/>
          </a:p>
        </p:txBody>
      </p:sp>
    </p:spTree>
    <p:extLst>
      <p:ext uri="{BB962C8B-B14F-4D97-AF65-F5344CB8AC3E}">
        <p14:creationId xmlns:p14="http://schemas.microsoft.com/office/powerpoint/2010/main" val="2827731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atue of a family&#10;&#10;Description automatically generated">
            <a:extLst>
              <a:ext uri="{FF2B5EF4-FFF2-40B4-BE49-F238E27FC236}">
                <a16:creationId xmlns:a16="http://schemas.microsoft.com/office/drawing/2014/main" id="{4CAC350A-8A80-5D0F-70F8-45A1C2C91F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3962" y="176212"/>
            <a:ext cx="9744075" cy="6505575"/>
          </a:xfrm>
          <a:prstGeom prst="rect">
            <a:avLst/>
          </a:prstGeom>
        </p:spPr>
      </p:pic>
      <p:sp>
        <p:nvSpPr>
          <p:cNvPr id="4" name="TextBox 3">
            <a:extLst>
              <a:ext uri="{FF2B5EF4-FFF2-40B4-BE49-F238E27FC236}">
                <a16:creationId xmlns:a16="http://schemas.microsoft.com/office/drawing/2014/main" id="{70594D73-A2FF-72E2-521C-0CD96CC489A9}"/>
              </a:ext>
            </a:extLst>
          </p:cNvPr>
          <p:cNvSpPr txBox="1"/>
          <p:nvPr/>
        </p:nvSpPr>
        <p:spPr>
          <a:xfrm>
            <a:off x="1223962" y="6681787"/>
            <a:ext cx="9744075" cy="230832"/>
          </a:xfrm>
          <a:prstGeom prst="rect">
            <a:avLst/>
          </a:prstGeom>
          <a:noFill/>
        </p:spPr>
        <p:txBody>
          <a:bodyPr wrap="square" rtlCol="0">
            <a:spAutoFit/>
          </a:bodyPr>
          <a:lstStyle/>
          <a:p>
            <a:r>
              <a:rPr lang="en-GB" sz="900" dirty="0">
                <a:hlinkClick r:id="rId3" tooltip="https://www.flickr.com/photos/walkingpoland/26178572047"/>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2180617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57" name="Straight Connector 56">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59" name="Rectangle 58">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06C510-99D1-F121-B839-1E09202B2E58}"/>
              </a:ext>
            </a:extLst>
          </p:cNvPr>
          <p:cNvSpPr>
            <a:spLocks noGrp="1"/>
          </p:cNvSpPr>
          <p:nvPr>
            <p:ph type="title"/>
          </p:nvPr>
        </p:nvSpPr>
        <p:spPr>
          <a:xfrm>
            <a:off x="829876" y="1506072"/>
            <a:ext cx="4979254" cy="3779457"/>
          </a:xfrm>
        </p:spPr>
        <p:txBody>
          <a:bodyPr vert="horz" lIns="91440" tIns="45720" rIns="91440" bIns="45720" rtlCol="0" anchor="b">
            <a:normAutofit/>
          </a:bodyPr>
          <a:lstStyle/>
          <a:p>
            <a:pPr>
              <a:lnSpc>
                <a:spcPct val="90000"/>
              </a:lnSpc>
            </a:pPr>
            <a:r>
              <a:rPr lang="en-US" sz="2300" dirty="0"/>
              <a:t>Children are not the people of tomorrow but people of today. They are entitled to be taken seriously. They have the right to be treated by adults with tenderness and respect, as equals. They should be allowed to grow into whoever they were meant to be the unknown person inside each of them is the hope for the future.</a:t>
            </a:r>
            <a:br>
              <a:rPr lang="en-US" sz="2300" dirty="0"/>
            </a:br>
            <a:r>
              <a:rPr lang="en-US" sz="2300" dirty="0"/>
              <a:t>Janusz Korczak (1919)</a:t>
            </a:r>
            <a:br>
              <a:rPr lang="en-US" sz="2300" dirty="0"/>
            </a:br>
            <a:endParaRPr lang="en-US" sz="2300" dirty="0"/>
          </a:p>
        </p:txBody>
      </p:sp>
      <p:pic>
        <p:nvPicPr>
          <p:cNvPr id="19" name="Picture 18" descr="People sitting on a grass field and enjoying the sun">
            <a:extLst>
              <a:ext uri="{FF2B5EF4-FFF2-40B4-BE49-F238E27FC236}">
                <a16:creationId xmlns:a16="http://schemas.microsoft.com/office/drawing/2014/main" id="{84F59676-0FD2-6D78-8732-A3D8173634C6}"/>
              </a:ext>
            </a:extLst>
          </p:cNvPr>
          <p:cNvPicPr>
            <a:picLocks noChangeAspect="1"/>
          </p:cNvPicPr>
          <p:nvPr/>
        </p:nvPicPr>
        <p:blipFill>
          <a:blip r:embed="rId2"/>
          <a:srcRect l="26850" r="4003" b="1"/>
          <a:stretch/>
        </p:blipFill>
        <p:spPr>
          <a:xfrm>
            <a:off x="6858000" y="840250"/>
            <a:ext cx="4422091" cy="4268735"/>
          </a:xfrm>
          <a:custGeom>
            <a:avLst/>
            <a:gdLst/>
            <a:ahLst/>
            <a:cxnLst/>
            <a:rect l="l" t="t" r="r" b="b"/>
            <a:pathLst>
              <a:path w="4422091" h="4268735">
                <a:moveTo>
                  <a:pt x="2210784" y="0"/>
                </a:moveTo>
                <a:cubicBezTo>
                  <a:pt x="2210938" y="0"/>
                  <a:pt x="2211148" y="0"/>
                  <a:pt x="2211308" y="0"/>
                </a:cubicBezTo>
                <a:cubicBezTo>
                  <a:pt x="3432308" y="0"/>
                  <a:pt x="4422091" y="989807"/>
                  <a:pt x="4422091" y="2210785"/>
                </a:cubicBezTo>
                <a:lnTo>
                  <a:pt x="4422091" y="4268735"/>
                </a:lnTo>
                <a:lnTo>
                  <a:pt x="0" y="4268735"/>
                </a:lnTo>
                <a:lnTo>
                  <a:pt x="0" y="2210785"/>
                </a:lnTo>
                <a:cubicBezTo>
                  <a:pt x="0" y="989807"/>
                  <a:pt x="989780" y="0"/>
                  <a:pt x="2210784" y="0"/>
                </a:cubicBezTo>
                <a:close/>
              </a:path>
            </a:pathLst>
          </a:custGeom>
        </p:spPr>
      </p:pic>
      <p:cxnSp>
        <p:nvCxnSpPr>
          <p:cNvPr id="61" name="Straight Connector 60">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485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299E9-0F4B-766D-E1B8-22DBFEA0FC26}"/>
              </a:ext>
            </a:extLst>
          </p:cNvPr>
          <p:cNvSpPr>
            <a:spLocks noGrp="1"/>
          </p:cNvSpPr>
          <p:nvPr>
            <p:ph type="title"/>
          </p:nvPr>
        </p:nvSpPr>
        <p:spPr>
          <a:xfrm>
            <a:off x="829876" y="1506072"/>
            <a:ext cx="5872074" cy="3779457"/>
          </a:xfrm>
        </p:spPr>
        <p:txBody>
          <a:bodyPr vert="horz" lIns="91440" tIns="45720" rIns="91440" bIns="45720" rtlCol="0" anchor="b">
            <a:normAutofit/>
          </a:bodyPr>
          <a:lstStyle/>
          <a:p>
            <a:pPr>
              <a:lnSpc>
                <a:spcPct val="90000"/>
              </a:lnSpc>
            </a:pPr>
            <a:r>
              <a:rPr lang="en-US" sz="3700"/>
              <a:t>Children’s author</a:t>
            </a:r>
            <a:br>
              <a:rPr lang="en-US" sz="3700"/>
            </a:br>
            <a:r>
              <a:rPr lang="en-US" sz="3700"/>
              <a:t>How to love a child</a:t>
            </a:r>
            <a:br>
              <a:rPr lang="en-US" sz="3700"/>
            </a:br>
            <a:r>
              <a:rPr lang="en-US" sz="3700"/>
              <a:t>Children’s rights</a:t>
            </a:r>
            <a:br>
              <a:rPr lang="en-US" sz="3700"/>
            </a:br>
            <a:r>
              <a:rPr lang="en-US" sz="3700"/>
              <a:t>Democratic school </a:t>
            </a:r>
            <a:br>
              <a:rPr lang="en-US" sz="3700"/>
            </a:br>
            <a:r>
              <a:rPr lang="en-US" sz="3700"/>
              <a:t>Empathy </a:t>
            </a:r>
            <a:br>
              <a:rPr lang="en-US" sz="3700"/>
            </a:br>
            <a:br>
              <a:rPr lang="en-US" sz="3700"/>
            </a:br>
            <a:endParaRPr lang="en-US" sz="3700"/>
          </a:p>
        </p:txBody>
      </p:sp>
      <p:cxnSp>
        <p:nvCxnSpPr>
          <p:cNvPr id="34" name="Straight Connector 33">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8734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BC0ED8-1F72-680B-EF72-D3F6E7E95213}"/>
              </a:ext>
            </a:extLst>
          </p:cNvPr>
          <p:cNvSpPr txBox="1"/>
          <p:nvPr/>
        </p:nvSpPr>
        <p:spPr>
          <a:xfrm>
            <a:off x="1612669" y="1122217"/>
            <a:ext cx="7323513" cy="4524315"/>
          </a:xfrm>
          <a:prstGeom prst="rect">
            <a:avLst/>
          </a:prstGeom>
          <a:noFill/>
        </p:spPr>
        <p:txBody>
          <a:bodyPr wrap="square">
            <a:spAutoFit/>
          </a:bodyPr>
          <a:lstStyle/>
          <a:p>
            <a:r>
              <a:rPr lang="en-GB" sz="3200" kern="0" dirty="0">
                <a:effectLst/>
                <a:latin typeface="Times New Roman" panose="02020603050405020304" pitchFamily="18" charset="0"/>
                <a:ea typeface="Times New Roman" panose="02020603050405020304" pitchFamily="18" charset="0"/>
              </a:rPr>
              <a:t>Following World War II, and five years of fighting and bombing raids throughout the continent, there were 13 million orphans in Europe and there was a need for psychologists and psychiatrists to address not just the problem of undernourishment but the social and emotional development of the displaced children (Van der Horst et al., 2020).</a:t>
            </a:r>
            <a:endParaRPr lang="en-GB" sz="3200" dirty="0"/>
          </a:p>
        </p:txBody>
      </p:sp>
    </p:spTree>
    <p:extLst>
      <p:ext uri="{BB962C8B-B14F-4D97-AF65-F5344CB8AC3E}">
        <p14:creationId xmlns:p14="http://schemas.microsoft.com/office/powerpoint/2010/main" val="2585826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F6744-4ABC-242F-DCB7-FB27BE1D4D07}"/>
              </a:ext>
            </a:extLst>
          </p:cNvPr>
          <p:cNvSpPr>
            <a:spLocks noGrp="1"/>
          </p:cNvSpPr>
          <p:nvPr>
            <p:ph type="title"/>
          </p:nvPr>
        </p:nvSpPr>
        <p:spPr/>
        <p:txBody>
          <a:bodyPr>
            <a:normAutofit fontScale="90000"/>
          </a:bodyPr>
          <a:lstStyle/>
          <a:p>
            <a:br>
              <a:rPr lang="en-GB" dirty="0"/>
            </a:br>
            <a:r>
              <a:rPr lang="en-GB" dirty="0"/>
              <a:t>Maternal Care and Mental Health</a:t>
            </a:r>
            <a:br>
              <a:rPr lang="en-GB" dirty="0"/>
            </a:br>
            <a:r>
              <a:rPr lang="en-GB" dirty="0"/>
              <a:t>A tale of four countries the spread of his ideas and the Who Report</a:t>
            </a:r>
            <a:br>
              <a:rPr lang="en-GB" dirty="0"/>
            </a:br>
            <a:r>
              <a:rPr lang="en-GB" sz="5300" kern="0" dirty="0">
                <a:effectLst/>
                <a:latin typeface="Times New Roman" panose="02020603050405020304" pitchFamily="18" charset="0"/>
                <a:ea typeface="Times New Roman" panose="02020603050405020304" pitchFamily="18" charset="0"/>
              </a:rPr>
              <a:t> </a:t>
            </a:r>
            <a:br>
              <a:rPr lang="en-GB" dirty="0"/>
            </a:br>
            <a:endParaRPr lang="en-GB" dirty="0"/>
          </a:p>
        </p:txBody>
      </p:sp>
    </p:spTree>
    <p:extLst>
      <p:ext uri="{BB962C8B-B14F-4D97-AF65-F5344CB8AC3E}">
        <p14:creationId xmlns:p14="http://schemas.microsoft.com/office/powerpoint/2010/main" val="688966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a:extLst>
              <a:ext uri="{FF2B5EF4-FFF2-40B4-BE49-F238E27FC236}">
                <a16:creationId xmlns:a16="http://schemas.microsoft.com/office/drawing/2014/main" id="{CB83309C-8CEB-B285-8F3A-7B15413F7FA0}"/>
              </a:ext>
            </a:extLst>
          </p:cNvPr>
          <p:cNvPicPr>
            <a:picLocks noChangeAspect="1"/>
          </p:cNvPicPr>
          <p:nvPr/>
        </p:nvPicPr>
        <p:blipFill>
          <a:blip r:embed="rId2"/>
          <a:srcRect l="33774" r="28505" b="1"/>
          <a:stretch/>
        </p:blipFill>
        <p:spPr>
          <a:xfrm>
            <a:off x="1" y="-16591"/>
            <a:ext cx="4610100" cy="6874591"/>
          </a:xfrm>
          <a:prstGeom prst="rect">
            <a:avLst/>
          </a:prstGeom>
        </p:spPr>
      </p:pic>
      <p:cxnSp>
        <p:nvCxnSpPr>
          <p:cNvPr id="18" name="Straight Connector 17">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916600E-116E-129D-E6E3-4A2508A51689}"/>
              </a:ext>
            </a:extLst>
          </p:cNvPr>
          <p:cNvSpPr txBox="1"/>
          <p:nvPr/>
        </p:nvSpPr>
        <p:spPr>
          <a:xfrm>
            <a:off x="5974717" y="2753546"/>
            <a:ext cx="5302882" cy="3494854"/>
          </a:xfrm>
          <a:prstGeom prst="rect">
            <a:avLst/>
          </a:prstGeom>
        </p:spPr>
        <p:txBody>
          <a:bodyPr vert="horz" lIns="91440" tIns="45720" rIns="91440" bIns="45720" rtlCol="0" anchor="t">
            <a:normAutofit/>
          </a:bodyPr>
          <a:lstStyle/>
          <a:p>
            <a:pPr>
              <a:lnSpc>
                <a:spcPct val="120000"/>
              </a:lnSpc>
              <a:spcAft>
                <a:spcPts val="600"/>
              </a:spcAft>
              <a:buSzPct val="70000"/>
            </a:pPr>
            <a:r>
              <a:rPr lang="en-US" sz="2400" dirty="0">
                <a:solidFill>
                  <a:schemeClr val="tx2"/>
                </a:solidFill>
                <a:effectLst/>
              </a:rPr>
              <a:t>Bowlby’s theory was formulated to represent a universal account of the bond between the caregiver and the child, proposing that infants become attached to one figure (Mesman et al., 2016a). </a:t>
            </a:r>
            <a:endParaRPr lang="en-US" sz="2400" dirty="0">
              <a:solidFill>
                <a:schemeClr val="tx2"/>
              </a:solidFill>
            </a:endParaRPr>
          </a:p>
        </p:txBody>
      </p:sp>
    </p:spTree>
    <p:extLst>
      <p:ext uri="{BB962C8B-B14F-4D97-AF65-F5344CB8AC3E}">
        <p14:creationId xmlns:p14="http://schemas.microsoft.com/office/powerpoint/2010/main" val="1903791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Hands holding each other's wrists and interlinked to form a circle">
            <a:extLst>
              <a:ext uri="{FF2B5EF4-FFF2-40B4-BE49-F238E27FC236}">
                <a16:creationId xmlns:a16="http://schemas.microsoft.com/office/drawing/2014/main" id="{712F6DF0-5D8B-1C4D-34E5-CDC43C6EFE07}"/>
              </a:ext>
            </a:extLst>
          </p:cNvPr>
          <p:cNvPicPr>
            <a:picLocks noChangeAspect="1"/>
          </p:cNvPicPr>
          <p:nvPr/>
        </p:nvPicPr>
        <p:blipFill>
          <a:blip r:embed="rId2"/>
          <a:srcRect l="29435" r="25803" b="2"/>
          <a:stretch/>
        </p:blipFill>
        <p:spPr>
          <a:xfrm>
            <a:off x="1" y="-16591"/>
            <a:ext cx="4610100" cy="6874591"/>
          </a:xfrm>
          <a:prstGeom prst="rect">
            <a:avLst/>
          </a:prstGeom>
        </p:spPr>
      </p:pic>
      <p:cxnSp>
        <p:nvCxnSpPr>
          <p:cNvPr id="18" name="Straight Connector 17">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6676E2C-1CA2-A265-CC51-EB92E1C6E7D5}"/>
              </a:ext>
            </a:extLst>
          </p:cNvPr>
          <p:cNvSpPr txBox="1"/>
          <p:nvPr/>
        </p:nvSpPr>
        <p:spPr>
          <a:xfrm>
            <a:off x="5974717" y="2753546"/>
            <a:ext cx="5302882" cy="3494854"/>
          </a:xfrm>
          <a:prstGeom prst="rect">
            <a:avLst/>
          </a:prstGeom>
        </p:spPr>
        <p:txBody>
          <a:bodyPr vert="horz" lIns="91440" tIns="45720" rIns="91440" bIns="45720" rtlCol="0" anchor="t">
            <a:normAutofit/>
          </a:bodyPr>
          <a:lstStyle/>
          <a:p>
            <a:pPr>
              <a:lnSpc>
                <a:spcPct val="120000"/>
              </a:lnSpc>
              <a:spcAft>
                <a:spcPts val="600"/>
              </a:spcAft>
              <a:buSzPct val="70000"/>
            </a:pPr>
            <a:r>
              <a:rPr lang="en-US" sz="2000" dirty="0">
                <a:solidFill>
                  <a:schemeClr val="tx2"/>
                </a:solidFill>
                <a:effectLst/>
              </a:rPr>
              <a:t>Bowlby developed a theory not just for human development, but importantly for psychotherapy and how unhealthy attachment bonds may lead to many forms of emotional distress such as anger, anxiety, depression and emotional detachment (Levy and Johnson, 2019). </a:t>
            </a:r>
            <a:endParaRPr lang="en-US" sz="2000" dirty="0">
              <a:solidFill>
                <a:schemeClr val="tx2"/>
              </a:solidFill>
            </a:endParaRPr>
          </a:p>
        </p:txBody>
      </p:sp>
    </p:spTree>
    <p:extLst>
      <p:ext uri="{BB962C8B-B14F-4D97-AF65-F5344CB8AC3E}">
        <p14:creationId xmlns:p14="http://schemas.microsoft.com/office/powerpoint/2010/main" val="3699704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704C68-E828-6F6A-8D2C-A9B14F532552}"/>
              </a:ext>
            </a:extLst>
          </p:cNvPr>
          <p:cNvSpPr txBox="1"/>
          <p:nvPr/>
        </p:nvSpPr>
        <p:spPr>
          <a:xfrm>
            <a:off x="1828800" y="817581"/>
            <a:ext cx="7312510" cy="4524315"/>
          </a:xfrm>
          <a:prstGeom prst="rect">
            <a:avLst/>
          </a:prstGeom>
          <a:noFill/>
        </p:spPr>
        <p:txBody>
          <a:bodyPr wrap="square">
            <a:spAutoFit/>
          </a:bodyPr>
          <a:lstStyle/>
          <a:p>
            <a:r>
              <a:rPr lang="en-GB" sz="3600" kern="0" dirty="0">
                <a:effectLst/>
                <a:latin typeface="Times New Roman" panose="02020603050405020304" pitchFamily="18" charset="0"/>
                <a:ea typeface="Times New Roman" panose="02020603050405020304" pitchFamily="18" charset="0"/>
              </a:rPr>
              <a:t>Attachment theory has contributed much to our understanding of individuals’ mental health and well-being and represents one of the best attempts to explain important aspects of the psychological and relational functions of human beings (Gazzillo et al., 2019). </a:t>
            </a:r>
            <a:endParaRPr lang="en-GB" sz="3600" dirty="0"/>
          </a:p>
        </p:txBody>
      </p:sp>
    </p:spTree>
    <p:extLst>
      <p:ext uri="{BB962C8B-B14F-4D97-AF65-F5344CB8AC3E}">
        <p14:creationId xmlns:p14="http://schemas.microsoft.com/office/powerpoint/2010/main" val="2945167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6" name="Rectangle 5">
            <a:extLst>
              <a:ext uri="{FF2B5EF4-FFF2-40B4-BE49-F238E27FC236}">
                <a16:creationId xmlns:a16="http://schemas.microsoft.com/office/drawing/2014/main" id="{5CF60410-FF11-42D8-AEF2-85817C554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4644E-8755-EA09-E5E4-8BADE6C9CF4E}"/>
              </a:ext>
            </a:extLst>
          </p:cNvPr>
          <p:cNvSpPr>
            <a:spLocks noGrp="1"/>
          </p:cNvSpPr>
          <p:nvPr>
            <p:ph type="title"/>
          </p:nvPr>
        </p:nvSpPr>
        <p:spPr>
          <a:xfrm>
            <a:off x="952500" y="1245945"/>
            <a:ext cx="7353300" cy="3105943"/>
          </a:xfrm>
        </p:spPr>
        <p:txBody>
          <a:bodyPr vert="horz" lIns="91440" tIns="45720" rIns="91440" bIns="45720" rtlCol="0" anchor="t">
            <a:noAutofit/>
          </a:bodyPr>
          <a:lstStyle/>
          <a:p>
            <a:pPr>
              <a:lnSpc>
                <a:spcPct val="90000"/>
              </a:lnSpc>
            </a:pPr>
            <a:r>
              <a:rPr lang="en-US" sz="3200" dirty="0"/>
              <a:t>Attachment has become contestable</a:t>
            </a:r>
            <a:br>
              <a:rPr lang="en-US" sz="3200" dirty="0"/>
            </a:br>
            <a:br>
              <a:rPr lang="en-US" sz="3200" dirty="0"/>
            </a:br>
            <a:r>
              <a:rPr lang="en-US" sz="3200" dirty="0"/>
              <a:t>Monotropic viewpoint</a:t>
            </a:r>
            <a:br>
              <a:rPr lang="en-US" sz="3200" dirty="0"/>
            </a:br>
            <a:br>
              <a:rPr lang="en-US" sz="3200" dirty="0"/>
            </a:br>
            <a:r>
              <a:rPr lang="en-US" sz="3200" dirty="0"/>
              <a:t>Alloparenting </a:t>
            </a:r>
            <a:br>
              <a:rPr lang="en-US" sz="3200" dirty="0"/>
            </a:br>
            <a:br>
              <a:rPr lang="en-US" sz="3200" dirty="0"/>
            </a:br>
            <a:r>
              <a:rPr lang="en-US" sz="3200" dirty="0"/>
              <a:t>Jarvis (2020)</a:t>
            </a:r>
            <a:br>
              <a:rPr lang="en-US" sz="3200" dirty="0"/>
            </a:br>
            <a:br>
              <a:rPr lang="en-US" sz="3200" dirty="0"/>
            </a:br>
            <a:endParaRPr lang="en-US" sz="3200" dirty="0"/>
          </a:p>
        </p:txBody>
      </p:sp>
      <p:cxnSp>
        <p:nvCxnSpPr>
          <p:cNvPr id="17" name="Straight Connector 16">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6259606"/>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244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045BC42-3E18-4AB6-8C0D-A2A759181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0E0F8-FEAE-A0F1-3AC4-32D51E3E0FA8}"/>
              </a:ext>
            </a:extLst>
          </p:cNvPr>
          <p:cNvSpPr>
            <a:spLocks noGrp="1"/>
          </p:cNvSpPr>
          <p:nvPr>
            <p:ph type="title"/>
          </p:nvPr>
        </p:nvSpPr>
        <p:spPr>
          <a:xfrm>
            <a:off x="1543050" y="2379515"/>
            <a:ext cx="7469540" cy="2441042"/>
          </a:xfrm>
        </p:spPr>
        <p:txBody>
          <a:bodyPr vert="horz" lIns="91440" tIns="45720" rIns="91440" bIns="45720" rtlCol="0" anchor="t">
            <a:normAutofit/>
          </a:bodyPr>
          <a:lstStyle/>
          <a:p>
            <a:pPr>
              <a:lnSpc>
                <a:spcPct val="90000"/>
              </a:lnSpc>
            </a:pPr>
            <a:r>
              <a:rPr lang="en-US" sz="2600"/>
              <a:t>Internal Working Model (IWM)</a:t>
            </a:r>
            <a:br>
              <a:rPr lang="en-US" sz="2600"/>
            </a:br>
            <a:r>
              <a:rPr lang="en-US" sz="2600"/>
              <a:t>How individuals relate to the world</a:t>
            </a:r>
            <a:br>
              <a:rPr lang="en-US" sz="2600"/>
            </a:br>
            <a:r>
              <a:rPr lang="en-US" sz="2600"/>
              <a:t>Attachment is fixed by the age of 3</a:t>
            </a:r>
            <a:br>
              <a:rPr lang="en-US" sz="2600"/>
            </a:br>
            <a:r>
              <a:rPr lang="en-US" sz="2600"/>
              <a:t>Psychological problems for life</a:t>
            </a:r>
            <a:br>
              <a:rPr lang="en-US" sz="2600"/>
            </a:br>
            <a:br>
              <a:rPr lang="en-US" sz="2600"/>
            </a:br>
            <a:r>
              <a:rPr lang="en-US" sz="2600"/>
              <a:t>(Keller 2017)</a:t>
            </a:r>
          </a:p>
        </p:txBody>
      </p:sp>
      <p:cxnSp>
        <p:nvCxnSpPr>
          <p:cNvPr id="15" name="Straight Connector 14">
            <a:extLst>
              <a:ext uri="{FF2B5EF4-FFF2-40B4-BE49-F238E27FC236}">
                <a16:creationId xmlns:a16="http://schemas.microsoft.com/office/drawing/2014/main" id="{21F98200-40F6-48CB-82DC-30C5EF09C5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0"/>
            <a:ext cx="0" cy="2146376"/>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2137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33" name="Rectangle 1032">
            <a:extLst>
              <a:ext uri="{FF2B5EF4-FFF2-40B4-BE49-F238E27FC236}">
                <a16:creationId xmlns:a16="http://schemas.microsoft.com/office/drawing/2014/main" id="{FF4F1B1F-38C9-4BA3-8793-E2B6FC978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Freeform: Shape 1034">
            <a:extLst>
              <a:ext uri="{FF2B5EF4-FFF2-40B4-BE49-F238E27FC236}">
                <a16:creationId xmlns:a16="http://schemas.microsoft.com/office/drawing/2014/main" id="{40A82C2B-B640-4B39-A4B8-3189B458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4990"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68CCD0E-77AC-E337-4287-0E5963574C94}"/>
              </a:ext>
            </a:extLst>
          </p:cNvPr>
          <p:cNvSpPr>
            <a:spLocks noGrp="1"/>
          </p:cNvSpPr>
          <p:nvPr>
            <p:ph type="title"/>
          </p:nvPr>
        </p:nvSpPr>
        <p:spPr>
          <a:xfrm>
            <a:off x="1457145" y="1799771"/>
            <a:ext cx="3374701" cy="1848491"/>
          </a:xfrm>
        </p:spPr>
        <p:txBody>
          <a:bodyPr vert="horz" lIns="91440" tIns="45720" rIns="91440" bIns="45720" rtlCol="0" anchor="b">
            <a:normAutofit fontScale="90000"/>
          </a:bodyPr>
          <a:lstStyle/>
          <a:p>
            <a:pPr algn="ctr">
              <a:lnSpc>
                <a:spcPct val="90000"/>
              </a:lnSpc>
            </a:pPr>
            <a:br>
              <a:rPr lang="en-US" sz="4100" dirty="0"/>
            </a:br>
            <a:br>
              <a:rPr lang="en-US" sz="4100" dirty="0"/>
            </a:br>
            <a:r>
              <a:rPr lang="en-US" sz="4100" dirty="0"/>
              <a:t> Mary Ainsworth  1913-1999</a:t>
            </a:r>
            <a:br>
              <a:rPr lang="en-US" sz="4100" dirty="0"/>
            </a:br>
            <a:endParaRPr lang="en-US" sz="4100" dirty="0"/>
          </a:p>
        </p:txBody>
      </p:sp>
      <p:cxnSp>
        <p:nvCxnSpPr>
          <p:cNvPr id="1037" name="Straight Connector 1036">
            <a:extLst>
              <a:ext uri="{FF2B5EF4-FFF2-40B4-BE49-F238E27FC236}">
                <a16:creationId xmlns:a16="http://schemas.microsoft.com/office/drawing/2014/main" id="{7091899A-6176-48DA-BF9E-4D278C5FBE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15286" y="4316294"/>
            <a:ext cx="1458419"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026" name="Picture 2" descr="Image result for mary ainsworth pictures">
            <a:extLst>
              <a:ext uri="{FF2B5EF4-FFF2-40B4-BE49-F238E27FC236}">
                <a16:creationId xmlns:a16="http://schemas.microsoft.com/office/drawing/2014/main" id="{6BE56654-A28C-2B03-8899-FD393948C6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288990" y="1716635"/>
            <a:ext cx="4988610" cy="3484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929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F045BC42-3E18-4AB6-8C0D-A2A759181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6016B5-9562-5C0C-1170-011515ECEF8D}"/>
              </a:ext>
            </a:extLst>
          </p:cNvPr>
          <p:cNvSpPr>
            <a:spLocks noGrp="1"/>
          </p:cNvSpPr>
          <p:nvPr>
            <p:ph type="title"/>
          </p:nvPr>
        </p:nvSpPr>
        <p:spPr>
          <a:xfrm>
            <a:off x="1543050" y="2379515"/>
            <a:ext cx="7469540" cy="2441042"/>
          </a:xfrm>
        </p:spPr>
        <p:txBody>
          <a:bodyPr vert="horz" lIns="91440" tIns="45720" rIns="91440" bIns="45720" rtlCol="0" anchor="t">
            <a:normAutofit/>
          </a:bodyPr>
          <a:lstStyle/>
          <a:p>
            <a:pPr>
              <a:lnSpc>
                <a:spcPct val="90000"/>
              </a:lnSpc>
            </a:pPr>
            <a:r>
              <a:rPr lang="en-US" sz="4100" dirty="0">
                <a:effectLst/>
              </a:rPr>
              <a:t>   Strange Situation Procedure</a:t>
            </a:r>
            <a:br>
              <a:rPr lang="en-US" sz="4100" dirty="0">
                <a:effectLst/>
              </a:rPr>
            </a:br>
            <a:r>
              <a:rPr lang="en-US" sz="4100" dirty="0">
                <a:effectLst/>
              </a:rPr>
              <a:t>       Attachment Behaviors </a:t>
            </a:r>
            <a:br>
              <a:rPr lang="en-US" sz="4100" dirty="0">
                <a:effectLst/>
              </a:rPr>
            </a:br>
            <a:r>
              <a:rPr lang="en-US" sz="4100" dirty="0">
                <a:effectLst/>
              </a:rPr>
              <a:t>        Uganda and Baltimore </a:t>
            </a:r>
            <a:br>
              <a:rPr lang="en-US" sz="4100" dirty="0">
                <a:effectLst/>
              </a:rPr>
            </a:br>
            <a:r>
              <a:rPr lang="en-US" sz="4100" dirty="0"/>
              <a:t> </a:t>
            </a:r>
          </a:p>
        </p:txBody>
      </p:sp>
      <p:cxnSp>
        <p:nvCxnSpPr>
          <p:cNvPr id="11" name="Straight Connector 10">
            <a:extLst>
              <a:ext uri="{FF2B5EF4-FFF2-40B4-BE49-F238E27FC236}">
                <a16:creationId xmlns:a16="http://schemas.microsoft.com/office/drawing/2014/main" id="{21F98200-40F6-48CB-82DC-30C5EF09C5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0"/>
            <a:ext cx="0" cy="2146376"/>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2375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D3AC9-892F-4EE6-B9AC-8347744FB6FF}"/>
              </a:ext>
            </a:extLst>
          </p:cNvPr>
          <p:cNvSpPr>
            <a:spLocks noGrp="1"/>
          </p:cNvSpPr>
          <p:nvPr>
            <p:ph type="title"/>
          </p:nvPr>
        </p:nvSpPr>
        <p:spPr>
          <a:xfrm>
            <a:off x="829876" y="1506072"/>
            <a:ext cx="5872074" cy="3779457"/>
          </a:xfrm>
        </p:spPr>
        <p:txBody>
          <a:bodyPr vert="horz" lIns="91440" tIns="45720" rIns="91440" bIns="45720" rtlCol="0" anchor="b">
            <a:normAutofit/>
          </a:bodyPr>
          <a:lstStyle/>
          <a:p>
            <a:pPr>
              <a:lnSpc>
                <a:spcPct val="90000"/>
              </a:lnSpc>
            </a:pPr>
            <a:r>
              <a:rPr lang="en-US" sz="3000"/>
              <a:t>           Attachment types </a:t>
            </a:r>
            <a:br>
              <a:rPr lang="en-US" sz="3000"/>
            </a:br>
            <a:r>
              <a:rPr lang="en-US" sz="3000"/>
              <a:t> </a:t>
            </a:r>
            <a:br>
              <a:rPr lang="en-US" sz="3000"/>
            </a:br>
            <a:r>
              <a:rPr lang="en-US" sz="3000"/>
              <a:t>Secure </a:t>
            </a:r>
            <a:br>
              <a:rPr lang="en-US" sz="3000"/>
            </a:br>
            <a:r>
              <a:rPr lang="en-US" sz="3000"/>
              <a:t>Insecure avoidant</a:t>
            </a:r>
            <a:br>
              <a:rPr lang="en-US" sz="3000"/>
            </a:br>
            <a:r>
              <a:rPr lang="en-US" sz="3000"/>
              <a:t>Insecure ambivalent </a:t>
            </a:r>
            <a:br>
              <a:rPr lang="en-US" sz="3000"/>
            </a:br>
            <a:r>
              <a:rPr lang="en-US" sz="3000"/>
              <a:t>Insecure disorganised</a:t>
            </a:r>
            <a:br>
              <a:rPr lang="en-US" sz="3000"/>
            </a:br>
            <a:br>
              <a:rPr lang="en-US" sz="3000"/>
            </a:br>
            <a:endParaRPr lang="en-US" sz="3000"/>
          </a:p>
        </p:txBody>
      </p:sp>
      <p:cxnSp>
        <p:nvCxnSpPr>
          <p:cNvPr id="11" name="Straight Connector 10">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360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3FBC-FFB9-1227-93E1-A9F828FBB14B}"/>
              </a:ext>
            </a:extLst>
          </p:cNvPr>
          <p:cNvSpPr>
            <a:spLocks noGrp="1"/>
          </p:cNvSpPr>
          <p:nvPr>
            <p:ph type="title"/>
          </p:nvPr>
        </p:nvSpPr>
        <p:spPr/>
        <p:txBody>
          <a:bodyPr>
            <a:normAutofit fontScale="90000"/>
          </a:bodyPr>
          <a:lstStyle/>
          <a:p>
            <a:r>
              <a:rPr lang="en-GB" dirty="0"/>
              <a:t>Disorganised attachment has created widespread debate</a:t>
            </a:r>
            <a:br>
              <a:rPr lang="en-GB" dirty="0"/>
            </a:br>
            <a:r>
              <a:rPr lang="en-GB" dirty="0"/>
              <a:t>Children placed into care</a:t>
            </a:r>
            <a:br>
              <a:rPr lang="en-GB" dirty="0"/>
            </a:br>
            <a:r>
              <a:rPr lang="en-GB" dirty="0"/>
              <a:t>Professionals to evaluate attachment styles</a:t>
            </a:r>
            <a:br>
              <a:rPr lang="en-GB" dirty="0"/>
            </a:br>
            <a:br>
              <a:rPr lang="en-GB" dirty="0"/>
            </a:br>
            <a:r>
              <a:rPr lang="en-GB" sz="3600" dirty="0"/>
              <a:t>(Winman  2019)</a:t>
            </a:r>
          </a:p>
        </p:txBody>
      </p:sp>
    </p:spTree>
    <p:extLst>
      <p:ext uri="{BB962C8B-B14F-4D97-AF65-F5344CB8AC3E}">
        <p14:creationId xmlns:p14="http://schemas.microsoft.com/office/powerpoint/2010/main" val="2199235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857F8-6F8D-3625-30CB-A541E9278E89}"/>
              </a:ext>
            </a:extLst>
          </p:cNvPr>
          <p:cNvSpPr>
            <a:spLocks noGrp="1"/>
          </p:cNvSpPr>
          <p:nvPr>
            <p:ph type="title"/>
          </p:nvPr>
        </p:nvSpPr>
        <p:spPr/>
        <p:txBody>
          <a:bodyPr/>
          <a:lstStyle/>
          <a:p>
            <a:r>
              <a:rPr lang="en-GB" dirty="0"/>
              <a:t>                    Sensitive parenting </a:t>
            </a:r>
          </a:p>
        </p:txBody>
      </p:sp>
      <p:pic>
        <p:nvPicPr>
          <p:cNvPr id="6" name="Content Placeholder 5" descr="A person holding a baby&#10;&#10;Description automatically generated">
            <a:extLst>
              <a:ext uri="{FF2B5EF4-FFF2-40B4-BE49-F238E27FC236}">
                <a16:creationId xmlns:a16="http://schemas.microsoft.com/office/drawing/2014/main" id="{C2DE9D2C-5DBA-C8D1-49F8-529D20846A89}"/>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725" y="2483644"/>
            <a:ext cx="4970463" cy="3171825"/>
          </a:xfrm>
        </p:spPr>
      </p:pic>
      <p:pic>
        <p:nvPicPr>
          <p:cNvPr id="8" name="Content Placeholder 7" descr="A group of women and children sitting on benches&#10;&#10;Description automatically generated">
            <a:extLst>
              <a:ext uri="{FF2B5EF4-FFF2-40B4-BE49-F238E27FC236}">
                <a16:creationId xmlns:a16="http://schemas.microsoft.com/office/drawing/2014/main" id="{9C62DEE1-EC25-A8D4-24EE-07FD0D2F7124}"/>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19056" y="2483644"/>
            <a:ext cx="4752975" cy="3171825"/>
          </a:xfrm>
        </p:spPr>
      </p:pic>
      <p:sp>
        <p:nvSpPr>
          <p:cNvPr id="9" name="TextBox 8">
            <a:extLst>
              <a:ext uri="{FF2B5EF4-FFF2-40B4-BE49-F238E27FC236}">
                <a16:creationId xmlns:a16="http://schemas.microsoft.com/office/drawing/2014/main" id="{B6744BC6-7270-DFEB-91FE-2E9437D88086}"/>
              </a:ext>
            </a:extLst>
          </p:cNvPr>
          <p:cNvSpPr txBox="1"/>
          <p:nvPr/>
        </p:nvSpPr>
        <p:spPr>
          <a:xfrm>
            <a:off x="6419056" y="5655469"/>
            <a:ext cx="4752975" cy="230832"/>
          </a:xfrm>
          <a:prstGeom prst="rect">
            <a:avLst/>
          </a:prstGeom>
          <a:noFill/>
        </p:spPr>
        <p:txBody>
          <a:bodyPr wrap="square" rtlCol="0">
            <a:spAutoFit/>
          </a:bodyPr>
          <a:lstStyle/>
          <a:p>
            <a:r>
              <a:rPr lang="en-GB" sz="900" dirty="0">
                <a:hlinkClick r:id="rId5" tooltip="https://www.flickr.com/photos/hdptcar/2529980825"/>
              </a:rPr>
              <a:t>This Photo</a:t>
            </a:r>
            <a:r>
              <a:rPr lang="en-GB" sz="900" dirty="0"/>
              <a:t> by Unknown Author is licensed under </a:t>
            </a:r>
            <a:r>
              <a:rPr lang="en-GB" sz="900" dirty="0">
                <a:hlinkClick r:id="rId6" tooltip="https://creativecommons.org/licenses/by/3.0/"/>
              </a:rPr>
              <a:t>CC BY</a:t>
            </a:r>
            <a:endParaRPr lang="en-GB" sz="900" dirty="0"/>
          </a:p>
        </p:txBody>
      </p:sp>
    </p:spTree>
    <p:extLst>
      <p:ext uri="{BB962C8B-B14F-4D97-AF65-F5344CB8AC3E}">
        <p14:creationId xmlns:p14="http://schemas.microsoft.com/office/powerpoint/2010/main" val="39310551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208C8-B128-D3BE-26BE-D176E43E66BB}"/>
              </a:ext>
            </a:extLst>
          </p:cNvPr>
          <p:cNvSpPr>
            <a:spLocks noGrp="1"/>
          </p:cNvSpPr>
          <p:nvPr>
            <p:ph type="title"/>
          </p:nvPr>
        </p:nvSpPr>
        <p:spPr/>
        <p:txBody>
          <a:bodyPr>
            <a:normAutofit fontScale="90000"/>
          </a:bodyPr>
          <a:lstStyle/>
          <a:p>
            <a:r>
              <a:rPr lang="en-GB" dirty="0"/>
              <a:t>Debate on prenatal response time</a:t>
            </a:r>
            <a:br>
              <a:rPr lang="en-GB" dirty="0"/>
            </a:br>
            <a:br>
              <a:rPr lang="en-GB" dirty="0"/>
            </a:br>
            <a:r>
              <a:rPr lang="en-GB" dirty="0"/>
              <a:t>No clear list of what is sensitive or unsensitive behaviours </a:t>
            </a:r>
            <a:br>
              <a:rPr lang="en-GB" dirty="0"/>
            </a:br>
            <a:br>
              <a:rPr lang="en-GB" dirty="0"/>
            </a:br>
            <a:r>
              <a:rPr lang="en-GB" dirty="0"/>
              <a:t>Western construct </a:t>
            </a:r>
            <a:r>
              <a:rPr lang="en-GB" sz="4000" dirty="0"/>
              <a:t>(Mesman et al 2016)</a:t>
            </a:r>
          </a:p>
        </p:txBody>
      </p:sp>
    </p:spTree>
    <p:extLst>
      <p:ext uri="{BB962C8B-B14F-4D97-AF65-F5344CB8AC3E}">
        <p14:creationId xmlns:p14="http://schemas.microsoft.com/office/powerpoint/2010/main" val="2345298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FF4F1B1F-38C9-4BA3-8793-E2B6FC978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2" name="Picture 31" descr="Sunset at cornfields">
            <a:extLst>
              <a:ext uri="{FF2B5EF4-FFF2-40B4-BE49-F238E27FC236}">
                <a16:creationId xmlns:a16="http://schemas.microsoft.com/office/drawing/2014/main" id="{41C8F744-8684-677D-8939-7A3881003563}"/>
              </a:ext>
            </a:extLst>
          </p:cNvPr>
          <p:cNvPicPr>
            <a:picLocks noChangeAspect="1"/>
          </p:cNvPicPr>
          <p:nvPr/>
        </p:nvPicPr>
        <p:blipFill>
          <a:blip r:embed="rId2">
            <a:alphaModFix amt="40000"/>
          </a:blip>
          <a:srcRect t="35348" b="2152"/>
          <a:stretch/>
        </p:blipFill>
        <p:spPr>
          <a:xfrm>
            <a:off x="6822" y="10"/>
            <a:ext cx="12191999" cy="6857990"/>
          </a:xfrm>
          <a:prstGeom prst="rect">
            <a:avLst/>
          </a:prstGeom>
        </p:spPr>
      </p:pic>
      <p:sp>
        <p:nvSpPr>
          <p:cNvPr id="2" name="Title 1">
            <a:extLst>
              <a:ext uri="{FF2B5EF4-FFF2-40B4-BE49-F238E27FC236}">
                <a16:creationId xmlns:a16="http://schemas.microsoft.com/office/drawing/2014/main" id="{40EE21ED-D400-25CF-B0C1-20462F9CB28E}"/>
              </a:ext>
            </a:extLst>
          </p:cNvPr>
          <p:cNvSpPr>
            <a:spLocks noGrp="1"/>
          </p:cNvSpPr>
          <p:nvPr>
            <p:ph type="title"/>
          </p:nvPr>
        </p:nvSpPr>
        <p:spPr>
          <a:xfrm>
            <a:off x="2629691" y="1256045"/>
            <a:ext cx="6962052" cy="1884207"/>
          </a:xfrm>
        </p:spPr>
        <p:txBody>
          <a:bodyPr vert="horz" lIns="91440" tIns="45720" rIns="91440" bIns="45720" rtlCol="0" anchor="b">
            <a:normAutofit/>
          </a:bodyPr>
          <a:lstStyle/>
          <a:p>
            <a:pPr algn="ctr">
              <a:lnSpc>
                <a:spcPct val="90000"/>
              </a:lnSpc>
            </a:pPr>
            <a:r>
              <a:rPr lang="en-US" sz="3000" dirty="0">
                <a:solidFill>
                  <a:srgbClr val="FFFFFF"/>
                </a:solidFill>
              </a:rPr>
              <a:t>Western middle-class families only represent 5 % of the population compared to non-western farming communities that represent between 30-40 %</a:t>
            </a:r>
          </a:p>
        </p:txBody>
      </p:sp>
      <p:cxnSp>
        <p:nvCxnSpPr>
          <p:cNvPr id="33" name="Straight Connector 32">
            <a:extLst>
              <a:ext uri="{FF2B5EF4-FFF2-40B4-BE49-F238E27FC236}">
                <a16:creationId xmlns:a16="http://schemas.microsoft.com/office/drawing/2014/main" id="{6B5C80BC-C547-4FD8-9B68-6A9207F085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1557" y="3481804"/>
            <a:ext cx="0" cy="13107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747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DC2AF-EA3B-A322-439C-410A60E952BD}"/>
              </a:ext>
            </a:extLst>
          </p:cNvPr>
          <p:cNvSpPr>
            <a:spLocks noGrp="1"/>
          </p:cNvSpPr>
          <p:nvPr>
            <p:ph type="title"/>
          </p:nvPr>
        </p:nvSpPr>
        <p:spPr/>
        <p:txBody>
          <a:bodyPr/>
          <a:lstStyle/>
          <a:p>
            <a:r>
              <a:rPr lang="en-GB" dirty="0"/>
              <a:t>Margaret Mead 1901-1978</a:t>
            </a:r>
          </a:p>
        </p:txBody>
      </p:sp>
      <p:pic>
        <p:nvPicPr>
          <p:cNvPr id="6" name="Content Placeholder 5" descr="A group of people with a baby">
            <a:extLst>
              <a:ext uri="{FF2B5EF4-FFF2-40B4-BE49-F238E27FC236}">
                <a16:creationId xmlns:a16="http://schemas.microsoft.com/office/drawing/2014/main" id="{03559F39-4BF4-A387-8D8D-8584AFA2445A}"/>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0977" y="2080517"/>
            <a:ext cx="4758303" cy="3972079"/>
          </a:xfrm>
        </p:spPr>
      </p:pic>
      <p:sp>
        <p:nvSpPr>
          <p:cNvPr id="4" name="Content Placeholder 3">
            <a:extLst>
              <a:ext uri="{FF2B5EF4-FFF2-40B4-BE49-F238E27FC236}">
                <a16:creationId xmlns:a16="http://schemas.microsoft.com/office/drawing/2014/main" id="{57F3C855-A020-1FC8-366E-A511D3CEEBC9}"/>
              </a:ext>
            </a:extLst>
          </p:cNvPr>
          <p:cNvSpPr>
            <a:spLocks noGrp="1"/>
          </p:cNvSpPr>
          <p:nvPr>
            <p:ph sz="half" idx="2"/>
          </p:nvPr>
        </p:nvSpPr>
        <p:spPr/>
        <p:txBody>
          <a:bodyPr/>
          <a:lstStyle/>
          <a:p>
            <a:r>
              <a:rPr lang="en-GB" dirty="0"/>
              <a:t>American cultural Anthropologist </a:t>
            </a:r>
          </a:p>
          <a:p>
            <a:r>
              <a:rPr lang="en-GB" dirty="0"/>
              <a:t>Studied cultural traditions in the South Pacific</a:t>
            </a:r>
          </a:p>
          <a:p>
            <a:r>
              <a:rPr lang="en-GB" dirty="0"/>
              <a:t>First to criticise attachment theory</a:t>
            </a:r>
          </a:p>
          <a:p>
            <a:r>
              <a:rPr lang="en-GB" dirty="0"/>
              <a:t>Western developed world</a:t>
            </a:r>
          </a:p>
          <a:p>
            <a:r>
              <a:rPr lang="en-GB" dirty="0"/>
              <a:t>Cultural parenting in other cultures</a:t>
            </a:r>
          </a:p>
        </p:txBody>
      </p:sp>
      <p:sp>
        <p:nvSpPr>
          <p:cNvPr id="7" name="TextBox 6">
            <a:extLst>
              <a:ext uri="{FF2B5EF4-FFF2-40B4-BE49-F238E27FC236}">
                <a16:creationId xmlns:a16="http://schemas.microsoft.com/office/drawing/2014/main" id="{15DD9BE0-738C-A653-642A-D0B7584398A8}"/>
              </a:ext>
            </a:extLst>
          </p:cNvPr>
          <p:cNvSpPr txBox="1"/>
          <p:nvPr/>
        </p:nvSpPr>
        <p:spPr>
          <a:xfrm>
            <a:off x="910977" y="4850606"/>
            <a:ext cx="4758303" cy="230832"/>
          </a:xfrm>
          <a:prstGeom prst="rect">
            <a:avLst/>
          </a:prstGeom>
          <a:noFill/>
        </p:spPr>
        <p:txBody>
          <a:bodyPr wrap="square" rtlCol="0">
            <a:spAutoFit/>
          </a:bodyPr>
          <a:lstStyle/>
          <a:p>
            <a:r>
              <a:rPr lang="en-GB" sz="900" dirty="0">
                <a:hlinkClick r:id="rId3" tooltip="https://open.maricopa.edu/culturepsychology/part/research-methods-and-culture/"/>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1388170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8A05BD-84AD-6B92-C778-7C6CE7A56EC3}"/>
              </a:ext>
            </a:extLst>
          </p:cNvPr>
          <p:cNvSpPr>
            <a:spLocks noGrp="1"/>
          </p:cNvSpPr>
          <p:nvPr>
            <p:ph type="ctrTitle"/>
          </p:nvPr>
        </p:nvSpPr>
        <p:spPr>
          <a:xfrm>
            <a:off x="828075" y="876301"/>
            <a:ext cx="5267926" cy="2732520"/>
          </a:xfrm>
        </p:spPr>
        <p:txBody>
          <a:bodyPr anchor="b">
            <a:normAutofit/>
          </a:bodyPr>
          <a:lstStyle/>
          <a:p>
            <a:pPr>
              <a:lnSpc>
                <a:spcPct val="90000"/>
              </a:lnSpc>
            </a:pPr>
            <a:r>
              <a:rPr lang="en-GB" dirty="0"/>
              <a:t>Different child parenting practices</a:t>
            </a:r>
            <a:br>
              <a:rPr lang="en-GB" dirty="0"/>
            </a:br>
            <a:r>
              <a:rPr lang="en-GB" dirty="0"/>
              <a:t>Africa could hold the key</a:t>
            </a:r>
            <a:endParaRPr lang="en-GB"/>
          </a:p>
        </p:txBody>
      </p:sp>
      <p:sp>
        <p:nvSpPr>
          <p:cNvPr id="3" name="Subtitle 2">
            <a:extLst>
              <a:ext uri="{FF2B5EF4-FFF2-40B4-BE49-F238E27FC236}">
                <a16:creationId xmlns:a16="http://schemas.microsoft.com/office/drawing/2014/main" id="{9EFC4F60-4708-526E-FA94-B6D4762833A7}"/>
              </a:ext>
            </a:extLst>
          </p:cNvPr>
          <p:cNvSpPr>
            <a:spLocks noGrp="1"/>
          </p:cNvSpPr>
          <p:nvPr>
            <p:ph type="subTitle" idx="1"/>
          </p:nvPr>
        </p:nvSpPr>
        <p:spPr>
          <a:xfrm>
            <a:off x="1529739" y="5107576"/>
            <a:ext cx="3847365" cy="1043327"/>
          </a:xfrm>
        </p:spPr>
        <p:txBody>
          <a:bodyPr anchor="b">
            <a:normAutofit/>
          </a:bodyPr>
          <a:lstStyle/>
          <a:p>
            <a:r>
              <a:rPr lang="en-GB" dirty="0"/>
              <a:t>Facial expressions</a:t>
            </a:r>
            <a:endParaRPr lang="en-GB"/>
          </a:p>
        </p:txBody>
      </p:sp>
      <p:cxnSp>
        <p:nvCxnSpPr>
          <p:cNvPr id="19" name="Straight Connector 18">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1995"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A person carrying a child&#10;&#10;Description automatically generated">
            <a:extLst>
              <a:ext uri="{FF2B5EF4-FFF2-40B4-BE49-F238E27FC236}">
                <a16:creationId xmlns:a16="http://schemas.microsoft.com/office/drawing/2014/main" id="{C6603A72-4350-F0EE-5656-D52FEFAB36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619" r="-2" b="10366"/>
          <a:stretch/>
        </p:blipFill>
        <p:spPr>
          <a:xfrm>
            <a:off x="6920318"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spTree>
    <p:extLst>
      <p:ext uri="{BB962C8B-B14F-4D97-AF65-F5344CB8AC3E}">
        <p14:creationId xmlns:p14="http://schemas.microsoft.com/office/powerpoint/2010/main" val="7500053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52" name="Rectangle 51">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52DAE9-6958-9A77-A7FE-0238D54AD37C}"/>
              </a:ext>
            </a:extLst>
          </p:cNvPr>
          <p:cNvSpPr>
            <a:spLocks noGrp="1"/>
          </p:cNvSpPr>
          <p:nvPr>
            <p:ph type="title"/>
          </p:nvPr>
        </p:nvSpPr>
        <p:spPr>
          <a:xfrm>
            <a:off x="2400301" y="2777543"/>
            <a:ext cx="6667497" cy="3262900"/>
          </a:xfrm>
        </p:spPr>
        <p:txBody>
          <a:bodyPr vert="horz" lIns="91440" tIns="45720" rIns="91440" bIns="45720" rtlCol="0" anchor="b">
            <a:normAutofit/>
          </a:bodyPr>
          <a:lstStyle/>
          <a:p>
            <a:pPr>
              <a:lnSpc>
                <a:spcPct val="90000"/>
              </a:lnSpc>
            </a:pPr>
            <a:r>
              <a:rPr lang="en-US" sz="3000" dirty="0"/>
              <a:t>The misuse of attachment theory and childcare system</a:t>
            </a:r>
            <a:br>
              <a:rPr lang="en-US" sz="3000" dirty="0"/>
            </a:br>
            <a:br>
              <a:rPr lang="en-US" sz="3000" dirty="0"/>
            </a:br>
            <a:r>
              <a:rPr lang="en-US" sz="3000" dirty="0"/>
              <a:t>Placing Indigenous children into care  </a:t>
            </a:r>
            <a:br>
              <a:rPr lang="en-US" sz="3000" dirty="0"/>
            </a:br>
            <a:br>
              <a:rPr lang="en-US" sz="3000" dirty="0"/>
            </a:br>
            <a:br>
              <a:rPr lang="en-US" sz="3000" dirty="0"/>
            </a:br>
            <a:endParaRPr lang="en-US" sz="3000" dirty="0"/>
          </a:p>
        </p:txBody>
      </p:sp>
      <p:cxnSp>
        <p:nvCxnSpPr>
          <p:cNvPr id="54" name="Straight Connector 53">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88375" y="2238103"/>
            <a:ext cx="0" cy="3629297"/>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584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23854-B4F9-70C2-EE88-5C6AF4A1310F}"/>
              </a:ext>
            </a:extLst>
          </p:cNvPr>
          <p:cNvSpPr>
            <a:spLocks noGrp="1"/>
          </p:cNvSpPr>
          <p:nvPr>
            <p:ph type="title"/>
          </p:nvPr>
        </p:nvSpPr>
        <p:spPr/>
        <p:txBody>
          <a:bodyPr>
            <a:normAutofit fontScale="90000"/>
          </a:bodyPr>
          <a:lstStyle/>
          <a:p>
            <a:r>
              <a:rPr lang="en-GB" dirty="0"/>
              <a:t>Rabbit Proof Fence 1905-1967</a:t>
            </a:r>
            <a:br>
              <a:rPr lang="en-GB" dirty="0"/>
            </a:br>
            <a:r>
              <a:rPr lang="en-GB" dirty="0"/>
              <a:t>The lost Generation</a:t>
            </a:r>
            <a:br>
              <a:rPr lang="en-GB" dirty="0"/>
            </a:br>
            <a:r>
              <a:rPr lang="en-GB" dirty="0"/>
              <a:t>The need to expand the lens of attachment theory</a:t>
            </a:r>
            <a:br>
              <a:rPr lang="en-GB" dirty="0"/>
            </a:br>
            <a:r>
              <a:rPr lang="en-GB" dirty="0"/>
              <a:t>£10 pound pom unable to look after children</a:t>
            </a:r>
          </a:p>
        </p:txBody>
      </p:sp>
    </p:spTree>
    <p:extLst>
      <p:ext uri="{BB962C8B-B14F-4D97-AF65-F5344CB8AC3E}">
        <p14:creationId xmlns:p14="http://schemas.microsoft.com/office/powerpoint/2010/main" val="1353383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5CF60410-FF11-42D8-AEF2-85817C554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247960-DEB2-F5BF-99AE-B4D6156E83B2}"/>
              </a:ext>
            </a:extLst>
          </p:cNvPr>
          <p:cNvSpPr>
            <a:spLocks noGrp="1"/>
          </p:cNvSpPr>
          <p:nvPr>
            <p:ph type="title"/>
          </p:nvPr>
        </p:nvSpPr>
        <p:spPr>
          <a:xfrm>
            <a:off x="952500" y="1245945"/>
            <a:ext cx="7353300" cy="3105943"/>
          </a:xfrm>
        </p:spPr>
        <p:txBody>
          <a:bodyPr vert="horz" lIns="91440" tIns="45720" rIns="91440" bIns="45720" rtlCol="0" anchor="t">
            <a:normAutofit/>
          </a:bodyPr>
          <a:lstStyle/>
          <a:p>
            <a:pPr>
              <a:lnSpc>
                <a:spcPct val="90000"/>
              </a:lnSpc>
            </a:pPr>
            <a:r>
              <a:rPr lang="en-US" sz="3000" dirty="0"/>
              <a:t>Attachment goes to court </a:t>
            </a:r>
            <a:br>
              <a:rPr lang="en-US" sz="3000" dirty="0"/>
            </a:br>
            <a:r>
              <a:rPr lang="en-US" sz="3000" dirty="0"/>
              <a:t>Forslund et al (2022)</a:t>
            </a:r>
            <a:br>
              <a:rPr lang="en-US" sz="3000" dirty="0"/>
            </a:br>
            <a:br>
              <a:rPr lang="en-US" sz="3000" dirty="0"/>
            </a:br>
            <a:r>
              <a:rPr lang="en-US" sz="3000" dirty="0"/>
              <a:t>What are we doing to the baby ?</a:t>
            </a:r>
            <a:br>
              <a:rPr lang="en-US" sz="3000" dirty="0"/>
            </a:br>
            <a:r>
              <a:rPr lang="en-US" sz="3000" dirty="0"/>
              <a:t>Bjerre et al (2023)</a:t>
            </a:r>
            <a:br>
              <a:rPr lang="en-US" sz="3000" dirty="0"/>
            </a:br>
            <a:br>
              <a:rPr lang="en-US" sz="3000" dirty="0"/>
            </a:br>
            <a:endParaRPr lang="en-US" sz="3000" dirty="0"/>
          </a:p>
        </p:txBody>
      </p:sp>
      <p:cxnSp>
        <p:nvCxnSpPr>
          <p:cNvPr id="11" name="Straight Connector 10">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6259606"/>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02389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F28CA-89E7-F11D-B984-6D42E241D6A5}"/>
              </a:ext>
            </a:extLst>
          </p:cNvPr>
          <p:cNvSpPr>
            <a:spLocks noGrp="1"/>
          </p:cNvSpPr>
          <p:nvPr>
            <p:ph type="title"/>
          </p:nvPr>
        </p:nvSpPr>
        <p:spPr/>
        <p:txBody>
          <a:bodyPr/>
          <a:lstStyle/>
          <a:p>
            <a:r>
              <a:rPr lang="en-GB" dirty="0"/>
              <a:t>       Therapeutic interventions </a:t>
            </a:r>
          </a:p>
        </p:txBody>
      </p:sp>
      <p:pic>
        <p:nvPicPr>
          <p:cNvPr id="5" name="Content Placeholder 4" descr="A group of women and children posing for a photo">
            <a:extLst>
              <a:ext uri="{FF2B5EF4-FFF2-40B4-BE49-F238E27FC236}">
                <a16:creationId xmlns:a16="http://schemas.microsoft.com/office/drawing/2014/main" id="{D49F137A-07A8-0D66-2833-BD1F9DB5656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94670" y="2065338"/>
            <a:ext cx="5844078" cy="3903662"/>
          </a:xfrm>
        </p:spPr>
      </p:pic>
      <p:sp>
        <p:nvSpPr>
          <p:cNvPr id="6" name="TextBox 5">
            <a:extLst>
              <a:ext uri="{FF2B5EF4-FFF2-40B4-BE49-F238E27FC236}">
                <a16:creationId xmlns:a16="http://schemas.microsoft.com/office/drawing/2014/main" id="{01CD76FE-4D5E-539B-4FA8-CD8315772644}"/>
              </a:ext>
            </a:extLst>
          </p:cNvPr>
          <p:cNvSpPr txBox="1"/>
          <p:nvPr/>
        </p:nvSpPr>
        <p:spPr>
          <a:xfrm>
            <a:off x="3141417" y="5969000"/>
            <a:ext cx="5844078" cy="230832"/>
          </a:xfrm>
          <a:prstGeom prst="rect">
            <a:avLst/>
          </a:prstGeom>
          <a:noFill/>
        </p:spPr>
        <p:txBody>
          <a:bodyPr wrap="square" rtlCol="0">
            <a:spAutoFit/>
          </a:bodyPr>
          <a:lstStyle/>
          <a:p>
            <a:r>
              <a:rPr lang="en-GB" sz="900">
                <a:hlinkClick r:id="rId3" tooltip="https://researchoutreach.org/articles/meltdown-moments-emotions-perinatal-mums/"/>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258572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B57C8-5E81-ED95-24F6-20A37D57FD36}"/>
              </a:ext>
            </a:extLst>
          </p:cNvPr>
          <p:cNvSpPr>
            <a:spLocks noGrp="1"/>
          </p:cNvSpPr>
          <p:nvPr>
            <p:ph type="title"/>
          </p:nvPr>
        </p:nvSpPr>
        <p:spPr/>
        <p:txBody>
          <a:bodyPr>
            <a:normAutofit fontScale="90000"/>
          </a:bodyPr>
          <a:lstStyle/>
          <a:p>
            <a:r>
              <a:rPr lang="en-GB" dirty="0"/>
              <a:t>Play therapy</a:t>
            </a:r>
            <a:br>
              <a:rPr lang="en-GB" dirty="0"/>
            </a:br>
            <a:r>
              <a:rPr lang="en-GB" dirty="0"/>
              <a:t>Building trust</a:t>
            </a:r>
            <a:br>
              <a:rPr lang="en-GB" dirty="0"/>
            </a:br>
            <a:r>
              <a:rPr lang="en-GB" dirty="0"/>
              <a:t>Sabotaging relationships</a:t>
            </a:r>
            <a:br>
              <a:rPr lang="en-GB" dirty="0"/>
            </a:br>
            <a:r>
              <a:rPr lang="en-GB" dirty="0"/>
              <a:t>Costly and long-term</a:t>
            </a:r>
            <a:br>
              <a:rPr lang="en-GB" dirty="0"/>
            </a:br>
            <a:r>
              <a:rPr lang="en-GB" dirty="0"/>
              <a:t>Therapist own attachment </a:t>
            </a:r>
          </a:p>
        </p:txBody>
      </p:sp>
    </p:spTree>
    <p:extLst>
      <p:ext uri="{BB962C8B-B14F-4D97-AF65-F5344CB8AC3E}">
        <p14:creationId xmlns:p14="http://schemas.microsoft.com/office/powerpoint/2010/main" val="204912520"/>
      </p:ext>
    </p:extLst>
  </p:cSld>
  <p:clrMapOvr>
    <a:masterClrMapping/>
  </p:clrMapOvr>
</p:sld>
</file>

<file path=ppt/theme/theme1.xml><?xml version="1.0" encoding="utf-8"?>
<a:theme xmlns:a="http://schemas.openxmlformats.org/drawingml/2006/main" name="VaultVTI">
  <a:themeElements>
    <a:clrScheme name="AnalogousFromDarkSeedRightStep">
      <a:dk1>
        <a:srgbClr val="000000"/>
      </a:dk1>
      <a:lt1>
        <a:srgbClr val="FFFFFF"/>
      </a:lt1>
      <a:dk2>
        <a:srgbClr val="1B3028"/>
      </a:dk2>
      <a:lt2>
        <a:srgbClr val="F3F0F1"/>
      </a:lt2>
      <a:accent1>
        <a:srgbClr val="46B28B"/>
      </a:accent1>
      <a:accent2>
        <a:srgbClr val="3BABB1"/>
      </a:accent2>
      <a:accent3>
        <a:srgbClr val="4D8CC3"/>
      </a:accent3>
      <a:accent4>
        <a:srgbClr val="424FB4"/>
      </a:accent4>
      <a:accent5>
        <a:srgbClr val="704DC3"/>
      </a:accent5>
      <a:accent6>
        <a:srgbClr val="903BB1"/>
      </a:accent6>
      <a:hlink>
        <a:srgbClr val="839030"/>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3" ma:contentTypeDescription="Create a new document." ma:contentTypeScope="" ma:versionID="2569020b5f4033629c09595165c3ecd7">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94cfb84f03257fc8af202326f7ef340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31FA7AEC-96BB-4EE4-8363-7E53F23E4701}">
  <ds:schemaRefs>
    <ds:schemaRef ds:uri="http://schemas.microsoft.com/sharepoint/v3/contenttype/forms"/>
  </ds:schemaRefs>
</ds:datastoreItem>
</file>

<file path=customXml/itemProps2.xml><?xml version="1.0" encoding="utf-8"?>
<ds:datastoreItem xmlns:ds="http://schemas.openxmlformats.org/officeDocument/2006/customXml" ds:itemID="{56F7B5CA-C573-4F6D-9E72-481D083452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B2E504-9CEA-4607-A8E3-33B7932EBDE0}">
  <ds:schemaRefs>
    <ds:schemaRef ds:uri="9823f8e4-81f3-4a59-a026-c1a9717271fd"/>
    <ds:schemaRef ds:uri="http://purl.org/dc/elements/1.1/"/>
    <ds:schemaRef ds:uri="http://schemas.openxmlformats.org/package/2006/metadata/core-properties"/>
    <ds:schemaRef ds:uri="http://schemas.microsoft.com/office/2006/documentManagement/types"/>
    <ds:schemaRef ds:uri="95817cb9-f0eb-4f4d-892c-47ab9f8957c0"/>
    <ds:schemaRef ds:uri="http://www.w3.org/XML/1998/namespace"/>
    <ds:schemaRef ds:uri="http://purl.org/dc/terms/"/>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782</Words>
  <Application>Microsoft Office PowerPoint</Application>
  <PresentationFormat>Widescreen</PresentationFormat>
  <Paragraphs>51</Paragraphs>
  <Slides>32</Slides>
  <Notes>6</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VaultVTI</vt:lpstr>
      <vt:lpstr>                Sean Bicknell  How is Attachment Theory Universally and Culturally applicable </vt:lpstr>
      <vt:lpstr>Archaeology and Hunter-gatherer           Western Perspective </vt:lpstr>
      <vt:lpstr>200,000 years </vt:lpstr>
      <vt:lpstr>PowerPoint Presentation</vt:lpstr>
      <vt:lpstr>              Understanding the meaning</vt:lpstr>
      <vt:lpstr>            Philosophical Lens        Study of other cultures  Interpretation of  cultures beliefs </vt:lpstr>
      <vt:lpstr>Attachment Theory John Bowlby  1907-1990</vt:lpstr>
      <vt:lpstr>PowerPoint Presentation</vt:lpstr>
      <vt:lpstr>PowerPoint Presentation</vt:lpstr>
      <vt:lpstr>Children are not the people of tomorrow but people of today. They are entitled to be taken seriously. They have the right to be treated by adults with tenderness and respect, as equals. They should be allowed to grow into whoever they were meant to be the unknown person inside each of them is the hope for the future. Janusz Korczak (1919) </vt:lpstr>
      <vt:lpstr>Children’s author How to love a child Children’s rights Democratic school  Empathy   </vt:lpstr>
      <vt:lpstr>PowerPoint Presentation</vt:lpstr>
      <vt:lpstr> Maternal Care and Mental Health A tale of four countries the spread of his ideas and the Who Report   </vt:lpstr>
      <vt:lpstr>PowerPoint Presentation</vt:lpstr>
      <vt:lpstr>PowerPoint Presentation</vt:lpstr>
      <vt:lpstr>PowerPoint Presentation</vt:lpstr>
      <vt:lpstr>Attachment has become contestable  Monotropic viewpoint  Alloparenting   Jarvis (2020)  </vt:lpstr>
      <vt:lpstr>Internal Working Model (IWM) How individuals relate to the world Attachment is fixed by the age of 3 Psychological problems for life  (Keller 2017)</vt:lpstr>
      <vt:lpstr>   Mary Ainsworth  1913-1999 </vt:lpstr>
      <vt:lpstr>   Strange Situation Procedure        Attachment Behaviors          Uganda and Baltimore   </vt:lpstr>
      <vt:lpstr>           Attachment types    Secure  Insecure avoidant Insecure ambivalent  Insecure disorganised  </vt:lpstr>
      <vt:lpstr>Disorganised attachment has created widespread debate Children placed into care Professionals to evaluate attachment styles  (Winman  2019)</vt:lpstr>
      <vt:lpstr>                    Sensitive parenting </vt:lpstr>
      <vt:lpstr>Debate on prenatal response time  No clear list of what is sensitive or unsensitive behaviours   Western construct (Mesman et al 2016)</vt:lpstr>
      <vt:lpstr>Western middle-class families only represent 5 % of the population compared to non-western farming communities that represent between 30-40 %</vt:lpstr>
      <vt:lpstr>Margaret Mead 1901-1978</vt:lpstr>
      <vt:lpstr>Different child parenting practices Africa could hold the key</vt:lpstr>
      <vt:lpstr>The misuse of attachment theory and childcare system  Placing Indigenous children into care     </vt:lpstr>
      <vt:lpstr>Rabbit Proof Fence 1905-1967 The lost Generation The need to expand the lens of attachment theory £10 pound pom unable to look after children</vt:lpstr>
      <vt:lpstr>Attachment goes to court  Forslund et al (2022)  What are we doing to the baby ? Bjerre et al (2023)  </vt:lpstr>
      <vt:lpstr>       Therapeutic interventions </vt:lpstr>
      <vt:lpstr>Play therapy Building trust Sabotaging relationships Costly and long-term Therapist own attachment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Sean Bicknell (2105061)</dc:creator>
  <cp:lastModifiedBy>Beverly Cole</cp:lastModifiedBy>
  <cp:revision>5</cp:revision>
  <dcterms:created xsi:type="dcterms:W3CDTF">2024-11-15T21:17:08Z</dcterms:created>
  <dcterms:modified xsi:type="dcterms:W3CDTF">2025-02-04T20:23:50Z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